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9"/>
  </p:notesMasterIdLst>
  <p:sldIdLst>
    <p:sldId id="260" r:id="rId5"/>
    <p:sldId id="261" r:id="rId6"/>
    <p:sldId id="257" r:id="rId7"/>
    <p:sldId id="258" r:id="rId8"/>
    <p:sldId id="259" r:id="rId9"/>
    <p:sldId id="262" r:id="rId10"/>
    <p:sldId id="263" r:id="rId11"/>
    <p:sldId id="265" r:id="rId12"/>
    <p:sldId id="266" r:id="rId13"/>
    <p:sldId id="290" r:id="rId14"/>
    <p:sldId id="291" r:id="rId15"/>
    <p:sldId id="267" r:id="rId16"/>
    <p:sldId id="268" r:id="rId17"/>
    <p:sldId id="269" r:id="rId18"/>
    <p:sldId id="270" r:id="rId19"/>
    <p:sldId id="295" r:id="rId20"/>
    <p:sldId id="272" r:id="rId21"/>
    <p:sldId id="273" r:id="rId22"/>
    <p:sldId id="274" r:id="rId23"/>
    <p:sldId id="275" r:id="rId24"/>
    <p:sldId id="278" r:id="rId25"/>
    <p:sldId id="277" r:id="rId26"/>
    <p:sldId id="306" r:id="rId27"/>
    <p:sldId id="276" r:id="rId28"/>
    <p:sldId id="279" r:id="rId29"/>
    <p:sldId id="280" r:id="rId30"/>
    <p:sldId id="281" r:id="rId31"/>
    <p:sldId id="282" r:id="rId32"/>
    <p:sldId id="283" r:id="rId33"/>
    <p:sldId id="286" r:id="rId34"/>
    <p:sldId id="296" r:id="rId35"/>
    <p:sldId id="285" r:id="rId36"/>
    <p:sldId id="297" r:id="rId37"/>
    <p:sldId id="292" r:id="rId38"/>
    <p:sldId id="303" r:id="rId39"/>
    <p:sldId id="304" r:id="rId40"/>
    <p:sldId id="293" r:id="rId41"/>
    <p:sldId id="294" r:id="rId42"/>
    <p:sldId id="298" r:id="rId43"/>
    <p:sldId id="299" r:id="rId44"/>
    <p:sldId id="300" r:id="rId45"/>
    <p:sldId id="301" r:id="rId46"/>
    <p:sldId id="308" r:id="rId47"/>
    <p:sldId id="30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4E2"/>
    <a:srgbClr val="FFD700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E94884-FAFB-4E03-A532-1B0A2CA5E032}" v="365" dt="2019-07-03T22:48:23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56533" autoAdjust="0"/>
  </p:normalViewPr>
  <p:slideViewPr>
    <p:cSldViewPr snapToGrid="0">
      <p:cViewPr varScale="1">
        <p:scale>
          <a:sx n="48" d="100"/>
          <a:sy n="48" d="100"/>
        </p:scale>
        <p:origin x="20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49E94884-FAFB-4E03-A532-1B0A2CA5E032}"/>
    <pc:docChg chg="custSel addSld delSld modSld">
      <pc:chgData name="Magnus Ahlkvist" userId="ada356d894bd2de7" providerId="LiveId" clId="{49E94884-FAFB-4E03-A532-1B0A2CA5E032}" dt="2019-07-03T22:48:23.615" v="600" actId="20577"/>
      <pc:docMkLst>
        <pc:docMk/>
      </pc:docMkLst>
      <pc:sldChg chg="delSp modSp add delAnim modAnim">
        <pc:chgData name="Magnus Ahlkvist" userId="ada356d894bd2de7" providerId="LiveId" clId="{49E94884-FAFB-4E03-A532-1B0A2CA5E032}" dt="2019-06-28T13:03:36.269" v="313" actId="20577"/>
        <pc:sldMkLst>
          <pc:docMk/>
          <pc:sldMk cId="6683241" sldId="257"/>
        </pc:sldMkLst>
        <pc:spChg chg="mod">
          <ac:chgData name="Magnus Ahlkvist" userId="ada356d894bd2de7" providerId="LiveId" clId="{49E94884-FAFB-4E03-A532-1B0A2CA5E032}" dt="2019-06-28T13:03:36.269" v="313" actId="20577"/>
          <ac:spMkLst>
            <pc:docMk/>
            <pc:sldMk cId="6683241" sldId="257"/>
            <ac:spMk id="3" creationId="{00000000-0000-0000-0000-000000000000}"/>
          </ac:spMkLst>
        </pc:spChg>
        <pc:spChg chg="del">
          <ac:chgData name="Magnus Ahlkvist" userId="ada356d894bd2de7" providerId="LiveId" clId="{49E94884-FAFB-4E03-A532-1B0A2CA5E032}" dt="2019-06-28T13:02:53.723" v="240" actId="478"/>
          <ac:spMkLst>
            <pc:docMk/>
            <pc:sldMk cId="6683241" sldId="257"/>
            <ac:spMk id="4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125360547" sldId="258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1450001257" sldId="259"/>
        </pc:sldMkLst>
      </pc:sldChg>
      <pc:sldChg chg="modSp">
        <pc:chgData name="Magnus Ahlkvist" userId="ada356d894bd2de7" providerId="LiveId" clId="{49E94884-FAFB-4E03-A532-1B0A2CA5E032}" dt="2019-06-28T13:00:17.869" v="109" actId="20577"/>
        <pc:sldMkLst>
          <pc:docMk/>
          <pc:sldMk cId="1847188119" sldId="260"/>
        </pc:sldMkLst>
        <pc:spChg chg="mod">
          <ac:chgData name="Magnus Ahlkvist" userId="ada356d894bd2de7" providerId="LiveId" clId="{49E94884-FAFB-4E03-A532-1B0A2CA5E032}" dt="2019-06-28T12:59:44.299" v="33" actId="20577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49E94884-FAFB-4E03-A532-1B0A2CA5E032}" dt="2019-06-28T13:00:17.869" v="109" actId="20577"/>
          <ac:spMkLst>
            <pc:docMk/>
            <pc:sldMk cId="1847188119" sldId="260"/>
            <ac:spMk id="3" creationId="{FB9B0E28-205D-4B8D-B72F-75D77CF2161D}"/>
          </ac:spMkLst>
        </pc:spChg>
      </pc:sldChg>
      <pc:sldChg chg="modSp add modAnim">
        <pc:chgData name="Magnus Ahlkvist" userId="ada356d894bd2de7" providerId="LiveId" clId="{49E94884-FAFB-4E03-A532-1B0A2CA5E032}" dt="2019-06-28T13:00:51.385" v="155"/>
        <pc:sldMkLst>
          <pc:docMk/>
          <pc:sldMk cId="1753276629" sldId="261"/>
        </pc:sldMkLst>
        <pc:spChg chg="mod">
          <ac:chgData name="Magnus Ahlkvist" userId="ada356d894bd2de7" providerId="LiveId" clId="{49E94884-FAFB-4E03-A532-1B0A2CA5E032}" dt="2019-06-28T13:00:32.017" v="117" actId="20577"/>
          <ac:spMkLst>
            <pc:docMk/>
            <pc:sldMk cId="1753276629" sldId="261"/>
            <ac:spMk id="2" creationId="{624A2AA5-F370-476A-8F94-2973B716F4E6}"/>
          </ac:spMkLst>
        </pc:spChg>
        <pc:spChg chg="mod">
          <ac:chgData name="Magnus Ahlkvist" userId="ada356d894bd2de7" providerId="LiveId" clId="{49E94884-FAFB-4E03-A532-1B0A2CA5E032}" dt="2019-06-28T13:00:46.732" v="154" actId="5793"/>
          <ac:spMkLst>
            <pc:docMk/>
            <pc:sldMk cId="1753276629" sldId="261"/>
            <ac:spMk id="3" creationId="{EECBE58B-315A-40FF-8697-E00F274AC123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489230945" sldId="262"/>
        </pc:sldMkLst>
      </pc:sldChg>
      <pc:sldChg chg="addSp modSp add modAnim">
        <pc:chgData name="Magnus Ahlkvist" userId="ada356d894bd2de7" providerId="LiveId" clId="{49E94884-FAFB-4E03-A532-1B0A2CA5E032}" dt="2019-06-28T13:14:41.741" v="364"/>
        <pc:sldMkLst>
          <pc:docMk/>
          <pc:sldMk cId="3714816561" sldId="263"/>
        </pc:sldMkLst>
        <pc:spChg chg="mod">
          <ac:chgData name="Magnus Ahlkvist" userId="ada356d894bd2de7" providerId="LiveId" clId="{49E94884-FAFB-4E03-A532-1B0A2CA5E032}" dt="2019-06-28T13:12:07.357" v="340" actId="14100"/>
          <ac:spMkLst>
            <pc:docMk/>
            <pc:sldMk cId="3714816561" sldId="263"/>
            <ac:spMk id="2" creationId="{00000000-0000-0000-0000-000000000000}"/>
          </ac:spMkLst>
        </pc:spChg>
        <pc:spChg chg="mod">
          <ac:chgData name="Magnus Ahlkvist" userId="ada356d894bd2de7" providerId="LiveId" clId="{49E94884-FAFB-4E03-A532-1B0A2CA5E032}" dt="2019-06-28T13:12:07.357" v="340" actId="14100"/>
          <ac:spMkLst>
            <pc:docMk/>
            <pc:sldMk cId="3714816561" sldId="263"/>
            <ac:spMk id="3" creationId="{00000000-0000-0000-0000-000000000000}"/>
          </ac:spMkLst>
        </pc:spChg>
        <pc:spChg chg="add mod">
          <ac:chgData name="Magnus Ahlkvist" userId="ada356d894bd2de7" providerId="LiveId" clId="{49E94884-FAFB-4E03-A532-1B0A2CA5E032}" dt="2019-06-28T13:12:17.211" v="347" actId="1076"/>
          <ac:spMkLst>
            <pc:docMk/>
            <pc:sldMk cId="3714816561" sldId="263"/>
            <ac:spMk id="4" creationId="{B1DAF96F-5487-48D8-A7F0-43B9047E8856}"/>
          </ac:spMkLst>
        </pc:spChg>
        <pc:spChg chg="add mod">
          <ac:chgData name="Magnus Ahlkvist" userId="ada356d894bd2de7" providerId="LiveId" clId="{49E94884-FAFB-4E03-A532-1B0A2CA5E032}" dt="2019-06-28T13:12:17.211" v="347" actId="1076"/>
          <ac:spMkLst>
            <pc:docMk/>
            <pc:sldMk cId="3714816561" sldId="263"/>
            <ac:spMk id="5" creationId="{2B8AB54C-2BD8-472F-BF92-E14C7FF33A94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3398384" sldId="265"/>
        </pc:sldMkLst>
      </pc:sldChg>
      <pc:sldChg chg="modSp add">
        <pc:chgData name="Magnus Ahlkvist" userId="ada356d894bd2de7" providerId="LiveId" clId="{49E94884-FAFB-4E03-A532-1B0A2CA5E032}" dt="2019-06-28T13:01:19.245" v="158" actId="27636"/>
        <pc:sldMkLst>
          <pc:docMk/>
          <pc:sldMk cId="1396969669" sldId="266"/>
        </pc:sldMkLst>
        <pc:spChg chg="mod">
          <ac:chgData name="Magnus Ahlkvist" userId="ada356d894bd2de7" providerId="LiveId" clId="{49E94884-FAFB-4E03-A532-1B0A2CA5E032}" dt="2019-06-28T13:01:19.245" v="158" actId="27636"/>
          <ac:spMkLst>
            <pc:docMk/>
            <pc:sldMk cId="1396969669" sldId="266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711227014" sldId="267"/>
        </pc:sldMkLst>
      </pc:sldChg>
      <pc:sldChg chg="modSp add modAnim">
        <pc:chgData name="Magnus Ahlkvist" userId="ada356d894bd2de7" providerId="LiveId" clId="{49E94884-FAFB-4E03-A532-1B0A2CA5E032}" dt="2019-06-29T14:40:53.824" v="504" actId="20577"/>
        <pc:sldMkLst>
          <pc:docMk/>
          <pc:sldMk cId="1822316236" sldId="268"/>
        </pc:sldMkLst>
        <pc:spChg chg="mod">
          <ac:chgData name="Magnus Ahlkvist" userId="ada356d894bd2de7" providerId="LiveId" clId="{49E94884-FAFB-4E03-A532-1B0A2CA5E032}" dt="2019-06-29T14:40:53.824" v="504" actId="20577"/>
          <ac:spMkLst>
            <pc:docMk/>
            <pc:sldMk cId="1822316236" sldId="268"/>
            <ac:spMk id="3" creationId="{00000000-0000-0000-0000-000000000000}"/>
          </ac:spMkLst>
        </pc:spChg>
      </pc:sldChg>
      <pc:sldChg chg="modSp add">
        <pc:chgData name="Magnus Ahlkvist" userId="ada356d894bd2de7" providerId="LiveId" clId="{49E94884-FAFB-4E03-A532-1B0A2CA5E032}" dt="2019-06-29T14:40:38.542" v="503" actId="20577"/>
        <pc:sldMkLst>
          <pc:docMk/>
          <pc:sldMk cId="2365850316" sldId="269"/>
        </pc:sldMkLst>
        <pc:spChg chg="mod">
          <ac:chgData name="Magnus Ahlkvist" userId="ada356d894bd2de7" providerId="LiveId" clId="{49E94884-FAFB-4E03-A532-1B0A2CA5E032}" dt="2019-06-29T14:40:38.542" v="503" actId="20577"/>
          <ac:spMkLst>
            <pc:docMk/>
            <pc:sldMk cId="2365850316" sldId="269"/>
            <ac:spMk id="3" creationId="{00000000-0000-0000-0000-000000000000}"/>
          </ac:spMkLst>
        </pc:spChg>
      </pc:sldChg>
      <pc:sldChg chg="modSp add">
        <pc:chgData name="Magnus Ahlkvist" userId="ada356d894bd2de7" providerId="LiveId" clId="{49E94884-FAFB-4E03-A532-1B0A2CA5E032}" dt="2019-06-29T14:40:24.115" v="469" actId="20577"/>
        <pc:sldMkLst>
          <pc:docMk/>
          <pc:sldMk cId="3946976028" sldId="270"/>
        </pc:sldMkLst>
        <pc:spChg chg="mod">
          <ac:chgData name="Magnus Ahlkvist" userId="ada356d894bd2de7" providerId="LiveId" clId="{49E94884-FAFB-4E03-A532-1B0A2CA5E032}" dt="2019-06-29T14:40:24.115" v="469" actId="20577"/>
          <ac:spMkLst>
            <pc:docMk/>
            <pc:sldMk cId="3946976028" sldId="270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77841707" sldId="272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656794860" sldId="273"/>
        </pc:sldMkLst>
      </pc:sldChg>
      <pc:sldChg chg="modSp add">
        <pc:chgData name="Magnus Ahlkvist" userId="ada356d894bd2de7" providerId="LiveId" clId="{49E94884-FAFB-4E03-A532-1B0A2CA5E032}" dt="2019-06-28T13:01:21.321" v="160" actId="27636"/>
        <pc:sldMkLst>
          <pc:docMk/>
          <pc:sldMk cId="1737232226" sldId="274"/>
        </pc:sldMkLst>
        <pc:spChg chg="mod">
          <ac:chgData name="Magnus Ahlkvist" userId="ada356d894bd2de7" providerId="LiveId" clId="{49E94884-FAFB-4E03-A532-1B0A2CA5E032}" dt="2019-06-28T13:01:21.321" v="160" actId="27636"/>
          <ac:spMkLst>
            <pc:docMk/>
            <pc:sldMk cId="1737232226" sldId="274"/>
            <ac:spMk id="3" creationId="{00000000-0000-0000-0000-000000000000}"/>
          </ac:spMkLst>
        </pc:spChg>
      </pc:sldChg>
      <pc:sldChg chg="modSp add">
        <pc:chgData name="Magnus Ahlkvist" userId="ada356d894bd2de7" providerId="LiveId" clId="{49E94884-FAFB-4E03-A532-1B0A2CA5E032}" dt="2019-06-29T14:42:47.041" v="510" actId="20577"/>
        <pc:sldMkLst>
          <pc:docMk/>
          <pc:sldMk cId="1838996229" sldId="275"/>
        </pc:sldMkLst>
        <pc:spChg chg="mod">
          <ac:chgData name="Magnus Ahlkvist" userId="ada356d894bd2de7" providerId="LiveId" clId="{49E94884-FAFB-4E03-A532-1B0A2CA5E032}" dt="2019-06-29T14:42:47.041" v="510" actId="20577"/>
          <ac:spMkLst>
            <pc:docMk/>
            <pc:sldMk cId="1838996229" sldId="275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62079633" sldId="276"/>
        </pc:sldMkLst>
      </pc:sldChg>
      <pc:sldChg chg="modSp add">
        <pc:chgData name="Magnus Ahlkvist" userId="ada356d894bd2de7" providerId="LiveId" clId="{49E94884-FAFB-4E03-A532-1B0A2CA5E032}" dt="2019-06-28T13:01:21.744" v="161" actId="27636"/>
        <pc:sldMkLst>
          <pc:docMk/>
          <pc:sldMk cId="3659259567" sldId="277"/>
        </pc:sldMkLst>
        <pc:spChg chg="mod">
          <ac:chgData name="Magnus Ahlkvist" userId="ada356d894bd2de7" providerId="LiveId" clId="{49E94884-FAFB-4E03-A532-1B0A2CA5E032}" dt="2019-06-28T13:01:21.744" v="161" actId="27636"/>
          <ac:spMkLst>
            <pc:docMk/>
            <pc:sldMk cId="3659259567" sldId="277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191215336" sldId="278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895455375" sldId="279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4169393520" sldId="280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435340695" sldId="281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4042218566" sldId="282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058392755" sldId="283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274259360" sldId="285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1205499888" sldId="286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534372426" sldId="290"/>
        </pc:sldMkLst>
      </pc:sldChg>
      <pc:sldChg chg="modSp add">
        <pc:chgData name="Magnus Ahlkvist" userId="ada356d894bd2de7" providerId="LiveId" clId="{49E94884-FAFB-4E03-A532-1B0A2CA5E032}" dt="2019-06-28T13:38:29.938" v="441" actId="1037"/>
        <pc:sldMkLst>
          <pc:docMk/>
          <pc:sldMk cId="469195658" sldId="291"/>
        </pc:sldMkLst>
        <pc:picChg chg="mod">
          <ac:chgData name="Magnus Ahlkvist" userId="ada356d894bd2de7" providerId="LiveId" clId="{49E94884-FAFB-4E03-A532-1B0A2CA5E032}" dt="2019-06-28T13:38:29.938" v="441" actId="1037"/>
          <ac:picMkLst>
            <pc:docMk/>
            <pc:sldMk cId="469195658" sldId="291"/>
            <ac:picMk id="1026" creationId="{00000000-0000-0000-0000-000000000000}"/>
          </ac:picMkLst>
        </pc:pic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343267474" sldId="292"/>
        </pc:sldMkLst>
      </pc:sldChg>
      <pc:sldChg chg="modSp add modAnim">
        <pc:chgData name="Magnus Ahlkvist" userId="ada356d894bd2de7" providerId="LiveId" clId="{49E94884-FAFB-4E03-A532-1B0A2CA5E032}" dt="2019-07-03T22:48:23.615" v="600" actId="20577"/>
        <pc:sldMkLst>
          <pc:docMk/>
          <pc:sldMk cId="1619006474" sldId="293"/>
        </pc:sldMkLst>
        <pc:spChg chg="mod">
          <ac:chgData name="Magnus Ahlkvist" userId="ada356d894bd2de7" providerId="LiveId" clId="{49E94884-FAFB-4E03-A532-1B0A2CA5E032}" dt="2019-07-03T22:48:23.615" v="600" actId="20577"/>
          <ac:spMkLst>
            <pc:docMk/>
            <pc:sldMk cId="1619006474" sldId="293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1184976883" sldId="294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547267152" sldId="295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879008872" sldId="296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621330721" sldId="297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581502004" sldId="298"/>
        </pc:sldMkLst>
      </pc:sldChg>
      <pc:sldChg chg="modSp add">
        <pc:chgData name="Magnus Ahlkvist" userId="ada356d894bd2de7" providerId="LiveId" clId="{49E94884-FAFB-4E03-A532-1B0A2CA5E032}" dt="2019-06-28T13:01:25.460" v="162" actId="27636"/>
        <pc:sldMkLst>
          <pc:docMk/>
          <pc:sldMk cId="3186635357" sldId="299"/>
        </pc:sldMkLst>
        <pc:spChg chg="mod">
          <ac:chgData name="Magnus Ahlkvist" userId="ada356d894bd2de7" providerId="LiveId" clId="{49E94884-FAFB-4E03-A532-1B0A2CA5E032}" dt="2019-06-28T13:01:25.460" v="162" actId="27636"/>
          <ac:spMkLst>
            <pc:docMk/>
            <pc:sldMk cId="3186635357" sldId="299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728482342" sldId="300"/>
        </pc:sldMkLst>
      </pc:sldChg>
      <pc:sldChg chg="modSp add">
        <pc:chgData name="Magnus Ahlkvist" userId="ada356d894bd2de7" providerId="LiveId" clId="{49E94884-FAFB-4E03-A532-1B0A2CA5E032}" dt="2019-06-28T13:01:25.797" v="163" actId="27636"/>
        <pc:sldMkLst>
          <pc:docMk/>
          <pc:sldMk cId="1619521909" sldId="301"/>
        </pc:sldMkLst>
        <pc:spChg chg="mod">
          <ac:chgData name="Magnus Ahlkvist" userId="ada356d894bd2de7" providerId="LiveId" clId="{49E94884-FAFB-4E03-A532-1B0A2CA5E032}" dt="2019-06-28T13:01:25.797" v="163" actId="27636"/>
          <ac:spMkLst>
            <pc:docMk/>
            <pc:sldMk cId="1619521909" sldId="301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550245239" sldId="302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902139502" sldId="303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776892084" sldId="304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55873612" sldId="306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891336835" sldId="30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e.linkedin.com/in/magnusahlkvis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sqlservercentral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ask.sqlservercentral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Eight hours of work in 20 minutes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Magnus Ahlkvist</a:t>
            </a:r>
          </a:p>
          <a:p>
            <a:r>
              <a:rPr lang="en-US" dirty="0" err="1"/>
              <a:t>Transmokopter</a:t>
            </a:r>
            <a:r>
              <a:rPr lang="en-US" dirty="0"/>
              <a:t> SQL AB</a:t>
            </a:r>
          </a:p>
          <a:p>
            <a:r>
              <a:rPr lang="en-US" dirty="0"/>
              <a:t>Twitter handle @</a:t>
            </a:r>
            <a:r>
              <a:rPr lang="en-US" dirty="0" err="1"/>
              <a:t>transmokopter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40979-80CD-4620-8B3E-865FF1F4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73" y="134777"/>
            <a:ext cx="3385069" cy="705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B4E8B1-CFA4-458C-BB8E-C5E8AD3D7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44" y="5580569"/>
            <a:ext cx="1534239" cy="4132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735E83-72D9-4E53-933D-E8794B1DE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781" y="5411797"/>
            <a:ext cx="2325550" cy="7751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F135EC-09A2-4239-9A51-A489650D4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6642" y="6266891"/>
            <a:ext cx="1047750" cy="390525"/>
          </a:xfrm>
          <a:prstGeom prst="rect">
            <a:avLst/>
          </a:prstGeom>
        </p:spPr>
      </p:pic>
      <p:pic>
        <p:nvPicPr>
          <p:cNvPr id="13" name="Picture 12" descr="A picture containing tableware&#10;&#10;Description generated with high confidence">
            <a:extLst>
              <a:ext uri="{FF2B5EF4-FFF2-40B4-BE49-F238E27FC236}">
                <a16:creationId xmlns:a16="http://schemas.microsoft.com/office/drawing/2014/main" id="{9F28BA60-141E-45B0-8870-6553EE9184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1024" y="77716"/>
            <a:ext cx="1959776" cy="1104007"/>
          </a:xfrm>
          <a:prstGeom prst="rect">
            <a:avLst/>
          </a:prstGeom>
        </p:spPr>
      </p:pic>
      <p:pic>
        <p:nvPicPr>
          <p:cNvPr id="15" name="Picture 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6F26849-6E4A-452A-902B-D1E6B7CC28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846" y="5614184"/>
            <a:ext cx="2818314" cy="489433"/>
          </a:xfrm>
          <a:prstGeom prst="rect">
            <a:avLst/>
          </a:prstGeom>
        </p:spPr>
      </p:pic>
      <p:pic>
        <p:nvPicPr>
          <p:cNvPr id="17" name="Picture 5">
            <a:extLst>
              <a:ext uri="{FF2B5EF4-FFF2-40B4-BE49-F238E27FC236}">
                <a16:creationId xmlns:a16="http://schemas.microsoft.com/office/drawing/2014/main" id="{B7CF2E70-E2F3-46FD-8A6F-3426353B3A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976" y="6150091"/>
            <a:ext cx="2797721" cy="670408"/>
          </a:xfrm>
          <a:prstGeom prst="rect">
            <a:avLst/>
          </a:prstGeom>
        </p:spPr>
      </p:pic>
      <p:pic>
        <p:nvPicPr>
          <p:cNvPr id="19" name="Picture 18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282F7EF6-DB3F-42CB-8C88-0390612ADA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56" y="6286449"/>
            <a:ext cx="3707027" cy="531341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91ABC546-0EA1-44D4-B477-B16AA43C6E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9861" y="150743"/>
            <a:ext cx="2743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67" y="3596237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253437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Version 1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SSIS-</a:t>
            </a:r>
            <a:r>
              <a:rPr lang="sv-SE" dirty="0" err="1"/>
              <a:t>package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load</a:t>
            </a:r>
            <a:r>
              <a:rPr lang="sv-SE" dirty="0"/>
              <a:t> the data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58" y="2935092"/>
            <a:ext cx="4824536" cy="346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19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v1</a:t>
            </a:r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2063552" y="1535089"/>
          <a:ext cx="7848872" cy="4054150"/>
        </p:xfrm>
        <a:graphic>
          <a:graphicData uri="http://schemas.openxmlformats.org/drawingml/2006/table">
            <a:tbl>
              <a:tblPr/>
              <a:tblGrid>
                <a:gridCol w="477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9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5967"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sv-SE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sv-SE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Status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sv-SE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Duration (sec)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061"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CD3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23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Succeeded</a:t>
                      </a:r>
                      <a:endParaRPr lang="sv-SE" sz="32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184,076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061"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CD3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22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Succeeded</a:t>
                      </a:r>
                      <a:endParaRPr lang="sv-SE" sz="32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62,424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061"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CD3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21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Succeeded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31,179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22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100" dirty="0">
                <a:solidFill>
                  <a:srgbClr val="0000FF"/>
                </a:solidFill>
                <a:latin typeface="Consolas"/>
              </a:rPr>
              <a:t>ALTER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TABLE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Demo</a:t>
            </a:r>
            <a:r>
              <a:rPr lang="fr-FR" sz="21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ProductionSales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ADD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CONSTRAINT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[UQ_DEMO_ProductionSales]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UNIQUE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NONCLUSTERED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sv-SE" sz="2100" dirty="0">
                <a:solidFill>
                  <a:srgbClr val="808080"/>
                </a:solidFill>
                <a:latin typeface="Consolas"/>
              </a:rPr>
              <a:t>(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 err="1">
                <a:solidFill>
                  <a:prstClr val="black"/>
                </a:solidFill>
                <a:latin typeface="Consolas"/>
              </a:rPr>
              <a:t>ReferenceDate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ASC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,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 err="1">
                <a:solidFill>
                  <a:prstClr val="black"/>
                </a:solidFill>
                <a:latin typeface="Consolas"/>
              </a:rPr>
              <a:t>ProductIdentification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ASC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,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 err="1">
                <a:solidFill>
                  <a:prstClr val="black"/>
                </a:solidFill>
                <a:latin typeface="Consolas"/>
              </a:rPr>
              <a:t>WarehouseIdentification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ASC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,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 err="1">
                <a:solidFill>
                  <a:prstClr val="black"/>
                </a:solidFill>
                <a:latin typeface="Consolas"/>
              </a:rPr>
              <a:t>ProductionCompanyIdentifier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ASC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[PRIMARY]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231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v-SE" sz="7000" dirty="0"/>
              <a:t>And </a:t>
            </a:r>
            <a:r>
              <a:rPr lang="sv-SE" sz="7000" dirty="0" err="1"/>
              <a:t>after</a:t>
            </a:r>
            <a:r>
              <a:rPr lang="sv-SE" sz="7000" dirty="0"/>
              <a:t> the second </a:t>
            </a:r>
            <a:r>
              <a:rPr lang="sv-SE" sz="7000" dirty="0" err="1"/>
              <a:t>execution</a:t>
            </a:r>
            <a:r>
              <a:rPr lang="sv-SE" sz="7000" dirty="0"/>
              <a:t>..</a:t>
            </a: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ix_ProductIdentification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sv-SE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ProductIdentification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=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;</a:t>
            </a:r>
            <a:endParaRPr lang="sv-S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ix_ItemType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ItemType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 WITH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=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ix_ProductionCompanyIdentifier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sv-SE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ProductionCompanyIdentifier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=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;</a:t>
            </a:r>
            <a:endParaRPr lang="sv-S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ix_ProductionCurrency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ProductionCurrency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ix_ProductionCountry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ProductionCountry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ix_WarehouseIdentification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WarehouseIdentification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ix_WarehouseLocation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WarehouseLocation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ix_SalesCurrency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SalesCurrency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65850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Second </a:t>
            </a:r>
            <a:r>
              <a:rPr lang="sv-SE" dirty="0" err="1"/>
              <a:t>attempt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061048"/>
          </a:xfrm>
        </p:spPr>
        <p:txBody>
          <a:bodyPr/>
          <a:lstStyle/>
          <a:p>
            <a:r>
              <a:rPr lang="sv-SE" dirty="0" err="1"/>
              <a:t>Disable</a:t>
            </a:r>
            <a:r>
              <a:rPr lang="sv-SE" dirty="0"/>
              <a:t> and </a:t>
            </a:r>
            <a:r>
              <a:rPr lang="sv-SE" dirty="0" err="1"/>
              <a:t>rebuild</a:t>
            </a:r>
            <a:r>
              <a:rPr lang="sv-SE" dirty="0"/>
              <a:t> </a:t>
            </a:r>
            <a:r>
              <a:rPr lang="sv-SE" dirty="0" err="1"/>
              <a:t>indexes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976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67" y="3596237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2547267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Version 2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604663"/>
          </a:xfrm>
        </p:spPr>
        <p:txBody>
          <a:bodyPr/>
          <a:lstStyle/>
          <a:p>
            <a:r>
              <a:rPr lang="sv-SE" sz="2600" b="1" dirty="0" err="1"/>
              <a:t>First</a:t>
            </a:r>
            <a:r>
              <a:rPr lang="sv-SE" sz="2600" b="1" dirty="0"/>
              <a:t> </a:t>
            </a:r>
            <a:r>
              <a:rPr lang="sv-SE" sz="2600" b="1" dirty="0" err="1"/>
              <a:t>execution</a:t>
            </a:r>
            <a:r>
              <a:rPr lang="sv-SE" sz="2600" b="1" dirty="0"/>
              <a:t>: 86 </a:t>
            </a:r>
            <a:r>
              <a:rPr lang="sv-SE" sz="2600" b="1" dirty="0" err="1"/>
              <a:t>seconds</a:t>
            </a:r>
            <a:endParaRPr lang="sv-SE" sz="2600" b="1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108" y="2132856"/>
            <a:ext cx="7316527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ruta 3"/>
          <p:cNvSpPr txBox="1"/>
          <p:nvPr/>
        </p:nvSpPr>
        <p:spPr>
          <a:xfrm>
            <a:off x="1847528" y="3573016"/>
            <a:ext cx="59046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sv-SE" sz="2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600" b="1" dirty="0"/>
              <a:t>Second </a:t>
            </a:r>
            <a:r>
              <a:rPr lang="sv-SE" sz="2600" b="1" dirty="0" err="1"/>
              <a:t>execution</a:t>
            </a:r>
            <a:r>
              <a:rPr lang="sv-SE" sz="2600" b="1" dirty="0"/>
              <a:t>: 94 </a:t>
            </a:r>
            <a:r>
              <a:rPr lang="sv-SE" sz="2600" b="1" dirty="0" err="1"/>
              <a:t>seconds</a:t>
            </a:r>
            <a:r>
              <a:rPr lang="sv-SE" sz="2600" b="1" dirty="0"/>
              <a:t>  </a:t>
            </a:r>
          </a:p>
        </p:txBody>
      </p:sp>
      <p:sp>
        <p:nvSpPr>
          <p:cNvPr id="5" name="Ellips 4"/>
          <p:cNvSpPr/>
          <p:nvPr/>
        </p:nvSpPr>
        <p:spPr>
          <a:xfrm>
            <a:off x="3719736" y="2924944"/>
            <a:ext cx="864096" cy="504056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992" y="4493866"/>
            <a:ext cx="7188485" cy="145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 7"/>
          <p:cNvSpPr/>
          <p:nvPr/>
        </p:nvSpPr>
        <p:spPr>
          <a:xfrm>
            <a:off x="3793614" y="5300275"/>
            <a:ext cx="835498" cy="504056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84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My </a:t>
            </a:r>
            <a:r>
              <a:rPr lang="sv-SE" dirty="0" err="1"/>
              <a:t>production</a:t>
            </a:r>
            <a:r>
              <a:rPr lang="sv-SE" dirty="0"/>
              <a:t> scenario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Table </a:t>
            </a:r>
            <a:r>
              <a:rPr lang="sv-SE" dirty="0" err="1"/>
              <a:t>have</a:t>
            </a:r>
            <a:r>
              <a:rPr lang="sv-SE" dirty="0"/>
              <a:t> 250 million </a:t>
            </a:r>
            <a:r>
              <a:rPr lang="sv-SE" dirty="0" err="1"/>
              <a:t>rows</a:t>
            </a:r>
            <a:endParaRPr lang="sv-SE" dirty="0"/>
          </a:p>
          <a:p>
            <a:r>
              <a:rPr lang="sv-SE" dirty="0" err="1"/>
              <a:t>Load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 has degraded, from </a:t>
            </a:r>
            <a:r>
              <a:rPr lang="sv-SE" dirty="0" err="1"/>
              <a:t>two-three</a:t>
            </a:r>
            <a:r>
              <a:rPr lang="sv-SE" dirty="0"/>
              <a:t> </a:t>
            </a:r>
            <a:r>
              <a:rPr lang="sv-SE" dirty="0" err="1"/>
              <a:t>hours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eight</a:t>
            </a:r>
            <a:r>
              <a:rPr lang="sv-SE" dirty="0"/>
              <a:t> </a:t>
            </a:r>
            <a:r>
              <a:rPr lang="sv-SE" dirty="0" err="1"/>
              <a:t>hours</a:t>
            </a:r>
            <a:endParaRPr lang="sv-SE" dirty="0"/>
          </a:p>
          <a:p>
            <a:r>
              <a:rPr lang="sv-SE" dirty="0" err="1"/>
              <a:t>Users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upset</a:t>
            </a:r>
            <a:endParaRPr lang="sv-SE" dirty="0"/>
          </a:p>
          <a:p>
            <a:r>
              <a:rPr lang="sv-SE" dirty="0" err="1"/>
              <a:t>I’m</a:t>
            </a:r>
            <a:r>
              <a:rPr lang="sv-SE" dirty="0"/>
              <a:t> </a:t>
            </a:r>
            <a:r>
              <a:rPr lang="sv-SE" dirty="0" err="1"/>
              <a:t>sad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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r>
              <a:rPr lang="sv-SE" dirty="0" err="1">
                <a:sym typeface="Wingdings" panose="05000000000000000000" pitchFamily="2" charset="2"/>
              </a:rPr>
              <a:t>Almighty</a:t>
            </a:r>
            <a:r>
              <a:rPr lang="sv-SE" dirty="0">
                <a:sym typeface="Wingdings" panose="05000000000000000000" pitchFamily="2" charset="2"/>
              </a:rPr>
              <a:t> Kimberly </a:t>
            </a:r>
            <a:r>
              <a:rPr lang="sv-SE" dirty="0" err="1">
                <a:sym typeface="Wingdings" panose="05000000000000000000" pitchFamily="2" charset="2"/>
              </a:rPr>
              <a:t>Tripp’s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whitepaper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about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partitioning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5679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Partitioning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981200" y="1340768"/>
            <a:ext cx="8229600" cy="4709120"/>
          </a:xfrm>
        </p:spPr>
        <p:txBody>
          <a:bodyPr>
            <a:normAutofit fontScale="92500"/>
          </a:bodyPr>
          <a:lstStyle/>
          <a:p>
            <a:r>
              <a:rPr lang="sv-SE" dirty="0"/>
              <a:t>Table 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partitioning</a:t>
            </a:r>
            <a:endParaRPr lang="sv-SE" dirty="0"/>
          </a:p>
          <a:p>
            <a:pPr lvl="1"/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(s) </a:t>
            </a:r>
            <a:r>
              <a:rPr lang="sv-SE" dirty="0" err="1"/>
              <a:t>to</a:t>
            </a:r>
            <a:r>
              <a:rPr lang="sv-SE" dirty="0"/>
              <a:t> partition the data on</a:t>
            </a:r>
          </a:p>
          <a:p>
            <a:pPr lvl="1"/>
            <a:r>
              <a:rPr lang="sv-SE" dirty="0" err="1"/>
              <a:t>Physically</a:t>
            </a:r>
            <a:r>
              <a:rPr lang="sv-SE" dirty="0"/>
              <a:t> </a:t>
            </a:r>
            <a:r>
              <a:rPr lang="sv-SE" dirty="0" err="1"/>
              <a:t>stored</a:t>
            </a:r>
            <a:r>
              <a:rPr lang="sv-SE" dirty="0"/>
              <a:t> as ”</a:t>
            </a:r>
            <a:r>
              <a:rPr lang="sv-SE" dirty="0" err="1"/>
              <a:t>separate</a:t>
            </a:r>
            <a:r>
              <a:rPr lang="sv-SE" dirty="0"/>
              <a:t> </a:t>
            </a:r>
            <a:r>
              <a:rPr lang="sv-SE" dirty="0" err="1"/>
              <a:t>tables</a:t>
            </a:r>
            <a:r>
              <a:rPr lang="sv-SE" dirty="0"/>
              <a:t>”</a:t>
            </a:r>
          </a:p>
          <a:p>
            <a:pPr lvl="1"/>
            <a:r>
              <a:rPr lang="sv-SE" dirty="0" err="1"/>
              <a:t>Logically</a:t>
            </a:r>
            <a:r>
              <a:rPr lang="sv-SE" dirty="0"/>
              <a:t> </a:t>
            </a:r>
            <a:r>
              <a:rPr lang="sv-SE" dirty="0" err="1"/>
              <a:t>kept</a:t>
            </a:r>
            <a:r>
              <a:rPr lang="sv-SE" dirty="0"/>
              <a:t> </a:t>
            </a:r>
            <a:r>
              <a:rPr lang="sv-SE" dirty="0" err="1"/>
              <a:t>together</a:t>
            </a:r>
            <a:endParaRPr lang="sv-SE" dirty="0"/>
          </a:p>
          <a:p>
            <a:pPr lvl="1"/>
            <a:r>
              <a:rPr lang="sv-SE" dirty="0"/>
              <a:t>Clustered index must </a:t>
            </a:r>
            <a:r>
              <a:rPr lang="sv-SE" dirty="0" err="1"/>
              <a:t>have</a:t>
            </a:r>
            <a:r>
              <a:rPr lang="sv-SE" dirty="0"/>
              <a:t> partition </a:t>
            </a:r>
            <a:r>
              <a:rPr lang="sv-SE" dirty="0" err="1"/>
              <a:t>key</a:t>
            </a:r>
            <a:r>
              <a:rPr lang="sv-SE" dirty="0"/>
              <a:t> in it</a:t>
            </a:r>
          </a:p>
          <a:p>
            <a:r>
              <a:rPr lang="sv-SE" dirty="0"/>
              <a:t>Data is switched from </a:t>
            </a:r>
            <a:r>
              <a:rPr lang="sv-SE" dirty="0" err="1"/>
              <a:t>staging</a:t>
            </a:r>
            <a:r>
              <a:rPr lang="sv-SE" dirty="0"/>
              <a:t> table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partitioned</a:t>
            </a:r>
            <a:r>
              <a:rPr lang="sv-SE" dirty="0"/>
              <a:t> table. </a:t>
            </a:r>
            <a:r>
              <a:rPr lang="sv-SE" dirty="0" err="1"/>
              <a:t>Staging</a:t>
            </a:r>
            <a:r>
              <a:rPr lang="sv-SE" dirty="0"/>
              <a:t> table must:</a:t>
            </a:r>
          </a:p>
          <a:p>
            <a:pPr lvl="1"/>
            <a:r>
              <a:rPr lang="sv-SE" dirty="0" err="1"/>
              <a:t>have</a:t>
            </a:r>
            <a:r>
              <a:rPr lang="sv-SE" dirty="0"/>
              <a:t> same </a:t>
            </a:r>
            <a:r>
              <a:rPr lang="sv-SE" dirty="0" err="1"/>
              <a:t>columns</a:t>
            </a:r>
            <a:r>
              <a:rPr lang="sv-SE" dirty="0"/>
              <a:t> as </a:t>
            </a:r>
            <a:r>
              <a:rPr lang="sv-SE" dirty="0" err="1"/>
              <a:t>target</a:t>
            </a:r>
            <a:r>
              <a:rPr lang="sv-SE" dirty="0"/>
              <a:t> table</a:t>
            </a:r>
          </a:p>
          <a:p>
            <a:pPr lvl="1"/>
            <a:r>
              <a:rPr lang="sv-SE" dirty="0" err="1"/>
              <a:t>have</a:t>
            </a:r>
            <a:r>
              <a:rPr lang="sv-SE" dirty="0"/>
              <a:t> same </a:t>
            </a:r>
            <a:r>
              <a:rPr lang="sv-SE" dirty="0" err="1"/>
              <a:t>indexes</a:t>
            </a:r>
            <a:r>
              <a:rPr lang="sv-SE" dirty="0"/>
              <a:t> as </a:t>
            </a:r>
            <a:r>
              <a:rPr lang="sv-SE" dirty="0" err="1"/>
              <a:t>target</a:t>
            </a:r>
            <a:r>
              <a:rPr lang="sv-SE" dirty="0"/>
              <a:t> table</a:t>
            </a:r>
          </a:p>
          <a:p>
            <a:pPr lvl="1"/>
            <a:r>
              <a:rPr lang="sv-SE" dirty="0" err="1"/>
              <a:t>have</a:t>
            </a:r>
            <a:r>
              <a:rPr lang="sv-SE" dirty="0"/>
              <a:t> a check </a:t>
            </a:r>
            <a:r>
              <a:rPr lang="sv-SE" dirty="0" err="1"/>
              <a:t>constraint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ensures</a:t>
            </a:r>
            <a:r>
              <a:rPr lang="sv-SE" dirty="0"/>
              <a:t> all </a:t>
            </a:r>
            <a:r>
              <a:rPr lang="sv-SE" dirty="0" err="1"/>
              <a:t>rows</a:t>
            </a:r>
            <a:r>
              <a:rPr lang="sv-SE" dirty="0"/>
              <a:t> ”fit” </a:t>
            </a:r>
            <a:r>
              <a:rPr lang="sv-SE" dirty="0" err="1"/>
              <a:t>into</a:t>
            </a:r>
            <a:r>
              <a:rPr lang="sv-SE" dirty="0"/>
              <a:t> a partition</a:t>
            </a:r>
          </a:p>
          <a:p>
            <a:r>
              <a:rPr lang="sv-SE" dirty="0"/>
              <a:t>Target table </a:t>
            </a:r>
            <a:r>
              <a:rPr lang="sv-SE" dirty="0" err="1"/>
              <a:t>target</a:t>
            </a:r>
            <a:r>
              <a:rPr lang="sv-SE" dirty="0"/>
              <a:t> must:</a:t>
            </a:r>
          </a:p>
          <a:p>
            <a:pPr lvl="1"/>
            <a:r>
              <a:rPr lang="sv-SE" dirty="0" err="1"/>
              <a:t>have</a:t>
            </a:r>
            <a:r>
              <a:rPr lang="sv-SE" dirty="0"/>
              <a:t> an </a:t>
            </a:r>
            <a:r>
              <a:rPr lang="sv-SE" dirty="0" err="1"/>
              <a:t>empty</a:t>
            </a:r>
            <a:r>
              <a:rPr lang="sv-SE" dirty="0"/>
              <a:t> partition</a:t>
            </a:r>
          </a:p>
          <a:p>
            <a:pPr lvl="1"/>
            <a:r>
              <a:rPr lang="sv-SE" dirty="0" err="1"/>
              <a:t>reside</a:t>
            </a:r>
            <a:r>
              <a:rPr lang="sv-SE" dirty="0"/>
              <a:t> on the same </a:t>
            </a:r>
            <a:r>
              <a:rPr lang="sv-SE" dirty="0" err="1"/>
              <a:t>filegroup</a:t>
            </a:r>
            <a:r>
              <a:rPr lang="sv-SE" dirty="0"/>
              <a:t> as the </a:t>
            </a:r>
            <a:r>
              <a:rPr lang="sv-SE" dirty="0" err="1"/>
              <a:t>staging</a:t>
            </a:r>
            <a:r>
              <a:rPr lang="sv-SE" dirty="0"/>
              <a:t> table</a:t>
            </a:r>
          </a:p>
          <a:p>
            <a:pPr lvl="1"/>
            <a:r>
              <a:rPr lang="sv-SE" dirty="0" err="1"/>
              <a:t>have</a:t>
            </a:r>
            <a:r>
              <a:rPr lang="sv-SE" dirty="0"/>
              <a:t> all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indexes</a:t>
            </a:r>
            <a:r>
              <a:rPr lang="sv-SE" dirty="0"/>
              <a:t> </a:t>
            </a:r>
            <a:r>
              <a:rPr lang="sv-SE" dirty="0" err="1"/>
              <a:t>created</a:t>
            </a:r>
            <a:r>
              <a:rPr lang="sv-SE" dirty="0"/>
              <a:t> on the partition schema (</a:t>
            </a:r>
            <a:r>
              <a:rPr lang="sv-SE" dirty="0" err="1"/>
              <a:t>aligned</a:t>
            </a:r>
            <a:r>
              <a:rPr lang="sv-SE" dirty="0"/>
              <a:t>)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3723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4A2AA5-F370-476A-8F94-2973B716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Sponsors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CBE58B-315A-40FF-8697-E00F274A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Thanks</a:t>
            </a:r>
            <a:r>
              <a:rPr lang="sv-SE" dirty="0"/>
              <a:t>!!</a:t>
            </a:r>
          </a:p>
          <a:p>
            <a:endParaRPr lang="sv-SE" dirty="0"/>
          </a:p>
          <a:p>
            <a:r>
              <a:rPr lang="sv-SE" dirty="0"/>
              <a:t>No, </a:t>
            </a:r>
            <a:r>
              <a:rPr lang="sv-SE" dirty="0" err="1"/>
              <a:t>really</a:t>
            </a:r>
            <a:r>
              <a:rPr lang="sv-SE" dirty="0"/>
              <a:t>. </a:t>
            </a:r>
            <a:r>
              <a:rPr lang="sv-SE" dirty="0" err="1"/>
              <a:t>Thanks</a:t>
            </a:r>
            <a:r>
              <a:rPr lang="sv-SE" dirty="0"/>
              <a:t>!!!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327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Partitioning</a:t>
            </a:r>
            <a:r>
              <a:rPr lang="sv-SE" dirty="0"/>
              <a:t>, </a:t>
            </a:r>
            <a:r>
              <a:rPr lang="sv-SE" dirty="0" err="1"/>
              <a:t>objects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Partitioning</a:t>
            </a:r>
            <a:r>
              <a:rPr lang="sv-SE" dirty="0"/>
              <a:t> is </a:t>
            </a:r>
            <a:r>
              <a:rPr lang="sv-SE" dirty="0" err="1"/>
              <a:t>defined</a:t>
            </a:r>
            <a:r>
              <a:rPr lang="sv-SE" dirty="0"/>
              <a:t> by a </a:t>
            </a:r>
            <a:r>
              <a:rPr lang="sv-SE" b="1" dirty="0"/>
              <a:t>partition </a:t>
            </a:r>
            <a:r>
              <a:rPr lang="sv-SE" b="1" dirty="0" err="1"/>
              <a:t>function</a:t>
            </a:r>
            <a:endParaRPr lang="sv-SE" b="1" dirty="0"/>
          </a:p>
          <a:p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partitioned</a:t>
            </a:r>
            <a:r>
              <a:rPr lang="sv-SE" dirty="0"/>
              <a:t> </a:t>
            </a:r>
            <a:r>
              <a:rPr lang="sv-SE" dirty="0" err="1"/>
              <a:t>object</a:t>
            </a:r>
            <a:r>
              <a:rPr lang="sv-SE" dirty="0"/>
              <a:t> is </a:t>
            </a:r>
            <a:r>
              <a:rPr lang="sv-SE" dirty="0" err="1"/>
              <a:t>stored</a:t>
            </a:r>
            <a:r>
              <a:rPr lang="sv-SE" dirty="0"/>
              <a:t> on a </a:t>
            </a:r>
            <a:r>
              <a:rPr lang="sv-SE" b="1" dirty="0"/>
              <a:t>partition </a:t>
            </a:r>
            <a:r>
              <a:rPr lang="sv-SE" b="1" dirty="0" err="1"/>
              <a:t>scheme</a:t>
            </a:r>
            <a:endParaRPr lang="sv-SE" b="1" dirty="0"/>
          </a:p>
          <a:p>
            <a:r>
              <a:rPr lang="sv-SE" dirty="0"/>
              <a:t>Partition </a:t>
            </a:r>
            <a:r>
              <a:rPr lang="sv-SE" dirty="0" err="1"/>
              <a:t>schemes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built</a:t>
            </a:r>
            <a:r>
              <a:rPr lang="sv-SE" dirty="0"/>
              <a:t> on </a:t>
            </a:r>
            <a:r>
              <a:rPr lang="sv-SE" dirty="0" err="1"/>
              <a:t>one</a:t>
            </a:r>
            <a:r>
              <a:rPr lang="sv-SE" dirty="0"/>
              <a:t> or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b="1" dirty="0" err="1"/>
              <a:t>filegroups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8389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589626" y="332656"/>
          <a:ext cx="9078374" cy="5510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9600987" imgH="5829216" progId="AcroExch.Document.11">
                  <p:embed/>
                </p:oleObj>
              </mc:Choice>
              <mc:Fallback>
                <p:oleObj name="Acrobat Document" r:id="rId3" imgW="9600987" imgH="5829216" progId="AcroExch.Document.11">
                  <p:embed/>
                  <p:pic>
                    <p:nvPicPr>
                      <p:cNvPr id="5" name="Objek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626" y="332656"/>
                        <a:ext cx="9078374" cy="5510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215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Partition </a:t>
            </a:r>
            <a:r>
              <a:rPr lang="sv-SE" dirty="0" err="1"/>
              <a:t>function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3701007"/>
          </a:xfrm>
        </p:spPr>
        <p:txBody>
          <a:bodyPr>
            <a:normAutofit/>
          </a:bodyPr>
          <a:lstStyle/>
          <a:p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partition </a:t>
            </a:r>
            <a:r>
              <a:rPr lang="sv-SE" dirty="0" err="1"/>
              <a:t>function</a:t>
            </a:r>
            <a:endParaRPr lang="sv-SE" dirty="0"/>
          </a:p>
          <a:p>
            <a:r>
              <a:rPr lang="sv-SE" dirty="0"/>
              <a:t>Input-parameter-</a:t>
            </a:r>
            <a:r>
              <a:rPr lang="sv-SE" dirty="0" err="1"/>
              <a:t>datatype</a:t>
            </a:r>
            <a:endParaRPr lang="sv-SE" dirty="0"/>
          </a:p>
          <a:p>
            <a:r>
              <a:rPr lang="sv-SE" dirty="0"/>
              <a:t>Range </a:t>
            </a:r>
            <a:r>
              <a:rPr lang="sv-SE" dirty="0" err="1"/>
              <a:t>direction</a:t>
            </a:r>
            <a:r>
              <a:rPr lang="sv-SE" dirty="0"/>
              <a:t> (LEFT/RIGHT)</a:t>
            </a:r>
          </a:p>
          <a:p>
            <a:r>
              <a:rPr lang="sv-SE" dirty="0"/>
              <a:t>Range </a:t>
            </a:r>
            <a:r>
              <a:rPr lang="sv-SE" dirty="0" err="1"/>
              <a:t>values</a:t>
            </a:r>
            <a:endParaRPr lang="sv-SE" dirty="0"/>
          </a:p>
          <a:p>
            <a:pPr lvl="1"/>
            <a:r>
              <a:rPr lang="sv-SE" dirty="0"/>
              <a:t>If RANGE RIGHT is </a:t>
            </a:r>
            <a:r>
              <a:rPr lang="sv-SE" dirty="0" err="1"/>
              <a:t>used</a:t>
            </a:r>
            <a:r>
              <a:rPr lang="sv-SE" dirty="0"/>
              <a:t>,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equal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or </a:t>
            </a:r>
            <a:r>
              <a:rPr lang="sv-SE" dirty="0" err="1"/>
              <a:t>greater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a </a:t>
            </a:r>
            <a:r>
              <a:rPr lang="sv-SE" dirty="0" err="1"/>
              <a:t>range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 is </a:t>
            </a:r>
            <a:r>
              <a:rPr lang="sv-SE" dirty="0" err="1"/>
              <a:t>placed</a:t>
            </a:r>
            <a:r>
              <a:rPr lang="sv-SE" dirty="0"/>
              <a:t> in the partition ”</a:t>
            </a:r>
            <a:r>
              <a:rPr lang="sv-SE" dirty="0" err="1"/>
              <a:t>to</a:t>
            </a:r>
            <a:r>
              <a:rPr lang="sv-SE" dirty="0"/>
              <a:t> the right </a:t>
            </a:r>
            <a:r>
              <a:rPr lang="sv-SE" dirty="0" err="1"/>
              <a:t>of</a:t>
            </a:r>
            <a:r>
              <a:rPr lang="sv-SE" dirty="0"/>
              <a:t>” the </a:t>
            </a:r>
            <a:r>
              <a:rPr lang="sv-SE" dirty="0" err="1"/>
              <a:t>range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. If RANGE LEFT is </a:t>
            </a:r>
            <a:r>
              <a:rPr lang="sv-SE" dirty="0" err="1"/>
              <a:t>used</a:t>
            </a:r>
            <a:r>
              <a:rPr lang="sv-SE" dirty="0"/>
              <a:t>,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equal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or </a:t>
            </a:r>
            <a:r>
              <a:rPr lang="sv-SE" dirty="0" err="1"/>
              <a:t>smaller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a </a:t>
            </a:r>
            <a:r>
              <a:rPr lang="sv-SE" dirty="0" err="1"/>
              <a:t>range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 is </a:t>
            </a:r>
            <a:r>
              <a:rPr lang="sv-SE" dirty="0" err="1"/>
              <a:t>placed</a:t>
            </a:r>
            <a:r>
              <a:rPr lang="sv-SE" dirty="0"/>
              <a:t> in the partition ”</a:t>
            </a:r>
            <a:r>
              <a:rPr lang="sv-SE" dirty="0" err="1"/>
              <a:t>to</a:t>
            </a:r>
            <a:r>
              <a:rPr lang="sv-SE" dirty="0"/>
              <a:t> the </a:t>
            </a:r>
            <a:r>
              <a:rPr lang="sv-SE" dirty="0" err="1"/>
              <a:t>left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” the </a:t>
            </a:r>
            <a:r>
              <a:rPr lang="sv-SE" dirty="0" err="1"/>
              <a:t>range</a:t>
            </a:r>
            <a:r>
              <a:rPr lang="sv-SE" dirty="0"/>
              <a:t> </a:t>
            </a:r>
            <a:r>
              <a:rPr lang="sv-SE" dirty="0" err="1"/>
              <a:t>value</a:t>
            </a:r>
            <a:endParaRPr lang="sv-SE" dirty="0"/>
          </a:p>
          <a:p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b="1" dirty="0"/>
              <a:t>RANGE RIGHT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b="1" dirty="0" err="1"/>
              <a:t>int</a:t>
            </a:r>
            <a:r>
              <a:rPr lang="sv-SE" dirty="0"/>
              <a:t> input-parameter-</a:t>
            </a:r>
            <a:r>
              <a:rPr lang="sv-SE" dirty="0" err="1"/>
              <a:t>datatype</a:t>
            </a:r>
            <a:r>
              <a:rPr lang="sv-SE" dirty="0"/>
              <a:t>.</a:t>
            </a:r>
            <a:endParaRPr lang="sv-SE" b="1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graphicFrame>
        <p:nvGraphicFramePr>
          <p:cNvPr id="5" name="Tabell 4"/>
          <p:cNvGraphicFramePr>
            <a:graphicFrameLocks noGrp="1"/>
          </p:cNvGraphicFramePr>
          <p:nvPr/>
        </p:nvGraphicFramePr>
        <p:xfrm>
          <a:off x="2279577" y="4968878"/>
          <a:ext cx="7632847" cy="1008112"/>
        </p:xfrm>
        <a:graphic>
          <a:graphicData uri="http://schemas.openxmlformats.org/drawingml/2006/table">
            <a:tbl>
              <a:tblPr/>
              <a:tblGrid>
                <a:gridCol w="179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8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665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PARTITION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PARTITION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PARTITION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PARTITION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447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Negative </a:t>
                      </a:r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values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Integer values between 0 and 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Integer values between 10 and 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Integer values larger than or equal to 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25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67" y="3596237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355873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91544" y="2924944"/>
            <a:ext cx="8229600" cy="1143000"/>
          </a:xfrm>
        </p:spPr>
        <p:txBody>
          <a:bodyPr>
            <a:normAutofit/>
          </a:bodyPr>
          <a:lstStyle/>
          <a:p>
            <a:r>
              <a:rPr lang="sv-SE" dirty="0" err="1"/>
              <a:t>Let’s</a:t>
            </a:r>
            <a:r>
              <a:rPr lang="sv-SE" dirty="0"/>
              <a:t> partition </a:t>
            </a:r>
            <a:r>
              <a:rPr lang="sv-SE" dirty="0" err="1"/>
              <a:t>Demo.ProductionSales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2079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Partitioning</a:t>
            </a:r>
            <a:r>
              <a:rPr lang="sv-SE" dirty="0"/>
              <a:t> </a:t>
            </a:r>
            <a:r>
              <a:rPr lang="sv-SE" dirty="0" err="1"/>
              <a:t>key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monthly</a:t>
            </a:r>
            <a:r>
              <a:rPr lang="sv-SE" dirty="0"/>
              <a:t> data </a:t>
            </a:r>
            <a:r>
              <a:rPr lang="sv-SE" dirty="0" err="1"/>
              <a:t>load</a:t>
            </a:r>
            <a:r>
              <a:rPr lang="sv-SE" dirty="0"/>
              <a:t> has a new </a:t>
            </a:r>
            <a:r>
              <a:rPr lang="sv-SE" dirty="0" err="1"/>
              <a:t>ReferenceDate</a:t>
            </a:r>
            <a:endParaRPr lang="sv-SE" dirty="0"/>
          </a:p>
          <a:p>
            <a:pPr lvl="1"/>
            <a:r>
              <a:rPr lang="sv-SE" dirty="0"/>
              <a:t>Always </a:t>
            </a:r>
            <a:r>
              <a:rPr lang="sv-SE" dirty="0" err="1"/>
              <a:t>larger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previous</a:t>
            </a:r>
            <a:r>
              <a:rPr lang="sv-SE" dirty="0"/>
              <a:t> </a:t>
            </a:r>
            <a:r>
              <a:rPr lang="sv-SE" dirty="0" err="1"/>
              <a:t>load’s</a:t>
            </a:r>
            <a:r>
              <a:rPr lang="sv-SE" dirty="0"/>
              <a:t> </a:t>
            </a:r>
            <a:r>
              <a:rPr lang="sv-SE" dirty="0" err="1"/>
              <a:t>ReferenceDate</a:t>
            </a:r>
            <a:endParaRPr lang="sv-SE" dirty="0"/>
          </a:p>
          <a:p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ProductionSalesID</a:t>
            </a:r>
            <a:endParaRPr lang="sv-SE" dirty="0"/>
          </a:p>
          <a:p>
            <a:pPr lvl="1"/>
            <a:r>
              <a:rPr lang="sv-SE" dirty="0" err="1"/>
              <a:t>Somewhat</a:t>
            </a:r>
            <a:r>
              <a:rPr lang="sv-SE" dirty="0"/>
              <a:t> </a:t>
            </a:r>
            <a:r>
              <a:rPr lang="sv-SE" dirty="0" err="1"/>
              <a:t>trickier</a:t>
            </a:r>
            <a:endParaRPr lang="sv-SE" dirty="0"/>
          </a:p>
          <a:p>
            <a:pPr lvl="1"/>
            <a:r>
              <a:rPr lang="sv-SE" dirty="0" err="1"/>
              <a:t>Smaller</a:t>
            </a:r>
            <a:r>
              <a:rPr lang="sv-SE" dirty="0"/>
              <a:t> clustered index</a:t>
            </a:r>
          </a:p>
          <a:p>
            <a:r>
              <a:rPr lang="sv-SE" dirty="0"/>
              <a:t>I </a:t>
            </a:r>
            <a:r>
              <a:rPr lang="sv-SE" dirty="0" err="1"/>
              <a:t>choose</a:t>
            </a:r>
            <a:r>
              <a:rPr lang="sv-SE" dirty="0"/>
              <a:t> </a:t>
            </a:r>
            <a:r>
              <a:rPr lang="sv-SE" dirty="0" err="1"/>
              <a:t>ReferenceDate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9545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Clustered index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ReferenceDate</a:t>
            </a:r>
            <a:r>
              <a:rPr lang="sv-SE" dirty="0"/>
              <a:t> must be part </a:t>
            </a:r>
            <a:r>
              <a:rPr lang="sv-SE" dirty="0" err="1"/>
              <a:t>of</a:t>
            </a:r>
            <a:r>
              <a:rPr lang="sv-SE" dirty="0"/>
              <a:t> Clustered index</a:t>
            </a:r>
          </a:p>
          <a:p>
            <a:r>
              <a:rPr lang="sv-SE" dirty="0"/>
              <a:t>I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keep</a:t>
            </a:r>
            <a:r>
              <a:rPr lang="sv-SE" dirty="0"/>
              <a:t> </a:t>
            </a:r>
            <a:r>
              <a:rPr lang="sv-SE" dirty="0" err="1"/>
              <a:t>ProductionSalesID</a:t>
            </a:r>
            <a:endParaRPr lang="sv-SE" dirty="0"/>
          </a:p>
          <a:p>
            <a:pPr lvl="1"/>
            <a:r>
              <a:rPr lang="sv-SE" dirty="0" err="1"/>
              <a:t>ever</a:t>
            </a:r>
            <a:r>
              <a:rPr lang="sv-SE" dirty="0"/>
              <a:t> </a:t>
            </a:r>
            <a:r>
              <a:rPr lang="sv-SE" dirty="0" err="1"/>
              <a:t>increasing</a:t>
            </a:r>
            <a:r>
              <a:rPr lang="sv-SE" dirty="0"/>
              <a:t> </a:t>
            </a:r>
            <a:r>
              <a:rPr lang="sv-SE" dirty="0" err="1"/>
              <a:t>clustering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.</a:t>
            </a:r>
          </a:p>
          <a:p>
            <a:r>
              <a:rPr lang="sv-SE" dirty="0" err="1"/>
              <a:t>ReferenceDate</a:t>
            </a:r>
            <a:r>
              <a:rPr lang="sv-SE" dirty="0"/>
              <a:t> is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column</a:t>
            </a:r>
            <a:endParaRPr lang="sv-SE" dirty="0"/>
          </a:p>
          <a:p>
            <a:pPr lvl="1"/>
            <a:r>
              <a:rPr lang="sv-SE" dirty="0" err="1"/>
              <a:t>Queries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ReferenceDate</a:t>
            </a:r>
            <a:r>
              <a:rPr lang="sv-SE" dirty="0"/>
              <a:t> in WHERE-</a:t>
            </a:r>
            <a:r>
              <a:rPr lang="sv-SE" dirty="0" err="1"/>
              <a:t>clause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6939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Partition </a:t>
            </a:r>
            <a:r>
              <a:rPr lang="sv-SE" dirty="0" err="1"/>
              <a:t>function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Partition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uses</a:t>
            </a:r>
            <a:r>
              <a:rPr lang="sv-SE" dirty="0"/>
              <a:t> Input-parameter-</a:t>
            </a:r>
            <a:r>
              <a:rPr lang="sv-SE" dirty="0" err="1"/>
              <a:t>datatype</a:t>
            </a:r>
            <a:r>
              <a:rPr lang="sv-SE" dirty="0"/>
              <a:t> date</a:t>
            </a:r>
          </a:p>
          <a:p>
            <a:pPr lvl="1"/>
            <a:r>
              <a:rPr lang="sv-SE" dirty="0" err="1"/>
              <a:t>ReferenceDate</a:t>
            </a:r>
            <a:r>
              <a:rPr lang="sv-SE" dirty="0"/>
              <a:t> is date-</a:t>
            </a:r>
            <a:r>
              <a:rPr lang="sv-SE" dirty="0" err="1"/>
              <a:t>datatype</a:t>
            </a:r>
            <a:endParaRPr lang="sv-SE" dirty="0"/>
          </a:p>
          <a:p>
            <a:r>
              <a:rPr lang="sv-SE" dirty="0"/>
              <a:t>RANGE RIGHT</a:t>
            </a:r>
          </a:p>
          <a:p>
            <a:pPr lvl="1"/>
            <a:r>
              <a:rPr lang="sv-SE" dirty="0"/>
              <a:t>No </a:t>
            </a:r>
            <a:r>
              <a:rPr lang="sv-SE" dirty="0" err="1"/>
              <a:t>obvious</a:t>
            </a:r>
            <a:r>
              <a:rPr lang="sv-SE" dirty="0"/>
              <a:t> </a:t>
            </a:r>
            <a:r>
              <a:rPr lang="sv-SE" dirty="0" err="1"/>
              <a:t>reason</a:t>
            </a:r>
            <a:r>
              <a:rPr lang="sv-SE" dirty="0"/>
              <a:t>…</a:t>
            </a:r>
          </a:p>
          <a:p>
            <a:r>
              <a:rPr lang="sv-SE" dirty="0"/>
              <a:t>Range </a:t>
            </a:r>
            <a:r>
              <a:rPr lang="sv-SE" dirty="0" err="1"/>
              <a:t>values</a:t>
            </a:r>
            <a:endParaRPr lang="sv-SE" dirty="0"/>
          </a:p>
          <a:p>
            <a:pPr lvl="1"/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already</a:t>
            </a:r>
            <a:r>
              <a:rPr lang="sv-SE" dirty="0"/>
              <a:t> existing </a:t>
            </a:r>
            <a:r>
              <a:rPr lang="sv-SE" dirty="0" err="1"/>
              <a:t>ReferenceDate</a:t>
            </a:r>
            <a:r>
              <a:rPr lang="sv-SE" dirty="0"/>
              <a:t> from the table</a:t>
            </a:r>
          </a:p>
          <a:p>
            <a:pPr lvl="1"/>
            <a:r>
              <a:rPr lang="sv-SE" dirty="0"/>
              <a:t>Plus </a:t>
            </a:r>
            <a:r>
              <a:rPr lang="sv-SE" dirty="0" err="1"/>
              <a:t>range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month’s</a:t>
            </a:r>
            <a:r>
              <a:rPr lang="sv-SE" dirty="0"/>
              <a:t> last </a:t>
            </a:r>
            <a:r>
              <a:rPr lang="sv-SE" dirty="0" err="1"/>
              <a:t>day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3534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Partition </a:t>
            </a:r>
            <a:r>
              <a:rPr lang="sv-SE" dirty="0" err="1"/>
              <a:t>scheme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All partitions </a:t>
            </a:r>
            <a:r>
              <a:rPr lang="sv-SE" dirty="0" err="1"/>
              <a:t>to</a:t>
            </a:r>
            <a:r>
              <a:rPr lang="sv-SE" dirty="0"/>
              <a:t> same </a:t>
            </a:r>
            <a:r>
              <a:rPr lang="sv-SE" dirty="0" err="1"/>
              <a:t>filegroup</a:t>
            </a:r>
            <a:endParaRPr lang="sv-SE" dirty="0"/>
          </a:p>
          <a:p>
            <a:pPr lvl="1"/>
            <a:r>
              <a:rPr lang="sv-SE" dirty="0" err="1"/>
              <a:t>Allows</a:t>
            </a:r>
            <a:r>
              <a:rPr lang="sv-SE" dirty="0"/>
              <a:t> for fast partition </a:t>
            </a:r>
            <a:r>
              <a:rPr lang="sv-SE" dirty="0" err="1"/>
              <a:t>switching</a:t>
            </a:r>
            <a:endParaRPr lang="sv-SE" dirty="0"/>
          </a:p>
          <a:p>
            <a:pPr lvl="1"/>
            <a:r>
              <a:rPr lang="sv-SE" dirty="0"/>
              <a:t>I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PRIMARY </a:t>
            </a:r>
            <a:r>
              <a:rPr lang="sv-SE" dirty="0" err="1"/>
              <a:t>filegroup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2218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Partition the table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Drop</a:t>
            </a:r>
            <a:r>
              <a:rPr lang="sv-SE" dirty="0"/>
              <a:t> clustered index</a:t>
            </a:r>
          </a:p>
          <a:p>
            <a:r>
              <a:rPr lang="sv-SE" dirty="0" err="1"/>
              <a:t>Recreate</a:t>
            </a:r>
            <a:r>
              <a:rPr lang="sv-SE" dirty="0"/>
              <a:t> clustered index, on Partition </a:t>
            </a:r>
            <a:r>
              <a:rPr lang="sv-SE" dirty="0" err="1"/>
              <a:t>Scheme</a:t>
            </a:r>
            <a:r>
              <a:rPr lang="sv-SE" dirty="0"/>
              <a:t>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on a </a:t>
            </a:r>
            <a:r>
              <a:rPr lang="sv-SE" dirty="0" err="1"/>
              <a:t>Filegroup</a:t>
            </a:r>
            <a:endParaRPr lang="sv-SE" dirty="0"/>
          </a:p>
          <a:p>
            <a:r>
              <a:rPr lang="sv-SE" dirty="0"/>
              <a:t>Re-</a:t>
            </a:r>
            <a:r>
              <a:rPr lang="sv-SE" dirty="0" err="1"/>
              <a:t>create</a:t>
            </a:r>
            <a:r>
              <a:rPr lang="sv-SE" dirty="0"/>
              <a:t> all non clustered </a:t>
            </a:r>
            <a:r>
              <a:rPr lang="sv-SE" dirty="0" err="1"/>
              <a:t>indexes</a:t>
            </a:r>
            <a:r>
              <a:rPr lang="sv-SE" dirty="0"/>
              <a:t>, on Partition </a:t>
            </a:r>
            <a:r>
              <a:rPr lang="sv-SE" dirty="0" err="1"/>
              <a:t>Scheme</a:t>
            </a:r>
            <a:endParaRPr lang="sv-SE" dirty="0"/>
          </a:p>
          <a:p>
            <a:pPr lvl="1"/>
            <a:r>
              <a:rPr lang="sv-SE" dirty="0"/>
              <a:t>Non clustered </a:t>
            </a:r>
            <a:r>
              <a:rPr lang="sv-SE" dirty="0" err="1"/>
              <a:t>indexes</a:t>
            </a:r>
            <a:r>
              <a:rPr lang="sv-SE" dirty="0"/>
              <a:t> must be </a:t>
            </a:r>
            <a:r>
              <a:rPr lang="sv-SE" dirty="0" err="1"/>
              <a:t>aligned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table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allow</a:t>
            </a:r>
            <a:r>
              <a:rPr lang="sv-SE" dirty="0"/>
              <a:t> partition </a:t>
            </a:r>
            <a:r>
              <a:rPr lang="sv-SE" dirty="0" err="1"/>
              <a:t>switching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839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Magnus Ahlkvist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43</a:t>
            </a:r>
          </a:p>
          <a:p>
            <a:r>
              <a:rPr lang="sv-SE" dirty="0" err="1"/>
              <a:t>Transmokopter</a:t>
            </a:r>
            <a:r>
              <a:rPr lang="sv-SE" dirty="0"/>
              <a:t> SQL AB – </a:t>
            </a:r>
            <a:r>
              <a:rPr lang="sv-SE" dirty="0" err="1"/>
              <a:t>Database</a:t>
            </a:r>
            <a:r>
              <a:rPr lang="sv-SE" dirty="0"/>
              <a:t> </a:t>
            </a:r>
            <a:r>
              <a:rPr lang="sv-SE" dirty="0" err="1"/>
              <a:t>consultant</a:t>
            </a:r>
            <a:endParaRPr lang="sv-SE" dirty="0"/>
          </a:p>
          <a:p>
            <a:r>
              <a:rPr lang="sv-SE" dirty="0"/>
              <a:t>SQL Server for 20 </a:t>
            </a:r>
            <a:r>
              <a:rPr lang="sv-SE" dirty="0" err="1"/>
              <a:t>years</a:t>
            </a:r>
            <a:endParaRPr lang="sv-SE" dirty="0"/>
          </a:p>
          <a:p>
            <a:r>
              <a:rPr lang="sv-SE" dirty="0"/>
              <a:t>MCSE, MCT</a:t>
            </a:r>
          </a:p>
          <a:p>
            <a:r>
              <a:rPr lang="sv-SE" dirty="0" err="1"/>
              <a:t>Two</a:t>
            </a:r>
            <a:r>
              <a:rPr lang="sv-SE" dirty="0"/>
              <a:t> kids</a:t>
            </a:r>
          </a:p>
          <a:p>
            <a:r>
              <a:rPr lang="sv-SE" dirty="0" err="1"/>
              <a:t>Football</a:t>
            </a:r>
            <a:r>
              <a:rPr lang="sv-SE" dirty="0"/>
              <a:t> coach</a:t>
            </a:r>
          </a:p>
          <a:p>
            <a:r>
              <a:rPr lang="sv-SE" dirty="0"/>
              <a:t>Scout </a:t>
            </a:r>
            <a:r>
              <a:rPr lang="sv-SE" dirty="0" err="1"/>
              <a:t>leader</a:t>
            </a:r>
            <a:endParaRPr lang="sv-SE" dirty="0"/>
          </a:p>
          <a:p>
            <a:r>
              <a:rPr lang="sv-SE" dirty="0" err="1"/>
              <a:t>Slow</a:t>
            </a:r>
            <a:r>
              <a:rPr lang="sv-SE" dirty="0"/>
              <a:t> (and </a:t>
            </a:r>
            <a:r>
              <a:rPr lang="sv-SE" dirty="0" err="1"/>
              <a:t>somewhat</a:t>
            </a:r>
            <a:r>
              <a:rPr lang="sv-SE" dirty="0"/>
              <a:t> </a:t>
            </a:r>
            <a:r>
              <a:rPr lang="sv-SE" dirty="0" err="1"/>
              <a:t>overweight</a:t>
            </a:r>
            <a:r>
              <a:rPr lang="sv-SE" dirty="0"/>
              <a:t>) </a:t>
            </a:r>
            <a:r>
              <a:rPr lang="sv-SE" dirty="0" err="1"/>
              <a:t>runner</a:t>
            </a:r>
            <a:endParaRPr lang="sv-SE" dirty="0"/>
          </a:p>
          <a:p>
            <a:r>
              <a:rPr lang="sv-SE" dirty="0"/>
              <a:t>Twitter: @</a:t>
            </a:r>
            <a:r>
              <a:rPr lang="sv-SE" dirty="0" err="1"/>
              <a:t>Transmokopter</a:t>
            </a:r>
            <a:endParaRPr lang="sv-SE" dirty="0"/>
          </a:p>
          <a:p>
            <a:r>
              <a:rPr lang="sv-SE" dirty="0" err="1"/>
              <a:t>LinkedIn</a:t>
            </a:r>
            <a:r>
              <a:rPr lang="sv-SE" dirty="0"/>
              <a:t>: </a:t>
            </a:r>
            <a:r>
              <a:rPr lang="sv-SE" dirty="0">
                <a:hlinkClick r:id="rId2"/>
              </a:rPr>
              <a:t>http://se.linkedin.com/in/magnusahlkvist</a:t>
            </a:r>
            <a:r>
              <a:rPr lang="sv-SE" dirty="0"/>
              <a:t> </a:t>
            </a:r>
          </a:p>
          <a:p>
            <a:r>
              <a:rPr lang="sv-SE" dirty="0"/>
              <a:t>Magnus@tsql.nu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8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Staging</a:t>
            </a:r>
            <a:r>
              <a:rPr lang="sv-SE" dirty="0"/>
              <a:t> table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staging</a:t>
            </a:r>
            <a:r>
              <a:rPr lang="sv-SE" dirty="0"/>
              <a:t> table, </a:t>
            </a:r>
            <a:r>
              <a:rPr lang="sv-SE" dirty="0" err="1"/>
              <a:t>identical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Demo.ProductionSales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5499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67" y="3596237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2879008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Change SSIS-</a:t>
            </a:r>
            <a:r>
              <a:rPr lang="sv-SE" dirty="0" err="1"/>
              <a:t>job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Load</a:t>
            </a:r>
            <a:r>
              <a:rPr lang="sv-SE" dirty="0"/>
              <a:t> data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Staging</a:t>
            </a:r>
            <a:r>
              <a:rPr lang="sv-SE" dirty="0"/>
              <a:t> table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Demo.ProductionSales</a:t>
            </a:r>
            <a:endParaRPr lang="sv-SE" dirty="0"/>
          </a:p>
          <a:p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 for </a:t>
            </a:r>
            <a:r>
              <a:rPr lang="sv-SE" dirty="0" err="1"/>
              <a:t>switching</a:t>
            </a:r>
            <a:r>
              <a:rPr lang="sv-SE" dirty="0"/>
              <a:t> partition </a:t>
            </a:r>
          </a:p>
        </p:txBody>
      </p:sp>
    </p:spTree>
    <p:extLst>
      <p:ext uri="{BB962C8B-B14F-4D97-AF65-F5344CB8AC3E}">
        <p14:creationId xmlns:p14="http://schemas.microsoft.com/office/powerpoint/2010/main" val="3274259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67" y="3596237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2621330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Results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version 3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is </a:t>
            </a:r>
            <a:r>
              <a:rPr lang="sv-SE" dirty="0" err="1"/>
              <a:t>now</a:t>
            </a:r>
            <a:r>
              <a:rPr lang="sv-SE" dirty="0"/>
              <a:t> </a:t>
            </a:r>
            <a:r>
              <a:rPr lang="sv-SE" dirty="0" err="1"/>
              <a:t>constant</a:t>
            </a:r>
            <a:r>
              <a:rPr lang="sv-SE" dirty="0"/>
              <a:t>, </a:t>
            </a:r>
            <a:r>
              <a:rPr lang="sv-SE" dirty="0" err="1"/>
              <a:t>around</a:t>
            </a:r>
            <a:r>
              <a:rPr lang="sv-SE" dirty="0"/>
              <a:t> 55 </a:t>
            </a:r>
            <a:r>
              <a:rPr lang="sv-SE" dirty="0" err="1"/>
              <a:t>seconds</a:t>
            </a:r>
            <a:r>
              <a:rPr lang="sv-SE" dirty="0"/>
              <a:t>.</a:t>
            </a:r>
          </a:p>
          <a:p>
            <a:r>
              <a:rPr lang="sv-SE" dirty="0"/>
              <a:t>In my </a:t>
            </a:r>
            <a:r>
              <a:rPr lang="sv-SE" dirty="0" err="1"/>
              <a:t>production</a:t>
            </a:r>
            <a:r>
              <a:rPr lang="sv-SE" dirty="0"/>
              <a:t> scenario, </a:t>
            </a:r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has </a:t>
            </a:r>
            <a:r>
              <a:rPr lang="sv-SE" dirty="0" err="1"/>
              <a:t>dropped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20 </a:t>
            </a:r>
            <a:r>
              <a:rPr lang="sv-SE" dirty="0" err="1"/>
              <a:t>minutes</a:t>
            </a:r>
            <a:r>
              <a:rPr lang="sv-SE" dirty="0"/>
              <a:t>. </a:t>
            </a:r>
            <a:r>
              <a:rPr lang="sv-SE" dirty="0" err="1"/>
              <a:t>Performance</a:t>
            </a:r>
            <a:r>
              <a:rPr lang="sv-SE" dirty="0"/>
              <a:t> no </a:t>
            </a:r>
            <a:r>
              <a:rPr lang="sv-SE" dirty="0" err="1"/>
              <a:t>longer</a:t>
            </a:r>
            <a:r>
              <a:rPr lang="sv-SE" dirty="0"/>
              <a:t> </a:t>
            </a:r>
            <a:r>
              <a:rPr lang="sv-SE" dirty="0" err="1"/>
              <a:t>degrading</a:t>
            </a:r>
            <a:r>
              <a:rPr lang="sv-SE" dirty="0"/>
              <a:t>.</a:t>
            </a:r>
          </a:p>
          <a:p>
            <a:r>
              <a:rPr lang="sv-SE" dirty="0" err="1"/>
              <a:t>Deleting</a:t>
            </a:r>
            <a:r>
              <a:rPr lang="sv-SE" dirty="0"/>
              <a:t> old </a:t>
            </a:r>
            <a:r>
              <a:rPr lang="sv-SE" dirty="0" err="1"/>
              <a:t>months</a:t>
            </a:r>
            <a:r>
              <a:rPr lang="sv-SE" dirty="0"/>
              <a:t> is </a:t>
            </a:r>
            <a:r>
              <a:rPr lang="sv-SE" dirty="0" err="1"/>
              <a:t>now</a:t>
            </a:r>
            <a:r>
              <a:rPr lang="sv-SE" dirty="0"/>
              <a:t> a meta-data-</a:t>
            </a:r>
            <a:r>
              <a:rPr lang="sv-SE" dirty="0" err="1"/>
              <a:t>only</a:t>
            </a:r>
            <a:r>
              <a:rPr lang="sv-SE" dirty="0"/>
              <a:t> operation.</a:t>
            </a:r>
          </a:p>
        </p:txBody>
      </p:sp>
    </p:spTree>
    <p:extLst>
      <p:ext uri="{BB962C8B-B14F-4D97-AF65-F5344CB8AC3E}">
        <p14:creationId xmlns:p14="http://schemas.microsoft.com/office/powerpoint/2010/main" val="234326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SWITCH OUT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Clean </a:t>
            </a:r>
            <a:r>
              <a:rPr lang="sv-SE" dirty="0" err="1"/>
              <a:t>out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old data</a:t>
            </a:r>
          </a:p>
          <a:p>
            <a:r>
              <a:rPr lang="sv-SE" dirty="0"/>
              <a:t>SWITCH from </a:t>
            </a:r>
            <a:r>
              <a:rPr lang="sv-SE" dirty="0" err="1"/>
              <a:t>target</a:t>
            </a:r>
            <a:r>
              <a:rPr lang="sv-SE" dirty="0"/>
              <a:t> table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staging</a:t>
            </a:r>
            <a:r>
              <a:rPr lang="sv-SE" dirty="0"/>
              <a:t> table</a:t>
            </a:r>
          </a:p>
          <a:p>
            <a:r>
              <a:rPr lang="sv-SE" dirty="0"/>
              <a:t>TRUNCATE </a:t>
            </a:r>
            <a:r>
              <a:rPr lang="sv-SE" dirty="0" err="1"/>
              <a:t>staging</a:t>
            </a:r>
            <a:r>
              <a:rPr lang="sv-SE" dirty="0"/>
              <a:t> table</a:t>
            </a:r>
          </a:p>
          <a:p>
            <a:r>
              <a:rPr lang="sv-SE" dirty="0"/>
              <a:t>MERGE RANGE (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213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67" y="3596237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776892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words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partitioning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Enterprise edition </a:t>
            </a:r>
            <a:r>
              <a:rPr lang="sv-SE" dirty="0" err="1"/>
              <a:t>before</a:t>
            </a:r>
            <a:r>
              <a:rPr lang="sv-SE" dirty="0"/>
              <a:t> SQL Server 2016 SP1, </a:t>
            </a:r>
            <a:r>
              <a:rPr lang="sv-SE" dirty="0" err="1"/>
              <a:t>now</a:t>
            </a:r>
            <a:r>
              <a:rPr lang="sv-SE" dirty="0"/>
              <a:t> Standard edition</a:t>
            </a:r>
          </a:p>
          <a:p>
            <a:pPr lvl="1"/>
            <a:r>
              <a:rPr lang="sv-SE" dirty="0"/>
              <a:t>Enterprise edition makes index </a:t>
            </a:r>
            <a:r>
              <a:rPr lang="sv-SE" dirty="0" err="1"/>
              <a:t>rebuild</a:t>
            </a:r>
            <a:r>
              <a:rPr lang="sv-SE" dirty="0"/>
              <a:t> </a:t>
            </a:r>
            <a:r>
              <a:rPr lang="sv-SE" dirty="0" err="1"/>
              <a:t>work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in </a:t>
            </a:r>
            <a:r>
              <a:rPr lang="sv-SE" dirty="0" err="1"/>
              <a:t>parallel</a:t>
            </a:r>
            <a:endParaRPr lang="sv-SE" dirty="0"/>
          </a:p>
          <a:p>
            <a:pPr lvl="1"/>
            <a:r>
              <a:rPr lang="sv-SE" dirty="0"/>
              <a:t>Enterprise edition </a:t>
            </a:r>
            <a:r>
              <a:rPr lang="sv-SE" dirty="0" err="1"/>
              <a:t>speeded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</a:t>
            </a:r>
            <a:r>
              <a:rPr lang="sv-SE" dirty="0" err="1"/>
              <a:t>execution</a:t>
            </a:r>
            <a:r>
              <a:rPr lang="sv-SE" dirty="0"/>
              <a:t> from </a:t>
            </a:r>
            <a:r>
              <a:rPr lang="sv-SE" dirty="0" err="1"/>
              <a:t>eight</a:t>
            </a:r>
            <a:r>
              <a:rPr lang="sv-SE" dirty="0"/>
              <a:t> </a:t>
            </a:r>
            <a:r>
              <a:rPr lang="sv-SE" dirty="0" err="1"/>
              <a:t>hours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2,5 </a:t>
            </a:r>
            <a:r>
              <a:rPr lang="sv-SE" dirty="0" err="1"/>
              <a:t>hours</a:t>
            </a:r>
            <a:r>
              <a:rPr lang="sv-SE" dirty="0"/>
              <a:t>.</a:t>
            </a:r>
          </a:p>
          <a:p>
            <a:r>
              <a:rPr lang="sv-SE" dirty="0"/>
              <a:t>SWITCH </a:t>
            </a:r>
            <a:r>
              <a:rPr lang="sv-SE" dirty="0" err="1"/>
              <a:t>takes</a:t>
            </a:r>
            <a:r>
              <a:rPr lang="sv-SE" dirty="0"/>
              <a:t> a SCH-M lock on the table</a:t>
            </a:r>
          </a:p>
          <a:p>
            <a:pPr lvl="1"/>
            <a:r>
              <a:rPr lang="sv-SE" dirty="0" err="1"/>
              <a:t>Wait</a:t>
            </a:r>
            <a:r>
              <a:rPr lang="sv-SE" dirty="0"/>
              <a:t> </a:t>
            </a:r>
            <a:r>
              <a:rPr lang="sv-SE" dirty="0" err="1"/>
              <a:t>until</a:t>
            </a:r>
            <a:r>
              <a:rPr lang="sv-SE" dirty="0"/>
              <a:t> SCH-S locks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released</a:t>
            </a:r>
            <a:endParaRPr lang="sv-SE" dirty="0"/>
          </a:p>
          <a:p>
            <a:pPr lvl="1"/>
            <a:r>
              <a:rPr lang="sv-SE" dirty="0" err="1"/>
              <a:t>Potentially</a:t>
            </a:r>
            <a:r>
              <a:rPr lang="sv-SE" dirty="0"/>
              <a:t> long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SWITCH </a:t>
            </a:r>
            <a:r>
              <a:rPr lang="sv-SE" dirty="0" err="1"/>
              <a:t>will</a:t>
            </a:r>
            <a:r>
              <a:rPr lang="sv-SE" dirty="0"/>
              <a:t> finish</a:t>
            </a:r>
          </a:p>
          <a:p>
            <a:pPr lvl="1"/>
            <a:r>
              <a:rPr lang="sv-SE" dirty="0" err="1"/>
              <a:t>But</a:t>
            </a:r>
            <a:r>
              <a:rPr lang="sv-SE" dirty="0"/>
              <a:t>: SCH-M lock is taken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index </a:t>
            </a:r>
            <a:r>
              <a:rPr lang="sv-SE" dirty="0" err="1"/>
              <a:t>rebuild</a:t>
            </a:r>
            <a:r>
              <a:rPr lang="sv-SE" dirty="0"/>
              <a:t>..</a:t>
            </a:r>
          </a:p>
          <a:p>
            <a:pPr lvl="1"/>
            <a:r>
              <a:rPr lang="sv-SE" dirty="0"/>
              <a:t>…</a:t>
            </a:r>
            <a:r>
              <a:rPr lang="sv-SE" dirty="0" err="1"/>
              <a:t>even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ONLINE = ON.</a:t>
            </a:r>
          </a:p>
        </p:txBody>
      </p:sp>
    </p:spTree>
    <p:extLst>
      <p:ext uri="{BB962C8B-B14F-4D97-AF65-F5344CB8AC3E}">
        <p14:creationId xmlns:p14="http://schemas.microsoft.com/office/powerpoint/2010/main" val="161900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Querying</a:t>
            </a:r>
            <a:r>
              <a:rPr lang="sv-SE" dirty="0"/>
              <a:t> </a:t>
            </a:r>
            <a:r>
              <a:rPr lang="sv-SE" dirty="0" err="1"/>
              <a:t>partitioned</a:t>
            </a:r>
            <a:r>
              <a:rPr lang="sv-SE" dirty="0"/>
              <a:t> table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queries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benefit from the table </a:t>
            </a:r>
            <a:r>
              <a:rPr lang="sv-SE" dirty="0" err="1"/>
              <a:t>being</a:t>
            </a:r>
            <a:r>
              <a:rPr lang="sv-SE" dirty="0"/>
              <a:t> </a:t>
            </a:r>
            <a:r>
              <a:rPr lang="sv-SE" dirty="0" err="1"/>
              <a:t>partitioned</a:t>
            </a:r>
            <a:endParaRPr lang="sv-SE" dirty="0"/>
          </a:p>
          <a:p>
            <a:pPr lvl="1"/>
            <a:r>
              <a:rPr lang="sv-SE" dirty="0"/>
              <a:t>Partition elimination</a:t>
            </a:r>
          </a:p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queries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be </a:t>
            </a:r>
            <a:r>
              <a:rPr lang="sv-SE" dirty="0" err="1"/>
              <a:t>tweaked</a:t>
            </a:r>
            <a:r>
              <a:rPr lang="sv-SE" dirty="0"/>
              <a:t> – </a:t>
            </a:r>
            <a:r>
              <a:rPr lang="sv-SE" dirty="0" err="1"/>
              <a:t>otherwise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degrade</a:t>
            </a:r>
            <a:endParaRPr lang="sv-SE" dirty="0"/>
          </a:p>
          <a:p>
            <a:pPr lvl="1"/>
            <a:r>
              <a:rPr lang="sv-SE" dirty="0"/>
              <a:t>Max for </a:t>
            </a:r>
            <a:r>
              <a:rPr lang="sv-SE" dirty="0" err="1"/>
              <a:t>example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8497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67" y="3596237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358150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/>
          <p:cNvSpPr txBox="1">
            <a:spLocks/>
          </p:cNvSpPr>
          <p:nvPr/>
        </p:nvSpPr>
        <p:spPr>
          <a:xfrm>
            <a:off x="1967461" y="2276872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4800" b="1" dirty="0"/>
              <a:t>Before </a:t>
            </a:r>
            <a:r>
              <a:rPr lang="sv-SE" sz="4800" b="1" dirty="0" err="1"/>
              <a:t>we</a:t>
            </a:r>
            <a:r>
              <a:rPr lang="sv-SE" sz="4800" b="1" dirty="0"/>
              <a:t> </a:t>
            </a:r>
            <a:r>
              <a:rPr lang="sv-SE" sz="4800" b="1" dirty="0" err="1"/>
              <a:t>begin</a:t>
            </a:r>
            <a:r>
              <a:rPr lang="sv-SE" sz="48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25360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 and </a:t>
            </a:r>
            <a:r>
              <a:rPr lang="sv-SE" dirty="0" err="1"/>
              <a:t>partitioning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Integer</a:t>
            </a:r>
            <a:r>
              <a:rPr lang="sv-SE" dirty="0"/>
              <a:t> as </a:t>
            </a:r>
            <a:r>
              <a:rPr lang="sv-SE" dirty="0" err="1"/>
              <a:t>partitioning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 =&gt; No problem</a:t>
            </a:r>
          </a:p>
          <a:p>
            <a:r>
              <a:rPr lang="sv-SE" dirty="0"/>
              <a:t>Date as </a:t>
            </a:r>
            <a:r>
              <a:rPr lang="sv-SE" dirty="0" err="1"/>
              <a:t>partitioning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 =&gt; Problem</a:t>
            </a:r>
          </a:p>
          <a:p>
            <a:pPr lvl="1"/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 </a:t>
            </a:r>
            <a:r>
              <a:rPr lang="sv-SE" dirty="0" err="1"/>
              <a:t>uses</a:t>
            </a:r>
            <a:r>
              <a:rPr lang="sv-SE" dirty="0"/>
              <a:t> DATETIME2(7)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date</a:t>
            </a:r>
          </a:p>
          <a:p>
            <a:pPr lvl="1"/>
            <a:r>
              <a:rPr lang="sv-SE" dirty="0"/>
              <a:t>Implicit </a:t>
            </a:r>
            <a:r>
              <a:rPr lang="sv-SE" dirty="0" err="1"/>
              <a:t>datatype</a:t>
            </a:r>
            <a:r>
              <a:rPr lang="sv-SE" dirty="0"/>
              <a:t> </a:t>
            </a:r>
            <a:r>
              <a:rPr lang="sv-SE" dirty="0" err="1"/>
              <a:t>conversion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datatype</a:t>
            </a:r>
            <a:r>
              <a:rPr lang="sv-SE" dirty="0"/>
              <a:t> date…</a:t>
            </a:r>
          </a:p>
          <a:p>
            <a:pPr lvl="1"/>
            <a:r>
              <a:rPr lang="sv-SE" dirty="0"/>
              <a:t>…SQL Server </a:t>
            </a:r>
            <a:r>
              <a:rPr lang="sv-SE" dirty="0" err="1"/>
              <a:t>can’t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partition elimination</a:t>
            </a:r>
          </a:p>
          <a:p>
            <a:pPr lvl="1"/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defined</a:t>
            </a:r>
            <a:r>
              <a:rPr lang="sv-SE" dirty="0"/>
              <a:t> as Date in </a:t>
            </a:r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…</a:t>
            </a:r>
          </a:p>
          <a:p>
            <a:pPr lvl="1"/>
            <a:r>
              <a:rPr lang="sv-SE" dirty="0"/>
              <a:t>…LINQ2Entities </a:t>
            </a:r>
            <a:r>
              <a:rPr lang="sv-SE" dirty="0" err="1"/>
              <a:t>will</a:t>
            </a:r>
            <a:r>
              <a:rPr lang="sv-SE" dirty="0"/>
              <a:t> still translate it </a:t>
            </a:r>
            <a:r>
              <a:rPr lang="sv-SE" dirty="0" err="1"/>
              <a:t>to</a:t>
            </a:r>
            <a:r>
              <a:rPr lang="sv-SE" dirty="0"/>
              <a:t> DATETIME2(7)</a:t>
            </a:r>
          </a:p>
        </p:txBody>
      </p:sp>
    </p:spTree>
    <p:extLst>
      <p:ext uri="{BB962C8B-B14F-4D97-AF65-F5344CB8AC3E}">
        <p14:creationId xmlns:p14="http://schemas.microsoft.com/office/powerpoint/2010/main" val="318663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, </a:t>
            </a:r>
            <a:r>
              <a:rPr lang="sv-SE" dirty="0" err="1"/>
              <a:t>cont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DATETIME2(7) as </a:t>
            </a:r>
            <a:r>
              <a:rPr lang="sv-SE" dirty="0" err="1"/>
              <a:t>datatype</a:t>
            </a:r>
            <a:r>
              <a:rPr lang="sv-SE" dirty="0"/>
              <a:t>,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date…</a:t>
            </a:r>
          </a:p>
          <a:p>
            <a:r>
              <a:rPr lang="sv-SE" dirty="0"/>
              <a:t>…</a:t>
            </a:r>
            <a:r>
              <a:rPr lang="sv-SE" dirty="0" err="1"/>
              <a:t>But</a:t>
            </a:r>
            <a:r>
              <a:rPr lang="sv-SE" dirty="0"/>
              <a:t> I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change</a:t>
            </a:r>
            <a:r>
              <a:rPr lang="sv-SE" dirty="0"/>
              <a:t> </a:t>
            </a:r>
            <a:r>
              <a:rPr lang="sv-SE" dirty="0" err="1"/>
              <a:t>datatype</a:t>
            </a:r>
            <a:r>
              <a:rPr lang="sv-SE" dirty="0"/>
              <a:t> in DB</a:t>
            </a:r>
          </a:p>
        </p:txBody>
      </p:sp>
    </p:spTree>
    <p:extLst>
      <p:ext uri="{BB962C8B-B14F-4D97-AF65-F5344CB8AC3E}">
        <p14:creationId xmlns:p14="http://schemas.microsoft.com/office/powerpoint/2010/main" val="72848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Before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continue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EF-solution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did</a:t>
            </a:r>
            <a:r>
              <a:rPr lang="sv-SE" dirty="0"/>
              <a:t> the DBA </a:t>
            </a:r>
            <a:r>
              <a:rPr lang="sv-SE" dirty="0" err="1"/>
              <a:t>say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the </a:t>
            </a:r>
            <a:r>
              <a:rPr lang="sv-SE" dirty="0" err="1"/>
              <a:t>developer</a:t>
            </a:r>
            <a:r>
              <a:rPr lang="sv-SE" dirty="0"/>
              <a:t>?</a:t>
            </a:r>
          </a:p>
          <a:p>
            <a:r>
              <a:rPr lang="sv-SE" dirty="0"/>
              <a:t>It </a:t>
            </a:r>
            <a:r>
              <a:rPr lang="sv-SE" dirty="0" err="1"/>
              <a:t>doesn’t</a:t>
            </a:r>
            <a:r>
              <a:rPr lang="sv-SE" dirty="0"/>
              <a:t> </a:t>
            </a:r>
            <a:r>
              <a:rPr lang="sv-SE" dirty="0" err="1"/>
              <a:t>matter</a:t>
            </a:r>
            <a:r>
              <a:rPr lang="sv-SE" dirty="0"/>
              <a:t>. </a:t>
            </a:r>
            <a:r>
              <a:rPr lang="sv-SE" dirty="0" err="1"/>
              <a:t>He</a:t>
            </a:r>
            <a:r>
              <a:rPr lang="sv-SE" dirty="0"/>
              <a:t> </a:t>
            </a:r>
            <a:r>
              <a:rPr lang="sv-SE" dirty="0" err="1"/>
              <a:t>wasn’t</a:t>
            </a:r>
            <a:r>
              <a:rPr lang="sv-SE" dirty="0"/>
              <a:t> </a:t>
            </a:r>
            <a:r>
              <a:rPr lang="sv-SE" dirty="0" err="1"/>
              <a:t>paying</a:t>
            </a:r>
            <a:r>
              <a:rPr lang="sv-SE" dirty="0"/>
              <a:t> attention </a:t>
            </a:r>
            <a:r>
              <a:rPr lang="sv-SE" dirty="0" err="1"/>
              <a:t>anyway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did</a:t>
            </a:r>
            <a:r>
              <a:rPr lang="sv-SE" dirty="0"/>
              <a:t> the </a:t>
            </a:r>
            <a:r>
              <a:rPr lang="sv-SE" dirty="0" err="1"/>
              <a:t>developer</a:t>
            </a:r>
            <a:r>
              <a:rPr lang="sv-SE" dirty="0"/>
              <a:t> ask the DBA?</a:t>
            </a:r>
          </a:p>
          <a:p>
            <a:r>
              <a:rPr lang="sv-SE" dirty="0"/>
              <a:t>It </a:t>
            </a:r>
            <a:r>
              <a:rPr lang="sv-SE" dirty="0" err="1"/>
              <a:t>doesn’t</a:t>
            </a:r>
            <a:r>
              <a:rPr lang="sv-SE" dirty="0"/>
              <a:t> </a:t>
            </a:r>
            <a:r>
              <a:rPr lang="sv-SE" dirty="0" err="1"/>
              <a:t>matter</a:t>
            </a:r>
            <a:r>
              <a:rPr lang="sv-SE" dirty="0"/>
              <a:t>. The </a:t>
            </a:r>
            <a:r>
              <a:rPr lang="sv-SE" dirty="0" err="1"/>
              <a:t>answer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NO.</a:t>
            </a:r>
          </a:p>
          <a:p>
            <a:endParaRPr lang="sv-SE" dirty="0"/>
          </a:p>
          <a:p>
            <a:r>
              <a:rPr lang="sv-SE" dirty="0"/>
              <a:t>(I </a:t>
            </a:r>
            <a:r>
              <a:rPr lang="sv-SE" dirty="0" err="1"/>
              <a:t>take</a:t>
            </a:r>
            <a:r>
              <a:rPr lang="sv-SE" dirty="0"/>
              <a:t> no </a:t>
            </a:r>
            <a:r>
              <a:rPr lang="sv-SE" dirty="0" err="1"/>
              <a:t>credit</a:t>
            </a:r>
            <a:r>
              <a:rPr lang="sv-SE" dirty="0"/>
              <a:t> for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EXTREMELY </a:t>
            </a:r>
            <a:r>
              <a:rPr lang="sv-SE" dirty="0" err="1"/>
              <a:t>funny</a:t>
            </a:r>
            <a:r>
              <a:rPr lang="sv-SE" dirty="0"/>
              <a:t> </a:t>
            </a:r>
            <a:r>
              <a:rPr lang="sv-SE" dirty="0" err="1"/>
              <a:t>jokes</a:t>
            </a:r>
            <a:r>
              <a:rPr lang="sv-SE" dirty="0"/>
              <a:t>, I </a:t>
            </a:r>
            <a:r>
              <a:rPr lang="sv-SE" dirty="0" err="1"/>
              <a:t>found</a:t>
            </a:r>
            <a:r>
              <a:rPr lang="sv-SE" dirty="0"/>
              <a:t> </a:t>
            </a:r>
            <a:r>
              <a:rPr lang="sv-SE" dirty="0" err="1"/>
              <a:t>them</a:t>
            </a:r>
            <a:r>
              <a:rPr lang="sv-SE" dirty="0"/>
              <a:t> on ask.sqlservercentral.com)</a:t>
            </a:r>
          </a:p>
        </p:txBody>
      </p:sp>
    </p:spTree>
    <p:extLst>
      <p:ext uri="{BB962C8B-B14F-4D97-AF65-F5344CB8AC3E}">
        <p14:creationId xmlns:p14="http://schemas.microsoft.com/office/powerpoint/2010/main" val="161952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, </a:t>
            </a:r>
            <a:r>
              <a:rPr lang="sv-SE" dirty="0" err="1"/>
              <a:t>cont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it </a:t>
            </a:r>
            <a:r>
              <a:rPr lang="sv-SE" dirty="0" err="1"/>
              <a:t>becomes</a:t>
            </a:r>
            <a:r>
              <a:rPr lang="sv-SE" dirty="0"/>
              <a:t> a problem, </a:t>
            </a:r>
            <a:r>
              <a:rPr lang="sv-SE" dirty="0" err="1"/>
              <a:t>developers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ADO.NET and a </a:t>
            </a:r>
            <a:r>
              <a:rPr lang="sv-SE" dirty="0" err="1"/>
              <a:t>SqlClient.SqlCommand</a:t>
            </a:r>
            <a:r>
              <a:rPr lang="sv-SE" dirty="0"/>
              <a:t> for </a:t>
            </a:r>
            <a:r>
              <a:rPr lang="sv-SE" dirty="0" err="1"/>
              <a:t>executing</a:t>
            </a:r>
            <a:r>
              <a:rPr lang="sv-SE" dirty="0"/>
              <a:t> the </a:t>
            </a:r>
            <a:r>
              <a:rPr lang="sv-SE" dirty="0" err="1"/>
              <a:t>query</a:t>
            </a:r>
            <a:r>
              <a:rPr lang="sv-SE" dirty="0"/>
              <a:t>.</a:t>
            </a:r>
          </a:p>
          <a:p>
            <a:r>
              <a:rPr lang="sv-SE" b="1" dirty="0" err="1"/>
              <a:t>DBAs</a:t>
            </a:r>
            <a:r>
              <a:rPr lang="sv-SE" b="1" dirty="0"/>
              <a:t> </a:t>
            </a:r>
            <a:r>
              <a:rPr lang="sv-SE" b="1" dirty="0" err="1"/>
              <a:t>revenge</a:t>
            </a:r>
            <a:r>
              <a:rPr lang="sv-SE" b="1" dirty="0"/>
              <a:t> </a:t>
            </a:r>
            <a:r>
              <a:rPr lang="sv-SE" b="1" dirty="0">
                <a:sym typeface="Wingdings" panose="05000000000000000000" pitchFamily="2" charset="2"/>
              </a:rPr>
              <a:t></a:t>
            </a:r>
            <a:endParaRPr lang="sv-SE" b="1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91336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Questions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024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>
                <a:hlinkClick r:id="rId2"/>
              </a:rPr>
              <a:t>www.sqlservercentral.com</a:t>
            </a:r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2300561" y="1428030"/>
            <a:ext cx="7590879" cy="4521251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45000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>
                <a:hlinkClick r:id="rId2"/>
              </a:rPr>
              <a:t>ask.sqlservercentral.com</a:t>
            </a:r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3071665" y="1700808"/>
            <a:ext cx="5569587" cy="4115904"/>
          </a:xfrm>
          <a:prstGeom prst="rect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000" r="-8000"/>
            </a:stretch>
          </a:blip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48923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894666" cy="1320800"/>
          </a:xfrm>
        </p:spPr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presentation </a:t>
            </a:r>
            <a:r>
              <a:rPr lang="sv-SE" dirty="0" err="1"/>
              <a:t>will</a:t>
            </a:r>
            <a:r>
              <a:rPr lang="sv-SE" dirty="0"/>
              <a:t> NOT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77334" y="2160589"/>
            <a:ext cx="3894666" cy="3880773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...</a:t>
            </a:r>
            <a:r>
              <a:rPr lang="sv-SE" dirty="0" err="1"/>
              <a:t>demonstrate</a:t>
            </a:r>
            <a:r>
              <a:rPr lang="sv-SE" dirty="0"/>
              <a:t> Best </a:t>
            </a:r>
            <a:r>
              <a:rPr lang="sv-SE" dirty="0" err="1"/>
              <a:t>Practice</a:t>
            </a:r>
            <a:r>
              <a:rPr lang="sv-SE" dirty="0"/>
              <a:t> in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way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…</a:t>
            </a:r>
            <a:r>
              <a:rPr lang="sv-SE" dirty="0" err="1"/>
              <a:t>demonstrate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SSIS</a:t>
            </a:r>
          </a:p>
          <a:p>
            <a:pPr marL="0" indent="0">
              <a:buNone/>
            </a:pPr>
            <a:r>
              <a:rPr lang="sv-SE" dirty="0"/>
              <a:t>…</a:t>
            </a:r>
            <a:r>
              <a:rPr lang="sv-SE" dirty="0" err="1"/>
              <a:t>teach</a:t>
            </a:r>
            <a:r>
              <a:rPr lang="sv-SE" dirty="0"/>
              <a:t> </a:t>
            </a:r>
            <a:r>
              <a:rPr lang="sv-SE" dirty="0" err="1"/>
              <a:t>anyone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data </a:t>
            </a:r>
            <a:r>
              <a:rPr lang="sv-SE" dirty="0" err="1"/>
              <a:t>modelling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…</a:t>
            </a:r>
            <a:r>
              <a:rPr lang="sv-SE" dirty="0" err="1"/>
              <a:t>demonstrate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Framework</a:t>
            </a:r>
            <a:endParaRPr lang="sv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B1DAF96F-5487-48D8-A7F0-43B9047E8856}"/>
              </a:ext>
            </a:extLst>
          </p:cNvPr>
          <p:cNvSpPr txBox="1">
            <a:spLocks/>
          </p:cNvSpPr>
          <p:nvPr/>
        </p:nvSpPr>
        <p:spPr>
          <a:xfrm>
            <a:off x="4572000" y="609600"/>
            <a:ext cx="485440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 dirty="0" err="1"/>
              <a:t>This</a:t>
            </a:r>
            <a:r>
              <a:rPr lang="sv-SE" dirty="0"/>
              <a:t> presentation WILL</a:t>
            </a:r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2B8AB54C-2BD8-472F-BF92-E14C7FF33A94}"/>
              </a:ext>
            </a:extLst>
          </p:cNvPr>
          <p:cNvSpPr txBox="1">
            <a:spLocks/>
          </p:cNvSpPr>
          <p:nvPr/>
        </p:nvSpPr>
        <p:spPr>
          <a:xfrm>
            <a:off x="4572000" y="2160589"/>
            <a:ext cx="485440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v-SE" dirty="0"/>
              <a:t>…</a:t>
            </a:r>
            <a:r>
              <a:rPr lang="sv-SE" dirty="0" err="1"/>
              <a:t>say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things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a real </a:t>
            </a:r>
            <a:r>
              <a:rPr lang="sv-SE" dirty="0" err="1"/>
              <a:t>world</a:t>
            </a:r>
            <a:r>
              <a:rPr lang="sv-SE" dirty="0"/>
              <a:t> scenario.</a:t>
            </a:r>
          </a:p>
          <a:p>
            <a:pPr marL="0" indent="0">
              <a:buFont typeface="Wingdings 3" charset="2"/>
              <a:buNone/>
            </a:pPr>
            <a:r>
              <a:rPr lang="sv-SE" dirty="0"/>
              <a:t>…show common </a:t>
            </a:r>
            <a:r>
              <a:rPr lang="sv-SE" dirty="0" err="1"/>
              <a:t>mistakes</a:t>
            </a:r>
            <a:r>
              <a:rPr lang="sv-SE" dirty="0"/>
              <a:t> (so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repeat</a:t>
            </a:r>
            <a:r>
              <a:rPr lang="sv-SE" dirty="0"/>
              <a:t> </a:t>
            </a:r>
            <a:r>
              <a:rPr lang="sv-SE" dirty="0" err="1"/>
              <a:t>them</a:t>
            </a:r>
            <a:r>
              <a:rPr lang="sv-SE" dirty="0"/>
              <a:t> </a:t>
            </a:r>
            <a:r>
              <a:rPr lang="sv-SE" dirty="0" err="1"/>
              <a:t>yourself</a:t>
            </a:r>
            <a:r>
              <a:rPr lang="sv-SE" dirty="0"/>
              <a:t>)</a:t>
            </a:r>
          </a:p>
          <a:p>
            <a:pPr marL="0" indent="0">
              <a:buFont typeface="Wingdings 3" charset="2"/>
              <a:buNone/>
            </a:pPr>
            <a:r>
              <a:rPr lang="sv-SE" dirty="0"/>
              <a:t>…talk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partitioning</a:t>
            </a:r>
            <a:r>
              <a:rPr lang="sv-SE" dirty="0"/>
              <a:t> data in SQL Server</a:t>
            </a:r>
          </a:p>
          <a:p>
            <a:pPr marL="0" indent="0">
              <a:buFont typeface="Wingdings 3" charset="2"/>
              <a:buNone/>
            </a:pPr>
            <a:r>
              <a:rPr lang="sv-SE" dirty="0"/>
              <a:t>…talk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not so </a:t>
            </a:r>
            <a:r>
              <a:rPr lang="sv-SE" dirty="0" err="1"/>
              <a:t>obvious</a:t>
            </a:r>
            <a:r>
              <a:rPr lang="sv-SE" dirty="0"/>
              <a:t> </a:t>
            </a:r>
            <a:r>
              <a:rPr lang="sv-SE" dirty="0" err="1"/>
              <a:t>behaviour</a:t>
            </a:r>
            <a:r>
              <a:rPr lang="sv-SE" dirty="0"/>
              <a:t> in </a:t>
            </a:r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Framework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1481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91544" y="2780928"/>
            <a:ext cx="8229600" cy="1143000"/>
          </a:xfrm>
        </p:spPr>
        <p:txBody>
          <a:bodyPr>
            <a:noAutofit/>
          </a:bodyPr>
          <a:lstStyle/>
          <a:p>
            <a:r>
              <a:rPr lang="sv-SE" sz="15000" dirty="0" err="1"/>
              <a:t>Let’s</a:t>
            </a:r>
            <a:r>
              <a:rPr lang="sv-SE" sz="15000" dirty="0"/>
              <a:t> go!</a:t>
            </a:r>
          </a:p>
        </p:txBody>
      </p:sp>
    </p:spTree>
    <p:extLst>
      <p:ext uri="{BB962C8B-B14F-4D97-AF65-F5344CB8AC3E}">
        <p14:creationId xmlns:p14="http://schemas.microsoft.com/office/powerpoint/2010/main" val="3339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case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Someone</a:t>
            </a:r>
            <a:r>
              <a:rPr lang="sv-SE" dirty="0"/>
              <a:t> </a:t>
            </a:r>
            <a:r>
              <a:rPr lang="sv-SE" dirty="0" err="1"/>
              <a:t>implemented</a:t>
            </a:r>
            <a:r>
              <a:rPr lang="sv-SE" dirty="0"/>
              <a:t> a </a:t>
            </a:r>
            <a:r>
              <a:rPr lang="sv-SE" dirty="0" err="1"/>
              <a:t>monthly</a:t>
            </a:r>
            <a:r>
              <a:rPr lang="sv-SE" dirty="0"/>
              <a:t> data </a:t>
            </a:r>
            <a:r>
              <a:rPr lang="sv-SE" dirty="0" err="1"/>
              <a:t>load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10-12 million </a:t>
            </a:r>
            <a:r>
              <a:rPr lang="sv-SE" dirty="0" err="1"/>
              <a:t>rows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financial</a:t>
            </a:r>
            <a:r>
              <a:rPr lang="sv-SE" dirty="0"/>
              <a:t> </a:t>
            </a:r>
            <a:r>
              <a:rPr lang="sv-SE" dirty="0" err="1"/>
              <a:t>securities</a:t>
            </a:r>
            <a:r>
              <a:rPr lang="sv-SE" dirty="0"/>
              <a:t> data from CSV-</a:t>
            </a:r>
            <a:r>
              <a:rPr lang="sv-SE" dirty="0" err="1"/>
              <a:t>files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70 </a:t>
            </a:r>
            <a:r>
              <a:rPr lang="sv-SE" dirty="0" err="1"/>
              <a:t>columns</a:t>
            </a:r>
            <a:endParaRPr lang="sv-SE" dirty="0"/>
          </a:p>
          <a:p>
            <a:pPr lvl="1"/>
            <a:r>
              <a:rPr lang="sv-SE" dirty="0" err="1"/>
              <a:t>Initially</a:t>
            </a:r>
            <a:r>
              <a:rPr lang="sv-SE" dirty="0"/>
              <a:t> no </a:t>
            </a:r>
            <a:r>
              <a:rPr lang="sv-SE" dirty="0" err="1"/>
              <a:t>indexes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querying</a:t>
            </a:r>
            <a:r>
              <a:rPr lang="sv-SE" dirty="0"/>
              <a:t> </a:t>
            </a:r>
            <a:r>
              <a:rPr lang="sv-SE" dirty="0" err="1"/>
              <a:t>requirements</a:t>
            </a:r>
            <a:r>
              <a:rPr lang="sv-SE" dirty="0"/>
              <a:t> </a:t>
            </a:r>
            <a:r>
              <a:rPr lang="sv-SE" dirty="0" err="1"/>
              <a:t>changed</a:t>
            </a:r>
            <a:r>
              <a:rPr lang="sv-SE" dirty="0"/>
              <a:t> =&gt; </a:t>
            </a:r>
            <a:r>
              <a:rPr lang="sv-SE" dirty="0" err="1"/>
              <a:t>now</a:t>
            </a:r>
            <a:r>
              <a:rPr lang="sv-SE" dirty="0"/>
              <a:t> 20 </a:t>
            </a:r>
            <a:r>
              <a:rPr lang="sv-SE" dirty="0" err="1"/>
              <a:t>indexes</a:t>
            </a:r>
            <a:r>
              <a:rPr lang="sv-SE" dirty="0"/>
              <a:t>.</a:t>
            </a:r>
          </a:p>
          <a:p>
            <a:r>
              <a:rPr lang="sv-SE" dirty="0" err="1"/>
              <a:t>This</a:t>
            </a:r>
            <a:r>
              <a:rPr lang="sv-SE" dirty="0"/>
              <a:t> session =&gt; </a:t>
            </a:r>
            <a:r>
              <a:rPr lang="sv-SE" dirty="0" err="1"/>
              <a:t>smaller</a:t>
            </a:r>
            <a:r>
              <a:rPr lang="sv-SE" dirty="0"/>
              <a:t> </a:t>
            </a:r>
            <a:r>
              <a:rPr lang="sv-SE" dirty="0" err="1"/>
              <a:t>dataset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same </a:t>
            </a:r>
            <a:r>
              <a:rPr lang="sv-SE" dirty="0" err="1"/>
              <a:t>idea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2 million </a:t>
            </a:r>
            <a:r>
              <a:rPr lang="sv-SE" dirty="0" err="1"/>
              <a:t>rows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data (</a:t>
            </a:r>
            <a:r>
              <a:rPr lang="sv-SE" dirty="0" err="1"/>
              <a:t>Warehouses</a:t>
            </a:r>
            <a:r>
              <a:rPr lang="sv-SE" dirty="0"/>
              <a:t>, </a:t>
            </a:r>
            <a:r>
              <a:rPr lang="sv-SE" dirty="0" err="1"/>
              <a:t>cost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buying</a:t>
            </a:r>
            <a:r>
              <a:rPr lang="sv-SE" dirty="0"/>
              <a:t> </a:t>
            </a:r>
            <a:r>
              <a:rPr lang="sv-SE" dirty="0" err="1"/>
              <a:t>products</a:t>
            </a:r>
            <a:r>
              <a:rPr lang="sv-SE" dirty="0"/>
              <a:t>, gross and </a:t>
            </a:r>
            <a:r>
              <a:rPr lang="sv-SE" dirty="0" err="1"/>
              <a:t>net</a:t>
            </a:r>
            <a:r>
              <a:rPr lang="sv-SE" dirty="0"/>
              <a:t> </a:t>
            </a:r>
            <a:r>
              <a:rPr lang="sv-SE" dirty="0" err="1"/>
              <a:t>sales</a:t>
            </a:r>
            <a:r>
              <a:rPr lang="sv-SE" dirty="0"/>
              <a:t>, </a:t>
            </a:r>
            <a:r>
              <a:rPr lang="sv-SE" dirty="0" err="1"/>
              <a:t>Items</a:t>
            </a:r>
            <a:r>
              <a:rPr lang="sv-SE" dirty="0"/>
              <a:t> sold </a:t>
            </a:r>
            <a:r>
              <a:rPr lang="sv-SE" dirty="0" err="1"/>
              <a:t>etc</a:t>
            </a:r>
            <a:r>
              <a:rPr lang="sv-SE" dirty="0"/>
              <a:t>).</a:t>
            </a:r>
          </a:p>
          <a:p>
            <a:pPr lvl="1"/>
            <a:r>
              <a:rPr lang="sv-SE" dirty="0"/>
              <a:t>15 (</a:t>
            </a:r>
            <a:r>
              <a:rPr lang="sv-SE" dirty="0" err="1"/>
              <a:t>ish</a:t>
            </a:r>
            <a:r>
              <a:rPr lang="sv-SE" dirty="0"/>
              <a:t>) </a:t>
            </a:r>
            <a:r>
              <a:rPr lang="sv-SE" dirty="0" err="1"/>
              <a:t>columns</a:t>
            </a:r>
            <a:endParaRPr lang="sv-SE" dirty="0"/>
          </a:p>
          <a:p>
            <a:pPr lvl="1"/>
            <a:r>
              <a:rPr lang="sv-SE" dirty="0" err="1"/>
              <a:t>Indexes</a:t>
            </a:r>
            <a:r>
              <a:rPr lang="sv-SE" dirty="0"/>
              <a:t> on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classification</a:t>
            </a:r>
            <a:r>
              <a:rPr lang="sv-SE" dirty="0"/>
              <a:t> </a:t>
            </a:r>
            <a:r>
              <a:rPr lang="sv-SE" dirty="0" err="1"/>
              <a:t>columns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9696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1356</Words>
  <Application>Microsoft Office PowerPoint</Application>
  <PresentationFormat>Bredbild</PresentationFormat>
  <Paragraphs>222</Paragraphs>
  <Slides>44</Slides>
  <Notes>0</Notes>
  <HiddenSlides>0</HiddenSlides>
  <MMClips>0</MMClips>
  <ScaleCrop>false</ScaleCrop>
  <HeadingPairs>
    <vt:vector size="8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44</vt:i4>
      </vt:variant>
    </vt:vector>
  </HeadingPairs>
  <TitlesOfParts>
    <vt:vector size="52" baseType="lpstr">
      <vt:lpstr>Arial</vt:lpstr>
      <vt:lpstr>Calibri</vt:lpstr>
      <vt:lpstr>Consolas</vt:lpstr>
      <vt:lpstr>Microsoft Sans Serif</vt:lpstr>
      <vt:lpstr>Trebuchet MS</vt:lpstr>
      <vt:lpstr>Wingdings 3</vt:lpstr>
      <vt:lpstr>Facet</vt:lpstr>
      <vt:lpstr>Acrobat Document</vt:lpstr>
      <vt:lpstr>Eight hours of work in 20 minutes</vt:lpstr>
      <vt:lpstr>Sponsors</vt:lpstr>
      <vt:lpstr>About Magnus Ahlkvist</vt:lpstr>
      <vt:lpstr>PowerPoint-presentation</vt:lpstr>
      <vt:lpstr>www.sqlservercentral.com</vt:lpstr>
      <vt:lpstr>ask.sqlservercentral.com</vt:lpstr>
      <vt:lpstr>This presentation will NOT</vt:lpstr>
      <vt:lpstr>Let’s go!</vt:lpstr>
      <vt:lpstr>The case</vt:lpstr>
      <vt:lpstr>DEMONSTRATION!</vt:lpstr>
      <vt:lpstr>Version 1</vt:lpstr>
      <vt:lpstr>Performance of v1</vt:lpstr>
      <vt:lpstr>Why?</vt:lpstr>
      <vt:lpstr>Why?</vt:lpstr>
      <vt:lpstr>Second attempt</vt:lpstr>
      <vt:lpstr>DEMONSTRATION!</vt:lpstr>
      <vt:lpstr>Execution time of Version 2</vt:lpstr>
      <vt:lpstr>My production scenario</vt:lpstr>
      <vt:lpstr>Partitioning</vt:lpstr>
      <vt:lpstr>Partitioning, objects</vt:lpstr>
      <vt:lpstr>PowerPoint-presentation</vt:lpstr>
      <vt:lpstr>Partition function</vt:lpstr>
      <vt:lpstr>DEMONSTRATION!</vt:lpstr>
      <vt:lpstr>Let’s partition Demo.ProductionSales</vt:lpstr>
      <vt:lpstr>Partitioning key</vt:lpstr>
      <vt:lpstr>Clustered index</vt:lpstr>
      <vt:lpstr>Partition function</vt:lpstr>
      <vt:lpstr>Partition scheme</vt:lpstr>
      <vt:lpstr>Partition the table</vt:lpstr>
      <vt:lpstr>Staging table</vt:lpstr>
      <vt:lpstr>DEMONSTRATION!</vt:lpstr>
      <vt:lpstr>Change SSIS-job</vt:lpstr>
      <vt:lpstr>DEMONSTRATION!</vt:lpstr>
      <vt:lpstr>Results of version 3</vt:lpstr>
      <vt:lpstr>SWITCH OUT</vt:lpstr>
      <vt:lpstr>DEMONSTRATION!</vt:lpstr>
      <vt:lpstr>Some more words about partitioning</vt:lpstr>
      <vt:lpstr>Querying partitioned table</vt:lpstr>
      <vt:lpstr>DEMONSTRATION!</vt:lpstr>
      <vt:lpstr>Entity Framework and partitioning</vt:lpstr>
      <vt:lpstr>Entity Framework, cont</vt:lpstr>
      <vt:lpstr>Before we continue with EF-solution</vt:lpstr>
      <vt:lpstr>Entity framework, cont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Saturday XXX Cork 2018</dc:title>
  <cp:lastModifiedBy>Magnus Ahlkvist</cp:lastModifiedBy>
  <cp:revision>103</cp:revision>
  <dcterms:modified xsi:type="dcterms:W3CDTF">2019-07-03T22:48:28Z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0x010100BE9DF362DDD05A45B86D781376AAC476</vt:lpwstr>
  </property>
</Properties>
</file>