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3"/>
  </p:notesMasterIdLst>
  <p:sldIdLst>
    <p:sldId id="260" r:id="rId6"/>
    <p:sldId id="283" r:id="rId7"/>
    <p:sldId id="257" r:id="rId8"/>
    <p:sldId id="261" r:id="rId9"/>
    <p:sldId id="274" r:id="rId10"/>
    <p:sldId id="269" r:id="rId11"/>
    <p:sldId id="270" r:id="rId12"/>
    <p:sldId id="280" r:id="rId13"/>
    <p:sldId id="284" r:id="rId14"/>
    <p:sldId id="272" r:id="rId15"/>
    <p:sldId id="279" r:id="rId16"/>
    <p:sldId id="275" r:id="rId17"/>
    <p:sldId id="276" r:id="rId18"/>
    <p:sldId id="277" r:id="rId19"/>
    <p:sldId id="278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>
        <p:scale>
          <a:sx n="93" d="100"/>
          <a:sy n="93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If you think, that a SQL Saturday is a nice possibility to learn from and network with fellow SQL Server enthusiasts FOR FREE,</a:t>
            </a:r>
          </a:p>
          <a:p>
            <a:r>
              <a:rPr lang="en-US" baseline="0"/>
              <a:t>I just ask you one thing: Visit the sponsor booths and chat with the sponsors! </a:t>
            </a:r>
          </a:p>
          <a:p>
            <a:r>
              <a:rPr lang="en-US" baseline="0"/>
              <a:t>They are covering the expenses for each and every of you, with is around EUR 60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1E280-C2F9-4C8D-9E1B-BF59890B242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68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Parameterize</a:t>
            </a:r>
            <a:endParaRPr lang="sv-SE" dirty="0"/>
          </a:p>
          <a:p>
            <a:r>
              <a:rPr lang="sv-SE" dirty="0"/>
              <a:t>Get the </a:t>
            </a:r>
            <a:r>
              <a:rPr lang="sv-SE" dirty="0" err="1"/>
              <a:t>value</a:t>
            </a:r>
            <a:r>
              <a:rPr lang="sv-SE" dirty="0"/>
              <a:t> from a table in the DB</a:t>
            </a:r>
          </a:p>
          <a:p>
            <a:r>
              <a:rPr lang="sv-SE" dirty="0" err="1"/>
              <a:t>Trace</a:t>
            </a:r>
            <a:r>
              <a:rPr lang="sv-SE" dirty="0"/>
              <a:t> Flags handling </a:t>
            </a:r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  <a:p>
            <a:r>
              <a:rPr lang="sv-SE" dirty="0" err="1"/>
              <a:t>Update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and/or </a:t>
            </a:r>
            <a:r>
              <a:rPr lang="sv-SE" dirty="0" err="1"/>
              <a:t>rebuild</a:t>
            </a:r>
            <a:r>
              <a:rPr lang="sv-SE" dirty="0"/>
              <a:t> index</a:t>
            </a:r>
          </a:p>
          <a:p>
            <a:r>
              <a:rPr lang="sv-SE" dirty="0" err="1"/>
              <a:t>Upgrade</a:t>
            </a:r>
            <a:endParaRPr lang="sv-SE" dirty="0"/>
          </a:p>
          <a:p>
            <a:r>
              <a:rPr lang="sv-SE" dirty="0"/>
              <a:t>Partition</a:t>
            </a:r>
          </a:p>
          <a:p>
            <a:r>
              <a:rPr lang="sv-SE" dirty="0" err="1"/>
              <a:t>Optimize</a:t>
            </a:r>
            <a:r>
              <a:rPr lang="sv-SE" dirty="0"/>
              <a:t> for </a:t>
            </a:r>
            <a:r>
              <a:rPr lang="sv-SE" dirty="0" err="1"/>
              <a:t>unknown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D877-D18B-47F4-85A9-8D3AAA36BF8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image" Target="../media/image12.png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hyperlink" Target="https://www.microsoftevents.com/profile/web/index.cfm?PKwebID=0x1146480abcd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unreliable friend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DBCC SHOW_STATISTICS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0" cy="30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</a:t>
                      </a:r>
                      <a:r>
                        <a:rPr lang="sv-SE" sz="1900" dirty="0" err="1"/>
                        <a:t>smaller</a:t>
                      </a:r>
                      <a:r>
                        <a:rPr lang="sv-SE" sz="1900" dirty="0"/>
                        <a:t>/</a:t>
                      </a:r>
                      <a:r>
                        <a:rPr lang="sv-SE" sz="1900" dirty="0" err="1"/>
                        <a:t>lower</a:t>
                      </a:r>
                      <a:r>
                        <a:rPr lang="sv-SE" sz="1900" dirty="0"/>
                        <a:t> than the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within</a:t>
                      </a:r>
                      <a:r>
                        <a:rPr lang="sv-SE" sz="1900" dirty="0"/>
                        <a:t>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</a:t>
            </a:r>
            <a:r>
              <a:rPr lang="sv-SE" dirty="0" err="1"/>
              <a:t>NoDistinctValues</a:t>
            </a:r>
            <a:r>
              <a:rPr lang="sv-SE" dirty="0"/>
              <a:t> / </a:t>
            </a:r>
            <a:r>
              <a:rPr lang="sv-SE" dirty="0" err="1"/>
              <a:t>NoRows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3681B5-1BA8-4FD2-9088-5C0A26C11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40815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Let’s</a:t>
            </a:r>
            <a:r>
              <a:rPr lang="sv-SE" dirty="0"/>
              <a:t> try to fix it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05C7-0C61-429A-AA9C-1E9A4FBFF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Is there a silver </a:t>
            </a:r>
            <a:r>
              <a:rPr lang="sv-SE" dirty="0" err="1"/>
              <a:t>bullet</a:t>
            </a:r>
            <a:r>
              <a:rPr lang="sv-SE" dirty="0"/>
              <a:t>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D85E6EFA-AF2A-4B3D-A597-053A70AC0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…or is it ”It </a:t>
            </a:r>
            <a:r>
              <a:rPr lang="sv-SE" dirty="0" err="1"/>
              <a:t>depends</a:t>
            </a:r>
            <a:r>
              <a:rPr lang="sv-SE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478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63588" y="381000"/>
            <a:ext cx="11428412" cy="762000"/>
          </a:xfrm>
        </p:spPr>
        <p:txBody>
          <a:bodyPr/>
          <a:lstStyle/>
          <a:p>
            <a:r>
              <a:rPr lang="de-AT" err="1"/>
              <a:t>Our</a:t>
            </a:r>
            <a:r>
              <a:rPr lang="de-AT"/>
              <a:t> Partners</a:t>
            </a:r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18" y="310687"/>
            <a:ext cx="4724699" cy="99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static.spiceworks.com/images/vendor_page/0003/1859/Idera-NewLogo-G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09" y="6937984"/>
            <a:ext cx="4716005" cy="15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31163" y="6143367"/>
            <a:ext cx="1509069" cy="33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7B5504-8A37-467F-855A-447094E1F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2782" y="5398187"/>
            <a:ext cx="1820381" cy="1820381"/>
          </a:xfrm>
          <a:prstGeom prst="rect">
            <a:avLst/>
          </a:prstGeom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BF15190-BCC0-4C57-BADD-D6E099F523C4}"/>
              </a:ext>
            </a:extLst>
          </p:cNvPr>
          <p:cNvSpPr/>
          <p:nvPr/>
        </p:nvSpPr>
        <p:spPr>
          <a:xfrm>
            <a:off x="5269559" y="10827819"/>
            <a:ext cx="1652882" cy="390876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de-AT" sz="2540">
              <a:solidFill>
                <a:schemeClr val="accent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1B1D1B-0C1F-4D01-BA98-8D669C1E7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5838" y="4732559"/>
            <a:ext cx="2681986" cy="1060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7C682-BCA2-47A1-867C-2CEE8FC642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764" y="4902828"/>
            <a:ext cx="1937398" cy="7870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D0970B-909E-4674-A3E2-3FEA61C83D1C}"/>
              </a:ext>
            </a:extLst>
          </p:cNvPr>
          <p:cNvCxnSpPr/>
          <p:nvPr/>
        </p:nvCxnSpPr>
        <p:spPr>
          <a:xfrm>
            <a:off x="382082" y="1570810"/>
            <a:ext cx="11534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256567-45D3-4F00-A658-CCC4A643FE14}"/>
              </a:ext>
            </a:extLst>
          </p:cNvPr>
          <p:cNvCxnSpPr/>
          <p:nvPr/>
        </p:nvCxnSpPr>
        <p:spPr>
          <a:xfrm>
            <a:off x="467048" y="3429000"/>
            <a:ext cx="11534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AFBB6-F434-473C-838F-C7D01CD4B89B}"/>
              </a:ext>
            </a:extLst>
          </p:cNvPr>
          <p:cNvCxnSpPr/>
          <p:nvPr/>
        </p:nvCxnSpPr>
        <p:spPr>
          <a:xfrm>
            <a:off x="447980" y="5829260"/>
            <a:ext cx="11534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59B3F-5E0F-4C33-8975-9CDF757429BF}"/>
              </a:ext>
            </a:extLst>
          </p:cNvPr>
          <p:cNvSpPr txBox="1"/>
          <p:nvPr/>
        </p:nvSpPr>
        <p:spPr>
          <a:xfrm rot="16200000">
            <a:off x="-502188" y="2163299"/>
            <a:ext cx="1570465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1905" dirty="0"/>
              <a:t>Platinum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F27EC-CEDE-4594-8989-6EC92D6C4C9A}"/>
              </a:ext>
            </a:extLst>
          </p:cNvPr>
          <p:cNvSpPr txBox="1"/>
          <p:nvPr/>
        </p:nvSpPr>
        <p:spPr>
          <a:xfrm rot="16200000">
            <a:off x="-196445" y="3921949"/>
            <a:ext cx="95897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905" dirty="0"/>
              <a:t>G</a:t>
            </a:r>
            <a:r>
              <a:rPr lang="en-AT" sz="1905" dirty="0"/>
              <a:t>old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E2D10-2650-4D51-8F14-36DF35863403}"/>
              </a:ext>
            </a:extLst>
          </p:cNvPr>
          <p:cNvSpPr txBox="1"/>
          <p:nvPr/>
        </p:nvSpPr>
        <p:spPr>
          <a:xfrm rot="16200000">
            <a:off x="-246903" y="6184456"/>
            <a:ext cx="105989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905"/>
              <a:t>B</a:t>
            </a:r>
            <a:r>
              <a:rPr lang="en-AT" sz="1905"/>
              <a:t>r</a:t>
            </a:r>
            <a:r>
              <a:rPr lang="de-AT" sz="1905"/>
              <a:t>o</a:t>
            </a:r>
            <a:r>
              <a:rPr lang="en-AT" sz="1905"/>
              <a:t>n</a:t>
            </a:r>
            <a:r>
              <a:rPr lang="de-AT" sz="1905"/>
              <a:t>z</a:t>
            </a:r>
            <a:r>
              <a:rPr lang="en-AT" sz="1905"/>
              <a:t>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08C16-9A72-459F-A08C-1649387143F1}"/>
              </a:ext>
            </a:extLst>
          </p:cNvPr>
          <p:cNvCxnSpPr/>
          <p:nvPr/>
        </p:nvCxnSpPr>
        <p:spPr>
          <a:xfrm>
            <a:off x="497702" y="4724738"/>
            <a:ext cx="11534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987931-47A9-4DDB-8F59-856D81E13629}"/>
              </a:ext>
            </a:extLst>
          </p:cNvPr>
          <p:cNvSpPr txBox="1"/>
          <p:nvPr/>
        </p:nvSpPr>
        <p:spPr>
          <a:xfrm rot="16200000">
            <a:off x="-167017" y="5039069"/>
            <a:ext cx="90012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/>
              <a:t>Silver</a:t>
            </a:r>
            <a:endParaRPr lang="en-AT" sz="1905" dirty="0"/>
          </a:p>
        </p:txBody>
      </p:sp>
      <p:pic>
        <p:nvPicPr>
          <p:cNvPr id="4098" name="Picture 2" descr="dbWatch">
            <a:extLst>
              <a:ext uri="{FF2B5EF4-FFF2-40B4-BE49-F238E27FC236}">
                <a16:creationId xmlns:a16="http://schemas.microsoft.com/office/drawing/2014/main" id="{898ED2D7-3E6A-4637-8874-0E39C0E3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51" y="3635206"/>
            <a:ext cx="3347626" cy="8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dgate Software">
            <a:extLst>
              <a:ext uri="{FF2B5EF4-FFF2-40B4-BE49-F238E27FC236}">
                <a16:creationId xmlns:a16="http://schemas.microsoft.com/office/drawing/2014/main" id="{76AADBDA-208E-440E-8AB5-D326A84F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65" y="3682062"/>
            <a:ext cx="2964985" cy="7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qlsaturdayfiles.blob.core.windows.net/917/EventSponsor_14232.png">
            <a:extLst>
              <a:ext uri="{FF2B5EF4-FFF2-40B4-BE49-F238E27FC236}">
                <a16:creationId xmlns:a16="http://schemas.microsoft.com/office/drawing/2014/main" id="{87816CA6-31E2-4920-9149-9EF45201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44" y="1854532"/>
            <a:ext cx="4197113" cy="11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qlsaturdayfiles.blob.core.windows.net/917/EventSponsor_14473.jpg">
            <a:extLst>
              <a:ext uri="{FF2B5EF4-FFF2-40B4-BE49-F238E27FC236}">
                <a16:creationId xmlns:a16="http://schemas.microsoft.com/office/drawing/2014/main" id="{71224398-F91B-4532-81AB-1608E7AEE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15" y="5940137"/>
            <a:ext cx="1156424" cy="6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qlsaturdayfiles.blob.core.windows.net/917/EventSponsor_14530.png">
            <a:extLst>
              <a:ext uri="{FF2B5EF4-FFF2-40B4-BE49-F238E27FC236}">
                <a16:creationId xmlns:a16="http://schemas.microsoft.com/office/drawing/2014/main" id="{8CB7F068-2FA2-4B46-AA20-287517AC9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57" y="6118654"/>
            <a:ext cx="1088292" cy="3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3B2C97C7-89AA-4530-82D8-B6EBB7DCA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48137"/>
              </p:ext>
            </p:extLst>
          </p:nvPr>
        </p:nvGraphicFramePr>
        <p:xfrm>
          <a:off x="11355537" y="6260334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3B2C97C7-89AA-4530-82D8-B6EBB7DCA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355537" y="6260334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r>
              <a:rPr lang="sv-SE" dirty="0"/>
              <a:t> </a:t>
            </a:r>
            <a:r>
              <a:rPr lang="sv-SE" sz="2200" dirty="0"/>
              <a:t>(Not </a:t>
            </a:r>
            <a:r>
              <a:rPr lang="sv-SE" sz="2200" dirty="0" err="1"/>
              <a:t>necessarily</a:t>
            </a:r>
            <a:r>
              <a:rPr lang="sv-SE" sz="2200" dirty="0"/>
              <a:t> in </a:t>
            </a:r>
            <a:r>
              <a:rPr lang="sv-SE" sz="2200" dirty="0" err="1"/>
              <a:t>this</a:t>
            </a:r>
            <a:r>
              <a:rPr lang="sv-SE" sz="2200" dirty="0"/>
              <a:t> order…)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  <a:p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  <a:p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Case </a:t>
            </a:r>
            <a:r>
              <a:rPr lang="sv-SE" dirty="0" err="1"/>
              <a:t>study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I’m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30</TotalTime>
  <Words>396</Words>
  <Application>Microsoft Office PowerPoint</Application>
  <PresentationFormat>Bredbild</PresentationFormat>
  <Paragraphs>70</Paragraphs>
  <Slides>17</Slides>
  <Notes>2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Image</vt:lpstr>
      <vt:lpstr>Statistics, an unreliable friend</vt:lpstr>
      <vt:lpstr>Our Partners</vt:lpstr>
      <vt:lpstr>About Magnus</vt:lpstr>
      <vt:lpstr>Session contents (Not necessarily in this order…)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DBCC SHOW_STATISTICS</vt:lpstr>
      <vt:lpstr>Statistics histogram</vt:lpstr>
      <vt:lpstr>Density vector</vt:lpstr>
      <vt:lpstr>Ascending Key Problem</vt:lpstr>
      <vt:lpstr>Suggestions?</vt:lpstr>
      <vt:lpstr>Let’s try to fix it</vt:lpstr>
      <vt:lpstr>Is there a silver bullet?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6</cp:revision>
  <dcterms:created xsi:type="dcterms:W3CDTF">2019-10-13T08:45:28Z</dcterms:created>
  <dcterms:modified xsi:type="dcterms:W3CDTF">2020-01-24T08:57:23Z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