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60" r:id="rId5"/>
    <p:sldId id="257" r:id="rId6"/>
    <p:sldId id="266" r:id="rId7"/>
    <p:sldId id="309" r:id="rId8"/>
    <p:sldId id="291" r:id="rId9"/>
    <p:sldId id="267" r:id="rId10"/>
    <p:sldId id="268" r:id="rId11"/>
    <p:sldId id="269" r:id="rId12"/>
    <p:sldId id="270" r:id="rId13"/>
    <p:sldId id="295" r:id="rId14"/>
    <p:sldId id="272" r:id="rId15"/>
    <p:sldId id="273" r:id="rId16"/>
    <p:sldId id="274" r:id="rId17"/>
    <p:sldId id="275" r:id="rId18"/>
    <p:sldId id="278" r:id="rId19"/>
    <p:sldId id="277" r:id="rId20"/>
    <p:sldId id="306" r:id="rId21"/>
    <p:sldId id="276" r:id="rId22"/>
    <p:sldId id="279" r:id="rId23"/>
    <p:sldId id="280" r:id="rId24"/>
    <p:sldId id="281" r:id="rId25"/>
    <p:sldId id="282" r:id="rId26"/>
    <p:sldId id="283" r:id="rId27"/>
    <p:sldId id="286" r:id="rId28"/>
    <p:sldId id="296" r:id="rId29"/>
    <p:sldId id="292" r:id="rId30"/>
    <p:sldId id="303" r:id="rId31"/>
    <p:sldId id="304" r:id="rId32"/>
    <p:sldId id="293" r:id="rId33"/>
    <p:sldId id="294" r:id="rId34"/>
    <p:sldId id="298" r:id="rId35"/>
    <p:sldId id="299" r:id="rId36"/>
    <p:sldId id="300" r:id="rId37"/>
    <p:sldId id="301" r:id="rId38"/>
    <p:sldId id="308" r:id="rId39"/>
    <p:sldId id="30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38EAF-A258-4D36-B18B-3B6A66FCCC5D}" v="19" dt="2019-10-09T09:31:53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379" autoAdjust="0"/>
  </p:normalViewPr>
  <p:slideViewPr>
    <p:cSldViewPr snapToGrid="0">
      <p:cViewPr varScale="1">
        <p:scale>
          <a:sx n="85" d="100"/>
          <a:sy n="85" d="100"/>
        </p:scale>
        <p:origin x="4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9E538EAF-A258-4D36-B18B-3B6A66FCCC5D}"/>
    <pc:docChg chg="addSld modSld">
      <pc:chgData name="Magnus Ahlkvist" userId="ada356d894bd2de7" providerId="LiveId" clId="{9E538EAF-A258-4D36-B18B-3B6A66FCCC5D}" dt="2019-10-09T09:31:53.459" v="20" actId="20577"/>
      <pc:docMkLst>
        <pc:docMk/>
      </pc:docMkLst>
      <pc:sldChg chg="modSp">
        <pc:chgData name="Magnus Ahlkvist" userId="ada356d894bd2de7" providerId="LiveId" clId="{9E538EAF-A258-4D36-B18B-3B6A66FCCC5D}" dt="2019-10-09T09:31:53.459" v="20" actId="20577"/>
        <pc:sldMkLst>
          <pc:docMk/>
          <pc:sldMk cId="1396969669" sldId="266"/>
        </pc:sldMkLst>
        <pc:spChg chg="mod">
          <ac:chgData name="Magnus Ahlkvist" userId="ada356d894bd2de7" providerId="LiveId" clId="{9E538EAF-A258-4D36-B18B-3B6A66FCCC5D}" dt="2019-10-09T09:31:53.459" v="20" actId="20577"/>
          <ac:spMkLst>
            <pc:docMk/>
            <pc:sldMk cId="1396969669" sldId="266"/>
            <ac:spMk id="3" creationId="{00000000-0000-0000-0000-000000000000}"/>
          </ac:spMkLst>
        </pc:spChg>
      </pc:sldChg>
      <pc:sldChg chg="addSp delSp modSp add">
        <pc:chgData name="Magnus Ahlkvist" userId="ada356d894bd2de7" providerId="LiveId" clId="{9E538EAF-A258-4D36-B18B-3B6A66FCCC5D}" dt="2019-10-09T09:30:53.082" v="4" actId="1076"/>
        <pc:sldMkLst>
          <pc:docMk/>
          <pc:sldMk cId="4002778928" sldId="309"/>
        </pc:sldMkLst>
        <pc:spChg chg="del">
          <ac:chgData name="Magnus Ahlkvist" userId="ada356d894bd2de7" providerId="LiveId" clId="{9E538EAF-A258-4D36-B18B-3B6A66FCCC5D}" dt="2019-10-09T09:30:45.976" v="1"/>
          <ac:spMkLst>
            <pc:docMk/>
            <pc:sldMk cId="4002778928" sldId="309"/>
            <ac:spMk id="2" creationId="{5628943F-0A1C-405C-BC13-2CDCFBC9D786}"/>
          </ac:spMkLst>
        </pc:spChg>
        <pc:spChg chg="del">
          <ac:chgData name="Magnus Ahlkvist" userId="ada356d894bd2de7" providerId="LiveId" clId="{9E538EAF-A258-4D36-B18B-3B6A66FCCC5D}" dt="2019-10-09T09:30:45.976" v="1"/>
          <ac:spMkLst>
            <pc:docMk/>
            <pc:sldMk cId="4002778928" sldId="309"/>
            <ac:spMk id="3" creationId="{AD5A24FC-F6BE-4305-B4AA-7852D6EB72D3}"/>
          </ac:spMkLst>
        </pc:spChg>
        <pc:picChg chg="add mod">
          <ac:chgData name="Magnus Ahlkvist" userId="ada356d894bd2de7" providerId="LiveId" clId="{9E538EAF-A258-4D36-B18B-3B6A66FCCC5D}" dt="2019-10-09T09:30:53.082" v="4" actId="1076"/>
          <ac:picMkLst>
            <pc:docMk/>
            <pc:sldMk cId="4002778928" sldId="309"/>
            <ac:picMk id="4" creationId="{A567F348-5718-4BD8-960A-6B2F7F74B8E9}"/>
          </ac:picMkLst>
        </pc:picChg>
      </pc:sldChg>
    </pc:docChg>
  </pc:docChgLst>
  <pc:docChgLst>
    <pc:chgData name="Magnus Ahlkvist" userId="ada356d894bd2de7" providerId="LiveId" clId="{49E94884-FAFB-4E03-A532-1B0A2CA5E032}"/>
    <pc:docChg chg="custSel addSld delSld modSld">
      <pc:chgData name="Magnus Ahlkvist" userId="ada356d894bd2de7" providerId="LiveId" clId="{49E94884-FAFB-4E03-A532-1B0A2CA5E032}" dt="2019-07-03T22:48:23.615" v="600" actId="20577"/>
      <pc:docMkLst>
        <pc:docMk/>
      </pc:docMkLst>
      <pc:sldChg chg="delSp modSp add delAnim modAnim">
        <pc:chgData name="Magnus Ahlkvist" userId="ada356d894bd2de7" providerId="LiveId" clId="{49E94884-FAFB-4E03-A532-1B0A2CA5E032}" dt="2019-06-28T13:03:36.269" v="313" actId="20577"/>
        <pc:sldMkLst>
          <pc:docMk/>
          <pc:sldMk cId="6683241" sldId="257"/>
        </pc:sldMkLst>
        <pc:spChg chg="mod">
          <ac:chgData name="Magnus Ahlkvist" userId="ada356d894bd2de7" providerId="LiveId" clId="{49E94884-FAFB-4E03-A532-1B0A2CA5E032}" dt="2019-06-28T13:03:36.269" v="313" actId="20577"/>
          <ac:spMkLst>
            <pc:docMk/>
            <pc:sldMk cId="6683241" sldId="257"/>
            <ac:spMk id="3" creationId="{00000000-0000-0000-0000-000000000000}"/>
          </ac:spMkLst>
        </pc:spChg>
        <pc:spChg chg="del">
          <ac:chgData name="Magnus Ahlkvist" userId="ada356d894bd2de7" providerId="LiveId" clId="{49E94884-FAFB-4E03-A532-1B0A2CA5E032}" dt="2019-06-28T13:02:53.723" v="240" actId="478"/>
          <ac:spMkLst>
            <pc:docMk/>
            <pc:sldMk cId="6683241" sldId="257"/>
            <ac:spMk id="4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125360547" sldId="258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1450001257" sldId="259"/>
        </pc:sldMkLst>
      </pc:sldChg>
      <pc:sldChg chg="modSp">
        <pc:chgData name="Magnus Ahlkvist" userId="ada356d894bd2de7" providerId="LiveId" clId="{49E94884-FAFB-4E03-A532-1B0A2CA5E032}" dt="2019-06-28T13:00:17.869" v="109" actId="20577"/>
        <pc:sldMkLst>
          <pc:docMk/>
          <pc:sldMk cId="1847188119" sldId="260"/>
        </pc:sldMkLst>
        <pc:spChg chg="mod">
          <ac:chgData name="Magnus Ahlkvist" userId="ada356d894bd2de7" providerId="LiveId" clId="{49E94884-FAFB-4E03-A532-1B0A2CA5E032}" dt="2019-06-28T12:59:44.299" v="33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49E94884-FAFB-4E03-A532-1B0A2CA5E032}" dt="2019-06-28T13:00:17.869" v="109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 modAnim">
        <pc:chgData name="Magnus Ahlkvist" userId="ada356d894bd2de7" providerId="LiveId" clId="{49E94884-FAFB-4E03-A532-1B0A2CA5E032}" dt="2019-06-28T13:00:51.385" v="155"/>
        <pc:sldMkLst>
          <pc:docMk/>
          <pc:sldMk cId="1753276629" sldId="261"/>
        </pc:sldMkLst>
        <pc:spChg chg="mod">
          <ac:chgData name="Magnus Ahlkvist" userId="ada356d894bd2de7" providerId="LiveId" clId="{49E94884-FAFB-4E03-A532-1B0A2CA5E032}" dt="2019-06-28T13:00:32.017" v="117" actId="20577"/>
          <ac:spMkLst>
            <pc:docMk/>
            <pc:sldMk cId="1753276629" sldId="261"/>
            <ac:spMk id="2" creationId="{624A2AA5-F370-476A-8F94-2973B716F4E6}"/>
          </ac:spMkLst>
        </pc:spChg>
        <pc:spChg chg="mod">
          <ac:chgData name="Magnus Ahlkvist" userId="ada356d894bd2de7" providerId="LiveId" clId="{49E94884-FAFB-4E03-A532-1B0A2CA5E032}" dt="2019-06-28T13:00:46.732" v="154" actId="5793"/>
          <ac:spMkLst>
            <pc:docMk/>
            <pc:sldMk cId="1753276629" sldId="261"/>
            <ac:spMk id="3" creationId="{EECBE58B-315A-40FF-8697-E00F274AC123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489230945" sldId="262"/>
        </pc:sldMkLst>
      </pc:sldChg>
      <pc:sldChg chg="addSp modSp add modAnim">
        <pc:chgData name="Magnus Ahlkvist" userId="ada356d894bd2de7" providerId="LiveId" clId="{49E94884-FAFB-4E03-A532-1B0A2CA5E032}" dt="2019-06-28T13:14:41.741" v="364"/>
        <pc:sldMkLst>
          <pc:docMk/>
          <pc:sldMk cId="3714816561" sldId="263"/>
        </pc:sldMkLst>
        <pc:spChg chg="mod">
          <ac:chgData name="Magnus Ahlkvist" userId="ada356d894bd2de7" providerId="LiveId" clId="{49E94884-FAFB-4E03-A532-1B0A2CA5E032}" dt="2019-06-28T13:12:07.357" v="340" actId="14100"/>
          <ac:spMkLst>
            <pc:docMk/>
            <pc:sldMk cId="3714816561" sldId="263"/>
            <ac:spMk id="2" creationId="{00000000-0000-0000-0000-000000000000}"/>
          </ac:spMkLst>
        </pc:spChg>
        <pc:spChg chg="mod">
          <ac:chgData name="Magnus Ahlkvist" userId="ada356d894bd2de7" providerId="LiveId" clId="{49E94884-FAFB-4E03-A532-1B0A2CA5E032}" dt="2019-06-28T13:12:07.357" v="340" actId="14100"/>
          <ac:spMkLst>
            <pc:docMk/>
            <pc:sldMk cId="3714816561" sldId="263"/>
            <ac:spMk id="3" creationId="{00000000-0000-0000-0000-000000000000}"/>
          </ac:spMkLst>
        </pc:spChg>
        <pc:spChg chg="add mod">
          <ac:chgData name="Magnus Ahlkvist" userId="ada356d894bd2de7" providerId="LiveId" clId="{49E94884-FAFB-4E03-A532-1B0A2CA5E032}" dt="2019-06-28T13:12:17.211" v="347" actId="1076"/>
          <ac:spMkLst>
            <pc:docMk/>
            <pc:sldMk cId="3714816561" sldId="263"/>
            <ac:spMk id="4" creationId="{B1DAF96F-5487-48D8-A7F0-43B9047E8856}"/>
          </ac:spMkLst>
        </pc:spChg>
        <pc:spChg chg="add mod">
          <ac:chgData name="Magnus Ahlkvist" userId="ada356d894bd2de7" providerId="LiveId" clId="{49E94884-FAFB-4E03-A532-1B0A2CA5E032}" dt="2019-06-28T13:12:17.211" v="347" actId="1076"/>
          <ac:spMkLst>
            <pc:docMk/>
            <pc:sldMk cId="3714816561" sldId="263"/>
            <ac:spMk id="5" creationId="{2B8AB54C-2BD8-472F-BF92-E14C7FF33A94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3398384" sldId="265"/>
        </pc:sldMkLst>
      </pc:sldChg>
      <pc:sldChg chg="modSp add">
        <pc:chgData name="Magnus Ahlkvist" userId="ada356d894bd2de7" providerId="LiveId" clId="{49E94884-FAFB-4E03-A532-1B0A2CA5E032}" dt="2019-06-28T13:01:19.245" v="158" actId="27636"/>
        <pc:sldMkLst>
          <pc:docMk/>
          <pc:sldMk cId="1396969669" sldId="266"/>
        </pc:sldMkLst>
        <pc:spChg chg="mod">
          <ac:chgData name="Magnus Ahlkvist" userId="ada356d894bd2de7" providerId="LiveId" clId="{49E94884-FAFB-4E03-A532-1B0A2CA5E032}" dt="2019-06-28T13:01:19.245" v="158" actId="27636"/>
          <ac:spMkLst>
            <pc:docMk/>
            <pc:sldMk cId="1396969669" sldId="266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711227014" sldId="267"/>
        </pc:sldMkLst>
      </pc:sldChg>
      <pc:sldChg chg="modSp add modAnim">
        <pc:chgData name="Magnus Ahlkvist" userId="ada356d894bd2de7" providerId="LiveId" clId="{49E94884-FAFB-4E03-A532-1B0A2CA5E032}" dt="2019-06-29T14:40:53.824" v="504" actId="20577"/>
        <pc:sldMkLst>
          <pc:docMk/>
          <pc:sldMk cId="1822316236" sldId="268"/>
        </pc:sldMkLst>
        <pc:spChg chg="mod">
          <ac:chgData name="Magnus Ahlkvist" userId="ada356d894bd2de7" providerId="LiveId" clId="{49E94884-FAFB-4E03-A532-1B0A2CA5E032}" dt="2019-06-29T14:40:53.824" v="504" actId="20577"/>
          <ac:spMkLst>
            <pc:docMk/>
            <pc:sldMk cId="1822316236" sldId="268"/>
            <ac:spMk id="3" creationId="{00000000-0000-0000-0000-000000000000}"/>
          </ac:spMkLst>
        </pc:spChg>
      </pc:sldChg>
      <pc:sldChg chg="modSp add">
        <pc:chgData name="Magnus Ahlkvist" userId="ada356d894bd2de7" providerId="LiveId" clId="{49E94884-FAFB-4E03-A532-1B0A2CA5E032}" dt="2019-06-29T14:40:38.542" v="503" actId="20577"/>
        <pc:sldMkLst>
          <pc:docMk/>
          <pc:sldMk cId="2365850316" sldId="269"/>
        </pc:sldMkLst>
        <pc:spChg chg="mod">
          <ac:chgData name="Magnus Ahlkvist" userId="ada356d894bd2de7" providerId="LiveId" clId="{49E94884-FAFB-4E03-A532-1B0A2CA5E032}" dt="2019-06-29T14:40:38.542" v="503" actId="20577"/>
          <ac:spMkLst>
            <pc:docMk/>
            <pc:sldMk cId="2365850316" sldId="269"/>
            <ac:spMk id="3" creationId="{00000000-0000-0000-0000-000000000000}"/>
          </ac:spMkLst>
        </pc:spChg>
      </pc:sldChg>
      <pc:sldChg chg="modSp add">
        <pc:chgData name="Magnus Ahlkvist" userId="ada356d894bd2de7" providerId="LiveId" clId="{49E94884-FAFB-4E03-A532-1B0A2CA5E032}" dt="2019-06-29T14:40:24.115" v="469" actId="20577"/>
        <pc:sldMkLst>
          <pc:docMk/>
          <pc:sldMk cId="3946976028" sldId="270"/>
        </pc:sldMkLst>
        <pc:spChg chg="mod">
          <ac:chgData name="Magnus Ahlkvist" userId="ada356d894bd2de7" providerId="LiveId" clId="{49E94884-FAFB-4E03-A532-1B0A2CA5E032}" dt="2019-06-29T14:40:24.115" v="469" actId="20577"/>
          <ac:spMkLst>
            <pc:docMk/>
            <pc:sldMk cId="3946976028" sldId="270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77841707" sldId="272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656794860" sldId="273"/>
        </pc:sldMkLst>
      </pc:sldChg>
      <pc:sldChg chg="modSp add">
        <pc:chgData name="Magnus Ahlkvist" userId="ada356d894bd2de7" providerId="LiveId" clId="{49E94884-FAFB-4E03-A532-1B0A2CA5E032}" dt="2019-06-28T13:01:21.321" v="160" actId="27636"/>
        <pc:sldMkLst>
          <pc:docMk/>
          <pc:sldMk cId="1737232226" sldId="274"/>
        </pc:sldMkLst>
        <pc:spChg chg="mod">
          <ac:chgData name="Magnus Ahlkvist" userId="ada356d894bd2de7" providerId="LiveId" clId="{49E94884-FAFB-4E03-A532-1B0A2CA5E032}" dt="2019-06-28T13:01:21.321" v="160" actId="27636"/>
          <ac:spMkLst>
            <pc:docMk/>
            <pc:sldMk cId="1737232226" sldId="274"/>
            <ac:spMk id="3" creationId="{00000000-0000-0000-0000-000000000000}"/>
          </ac:spMkLst>
        </pc:spChg>
      </pc:sldChg>
      <pc:sldChg chg="modSp add">
        <pc:chgData name="Magnus Ahlkvist" userId="ada356d894bd2de7" providerId="LiveId" clId="{49E94884-FAFB-4E03-A532-1B0A2CA5E032}" dt="2019-06-29T14:42:47.041" v="510" actId="20577"/>
        <pc:sldMkLst>
          <pc:docMk/>
          <pc:sldMk cId="1838996229" sldId="275"/>
        </pc:sldMkLst>
        <pc:spChg chg="mod">
          <ac:chgData name="Magnus Ahlkvist" userId="ada356d894bd2de7" providerId="LiveId" clId="{49E94884-FAFB-4E03-A532-1B0A2CA5E032}" dt="2019-06-29T14:42:47.041" v="510" actId="20577"/>
          <ac:spMkLst>
            <pc:docMk/>
            <pc:sldMk cId="1838996229" sldId="275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62079633" sldId="276"/>
        </pc:sldMkLst>
      </pc:sldChg>
      <pc:sldChg chg="modSp add">
        <pc:chgData name="Magnus Ahlkvist" userId="ada356d894bd2de7" providerId="LiveId" clId="{49E94884-FAFB-4E03-A532-1B0A2CA5E032}" dt="2019-06-28T13:01:21.744" v="161" actId="27636"/>
        <pc:sldMkLst>
          <pc:docMk/>
          <pc:sldMk cId="3659259567" sldId="277"/>
        </pc:sldMkLst>
        <pc:spChg chg="mod">
          <ac:chgData name="Magnus Ahlkvist" userId="ada356d894bd2de7" providerId="LiveId" clId="{49E94884-FAFB-4E03-A532-1B0A2CA5E032}" dt="2019-06-28T13:01:21.744" v="161" actId="27636"/>
          <ac:spMkLst>
            <pc:docMk/>
            <pc:sldMk cId="3659259567" sldId="277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191215336" sldId="278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895455375" sldId="279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4169393520" sldId="280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435340695" sldId="281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4042218566" sldId="282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058392755" sldId="283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274259360" sldId="285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1205499888" sldId="286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534372426" sldId="290"/>
        </pc:sldMkLst>
      </pc:sldChg>
      <pc:sldChg chg="modSp add">
        <pc:chgData name="Magnus Ahlkvist" userId="ada356d894bd2de7" providerId="LiveId" clId="{49E94884-FAFB-4E03-A532-1B0A2CA5E032}" dt="2019-06-28T13:38:29.938" v="441" actId="1037"/>
        <pc:sldMkLst>
          <pc:docMk/>
          <pc:sldMk cId="469195658" sldId="291"/>
        </pc:sldMkLst>
        <pc:picChg chg="mod">
          <ac:chgData name="Magnus Ahlkvist" userId="ada356d894bd2de7" providerId="LiveId" clId="{49E94884-FAFB-4E03-A532-1B0A2CA5E032}" dt="2019-06-28T13:38:29.938" v="441" actId="1037"/>
          <ac:picMkLst>
            <pc:docMk/>
            <pc:sldMk cId="469195658" sldId="291"/>
            <ac:picMk id="1026" creationId="{00000000-0000-0000-0000-000000000000}"/>
          </ac:picMkLst>
        </pc:pic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343267474" sldId="292"/>
        </pc:sldMkLst>
      </pc:sldChg>
      <pc:sldChg chg="modSp add modAnim">
        <pc:chgData name="Magnus Ahlkvist" userId="ada356d894bd2de7" providerId="LiveId" clId="{49E94884-FAFB-4E03-A532-1B0A2CA5E032}" dt="2019-07-03T22:48:23.615" v="600" actId="20577"/>
        <pc:sldMkLst>
          <pc:docMk/>
          <pc:sldMk cId="1619006474" sldId="293"/>
        </pc:sldMkLst>
        <pc:spChg chg="mod">
          <ac:chgData name="Magnus Ahlkvist" userId="ada356d894bd2de7" providerId="LiveId" clId="{49E94884-FAFB-4E03-A532-1B0A2CA5E032}" dt="2019-07-03T22:48:23.615" v="600" actId="20577"/>
          <ac:spMkLst>
            <pc:docMk/>
            <pc:sldMk cId="1619006474" sldId="293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1184976883" sldId="294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547267152" sldId="295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879008872" sldId="296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621330721" sldId="297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581502004" sldId="298"/>
        </pc:sldMkLst>
      </pc:sldChg>
      <pc:sldChg chg="modSp add">
        <pc:chgData name="Magnus Ahlkvist" userId="ada356d894bd2de7" providerId="LiveId" clId="{49E94884-FAFB-4E03-A532-1B0A2CA5E032}" dt="2019-06-28T13:01:25.460" v="162" actId="27636"/>
        <pc:sldMkLst>
          <pc:docMk/>
          <pc:sldMk cId="3186635357" sldId="299"/>
        </pc:sldMkLst>
        <pc:spChg chg="mod">
          <ac:chgData name="Magnus Ahlkvist" userId="ada356d894bd2de7" providerId="LiveId" clId="{49E94884-FAFB-4E03-A532-1B0A2CA5E032}" dt="2019-06-28T13:01:25.460" v="162" actId="27636"/>
          <ac:spMkLst>
            <pc:docMk/>
            <pc:sldMk cId="3186635357" sldId="299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728482342" sldId="300"/>
        </pc:sldMkLst>
      </pc:sldChg>
      <pc:sldChg chg="modSp add">
        <pc:chgData name="Magnus Ahlkvist" userId="ada356d894bd2de7" providerId="LiveId" clId="{49E94884-FAFB-4E03-A532-1B0A2CA5E032}" dt="2019-06-28T13:01:25.797" v="163" actId="27636"/>
        <pc:sldMkLst>
          <pc:docMk/>
          <pc:sldMk cId="1619521909" sldId="301"/>
        </pc:sldMkLst>
        <pc:spChg chg="mod">
          <ac:chgData name="Magnus Ahlkvist" userId="ada356d894bd2de7" providerId="LiveId" clId="{49E94884-FAFB-4E03-A532-1B0A2CA5E032}" dt="2019-06-28T13:01:25.797" v="163" actId="27636"/>
          <ac:spMkLst>
            <pc:docMk/>
            <pc:sldMk cId="1619521909" sldId="301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550245239" sldId="302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902139502" sldId="303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776892084" sldId="304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55873612" sldId="306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891336835" sldId="30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gnus@tsql.nu" TargetMode="External"/><Relationship Id="rId2" Type="http://schemas.openxmlformats.org/officeDocument/2006/relationships/hyperlink" Target="http://se.linkedin.com/in/magnusahlkvis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r>
              <a:rPr lang="en-US" dirty="0"/>
              <a:t>Eight hours of work in 20 minutes</a:t>
            </a:r>
            <a:br>
              <a:rPr lang="en-US" dirty="0"/>
            </a:br>
            <a:r>
              <a:rPr lang="en-US" sz="3200" dirty="0"/>
              <a:t>Partitioning rocks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Magnus Ahlkvist</a:t>
            </a:r>
          </a:p>
          <a:p>
            <a:r>
              <a:rPr lang="en-US" dirty="0" err="1"/>
              <a:t>Transmokopter</a:t>
            </a:r>
            <a:r>
              <a:rPr lang="en-US" dirty="0"/>
              <a:t> SQL AB</a:t>
            </a:r>
          </a:p>
          <a:p>
            <a:r>
              <a:rPr lang="en-US" dirty="0"/>
              <a:t>Twitter @</a:t>
            </a:r>
            <a:r>
              <a:rPr lang="en-US" dirty="0" err="1"/>
              <a:t>transmokopter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254726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Version 2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604663"/>
          </a:xfrm>
        </p:spPr>
        <p:txBody>
          <a:bodyPr/>
          <a:lstStyle/>
          <a:p>
            <a:r>
              <a:rPr lang="sv-SE" sz="2600" b="1" dirty="0" err="1"/>
              <a:t>First</a:t>
            </a:r>
            <a:r>
              <a:rPr lang="sv-SE" sz="2600" b="1" dirty="0"/>
              <a:t> </a:t>
            </a:r>
            <a:r>
              <a:rPr lang="sv-SE" sz="2600" b="1" dirty="0" err="1"/>
              <a:t>execution</a:t>
            </a:r>
            <a:r>
              <a:rPr lang="sv-SE" sz="2600" b="1" dirty="0"/>
              <a:t>: 86 </a:t>
            </a:r>
            <a:r>
              <a:rPr lang="sv-SE" sz="2600" b="1" dirty="0" err="1"/>
              <a:t>seconds</a:t>
            </a:r>
            <a:endParaRPr lang="sv-SE" sz="2600" b="1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847528" y="3573016"/>
            <a:ext cx="59046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v-SE" sz="2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600" b="1" dirty="0"/>
              <a:t>Second </a:t>
            </a:r>
            <a:r>
              <a:rPr lang="sv-SE" sz="2600" b="1" dirty="0" err="1"/>
              <a:t>execution</a:t>
            </a:r>
            <a:r>
              <a:rPr lang="sv-SE" sz="2600" b="1" dirty="0"/>
              <a:t>: 96 </a:t>
            </a:r>
            <a:r>
              <a:rPr lang="sv-SE" sz="2600" b="1" dirty="0" err="1"/>
              <a:t>seconds</a:t>
            </a:r>
            <a:r>
              <a:rPr lang="sv-SE" sz="2600" b="1" dirty="0"/>
              <a:t>  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493B8D47-DB90-4234-8402-59796CC2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92" y="2254615"/>
            <a:ext cx="5829300" cy="1276350"/>
          </a:xfrm>
          <a:prstGeom prst="rect">
            <a:avLst/>
          </a:prstGeom>
        </p:spPr>
      </p:pic>
      <p:sp>
        <p:nvSpPr>
          <p:cNvPr id="5" name="Ellips 4"/>
          <p:cNvSpPr/>
          <p:nvPr/>
        </p:nvSpPr>
        <p:spPr>
          <a:xfrm>
            <a:off x="4111572" y="3011274"/>
            <a:ext cx="864096" cy="504056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D3EE3E3D-C711-461D-95BC-447B50BD0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92" y="4666862"/>
            <a:ext cx="5895975" cy="1266825"/>
          </a:xfrm>
          <a:prstGeom prst="rect">
            <a:avLst/>
          </a:prstGeom>
        </p:spPr>
      </p:pic>
      <p:sp>
        <p:nvSpPr>
          <p:cNvPr id="8" name="Ellips 7"/>
          <p:cNvSpPr/>
          <p:nvPr/>
        </p:nvSpPr>
        <p:spPr>
          <a:xfrm>
            <a:off x="4140170" y="5429631"/>
            <a:ext cx="835498" cy="504056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8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 </a:t>
            </a:r>
            <a:r>
              <a:rPr lang="sv-SE" dirty="0" err="1"/>
              <a:t>production</a:t>
            </a:r>
            <a:r>
              <a:rPr lang="sv-SE" dirty="0"/>
              <a:t> scenario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Table </a:t>
            </a:r>
            <a:r>
              <a:rPr lang="sv-SE" dirty="0" err="1"/>
              <a:t>have</a:t>
            </a:r>
            <a:r>
              <a:rPr lang="sv-SE" dirty="0"/>
              <a:t> 250 million </a:t>
            </a:r>
            <a:r>
              <a:rPr lang="sv-SE" dirty="0" err="1"/>
              <a:t>rows</a:t>
            </a:r>
            <a:endParaRPr lang="sv-SE" dirty="0"/>
          </a:p>
          <a:p>
            <a:r>
              <a:rPr lang="sv-SE" dirty="0" err="1"/>
              <a:t>Load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has degraded, from </a:t>
            </a:r>
            <a:r>
              <a:rPr lang="sv-SE" dirty="0" err="1"/>
              <a:t>two-three</a:t>
            </a:r>
            <a:r>
              <a:rPr lang="sv-SE" dirty="0"/>
              <a:t> </a:t>
            </a:r>
            <a:r>
              <a:rPr lang="sv-SE" dirty="0" err="1"/>
              <a:t>hours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eight</a:t>
            </a:r>
            <a:r>
              <a:rPr lang="sv-SE" dirty="0"/>
              <a:t> </a:t>
            </a:r>
            <a:r>
              <a:rPr lang="sv-SE" dirty="0" err="1"/>
              <a:t>hours</a:t>
            </a:r>
            <a:endParaRPr lang="sv-SE" dirty="0"/>
          </a:p>
          <a:p>
            <a:r>
              <a:rPr lang="sv-SE" dirty="0" err="1"/>
              <a:t>Users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upset</a:t>
            </a:r>
            <a:endParaRPr lang="sv-SE" dirty="0"/>
          </a:p>
          <a:p>
            <a:r>
              <a:rPr lang="sv-SE" dirty="0" err="1"/>
              <a:t>I’m</a:t>
            </a:r>
            <a:r>
              <a:rPr lang="sv-SE" dirty="0"/>
              <a:t> </a:t>
            </a:r>
            <a:r>
              <a:rPr lang="sv-SE" dirty="0" err="1"/>
              <a:t>sad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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 err="1">
                <a:sym typeface="Wingdings" panose="05000000000000000000" pitchFamily="2" charset="2"/>
              </a:rPr>
              <a:t>Almighty</a:t>
            </a:r>
            <a:r>
              <a:rPr lang="sv-SE" dirty="0">
                <a:sym typeface="Wingdings" panose="05000000000000000000" pitchFamily="2" charset="2"/>
              </a:rPr>
              <a:t> Kimberly </a:t>
            </a:r>
            <a:r>
              <a:rPr lang="sv-SE" dirty="0" err="1">
                <a:sym typeface="Wingdings" panose="05000000000000000000" pitchFamily="2" charset="2"/>
              </a:rPr>
              <a:t>Tripp’s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whitepaper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about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partitioning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567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1200" y="1340768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sv-SE" dirty="0"/>
              <a:t>Table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partitioning</a:t>
            </a:r>
            <a:endParaRPr lang="sv-SE" dirty="0"/>
          </a:p>
          <a:p>
            <a:pPr lvl="1"/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(s) </a:t>
            </a:r>
            <a:r>
              <a:rPr lang="sv-SE" dirty="0" err="1"/>
              <a:t>to</a:t>
            </a:r>
            <a:r>
              <a:rPr lang="sv-SE" dirty="0"/>
              <a:t> partition the data on</a:t>
            </a:r>
          </a:p>
          <a:p>
            <a:pPr lvl="1"/>
            <a:r>
              <a:rPr lang="sv-SE" dirty="0" err="1"/>
              <a:t>Physically</a:t>
            </a:r>
            <a:r>
              <a:rPr lang="sv-SE" dirty="0"/>
              <a:t> </a:t>
            </a:r>
            <a:r>
              <a:rPr lang="sv-SE" dirty="0" err="1"/>
              <a:t>stored</a:t>
            </a:r>
            <a:r>
              <a:rPr lang="sv-SE" dirty="0"/>
              <a:t> as ”</a:t>
            </a:r>
            <a:r>
              <a:rPr lang="sv-SE" dirty="0" err="1"/>
              <a:t>separate</a:t>
            </a:r>
            <a:r>
              <a:rPr lang="sv-SE" dirty="0"/>
              <a:t> </a:t>
            </a:r>
            <a:r>
              <a:rPr lang="sv-SE" dirty="0" err="1"/>
              <a:t>tables</a:t>
            </a:r>
            <a:r>
              <a:rPr lang="sv-SE" dirty="0"/>
              <a:t>”</a:t>
            </a:r>
          </a:p>
          <a:p>
            <a:pPr lvl="1"/>
            <a:r>
              <a:rPr lang="sv-SE" dirty="0" err="1"/>
              <a:t>Logically</a:t>
            </a:r>
            <a:r>
              <a:rPr lang="sv-SE" dirty="0"/>
              <a:t> </a:t>
            </a:r>
            <a:r>
              <a:rPr lang="sv-SE" dirty="0" err="1"/>
              <a:t>kept</a:t>
            </a:r>
            <a:r>
              <a:rPr lang="sv-SE" dirty="0"/>
              <a:t> </a:t>
            </a:r>
            <a:r>
              <a:rPr lang="sv-SE" dirty="0" err="1"/>
              <a:t>together</a:t>
            </a:r>
            <a:endParaRPr lang="sv-SE" dirty="0"/>
          </a:p>
          <a:p>
            <a:pPr lvl="1"/>
            <a:r>
              <a:rPr lang="sv-SE" dirty="0"/>
              <a:t>Clustered index must </a:t>
            </a:r>
            <a:r>
              <a:rPr lang="sv-SE" dirty="0" err="1"/>
              <a:t>have</a:t>
            </a:r>
            <a:r>
              <a:rPr lang="sv-SE" dirty="0"/>
              <a:t> partition </a:t>
            </a:r>
            <a:r>
              <a:rPr lang="sv-SE" dirty="0" err="1"/>
              <a:t>key</a:t>
            </a:r>
            <a:r>
              <a:rPr lang="sv-SE" dirty="0"/>
              <a:t> in it</a:t>
            </a:r>
          </a:p>
          <a:p>
            <a:r>
              <a:rPr lang="sv-SE" dirty="0"/>
              <a:t>Data is switched from </a:t>
            </a:r>
            <a:r>
              <a:rPr lang="sv-SE" dirty="0" err="1"/>
              <a:t>staging</a:t>
            </a:r>
            <a:r>
              <a:rPr lang="sv-SE" dirty="0"/>
              <a:t> table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partitioned</a:t>
            </a:r>
            <a:r>
              <a:rPr lang="sv-SE" dirty="0"/>
              <a:t> table. </a:t>
            </a:r>
            <a:r>
              <a:rPr lang="sv-SE" dirty="0" err="1"/>
              <a:t>Staging</a:t>
            </a:r>
            <a:r>
              <a:rPr lang="sv-SE" dirty="0"/>
              <a:t> table must: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same </a:t>
            </a:r>
            <a:r>
              <a:rPr lang="sv-SE" dirty="0" err="1"/>
              <a:t>columns</a:t>
            </a:r>
            <a:r>
              <a:rPr lang="sv-SE" dirty="0"/>
              <a:t> as </a:t>
            </a:r>
            <a:r>
              <a:rPr lang="sv-SE" dirty="0" err="1"/>
              <a:t>target</a:t>
            </a:r>
            <a:r>
              <a:rPr lang="sv-SE" dirty="0"/>
              <a:t> table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same </a:t>
            </a:r>
            <a:r>
              <a:rPr lang="sv-SE" dirty="0" err="1"/>
              <a:t>indexes</a:t>
            </a:r>
            <a:r>
              <a:rPr lang="sv-SE" dirty="0"/>
              <a:t> as </a:t>
            </a:r>
            <a:r>
              <a:rPr lang="sv-SE" dirty="0" err="1"/>
              <a:t>target</a:t>
            </a:r>
            <a:r>
              <a:rPr lang="sv-SE" dirty="0"/>
              <a:t> table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a check </a:t>
            </a:r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ensures</a:t>
            </a:r>
            <a:r>
              <a:rPr lang="sv-SE" dirty="0"/>
              <a:t> all </a:t>
            </a:r>
            <a:r>
              <a:rPr lang="sv-SE" dirty="0" err="1"/>
              <a:t>rows</a:t>
            </a:r>
            <a:r>
              <a:rPr lang="sv-SE" dirty="0"/>
              <a:t> ”fit” </a:t>
            </a:r>
            <a:r>
              <a:rPr lang="sv-SE" dirty="0" err="1"/>
              <a:t>into</a:t>
            </a:r>
            <a:r>
              <a:rPr lang="sv-SE" dirty="0"/>
              <a:t> a partition</a:t>
            </a:r>
          </a:p>
          <a:p>
            <a:r>
              <a:rPr lang="sv-SE" dirty="0"/>
              <a:t>Target table must: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an </a:t>
            </a:r>
            <a:r>
              <a:rPr lang="sv-SE" dirty="0" err="1"/>
              <a:t>empty</a:t>
            </a:r>
            <a:r>
              <a:rPr lang="sv-SE" dirty="0"/>
              <a:t> partition</a:t>
            </a:r>
          </a:p>
          <a:p>
            <a:pPr lvl="1"/>
            <a:r>
              <a:rPr lang="sv-SE" dirty="0" err="1"/>
              <a:t>reside</a:t>
            </a:r>
            <a:r>
              <a:rPr lang="sv-SE" dirty="0"/>
              <a:t> on the same </a:t>
            </a:r>
            <a:r>
              <a:rPr lang="sv-SE" dirty="0" err="1"/>
              <a:t>filegroup</a:t>
            </a:r>
            <a:r>
              <a:rPr lang="sv-SE" dirty="0"/>
              <a:t> as the </a:t>
            </a:r>
            <a:r>
              <a:rPr lang="sv-SE" dirty="0" err="1"/>
              <a:t>staging</a:t>
            </a:r>
            <a:r>
              <a:rPr lang="sv-SE" dirty="0"/>
              <a:t> table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all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indexes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 on the partition </a:t>
            </a:r>
            <a:r>
              <a:rPr lang="sv-SE" dirty="0" err="1"/>
              <a:t>scheme</a:t>
            </a:r>
            <a:r>
              <a:rPr lang="sv-SE" dirty="0"/>
              <a:t> (</a:t>
            </a:r>
            <a:r>
              <a:rPr lang="sv-SE" dirty="0" err="1"/>
              <a:t>aligned</a:t>
            </a:r>
            <a:r>
              <a:rPr lang="sv-SE" dirty="0"/>
              <a:t>)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372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Partitioning</a:t>
            </a:r>
            <a:r>
              <a:rPr lang="sv-SE" dirty="0"/>
              <a:t>, </a:t>
            </a:r>
            <a:r>
              <a:rPr lang="sv-SE" dirty="0" err="1"/>
              <a:t>objects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Partitioning</a:t>
            </a:r>
            <a:r>
              <a:rPr lang="sv-SE" dirty="0"/>
              <a:t> is </a:t>
            </a:r>
            <a:r>
              <a:rPr lang="sv-SE" dirty="0" err="1"/>
              <a:t>defined</a:t>
            </a:r>
            <a:r>
              <a:rPr lang="sv-SE" dirty="0"/>
              <a:t> by a </a:t>
            </a:r>
            <a:r>
              <a:rPr lang="sv-SE" b="1" dirty="0"/>
              <a:t>partition </a:t>
            </a:r>
            <a:r>
              <a:rPr lang="sv-SE" b="1" dirty="0" err="1"/>
              <a:t>function</a:t>
            </a:r>
            <a:endParaRPr lang="sv-SE" b="1" dirty="0"/>
          </a:p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partitioned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 is </a:t>
            </a:r>
            <a:r>
              <a:rPr lang="sv-SE" dirty="0" err="1"/>
              <a:t>stored</a:t>
            </a:r>
            <a:r>
              <a:rPr lang="sv-SE" dirty="0"/>
              <a:t> on a </a:t>
            </a:r>
            <a:r>
              <a:rPr lang="sv-SE" b="1" dirty="0"/>
              <a:t>partition </a:t>
            </a:r>
            <a:r>
              <a:rPr lang="sv-SE" b="1" dirty="0" err="1"/>
              <a:t>scheme</a:t>
            </a:r>
            <a:endParaRPr lang="sv-SE" b="1" dirty="0"/>
          </a:p>
          <a:p>
            <a:r>
              <a:rPr lang="sv-SE" dirty="0"/>
              <a:t>Partition </a:t>
            </a:r>
            <a:r>
              <a:rPr lang="sv-SE" dirty="0" err="1"/>
              <a:t>schemes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built</a:t>
            </a:r>
            <a:r>
              <a:rPr lang="sv-SE" dirty="0"/>
              <a:t> on </a:t>
            </a:r>
            <a:r>
              <a:rPr lang="sv-SE" dirty="0" err="1"/>
              <a:t>one</a:t>
            </a:r>
            <a:r>
              <a:rPr lang="sv-SE" dirty="0"/>
              <a:t> or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b="1" dirty="0" err="1"/>
              <a:t>filegroups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8389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135307"/>
              </p:ext>
            </p:extLst>
          </p:nvPr>
        </p:nvGraphicFramePr>
        <p:xfrm>
          <a:off x="463803" y="332656"/>
          <a:ext cx="10204197" cy="6194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3" imgW="9600987" imgH="5829216" progId="AcroExch.Document.11">
                  <p:embed/>
                </p:oleObj>
              </mc:Choice>
              <mc:Fallback>
                <p:oleObj name="Acrobat Document" r:id="rId3" imgW="9600987" imgH="5829216" progId="AcroExch.Document.11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803" y="332656"/>
                        <a:ext cx="10204197" cy="6194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1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 </a:t>
            </a:r>
            <a:r>
              <a:rPr lang="sv-SE" dirty="0" err="1"/>
              <a:t>function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701007"/>
          </a:xfrm>
        </p:spPr>
        <p:txBody>
          <a:bodyPr>
            <a:normAutofit/>
          </a:bodyPr>
          <a:lstStyle/>
          <a:p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partition </a:t>
            </a:r>
            <a:r>
              <a:rPr lang="sv-SE" dirty="0" err="1"/>
              <a:t>function</a:t>
            </a:r>
            <a:endParaRPr lang="sv-SE" dirty="0"/>
          </a:p>
          <a:p>
            <a:r>
              <a:rPr lang="sv-SE" dirty="0"/>
              <a:t>Input-parameter-</a:t>
            </a:r>
            <a:r>
              <a:rPr lang="sv-SE" dirty="0" err="1"/>
              <a:t>datatype</a:t>
            </a:r>
            <a:endParaRPr lang="sv-SE" dirty="0"/>
          </a:p>
          <a:p>
            <a:r>
              <a:rPr lang="sv-SE" dirty="0"/>
              <a:t>Range </a:t>
            </a:r>
            <a:r>
              <a:rPr lang="sv-SE" dirty="0" err="1"/>
              <a:t>direction</a:t>
            </a:r>
            <a:r>
              <a:rPr lang="sv-SE" dirty="0"/>
              <a:t> (LEFT/RIGHT)</a:t>
            </a:r>
          </a:p>
          <a:p>
            <a:r>
              <a:rPr lang="sv-SE" dirty="0"/>
              <a:t>Range </a:t>
            </a:r>
            <a:r>
              <a:rPr lang="sv-SE" dirty="0" err="1"/>
              <a:t>values</a:t>
            </a:r>
            <a:endParaRPr lang="sv-SE" dirty="0"/>
          </a:p>
          <a:p>
            <a:pPr lvl="1"/>
            <a:r>
              <a:rPr lang="sv-SE" dirty="0"/>
              <a:t>If RANGE RIGHT is </a:t>
            </a:r>
            <a:r>
              <a:rPr lang="sv-SE" dirty="0" err="1"/>
              <a:t>used</a:t>
            </a:r>
            <a:r>
              <a:rPr lang="sv-SE" dirty="0"/>
              <a:t>,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equal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or </a:t>
            </a:r>
            <a:r>
              <a:rPr lang="sv-SE" dirty="0" err="1"/>
              <a:t>greater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a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is </a:t>
            </a:r>
            <a:r>
              <a:rPr lang="sv-SE" dirty="0" err="1"/>
              <a:t>placed</a:t>
            </a:r>
            <a:r>
              <a:rPr lang="sv-SE" dirty="0"/>
              <a:t> in the partition ”</a:t>
            </a:r>
            <a:r>
              <a:rPr lang="sv-SE" dirty="0" err="1"/>
              <a:t>to</a:t>
            </a:r>
            <a:r>
              <a:rPr lang="sv-SE" dirty="0"/>
              <a:t> the right </a:t>
            </a:r>
            <a:r>
              <a:rPr lang="sv-SE" dirty="0" err="1"/>
              <a:t>of</a:t>
            </a:r>
            <a:r>
              <a:rPr lang="sv-SE" dirty="0"/>
              <a:t>” the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. If RANGE LEFT is </a:t>
            </a:r>
            <a:r>
              <a:rPr lang="sv-SE" dirty="0" err="1"/>
              <a:t>used</a:t>
            </a:r>
            <a:r>
              <a:rPr lang="sv-SE" dirty="0"/>
              <a:t>,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equal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or </a:t>
            </a:r>
            <a:r>
              <a:rPr lang="sv-SE" dirty="0" err="1"/>
              <a:t>smaller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a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is </a:t>
            </a:r>
            <a:r>
              <a:rPr lang="sv-SE" dirty="0" err="1"/>
              <a:t>placed</a:t>
            </a:r>
            <a:r>
              <a:rPr lang="sv-SE" dirty="0"/>
              <a:t> in the partition ”</a:t>
            </a:r>
            <a:r>
              <a:rPr lang="sv-SE" dirty="0" err="1"/>
              <a:t>to</a:t>
            </a:r>
            <a:r>
              <a:rPr lang="sv-SE" dirty="0"/>
              <a:t> the 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” the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endParaRPr lang="sv-SE" dirty="0"/>
          </a:p>
          <a:p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b="1" dirty="0"/>
              <a:t>RANGE RIGHT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b="1" dirty="0" err="1"/>
              <a:t>int</a:t>
            </a:r>
            <a:r>
              <a:rPr lang="sv-SE" dirty="0"/>
              <a:t> input-parameter-</a:t>
            </a:r>
            <a:r>
              <a:rPr lang="sv-SE" dirty="0" err="1"/>
              <a:t>datatype</a:t>
            </a:r>
            <a:r>
              <a:rPr lang="sv-SE" dirty="0"/>
              <a:t>.</a:t>
            </a:r>
            <a:endParaRPr lang="sv-SE" b="1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/>
        </p:nvGraphicFramePr>
        <p:xfrm>
          <a:off x="2279577" y="4968878"/>
          <a:ext cx="7632847" cy="1008112"/>
        </p:xfrm>
        <a:graphic>
          <a:graphicData uri="http://schemas.openxmlformats.org/drawingml/2006/table">
            <a:tbl>
              <a:tblPr/>
              <a:tblGrid>
                <a:gridCol w="179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8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665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447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Negative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values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Integer values between 0 and 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Integer values between 10 and 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Integer values larger than or equal to 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2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35587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91544" y="2924944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err="1"/>
              <a:t>Let’s</a:t>
            </a:r>
            <a:r>
              <a:rPr lang="sv-SE" dirty="0"/>
              <a:t> partition </a:t>
            </a:r>
            <a:r>
              <a:rPr lang="sv-SE" dirty="0" err="1"/>
              <a:t>Demo.ProductionSales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079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Partitioning</a:t>
            </a:r>
            <a:r>
              <a:rPr lang="sv-SE" dirty="0"/>
              <a:t> </a:t>
            </a:r>
            <a:r>
              <a:rPr lang="sv-SE" dirty="0" err="1"/>
              <a:t>key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monthly</a:t>
            </a:r>
            <a:r>
              <a:rPr lang="sv-SE" dirty="0"/>
              <a:t> data </a:t>
            </a:r>
            <a:r>
              <a:rPr lang="sv-SE" dirty="0" err="1"/>
              <a:t>load</a:t>
            </a:r>
            <a:r>
              <a:rPr lang="sv-SE" dirty="0"/>
              <a:t> has a new </a:t>
            </a:r>
            <a:r>
              <a:rPr lang="sv-SE" dirty="0" err="1"/>
              <a:t>ReferenceDate</a:t>
            </a:r>
            <a:endParaRPr lang="sv-SE" dirty="0"/>
          </a:p>
          <a:p>
            <a:pPr lvl="1"/>
            <a:r>
              <a:rPr lang="sv-SE" dirty="0"/>
              <a:t>Always </a:t>
            </a:r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load’s</a:t>
            </a:r>
            <a:r>
              <a:rPr lang="sv-SE" dirty="0"/>
              <a:t> </a:t>
            </a:r>
            <a:r>
              <a:rPr lang="sv-SE" dirty="0" err="1"/>
              <a:t>ReferenceDate</a:t>
            </a:r>
            <a:endParaRPr lang="sv-SE" dirty="0"/>
          </a:p>
          <a:p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ProductionSalesID</a:t>
            </a:r>
            <a:endParaRPr lang="sv-SE" dirty="0"/>
          </a:p>
          <a:p>
            <a:pPr lvl="1"/>
            <a:r>
              <a:rPr lang="sv-SE" dirty="0" err="1"/>
              <a:t>Somewhat</a:t>
            </a:r>
            <a:r>
              <a:rPr lang="sv-SE" dirty="0"/>
              <a:t> </a:t>
            </a:r>
            <a:r>
              <a:rPr lang="sv-SE" dirty="0" err="1"/>
              <a:t>trickier</a:t>
            </a:r>
            <a:endParaRPr lang="sv-SE" dirty="0"/>
          </a:p>
          <a:p>
            <a:pPr lvl="1"/>
            <a:r>
              <a:rPr lang="sv-SE" dirty="0" err="1"/>
              <a:t>Smaller</a:t>
            </a:r>
            <a:r>
              <a:rPr lang="sv-SE" dirty="0"/>
              <a:t> clustered index</a:t>
            </a:r>
          </a:p>
          <a:p>
            <a:r>
              <a:rPr lang="sv-SE" dirty="0"/>
              <a:t>I </a:t>
            </a:r>
            <a:r>
              <a:rPr lang="sv-SE" dirty="0" err="1"/>
              <a:t>choose</a:t>
            </a:r>
            <a:r>
              <a:rPr lang="sv-SE" dirty="0"/>
              <a:t> </a:t>
            </a:r>
            <a:r>
              <a:rPr lang="sv-SE" dirty="0" err="1"/>
              <a:t>ReferenceDate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954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 Ahlkvist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Transmokopter</a:t>
            </a:r>
            <a:r>
              <a:rPr lang="sv-SE" dirty="0"/>
              <a:t> SQL AB – Database </a:t>
            </a:r>
            <a:r>
              <a:rPr lang="sv-SE" dirty="0" err="1"/>
              <a:t>consultant</a:t>
            </a:r>
            <a:endParaRPr lang="sv-SE" dirty="0"/>
          </a:p>
          <a:p>
            <a:r>
              <a:rPr lang="sv-SE" dirty="0"/>
              <a:t>SQL Server for 20 </a:t>
            </a:r>
            <a:r>
              <a:rPr lang="sv-SE" dirty="0" err="1"/>
              <a:t>years</a:t>
            </a:r>
            <a:endParaRPr lang="sv-SE" dirty="0"/>
          </a:p>
          <a:p>
            <a:r>
              <a:rPr lang="sv-SE" dirty="0"/>
              <a:t>MCT and Data </a:t>
            </a:r>
            <a:r>
              <a:rPr lang="sv-SE" dirty="0" err="1"/>
              <a:t>Platform</a:t>
            </a:r>
            <a:r>
              <a:rPr lang="sv-SE" dirty="0"/>
              <a:t> MVP</a:t>
            </a:r>
          </a:p>
          <a:p>
            <a:r>
              <a:rPr lang="sv-SE" dirty="0"/>
              <a:t>Twitter: @Transmokopter</a:t>
            </a:r>
          </a:p>
          <a:p>
            <a:r>
              <a:rPr lang="sv-SE" dirty="0" err="1"/>
              <a:t>LinkedIn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http://se.linkedin.com/in/magnusahlkvist</a:t>
            </a:r>
            <a:r>
              <a:rPr lang="sv-SE" dirty="0"/>
              <a:t> </a:t>
            </a:r>
          </a:p>
          <a:p>
            <a:r>
              <a:rPr lang="sv-SE" dirty="0">
                <a:hlinkClick r:id="rId3"/>
              </a:rPr>
              <a:t>Magnus@</a:t>
            </a:r>
            <a:r>
              <a:rPr lang="sv-SE" dirty="0"/>
              <a:t>transmokopter.se</a:t>
            </a:r>
          </a:p>
          <a:p>
            <a:r>
              <a:rPr lang="sv-SE" dirty="0"/>
              <a:t>SQL Friday </a:t>
            </a:r>
            <a:r>
              <a:rPr lang="sv-SE" dirty="0" err="1"/>
              <a:t>organiser</a:t>
            </a:r>
            <a:r>
              <a:rPr lang="sv-SE" dirty="0"/>
              <a:t> – sqlfriday.net </a:t>
            </a:r>
          </a:p>
          <a:p>
            <a:r>
              <a:rPr lang="sv-SE" dirty="0"/>
              <a:t>Data Weekender co-</a:t>
            </a:r>
            <a:r>
              <a:rPr lang="sv-SE" dirty="0" err="1"/>
              <a:t>organiser</a:t>
            </a:r>
            <a:r>
              <a:rPr lang="sv-SE" dirty="0"/>
              <a:t> – dataweekender.com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Clustered index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ReferenceDate</a:t>
            </a:r>
            <a:r>
              <a:rPr lang="sv-SE" dirty="0"/>
              <a:t> must be part </a:t>
            </a:r>
            <a:r>
              <a:rPr lang="sv-SE" dirty="0" err="1"/>
              <a:t>of</a:t>
            </a:r>
            <a:r>
              <a:rPr lang="sv-SE" dirty="0"/>
              <a:t> Clustered index</a:t>
            </a:r>
          </a:p>
          <a:p>
            <a:r>
              <a:rPr lang="sv-SE" dirty="0"/>
              <a:t>I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keep</a:t>
            </a:r>
            <a:r>
              <a:rPr lang="sv-SE" dirty="0"/>
              <a:t> </a:t>
            </a:r>
            <a:r>
              <a:rPr lang="sv-SE" dirty="0" err="1"/>
              <a:t>ProductionSalesID</a:t>
            </a:r>
            <a:endParaRPr lang="sv-SE" dirty="0"/>
          </a:p>
          <a:p>
            <a:pPr lvl="1"/>
            <a:r>
              <a:rPr lang="sv-SE" dirty="0" err="1"/>
              <a:t>ever</a:t>
            </a:r>
            <a:r>
              <a:rPr lang="sv-SE" dirty="0"/>
              <a:t> </a:t>
            </a:r>
            <a:r>
              <a:rPr lang="sv-SE" dirty="0" err="1"/>
              <a:t>increasing</a:t>
            </a:r>
            <a:r>
              <a:rPr lang="sv-SE" dirty="0"/>
              <a:t> </a:t>
            </a:r>
            <a:r>
              <a:rPr lang="sv-SE" dirty="0" err="1"/>
              <a:t>clustering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.</a:t>
            </a:r>
          </a:p>
          <a:p>
            <a:r>
              <a:rPr lang="sv-SE" dirty="0" err="1"/>
              <a:t>ReferenceDate</a:t>
            </a:r>
            <a:r>
              <a:rPr lang="sv-SE" dirty="0"/>
              <a:t> is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column</a:t>
            </a:r>
            <a:endParaRPr lang="sv-SE" dirty="0"/>
          </a:p>
          <a:p>
            <a:pPr lvl="1"/>
            <a:r>
              <a:rPr lang="sv-SE" dirty="0" err="1"/>
              <a:t>Queries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ReferenceDate</a:t>
            </a:r>
            <a:r>
              <a:rPr lang="sv-SE" dirty="0"/>
              <a:t> in WHERE-</a:t>
            </a:r>
            <a:r>
              <a:rPr lang="sv-SE" dirty="0" err="1"/>
              <a:t>clause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693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 </a:t>
            </a:r>
            <a:r>
              <a:rPr lang="sv-SE" dirty="0" err="1"/>
              <a:t>function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Partition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uses</a:t>
            </a:r>
            <a:r>
              <a:rPr lang="sv-SE" dirty="0"/>
              <a:t> Input-parameter-</a:t>
            </a:r>
            <a:r>
              <a:rPr lang="sv-SE" dirty="0" err="1"/>
              <a:t>datatype</a:t>
            </a:r>
            <a:r>
              <a:rPr lang="sv-SE" dirty="0"/>
              <a:t> date</a:t>
            </a:r>
          </a:p>
          <a:p>
            <a:pPr lvl="1"/>
            <a:r>
              <a:rPr lang="sv-SE" dirty="0" err="1"/>
              <a:t>ReferenceDate</a:t>
            </a:r>
            <a:r>
              <a:rPr lang="sv-SE" dirty="0"/>
              <a:t> is date-</a:t>
            </a:r>
            <a:r>
              <a:rPr lang="sv-SE" dirty="0" err="1"/>
              <a:t>datatype</a:t>
            </a:r>
            <a:endParaRPr lang="sv-SE" dirty="0"/>
          </a:p>
          <a:p>
            <a:r>
              <a:rPr lang="sv-SE" dirty="0"/>
              <a:t>RANGE RIGHT</a:t>
            </a:r>
          </a:p>
          <a:p>
            <a:pPr lvl="1"/>
            <a:r>
              <a:rPr lang="sv-SE" dirty="0"/>
              <a:t>No </a:t>
            </a:r>
            <a:r>
              <a:rPr lang="sv-SE" dirty="0" err="1"/>
              <a:t>obvious</a:t>
            </a:r>
            <a:r>
              <a:rPr lang="sv-SE" dirty="0"/>
              <a:t> </a:t>
            </a:r>
            <a:r>
              <a:rPr lang="sv-SE" dirty="0" err="1"/>
              <a:t>reason</a:t>
            </a:r>
            <a:r>
              <a:rPr lang="sv-SE" dirty="0"/>
              <a:t>…</a:t>
            </a:r>
          </a:p>
          <a:p>
            <a:r>
              <a:rPr lang="sv-SE" dirty="0"/>
              <a:t>Range </a:t>
            </a:r>
            <a:r>
              <a:rPr lang="sv-SE" dirty="0" err="1"/>
              <a:t>values</a:t>
            </a:r>
            <a:endParaRPr lang="sv-SE" dirty="0"/>
          </a:p>
          <a:p>
            <a:pPr lvl="1"/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already</a:t>
            </a:r>
            <a:r>
              <a:rPr lang="sv-SE" dirty="0"/>
              <a:t> existing </a:t>
            </a:r>
            <a:r>
              <a:rPr lang="sv-SE" dirty="0" err="1"/>
              <a:t>ReferenceDate</a:t>
            </a:r>
            <a:r>
              <a:rPr lang="sv-SE" dirty="0"/>
              <a:t> from the table</a:t>
            </a:r>
          </a:p>
          <a:p>
            <a:pPr lvl="1"/>
            <a:r>
              <a:rPr lang="sv-SE" dirty="0"/>
              <a:t>Plus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month’s</a:t>
            </a:r>
            <a:r>
              <a:rPr lang="sv-SE" dirty="0"/>
              <a:t> last </a:t>
            </a:r>
            <a:r>
              <a:rPr lang="sv-SE" dirty="0" err="1"/>
              <a:t>day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353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 </a:t>
            </a:r>
            <a:r>
              <a:rPr lang="sv-SE" dirty="0" err="1"/>
              <a:t>scheme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All partitions </a:t>
            </a:r>
            <a:r>
              <a:rPr lang="sv-SE" dirty="0" err="1"/>
              <a:t>to</a:t>
            </a:r>
            <a:r>
              <a:rPr lang="sv-SE" dirty="0"/>
              <a:t> same </a:t>
            </a:r>
            <a:r>
              <a:rPr lang="sv-SE" dirty="0" err="1"/>
              <a:t>filegroup</a:t>
            </a:r>
            <a:endParaRPr lang="sv-SE" dirty="0"/>
          </a:p>
          <a:p>
            <a:pPr lvl="1"/>
            <a:r>
              <a:rPr lang="sv-SE" dirty="0" err="1"/>
              <a:t>Allows</a:t>
            </a:r>
            <a:r>
              <a:rPr lang="sv-SE" dirty="0"/>
              <a:t> for fast partition </a:t>
            </a:r>
            <a:r>
              <a:rPr lang="sv-SE" dirty="0" err="1"/>
              <a:t>switching</a:t>
            </a:r>
            <a:endParaRPr lang="sv-SE" dirty="0"/>
          </a:p>
          <a:p>
            <a:pPr lvl="1"/>
            <a:r>
              <a:rPr lang="sv-SE" dirty="0"/>
              <a:t>I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PRIMARY </a:t>
            </a:r>
            <a:r>
              <a:rPr lang="sv-SE" dirty="0" err="1"/>
              <a:t>filegroup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2218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 the table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Drop</a:t>
            </a:r>
            <a:r>
              <a:rPr lang="sv-SE" dirty="0"/>
              <a:t> clustered index</a:t>
            </a:r>
          </a:p>
          <a:p>
            <a:r>
              <a:rPr lang="sv-SE" dirty="0" err="1"/>
              <a:t>Recreate</a:t>
            </a:r>
            <a:r>
              <a:rPr lang="sv-SE" dirty="0"/>
              <a:t> clustered index, on Partition </a:t>
            </a:r>
            <a:r>
              <a:rPr lang="sv-SE" dirty="0" err="1"/>
              <a:t>Scheme</a:t>
            </a:r>
            <a:r>
              <a:rPr lang="sv-SE" dirty="0"/>
              <a:t>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on a </a:t>
            </a:r>
            <a:r>
              <a:rPr lang="sv-SE" dirty="0" err="1"/>
              <a:t>Filegroup</a:t>
            </a:r>
            <a:endParaRPr lang="sv-SE" dirty="0"/>
          </a:p>
          <a:p>
            <a:r>
              <a:rPr lang="sv-SE" dirty="0"/>
              <a:t>Re-</a:t>
            </a:r>
            <a:r>
              <a:rPr lang="sv-SE" dirty="0" err="1"/>
              <a:t>create</a:t>
            </a:r>
            <a:r>
              <a:rPr lang="sv-SE" dirty="0"/>
              <a:t> all non clustered </a:t>
            </a:r>
            <a:r>
              <a:rPr lang="sv-SE" dirty="0" err="1"/>
              <a:t>indexes</a:t>
            </a:r>
            <a:r>
              <a:rPr lang="sv-SE" dirty="0"/>
              <a:t>, on Partition </a:t>
            </a:r>
            <a:r>
              <a:rPr lang="sv-SE" dirty="0" err="1"/>
              <a:t>Scheme</a:t>
            </a:r>
            <a:endParaRPr lang="sv-SE" dirty="0"/>
          </a:p>
          <a:p>
            <a:pPr lvl="1"/>
            <a:r>
              <a:rPr lang="sv-SE" dirty="0"/>
              <a:t>Non clustered </a:t>
            </a:r>
            <a:r>
              <a:rPr lang="sv-SE" dirty="0" err="1"/>
              <a:t>indexes</a:t>
            </a:r>
            <a:r>
              <a:rPr lang="sv-SE" dirty="0"/>
              <a:t> must be </a:t>
            </a:r>
            <a:r>
              <a:rPr lang="sv-SE" dirty="0" err="1"/>
              <a:t>aligned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table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allow</a:t>
            </a:r>
            <a:r>
              <a:rPr lang="sv-SE" dirty="0"/>
              <a:t> partition </a:t>
            </a:r>
            <a:r>
              <a:rPr lang="sv-SE" dirty="0" err="1"/>
              <a:t>switching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8392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Staging</a:t>
            </a:r>
            <a:r>
              <a:rPr lang="sv-SE" dirty="0"/>
              <a:t> table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staging</a:t>
            </a:r>
            <a:r>
              <a:rPr lang="sv-SE" dirty="0"/>
              <a:t> table, </a:t>
            </a:r>
            <a:r>
              <a:rPr lang="sv-SE" dirty="0" err="1"/>
              <a:t>identical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Demo.ProductionSales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5499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287900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version 3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is now </a:t>
            </a:r>
            <a:r>
              <a:rPr lang="sv-SE" dirty="0" err="1"/>
              <a:t>constant</a:t>
            </a:r>
            <a:r>
              <a:rPr lang="sv-SE" dirty="0"/>
              <a:t>, </a:t>
            </a:r>
            <a:r>
              <a:rPr lang="sv-SE" dirty="0" err="1"/>
              <a:t>around</a:t>
            </a:r>
            <a:r>
              <a:rPr lang="sv-SE" dirty="0"/>
              <a:t> 45 </a:t>
            </a:r>
            <a:r>
              <a:rPr lang="sv-SE" dirty="0" err="1"/>
              <a:t>seconds</a:t>
            </a:r>
            <a:r>
              <a:rPr lang="sv-SE" dirty="0"/>
              <a:t>.</a:t>
            </a:r>
          </a:p>
          <a:p>
            <a:r>
              <a:rPr lang="sv-SE" dirty="0"/>
              <a:t>In my </a:t>
            </a:r>
            <a:r>
              <a:rPr lang="sv-SE" dirty="0" err="1"/>
              <a:t>production</a:t>
            </a:r>
            <a:r>
              <a:rPr lang="sv-SE" dirty="0"/>
              <a:t> scenario, </a:t>
            </a:r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has </a:t>
            </a:r>
            <a:r>
              <a:rPr lang="sv-SE" dirty="0" err="1"/>
              <a:t>dropped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20 </a:t>
            </a:r>
            <a:r>
              <a:rPr lang="sv-SE" dirty="0" err="1"/>
              <a:t>minutes</a:t>
            </a:r>
            <a:r>
              <a:rPr lang="sv-SE" dirty="0"/>
              <a:t>. </a:t>
            </a:r>
            <a:r>
              <a:rPr lang="sv-SE" dirty="0" err="1"/>
              <a:t>Performance</a:t>
            </a:r>
            <a:r>
              <a:rPr lang="sv-SE" dirty="0"/>
              <a:t> no </a:t>
            </a:r>
            <a:r>
              <a:rPr lang="sv-SE" dirty="0" err="1"/>
              <a:t>longer</a:t>
            </a:r>
            <a:r>
              <a:rPr lang="sv-SE" dirty="0"/>
              <a:t> </a:t>
            </a:r>
            <a:r>
              <a:rPr lang="sv-SE" dirty="0" err="1"/>
              <a:t>degrading</a:t>
            </a:r>
            <a:r>
              <a:rPr lang="sv-SE" dirty="0"/>
              <a:t>.</a:t>
            </a:r>
          </a:p>
          <a:p>
            <a:r>
              <a:rPr lang="sv-SE" dirty="0" err="1"/>
              <a:t>Deleting</a:t>
            </a:r>
            <a:r>
              <a:rPr lang="sv-SE" dirty="0"/>
              <a:t> old </a:t>
            </a:r>
            <a:r>
              <a:rPr lang="sv-SE" dirty="0" err="1"/>
              <a:t>months</a:t>
            </a:r>
            <a:r>
              <a:rPr lang="sv-SE" dirty="0"/>
              <a:t> is </a:t>
            </a:r>
            <a:r>
              <a:rPr lang="sv-SE" dirty="0" err="1"/>
              <a:t>now</a:t>
            </a:r>
            <a:r>
              <a:rPr lang="sv-SE" dirty="0"/>
              <a:t> a meta-data-</a:t>
            </a:r>
            <a:r>
              <a:rPr lang="sv-SE" dirty="0" err="1"/>
              <a:t>only</a:t>
            </a:r>
            <a:r>
              <a:rPr lang="sv-SE" dirty="0"/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234326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SWITCH OUT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Clean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old data</a:t>
            </a:r>
          </a:p>
          <a:p>
            <a:r>
              <a:rPr lang="sv-SE" dirty="0"/>
              <a:t>SWITCH from </a:t>
            </a:r>
            <a:r>
              <a:rPr lang="sv-SE" dirty="0" err="1"/>
              <a:t>target</a:t>
            </a:r>
            <a:r>
              <a:rPr lang="sv-SE" dirty="0"/>
              <a:t> table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staging</a:t>
            </a:r>
            <a:r>
              <a:rPr lang="sv-SE" dirty="0"/>
              <a:t> table</a:t>
            </a:r>
          </a:p>
          <a:p>
            <a:r>
              <a:rPr lang="sv-SE" dirty="0"/>
              <a:t>TRUNCATE </a:t>
            </a:r>
            <a:r>
              <a:rPr lang="sv-SE" dirty="0" err="1"/>
              <a:t>staging</a:t>
            </a:r>
            <a:r>
              <a:rPr lang="sv-SE" dirty="0"/>
              <a:t> table</a:t>
            </a:r>
          </a:p>
          <a:p>
            <a:r>
              <a:rPr lang="sv-SE" dirty="0"/>
              <a:t>MERGE RANGE (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13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776892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words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Enterprise edition </a:t>
            </a:r>
            <a:r>
              <a:rPr lang="sv-SE" dirty="0" err="1"/>
              <a:t>before</a:t>
            </a:r>
            <a:r>
              <a:rPr lang="sv-SE" dirty="0"/>
              <a:t> SQL Server 2016 SP1, </a:t>
            </a:r>
            <a:r>
              <a:rPr lang="sv-SE" dirty="0" err="1"/>
              <a:t>now</a:t>
            </a:r>
            <a:r>
              <a:rPr lang="sv-SE" dirty="0"/>
              <a:t> Standard edition</a:t>
            </a:r>
          </a:p>
          <a:p>
            <a:pPr lvl="1"/>
            <a:r>
              <a:rPr lang="sv-SE" dirty="0"/>
              <a:t>Enterprise edition makes index </a:t>
            </a:r>
            <a:r>
              <a:rPr lang="sv-SE" dirty="0" err="1"/>
              <a:t>rebuild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in </a:t>
            </a:r>
            <a:r>
              <a:rPr lang="sv-SE" dirty="0" err="1"/>
              <a:t>parallel</a:t>
            </a:r>
            <a:endParaRPr lang="sv-SE" dirty="0"/>
          </a:p>
          <a:p>
            <a:pPr lvl="1"/>
            <a:r>
              <a:rPr lang="sv-SE" dirty="0"/>
              <a:t>Enterprise edition </a:t>
            </a:r>
            <a:r>
              <a:rPr lang="sv-SE" dirty="0" err="1"/>
              <a:t>speeded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</a:t>
            </a:r>
            <a:r>
              <a:rPr lang="sv-SE" dirty="0" err="1"/>
              <a:t>execution</a:t>
            </a:r>
            <a:r>
              <a:rPr lang="sv-SE" dirty="0"/>
              <a:t> from </a:t>
            </a:r>
            <a:r>
              <a:rPr lang="sv-SE" dirty="0" err="1"/>
              <a:t>eight</a:t>
            </a:r>
            <a:r>
              <a:rPr lang="sv-SE" dirty="0"/>
              <a:t> </a:t>
            </a:r>
            <a:r>
              <a:rPr lang="sv-SE" dirty="0" err="1"/>
              <a:t>hours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2,5 </a:t>
            </a:r>
            <a:r>
              <a:rPr lang="sv-SE" dirty="0" err="1"/>
              <a:t>hours</a:t>
            </a:r>
            <a:r>
              <a:rPr lang="sv-SE" dirty="0"/>
              <a:t>.</a:t>
            </a:r>
          </a:p>
          <a:p>
            <a:r>
              <a:rPr lang="sv-SE" dirty="0"/>
              <a:t>SWITCH </a:t>
            </a:r>
            <a:r>
              <a:rPr lang="sv-SE" dirty="0" err="1"/>
              <a:t>takes</a:t>
            </a:r>
            <a:r>
              <a:rPr lang="sv-SE" dirty="0"/>
              <a:t> a SCH-M lock on the table</a:t>
            </a:r>
          </a:p>
          <a:p>
            <a:pPr lvl="1"/>
            <a:r>
              <a:rPr lang="sv-SE" dirty="0" err="1"/>
              <a:t>Wait</a:t>
            </a:r>
            <a:r>
              <a:rPr lang="sv-SE" dirty="0"/>
              <a:t> </a:t>
            </a:r>
            <a:r>
              <a:rPr lang="sv-SE" dirty="0" err="1"/>
              <a:t>until</a:t>
            </a:r>
            <a:r>
              <a:rPr lang="sv-SE" dirty="0"/>
              <a:t> SCH-S locks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released</a:t>
            </a:r>
            <a:endParaRPr lang="sv-SE" dirty="0"/>
          </a:p>
          <a:p>
            <a:pPr lvl="1"/>
            <a:r>
              <a:rPr lang="sv-SE" dirty="0" err="1"/>
              <a:t>Potentially</a:t>
            </a:r>
            <a:r>
              <a:rPr lang="sv-SE" dirty="0"/>
              <a:t> long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SWITCH </a:t>
            </a:r>
            <a:r>
              <a:rPr lang="sv-SE" dirty="0" err="1"/>
              <a:t>will</a:t>
            </a:r>
            <a:r>
              <a:rPr lang="sv-SE" dirty="0"/>
              <a:t> finish</a:t>
            </a:r>
          </a:p>
          <a:p>
            <a:pPr lvl="1"/>
            <a:r>
              <a:rPr lang="sv-SE" dirty="0" err="1"/>
              <a:t>But</a:t>
            </a:r>
            <a:r>
              <a:rPr lang="sv-SE" dirty="0"/>
              <a:t>: SCH-M lock is taken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index </a:t>
            </a:r>
            <a:r>
              <a:rPr lang="sv-SE" dirty="0" err="1"/>
              <a:t>rebuild</a:t>
            </a:r>
            <a:r>
              <a:rPr lang="sv-SE" dirty="0"/>
              <a:t>..</a:t>
            </a:r>
          </a:p>
          <a:p>
            <a:pPr lvl="1"/>
            <a:r>
              <a:rPr lang="sv-SE" dirty="0"/>
              <a:t>…</a:t>
            </a:r>
            <a:r>
              <a:rPr lang="sv-SE" dirty="0" err="1"/>
              <a:t>even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ONLINE = ON.</a:t>
            </a:r>
          </a:p>
        </p:txBody>
      </p:sp>
    </p:spTree>
    <p:extLst>
      <p:ext uri="{BB962C8B-B14F-4D97-AF65-F5344CB8AC3E}">
        <p14:creationId xmlns:p14="http://schemas.microsoft.com/office/powerpoint/2010/main" val="16190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Case </a:t>
            </a:r>
            <a:r>
              <a:rPr lang="sv-SE" dirty="0" err="1"/>
              <a:t>study</a:t>
            </a:r>
            <a:r>
              <a:rPr lang="sv-SE" dirty="0"/>
              <a:t> – ETL </a:t>
            </a:r>
            <a:r>
              <a:rPr lang="sv-SE" dirty="0" err="1"/>
              <a:t>gone</a:t>
            </a:r>
            <a:r>
              <a:rPr lang="sv-SE" dirty="0"/>
              <a:t> bad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Someone</a:t>
            </a:r>
            <a:r>
              <a:rPr lang="sv-SE" dirty="0"/>
              <a:t> </a:t>
            </a:r>
            <a:r>
              <a:rPr lang="sv-SE" dirty="0" err="1"/>
              <a:t>implemented</a:t>
            </a:r>
            <a:r>
              <a:rPr lang="sv-SE" dirty="0"/>
              <a:t> a </a:t>
            </a:r>
            <a:r>
              <a:rPr lang="sv-SE" dirty="0" err="1"/>
              <a:t>monthly</a:t>
            </a:r>
            <a:r>
              <a:rPr lang="sv-SE" dirty="0"/>
              <a:t> data </a:t>
            </a:r>
            <a:r>
              <a:rPr lang="sv-SE" dirty="0" err="1"/>
              <a:t>load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10-12 million </a:t>
            </a:r>
            <a:r>
              <a:rPr lang="sv-SE" dirty="0" err="1"/>
              <a:t>rows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financial</a:t>
            </a:r>
            <a:r>
              <a:rPr lang="sv-SE" dirty="0"/>
              <a:t> </a:t>
            </a:r>
            <a:r>
              <a:rPr lang="sv-SE" dirty="0" err="1"/>
              <a:t>securities</a:t>
            </a:r>
            <a:r>
              <a:rPr lang="sv-SE" dirty="0"/>
              <a:t> data from CSV-</a:t>
            </a:r>
            <a:r>
              <a:rPr lang="sv-SE" dirty="0" err="1"/>
              <a:t>files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70 </a:t>
            </a:r>
            <a:r>
              <a:rPr lang="sv-SE" dirty="0" err="1"/>
              <a:t>columns</a:t>
            </a:r>
            <a:endParaRPr lang="sv-SE" dirty="0"/>
          </a:p>
          <a:p>
            <a:pPr lvl="1"/>
            <a:r>
              <a:rPr lang="sv-SE" dirty="0" err="1"/>
              <a:t>Initially</a:t>
            </a:r>
            <a:r>
              <a:rPr lang="sv-SE" dirty="0"/>
              <a:t> no </a:t>
            </a:r>
            <a:r>
              <a:rPr lang="sv-SE" dirty="0" err="1"/>
              <a:t>indexes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querying</a:t>
            </a:r>
            <a:r>
              <a:rPr lang="sv-SE" dirty="0"/>
              <a:t> </a:t>
            </a:r>
            <a:r>
              <a:rPr lang="sv-SE" dirty="0" err="1"/>
              <a:t>requirements</a:t>
            </a:r>
            <a:r>
              <a:rPr lang="sv-SE" dirty="0"/>
              <a:t> </a:t>
            </a:r>
            <a:r>
              <a:rPr lang="sv-SE" dirty="0" err="1"/>
              <a:t>changed</a:t>
            </a:r>
            <a:r>
              <a:rPr lang="sv-SE" dirty="0"/>
              <a:t> =&gt; </a:t>
            </a:r>
            <a:r>
              <a:rPr lang="sv-SE" dirty="0" err="1"/>
              <a:t>now</a:t>
            </a:r>
            <a:r>
              <a:rPr lang="sv-SE" dirty="0"/>
              <a:t> 20 </a:t>
            </a:r>
            <a:r>
              <a:rPr lang="sv-SE" dirty="0" err="1"/>
              <a:t>indexes</a:t>
            </a:r>
            <a:r>
              <a:rPr lang="sv-SE" dirty="0"/>
              <a:t>.</a:t>
            </a:r>
          </a:p>
          <a:p>
            <a:r>
              <a:rPr lang="sv-SE" dirty="0" err="1"/>
              <a:t>This</a:t>
            </a:r>
            <a:r>
              <a:rPr lang="sv-SE" dirty="0"/>
              <a:t> session =&gt; </a:t>
            </a:r>
            <a:r>
              <a:rPr lang="sv-SE" dirty="0" err="1"/>
              <a:t>smaller</a:t>
            </a:r>
            <a:r>
              <a:rPr lang="sv-SE" dirty="0"/>
              <a:t> </a:t>
            </a:r>
            <a:r>
              <a:rPr lang="sv-SE" dirty="0" err="1"/>
              <a:t>dataset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same </a:t>
            </a:r>
            <a:r>
              <a:rPr lang="sv-SE" dirty="0" err="1"/>
              <a:t>idea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2 million </a:t>
            </a:r>
            <a:r>
              <a:rPr lang="sv-SE" dirty="0" err="1"/>
              <a:t>rows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sales</a:t>
            </a:r>
            <a:r>
              <a:rPr lang="sv-SE" dirty="0"/>
              <a:t> data per </a:t>
            </a:r>
            <a:r>
              <a:rPr lang="sv-SE" dirty="0" err="1"/>
              <a:t>month</a:t>
            </a:r>
            <a:r>
              <a:rPr lang="sv-SE" dirty="0"/>
              <a:t> (</a:t>
            </a:r>
            <a:r>
              <a:rPr lang="sv-SE" dirty="0" err="1"/>
              <a:t>Warehouses</a:t>
            </a:r>
            <a:r>
              <a:rPr lang="sv-SE" dirty="0"/>
              <a:t>, </a:t>
            </a:r>
            <a:r>
              <a:rPr lang="sv-SE" dirty="0" err="1"/>
              <a:t>cost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buying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, gross and </a:t>
            </a:r>
            <a:r>
              <a:rPr lang="sv-SE" dirty="0" err="1"/>
              <a:t>net</a:t>
            </a:r>
            <a:r>
              <a:rPr lang="sv-SE" dirty="0"/>
              <a:t> </a:t>
            </a:r>
            <a:r>
              <a:rPr lang="sv-SE" dirty="0" err="1"/>
              <a:t>sales</a:t>
            </a:r>
            <a:r>
              <a:rPr lang="sv-SE" dirty="0"/>
              <a:t>, </a:t>
            </a:r>
            <a:r>
              <a:rPr lang="sv-SE" dirty="0" err="1"/>
              <a:t>Items</a:t>
            </a:r>
            <a:r>
              <a:rPr lang="sv-SE" dirty="0"/>
              <a:t> sold </a:t>
            </a:r>
            <a:r>
              <a:rPr lang="sv-SE" dirty="0" err="1"/>
              <a:t>etc</a:t>
            </a:r>
            <a:r>
              <a:rPr lang="sv-SE" dirty="0"/>
              <a:t>).</a:t>
            </a:r>
          </a:p>
          <a:p>
            <a:pPr lvl="1"/>
            <a:r>
              <a:rPr lang="sv-SE" dirty="0"/>
              <a:t>15 (</a:t>
            </a:r>
            <a:r>
              <a:rPr lang="sv-SE" dirty="0" err="1"/>
              <a:t>ish</a:t>
            </a:r>
            <a:r>
              <a:rPr lang="sv-SE" dirty="0"/>
              <a:t>) </a:t>
            </a:r>
            <a:r>
              <a:rPr lang="sv-SE" dirty="0" err="1"/>
              <a:t>columns</a:t>
            </a:r>
            <a:endParaRPr lang="sv-SE" dirty="0"/>
          </a:p>
          <a:p>
            <a:pPr lvl="1"/>
            <a:r>
              <a:rPr lang="sv-SE" dirty="0" err="1"/>
              <a:t>Indexes</a:t>
            </a:r>
            <a:r>
              <a:rPr lang="sv-SE" dirty="0"/>
              <a:t> on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classification</a:t>
            </a:r>
            <a:r>
              <a:rPr lang="sv-SE" dirty="0"/>
              <a:t> </a:t>
            </a:r>
            <a:r>
              <a:rPr lang="sv-SE" dirty="0" err="1"/>
              <a:t>columns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9696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Querying</a:t>
            </a:r>
            <a:r>
              <a:rPr lang="sv-SE" dirty="0"/>
              <a:t> </a:t>
            </a:r>
            <a:r>
              <a:rPr lang="sv-SE" dirty="0" err="1"/>
              <a:t>partitioned</a:t>
            </a:r>
            <a:r>
              <a:rPr lang="sv-SE" dirty="0"/>
              <a:t> table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queries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benefit from the table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partitioned</a:t>
            </a:r>
            <a:endParaRPr lang="sv-SE" dirty="0"/>
          </a:p>
          <a:p>
            <a:pPr lvl="1"/>
            <a:r>
              <a:rPr lang="sv-SE" dirty="0"/>
              <a:t>Partition elimination</a:t>
            </a:r>
          </a:p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queries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be </a:t>
            </a:r>
            <a:r>
              <a:rPr lang="sv-SE" dirty="0" err="1"/>
              <a:t>tweaked</a:t>
            </a:r>
            <a:r>
              <a:rPr lang="sv-SE" dirty="0"/>
              <a:t> – </a:t>
            </a:r>
            <a:r>
              <a:rPr lang="sv-SE" dirty="0" err="1"/>
              <a:t>otherwise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degrade</a:t>
            </a:r>
            <a:endParaRPr lang="sv-SE" dirty="0"/>
          </a:p>
          <a:p>
            <a:pPr lvl="1"/>
            <a:r>
              <a:rPr lang="sv-SE" dirty="0"/>
              <a:t>Max for </a:t>
            </a:r>
            <a:r>
              <a:rPr lang="sv-SE" dirty="0" err="1"/>
              <a:t>example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49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3581502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and </a:t>
            </a:r>
            <a:r>
              <a:rPr lang="sv-SE" dirty="0" err="1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Integer</a:t>
            </a:r>
            <a:r>
              <a:rPr lang="sv-SE" dirty="0"/>
              <a:t> as </a:t>
            </a:r>
            <a:r>
              <a:rPr lang="sv-SE" dirty="0" err="1"/>
              <a:t>partitioning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=&gt; No problem</a:t>
            </a:r>
          </a:p>
          <a:p>
            <a:r>
              <a:rPr lang="sv-SE" dirty="0"/>
              <a:t>Date as </a:t>
            </a:r>
            <a:r>
              <a:rPr lang="sv-SE" dirty="0" err="1"/>
              <a:t>partitioning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=&gt; Problem</a:t>
            </a:r>
          </a:p>
          <a:p>
            <a:pPr lvl="1"/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uses</a:t>
            </a:r>
            <a:r>
              <a:rPr lang="sv-SE" dirty="0"/>
              <a:t> DATETIME2(7)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date</a:t>
            </a:r>
          </a:p>
          <a:p>
            <a:pPr lvl="1"/>
            <a:r>
              <a:rPr lang="sv-SE" dirty="0"/>
              <a:t>Implicit </a:t>
            </a:r>
            <a:r>
              <a:rPr lang="sv-SE" dirty="0" err="1"/>
              <a:t>datatype</a:t>
            </a:r>
            <a:r>
              <a:rPr lang="sv-SE" dirty="0"/>
              <a:t> </a:t>
            </a:r>
            <a:r>
              <a:rPr lang="sv-SE" dirty="0" err="1"/>
              <a:t>conversion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datatype</a:t>
            </a:r>
            <a:r>
              <a:rPr lang="sv-SE" dirty="0"/>
              <a:t> date…</a:t>
            </a:r>
          </a:p>
          <a:p>
            <a:pPr lvl="1"/>
            <a:r>
              <a:rPr lang="sv-SE" dirty="0"/>
              <a:t>…SQL Server </a:t>
            </a:r>
            <a:r>
              <a:rPr lang="sv-SE" dirty="0" err="1"/>
              <a:t>can’t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partition elimination</a:t>
            </a:r>
          </a:p>
          <a:p>
            <a:pPr lvl="1"/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defined</a:t>
            </a:r>
            <a:r>
              <a:rPr lang="sv-SE" dirty="0"/>
              <a:t> as Date in </a:t>
            </a:r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…</a:t>
            </a:r>
          </a:p>
          <a:p>
            <a:pPr lvl="1"/>
            <a:r>
              <a:rPr lang="sv-SE" dirty="0"/>
              <a:t>…LINQ2Entities </a:t>
            </a:r>
            <a:r>
              <a:rPr lang="sv-SE" dirty="0" err="1"/>
              <a:t>will</a:t>
            </a:r>
            <a:r>
              <a:rPr lang="sv-SE" dirty="0"/>
              <a:t> still translate it </a:t>
            </a:r>
            <a:r>
              <a:rPr lang="sv-SE" dirty="0" err="1"/>
              <a:t>to</a:t>
            </a:r>
            <a:r>
              <a:rPr lang="sv-SE" dirty="0"/>
              <a:t> DATETIME2(7)</a:t>
            </a:r>
          </a:p>
        </p:txBody>
      </p:sp>
    </p:spTree>
    <p:extLst>
      <p:ext uri="{BB962C8B-B14F-4D97-AF65-F5344CB8AC3E}">
        <p14:creationId xmlns:p14="http://schemas.microsoft.com/office/powerpoint/2010/main" val="31866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, </a:t>
            </a:r>
            <a:r>
              <a:rPr lang="sv-SE" dirty="0" err="1"/>
              <a:t>cont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DATETIME2(7) as </a:t>
            </a:r>
            <a:r>
              <a:rPr lang="sv-SE" dirty="0" err="1"/>
              <a:t>datatype</a:t>
            </a:r>
            <a:r>
              <a:rPr lang="sv-SE" dirty="0"/>
              <a:t>,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date…</a:t>
            </a:r>
          </a:p>
          <a:p>
            <a:r>
              <a:rPr lang="sv-SE" dirty="0"/>
              <a:t>…</a:t>
            </a:r>
            <a:r>
              <a:rPr lang="sv-SE" dirty="0" err="1"/>
              <a:t>But</a:t>
            </a:r>
            <a:r>
              <a:rPr lang="sv-SE" dirty="0"/>
              <a:t> I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change</a:t>
            </a:r>
            <a:r>
              <a:rPr lang="sv-SE" dirty="0"/>
              <a:t> </a:t>
            </a:r>
            <a:r>
              <a:rPr lang="sv-SE" dirty="0" err="1"/>
              <a:t>datatype</a:t>
            </a:r>
            <a:r>
              <a:rPr lang="sv-SE" dirty="0"/>
              <a:t> in DB</a:t>
            </a:r>
          </a:p>
        </p:txBody>
      </p:sp>
    </p:spTree>
    <p:extLst>
      <p:ext uri="{BB962C8B-B14F-4D97-AF65-F5344CB8AC3E}">
        <p14:creationId xmlns:p14="http://schemas.microsoft.com/office/powerpoint/2010/main" val="7284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Before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continue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EF-solution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 the DBA </a:t>
            </a:r>
            <a:r>
              <a:rPr lang="sv-SE" dirty="0" err="1"/>
              <a:t>say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the </a:t>
            </a:r>
            <a:r>
              <a:rPr lang="sv-SE" dirty="0" err="1"/>
              <a:t>developer</a:t>
            </a:r>
            <a:r>
              <a:rPr lang="sv-SE" dirty="0"/>
              <a:t>?</a:t>
            </a:r>
          </a:p>
          <a:p>
            <a:r>
              <a:rPr lang="sv-SE" dirty="0"/>
              <a:t>It </a:t>
            </a:r>
            <a:r>
              <a:rPr lang="sv-SE" dirty="0" err="1"/>
              <a:t>doesn’t</a:t>
            </a:r>
            <a:r>
              <a:rPr lang="sv-SE" dirty="0"/>
              <a:t> </a:t>
            </a:r>
            <a:r>
              <a:rPr lang="sv-SE" dirty="0" err="1"/>
              <a:t>matter</a:t>
            </a:r>
            <a:r>
              <a:rPr lang="sv-SE" dirty="0"/>
              <a:t>. </a:t>
            </a:r>
            <a:r>
              <a:rPr lang="sv-SE" dirty="0" err="1"/>
              <a:t>He</a:t>
            </a:r>
            <a:r>
              <a:rPr lang="sv-SE" dirty="0"/>
              <a:t> </a:t>
            </a:r>
            <a:r>
              <a:rPr lang="sv-SE" dirty="0" err="1"/>
              <a:t>wasn’t</a:t>
            </a:r>
            <a:r>
              <a:rPr lang="sv-SE" dirty="0"/>
              <a:t> </a:t>
            </a:r>
            <a:r>
              <a:rPr lang="sv-SE" dirty="0" err="1"/>
              <a:t>paying</a:t>
            </a:r>
            <a:r>
              <a:rPr lang="sv-SE" dirty="0"/>
              <a:t> attention </a:t>
            </a:r>
            <a:r>
              <a:rPr lang="sv-SE" dirty="0" err="1"/>
              <a:t>anyway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 the </a:t>
            </a:r>
            <a:r>
              <a:rPr lang="sv-SE" dirty="0" err="1"/>
              <a:t>developer</a:t>
            </a:r>
            <a:r>
              <a:rPr lang="sv-SE" dirty="0"/>
              <a:t> ask the DBA?</a:t>
            </a:r>
          </a:p>
          <a:p>
            <a:r>
              <a:rPr lang="sv-SE" dirty="0"/>
              <a:t>It </a:t>
            </a:r>
            <a:r>
              <a:rPr lang="sv-SE" dirty="0" err="1"/>
              <a:t>doesn’t</a:t>
            </a:r>
            <a:r>
              <a:rPr lang="sv-SE" dirty="0"/>
              <a:t> </a:t>
            </a:r>
            <a:r>
              <a:rPr lang="sv-SE" dirty="0" err="1"/>
              <a:t>matter</a:t>
            </a:r>
            <a:r>
              <a:rPr lang="sv-SE" dirty="0"/>
              <a:t>. The </a:t>
            </a:r>
            <a:r>
              <a:rPr lang="sv-SE" dirty="0" err="1"/>
              <a:t>answer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NO.</a:t>
            </a:r>
          </a:p>
          <a:p>
            <a:endParaRPr lang="sv-SE" dirty="0"/>
          </a:p>
          <a:p>
            <a:r>
              <a:rPr lang="sv-SE" dirty="0"/>
              <a:t>(I </a:t>
            </a:r>
            <a:r>
              <a:rPr lang="sv-SE" dirty="0" err="1"/>
              <a:t>take</a:t>
            </a:r>
            <a:r>
              <a:rPr lang="sv-SE" dirty="0"/>
              <a:t> no </a:t>
            </a:r>
            <a:r>
              <a:rPr lang="sv-SE" dirty="0" err="1"/>
              <a:t>credit</a:t>
            </a:r>
            <a:r>
              <a:rPr lang="sv-SE" dirty="0"/>
              <a:t> for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EXTREMELY </a:t>
            </a:r>
            <a:r>
              <a:rPr lang="sv-SE" dirty="0" err="1"/>
              <a:t>funny</a:t>
            </a:r>
            <a:r>
              <a:rPr lang="sv-SE" dirty="0"/>
              <a:t> </a:t>
            </a:r>
            <a:r>
              <a:rPr lang="sv-SE" dirty="0" err="1"/>
              <a:t>jokes</a:t>
            </a:r>
            <a:r>
              <a:rPr lang="sv-SE" dirty="0"/>
              <a:t>, I </a:t>
            </a:r>
            <a:r>
              <a:rPr lang="sv-SE" dirty="0" err="1"/>
              <a:t>found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on ask.sqlservercentral.com)</a:t>
            </a:r>
          </a:p>
        </p:txBody>
      </p:sp>
    </p:spTree>
    <p:extLst>
      <p:ext uri="{BB962C8B-B14F-4D97-AF65-F5344CB8AC3E}">
        <p14:creationId xmlns:p14="http://schemas.microsoft.com/office/powerpoint/2010/main" val="16195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, </a:t>
            </a:r>
            <a:r>
              <a:rPr lang="sv-SE" dirty="0" err="1"/>
              <a:t>cont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it </a:t>
            </a:r>
            <a:r>
              <a:rPr lang="sv-SE" dirty="0" err="1"/>
              <a:t>becomes</a:t>
            </a:r>
            <a:r>
              <a:rPr lang="sv-SE" dirty="0"/>
              <a:t> a problem, </a:t>
            </a:r>
            <a:r>
              <a:rPr lang="sv-SE" dirty="0" err="1"/>
              <a:t>developers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ADO.NET and a </a:t>
            </a:r>
            <a:r>
              <a:rPr lang="sv-SE" dirty="0" err="1"/>
              <a:t>SqlClient.SqlCommand</a:t>
            </a:r>
            <a:r>
              <a:rPr lang="sv-SE" dirty="0"/>
              <a:t> for </a:t>
            </a:r>
            <a:r>
              <a:rPr lang="sv-SE" dirty="0" err="1"/>
              <a:t>executing</a:t>
            </a:r>
            <a:r>
              <a:rPr lang="sv-SE" dirty="0"/>
              <a:t> the </a:t>
            </a:r>
            <a:r>
              <a:rPr lang="sv-SE" dirty="0" err="1"/>
              <a:t>query</a:t>
            </a:r>
            <a:r>
              <a:rPr lang="sv-SE" dirty="0"/>
              <a:t>.</a:t>
            </a:r>
          </a:p>
          <a:p>
            <a:r>
              <a:rPr lang="sv-SE" b="1" dirty="0" err="1"/>
              <a:t>DBAs</a:t>
            </a:r>
            <a:r>
              <a:rPr lang="sv-SE" b="1" dirty="0"/>
              <a:t> </a:t>
            </a:r>
            <a:r>
              <a:rPr lang="sv-SE" b="1" dirty="0" err="1"/>
              <a:t>revenge</a:t>
            </a:r>
            <a:r>
              <a:rPr lang="sv-SE" b="1" dirty="0"/>
              <a:t> </a:t>
            </a:r>
            <a:r>
              <a:rPr lang="sv-SE" b="1" dirty="0">
                <a:sym typeface="Wingdings" panose="05000000000000000000" pitchFamily="2" charset="2"/>
              </a:rPr>
              <a:t></a:t>
            </a:r>
            <a:endParaRPr lang="sv-SE" b="1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91336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Old </a:t>
            </a:r>
            <a:r>
              <a:rPr lang="sv-SE" dirty="0" err="1"/>
              <a:t>school</a:t>
            </a:r>
            <a:r>
              <a:rPr lang="sv-SE" dirty="0"/>
              <a:t> </a:t>
            </a:r>
            <a:r>
              <a:rPr lang="sv-SE" dirty="0" err="1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77334" y="1631731"/>
            <a:ext cx="8596668" cy="4942490"/>
          </a:xfrm>
        </p:spPr>
        <p:txBody>
          <a:bodyPr>
            <a:normAutofit lnSpcReduction="10000"/>
          </a:bodyPr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always</a:t>
            </a:r>
            <a:r>
              <a:rPr lang="sv-SE" dirty="0"/>
              <a:t> </a:t>
            </a:r>
            <a:r>
              <a:rPr lang="sv-SE" dirty="0" err="1"/>
              <a:t>had</a:t>
            </a:r>
            <a:r>
              <a:rPr lang="sv-SE" dirty="0"/>
              <a:t> </a:t>
            </a:r>
            <a:r>
              <a:rPr lang="sv-SE" dirty="0" err="1"/>
              <a:t>partitioning</a:t>
            </a:r>
            <a:endParaRPr lang="sv-SE" dirty="0"/>
          </a:p>
          <a:p>
            <a:r>
              <a:rPr lang="sv-SE" dirty="0"/>
              <a:t>CREATE TABLE SalesDataJanuary2019</a:t>
            </a:r>
          </a:p>
          <a:p>
            <a:pPr lvl="1"/>
            <a:r>
              <a:rPr lang="sv-SE" dirty="0"/>
              <a:t>ALTER TABLE </a:t>
            </a:r>
            <a:r>
              <a:rPr lang="sv-SE" dirty="0" err="1"/>
              <a:t>SalesDataJanuary</a:t>
            </a:r>
            <a:r>
              <a:rPr lang="sv-SE" dirty="0"/>
              <a:t> ADD CONSTRAINT CK_January2019 CHECK (</a:t>
            </a:r>
            <a:r>
              <a:rPr lang="sv-SE" dirty="0" err="1"/>
              <a:t>ReferenceDate</a:t>
            </a:r>
            <a:r>
              <a:rPr lang="sv-SE" dirty="0"/>
              <a:t>&gt;=’2019-01-01’ AND </a:t>
            </a:r>
            <a:r>
              <a:rPr lang="sv-SE" dirty="0" err="1"/>
              <a:t>ReferenceDate</a:t>
            </a:r>
            <a:r>
              <a:rPr lang="sv-SE" dirty="0"/>
              <a:t> &lt; ’2019-02-01’)</a:t>
            </a:r>
          </a:p>
          <a:p>
            <a:r>
              <a:rPr lang="sv-SE" dirty="0"/>
              <a:t>CREATE TABLE SalesDataFebruary2019</a:t>
            </a:r>
          </a:p>
          <a:p>
            <a:pPr lvl="1"/>
            <a:r>
              <a:rPr lang="sv-SE" dirty="0"/>
              <a:t>ALTER TABLE </a:t>
            </a:r>
            <a:r>
              <a:rPr lang="sv-SE" dirty="0" err="1"/>
              <a:t>SalesDataFebruary</a:t>
            </a:r>
            <a:r>
              <a:rPr lang="sv-SE" dirty="0"/>
              <a:t> ADD CONSTRAINT CK_February2019 CHECK (</a:t>
            </a:r>
            <a:r>
              <a:rPr lang="sv-SE" dirty="0" err="1"/>
              <a:t>ReferenceDate</a:t>
            </a:r>
            <a:r>
              <a:rPr lang="sv-SE" dirty="0"/>
              <a:t>&gt;=’2019-02-01’ AND </a:t>
            </a:r>
            <a:r>
              <a:rPr lang="sv-SE" dirty="0" err="1"/>
              <a:t>ReferenceDate</a:t>
            </a:r>
            <a:r>
              <a:rPr lang="sv-SE" dirty="0"/>
              <a:t> &lt; ’2019-03-01’)</a:t>
            </a:r>
          </a:p>
          <a:p>
            <a:pPr lvl="1"/>
            <a:endParaRPr lang="sv-SE" dirty="0"/>
          </a:p>
          <a:p>
            <a:r>
              <a:rPr lang="sv-SE" dirty="0"/>
              <a:t>CREATE VIEW </a:t>
            </a:r>
            <a:r>
              <a:rPr lang="sv-SE" dirty="0" err="1"/>
              <a:t>SalesData</a:t>
            </a:r>
            <a:r>
              <a:rPr lang="sv-SE" dirty="0"/>
              <a:t> AS</a:t>
            </a:r>
          </a:p>
          <a:p>
            <a:r>
              <a:rPr lang="sv-SE" dirty="0"/>
              <a:t>SELECT &lt;</a:t>
            </a:r>
            <a:r>
              <a:rPr lang="sv-SE" dirty="0" err="1"/>
              <a:t>columns</a:t>
            </a:r>
            <a:r>
              <a:rPr lang="sv-SE" dirty="0"/>
              <a:t>&gt; FROM SalesDataJanuary2019 WHERE </a:t>
            </a:r>
            <a:r>
              <a:rPr lang="sv-SE" dirty="0" err="1"/>
              <a:t>ReferenceDate</a:t>
            </a:r>
            <a:r>
              <a:rPr lang="sv-SE" dirty="0"/>
              <a:t> &gt;=’2019-01-01’ AND </a:t>
            </a:r>
            <a:r>
              <a:rPr lang="sv-SE" dirty="0" err="1"/>
              <a:t>ReferenceDate</a:t>
            </a:r>
            <a:r>
              <a:rPr lang="sv-SE" dirty="0"/>
              <a:t> &lt; ’2019-02-01’</a:t>
            </a:r>
            <a:br>
              <a:rPr lang="sv-SE" dirty="0"/>
            </a:br>
            <a:r>
              <a:rPr lang="sv-SE" dirty="0"/>
              <a:t>UNION ALL</a:t>
            </a:r>
            <a:br>
              <a:rPr lang="sv-SE" dirty="0"/>
            </a:br>
            <a:r>
              <a:rPr lang="sv-SE" dirty="0"/>
              <a:t>SELECT &lt;</a:t>
            </a:r>
            <a:r>
              <a:rPr lang="sv-SE" dirty="0" err="1"/>
              <a:t>columns</a:t>
            </a:r>
            <a:r>
              <a:rPr lang="sv-SE" dirty="0"/>
              <a:t>&gt; FROM SalesDataFebruary2019 WHERE </a:t>
            </a:r>
            <a:r>
              <a:rPr lang="sv-SE" dirty="0" err="1"/>
              <a:t>ReferenceDate</a:t>
            </a:r>
            <a:r>
              <a:rPr lang="sv-SE" dirty="0"/>
              <a:t> &gt;=’2019-02-01’ AND </a:t>
            </a:r>
            <a:r>
              <a:rPr lang="sv-SE" dirty="0" err="1"/>
              <a:t>ReferenceDate</a:t>
            </a:r>
            <a:r>
              <a:rPr lang="sv-SE" dirty="0"/>
              <a:t> &lt; ’2019-03-01’</a:t>
            </a:r>
            <a:br>
              <a:rPr lang="sv-SE" dirty="0"/>
            </a:br>
            <a:endParaRPr lang="sv-SE" dirty="0"/>
          </a:p>
          <a:p>
            <a:r>
              <a:rPr lang="sv-SE" dirty="0" err="1"/>
              <a:t>Even</a:t>
            </a:r>
            <a:r>
              <a:rPr lang="sv-SE" dirty="0"/>
              <a:t> partition elimination </a:t>
            </a:r>
            <a:r>
              <a:rPr lang="sv-SE" dirty="0" err="1"/>
              <a:t>works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024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A567F348-5718-4BD8-960A-6B2F7F74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77" y="697679"/>
            <a:ext cx="7235433" cy="56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7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 1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SSIS-</a:t>
            </a:r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load</a:t>
            </a:r>
            <a:r>
              <a:rPr lang="sv-SE" dirty="0"/>
              <a:t> the data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8" y="2935092"/>
            <a:ext cx="4824536" cy="346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1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v1</a:t>
            </a:r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370431"/>
              </p:ext>
            </p:extLst>
          </p:nvPr>
        </p:nvGraphicFramePr>
        <p:xfrm>
          <a:off x="2063552" y="1535089"/>
          <a:ext cx="7848872" cy="4054150"/>
        </p:xfrm>
        <a:graphic>
          <a:graphicData uri="http://schemas.openxmlformats.org/drawingml/2006/table">
            <a:tbl>
              <a:tblPr/>
              <a:tblGrid>
                <a:gridCol w="477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5967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sv-SE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sv-SE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Status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sv-SE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Duration (sec)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061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Succeeded</a:t>
                      </a:r>
                      <a:endParaRPr lang="sv-SE" sz="32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121,436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061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Succeeded</a:t>
                      </a:r>
                      <a:endParaRPr lang="sv-SE" sz="32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55,105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061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Succeeded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28,972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2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100" dirty="0">
                <a:solidFill>
                  <a:srgbClr val="0000FF"/>
                </a:solidFill>
                <a:latin typeface="Consolas"/>
              </a:rPr>
              <a:t>ALTER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TABLE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Demo</a:t>
            </a:r>
            <a:r>
              <a:rPr lang="fr-FR" sz="21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ProductionSales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ADD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CONSTRAINT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[UQ_DEMO_ProductionSales]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UNIQUE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NONCLUSTERED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sv-SE" sz="2100" dirty="0">
                <a:solidFill>
                  <a:srgbClr val="808080"/>
                </a:solidFill>
                <a:latin typeface="Consolas"/>
              </a:rPr>
              <a:t>(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ReferenceDate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,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ProductIdentification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,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WarehouseIdentification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,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ProductionCompanyIdentifier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[PRIMARY]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231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sz="7000" dirty="0"/>
              <a:t>And </a:t>
            </a:r>
            <a:r>
              <a:rPr lang="sv-SE" sz="7000" dirty="0" err="1"/>
              <a:t>after</a:t>
            </a:r>
            <a:r>
              <a:rPr lang="sv-SE" sz="7000" dirty="0"/>
              <a:t> the second </a:t>
            </a:r>
            <a:r>
              <a:rPr lang="sv-SE" sz="7000" dirty="0" err="1"/>
              <a:t>execution</a:t>
            </a:r>
            <a:r>
              <a:rPr lang="sv-SE" sz="7000" dirty="0"/>
              <a:t>..</a:t>
            </a: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ix_ProductIdentification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sv-SE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ProductIdentification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;</a:t>
            </a:r>
            <a:endParaRPr lang="sv-S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ix_ItemType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ItemType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 WITH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ix_ProductionCompanyIdentifier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sv-SE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ProductionCompanyIdentifier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;</a:t>
            </a:r>
            <a:endParaRPr lang="sv-S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ix_ProductionCurrency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ProductionCurrency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ix_ProductionCountry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ProductionCountry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ix_WarehouseIdentification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WarehouseIdentification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ix_WarehouseLocation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WarehouseLocation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ix_SalesCurrency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SalesCurrency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6585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Second </a:t>
            </a:r>
            <a:r>
              <a:rPr lang="sv-SE" dirty="0" err="1"/>
              <a:t>attempt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061048"/>
          </a:xfrm>
        </p:spPr>
        <p:txBody>
          <a:bodyPr/>
          <a:lstStyle/>
          <a:p>
            <a:r>
              <a:rPr lang="sv-SE" dirty="0" err="1"/>
              <a:t>Disable</a:t>
            </a:r>
            <a:r>
              <a:rPr lang="sv-SE" dirty="0"/>
              <a:t> and </a:t>
            </a:r>
            <a:r>
              <a:rPr lang="sv-SE" dirty="0" err="1"/>
              <a:t>rebuild</a:t>
            </a:r>
            <a:r>
              <a:rPr lang="sv-SE" dirty="0"/>
              <a:t> </a:t>
            </a:r>
            <a:r>
              <a:rPr lang="sv-SE" dirty="0" err="1"/>
              <a:t>indexes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976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1346</Words>
  <Application>Microsoft Office PowerPoint</Application>
  <PresentationFormat>Bredbild</PresentationFormat>
  <Paragraphs>205</Paragraphs>
  <Slides>36</Slides>
  <Notes>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36</vt:i4>
      </vt:variant>
    </vt:vector>
  </HeadingPairs>
  <TitlesOfParts>
    <vt:vector size="46" baseType="lpstr">
      <vt:lpstr>Arial</vt:lpstr>
      <vt:lpstr>Calibri</vt:lpstr>
      <vt:lpstr>Consolas</vt:lpstr>
      <vt:lpstr>Microsoft Sans Serif</vt:lpstr>
      <vt:lpstr>Roboto Light</vt:lpstr>
      <vt:lpstr>Source Sans Pro</vt:lpstr>
      <vt:lpstr>Trebuchet MS</vt:lpstr>
      <vt:lpstr>Wingdings 3</vt:lpstr>
      <vt:lpstr>Facet</vt:lpstr>
      <vt:lpstr>Acrobat Document</vt:lpstr>
      <vt:lpstr>Eight hours of work in 20 minutes Partitioning rocks</vt:lpstr>
      <vt:lpstr>About Magnus Ahlkvist</vt:lpstr>
      <vt:lpstr>Case study – ETL gone bad</vt:lpstr>
      <vt:lpstr>PowerPoint-presentation</vt:lpstr>
      <vt:lpstr>Version 1</vt:lpstr>
      <vt:lpstr>Performance of v1</vt:lpstr>
      <vt:lpstr>Why?</vt:lpstr>
      <vt:lpstr>Why?</vt:lpstr>
      <vt:lpstr>Second attempt</vt:lpstr>
      <vt:lpstr>DEMONSTRATION!</vt:lpstr>
      <vt:lpstr>Execution time of Version 2</vt:lpstr>
      <vt:lpstr>My production scenario</vt:lpstr>
      <vt:lpstr>Partitioning</vt:lpstr>
      <vt:lpstr>Partitioning, objects</vt:lpstr>
      <vt:lpstr>PowerPoint-presentation</vt:lpstr>
      <vt:lpstr>Partition function</vt:lpstr>
      <vt:lpstr>DEMONSTRATION!</vt:lpstr>
      <vt:lpstr>Let’s partition Demo.ProductionSales</vt:lpstr>
      <vt:lpstr>Partitioning key</vt:lpstr>
      <vt:lpstr>Clustered index</vt:lpstr>
      <vt:lpstr>Partition function</vt:lpstr>
      <vt:lpstr>Partition scheme</vt:lpstr>
      <vt:lpstr>Partition the table</vt:lpstr>
      <vt:lpstr>Staging table</vt:lpstr>
      <vt:lpstr>DEMONSTRATION!</vt:lpstr>
      <vt:lpstr>Results of version 3</vt:lpstr>
      <vt:lpstr>SWITCH OUT</vt:lpstr>
      <vt:lpstr>DEMONSTRATION!</vt:lpstr>
      <vt:lpstr>Some more words about partitioning</vt:lpstr>
      <vt:lpstr>Querying partitioned table</vt:lpstr>
      <vt:lpstr>DEMONSTRATION!</vt:lpstr>
      <vt:lpstr>Entity Framework and partitioning</vt:lpstr>
      <vt:lpstr>Entity Framework, cont</vt:lpstr>
      <vt:lpstr>Before we continue with EF-solution</vt:lpstr>
      <vt:lpstr>Entity framework, cont</vt:lpstr>
      <vt:lpstr>Old school partitioning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Saturday XXX Cork 2018</dc:title>
  <dc:creator>Magnus Ahlkvist</dc:creator>
  <cp:lastModifiedBy>Magnus</cp:lastModifiedBy>
  <cp:revision>118</cp:revision>
  <dcterms:modified xsi:type="dcterms:W3CDTF">2020-10-22T05:19:36Z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