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  <p:sldMasterId id="2147483680" r:id="rId6"/>
    <p:sldMasterId id="2147483694" r:id="rId7"/>
  </p:sldMasterIdLst>
  <p:notesMasterIdLst>
    <p:notesMasterId r:id="rId34"/>
  </p:notesMasterIdLst>
  <p:sldIdLst>
    <p:sldId id="337" r:id="rId8"/>
    <p:sldId id="338" r:id="rId9"/>
    <p:sldId id="264" r:id="rId10"/>
    <p:sldId id="260" r:id="rId11"/>
    <p:sldId id="257" r:id="rId12"/>
    <p:sldId id="259" r:id="rId13"/>
    <p:sldId id="266" r:id="rId14"/>
    <p:sldId id="261" r:id="rId15"/>
    <p:sldId id="339" r:id="rId16"/>
    <p:sldId id="287" r:id="rId17"/>
    <p:sldId id="274" r:id="rId18"/>
    <p:sldId id="269" r:id="rId19"/>
    <p:sldId id="270" r:id="rId20"/>
    <p:sldId id="280" r:id="rId21"/>
    <p:sldId id="284" r:id="rId22"/>
    <p:sldId id="272" r:id="rId23"/>
    <p:sldId id="279" r:id="rId24"/>
    <p:sldId id="288" r:id="rId25"/>
    <p:sldId id="275" r:id="rId26"/>
    <p:sldId id="276" r:id="rId27"/>
    <p:sldId id="286" r:id="rId28"/>
    <p:sldId id="277" r:id="rId29"/>
    <p:sldId id="281" r:id="rId30"/>
    <p:sldId id="28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6/11/relationships/changesInfo" Target="changesInfos/changesInfo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19:58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2478,'0'-1320,"-1"1291,-1 1,-9-54,6 51,1 0,-1-39,4-490,3 269,-2 257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20:53.7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1,'2'37,"1"1,1-1,1 0,1 0,14 51,-11-52,-1 1,-1 0,-1 0,-1 1,1 48,-8 1231,1-1284,-1 0,-8 46,-3 48,0 28,7-101,-2 85,9 752,0-862,1 1,8 49,-5-47,-1 0,1 36,-4 6,13 116,-7-119,-2 2,-3-1,-7 145,3-198,-1-1,-1 0,0 0,0-1,-1 0,-1 0,0 0,-1-1,-14 27,12-25,0 1,1 0,1 1,0 0,1 0,-5 26,10-37,0 0,0 1,1-1,0 1,0-1,0 0,1 1,0-1,3 14,24 88,-7-31,0 69,-9-51,-8-67,-1-2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712" y="4039823"/>
            <a:ext cx="11284513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733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712" y="2800763"/>
            <a:ext cx="11284513" cy="1075061"/>
          </a:xfrm>
          <a:prstGeom prst="rect">
            <a:avLst/>
          </a:prstGeom>
        </p:spPr>
        <p:txBody>
          <a:bodyPr anchor="b"/>
          <a:lstStyle>
            <a:lvl1pPr>
              <a:defRPr sz="64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712" y="5687650"/>
            <a:ext cx="11284513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667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7E04CF2-680C-4A70-BC71-201625B2F8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0192" cy="13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29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3CB447-3BB5-324B-BA50-457277EEF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" r="17796"/>
          <a:stretch/>
        </p:blipFill>
        <p:spPr>
          <a:xfrm>
            <a:off x="3872754" y="0"/>
            <a:ext cx="831924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38B577-D750-FB44-9798-AD7D5107C9AD}"/>
              </a:ext>
            </a:extLst>
          </p:cNvPr>
          <p:cNvSpPr/>
          <p:nvPr userDrawn="1"/>
        </p:nvSpPr>
        <p:spPr>
          <a:xfrm rot="16200000">
            <a:off x="3182401" y="380995"/>
            <a:ext cx="6858000" cy="6096003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712" y="4039823"/>
            <a:ext cx="7677261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733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712" y="2499871"/>
            <a:ext cx="7677261" cy="1367244"/>
          </a:xfrm>
          <a:prstGeom prst="rect">
            <a:avLst/>
          </a:prstGeom>
        </p:spPr>
        <p:txBody>
          <a:bodyPr anchor="b"/>
          <a:lstStyle>
            <a:lvl1pPr>
              <a:defRPr sz="6400" b="0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712" y="5687650"/>
            <a:ext cx="7677261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667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2E6AB-EA2C-1E4E-82AA-59C2534FE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237888" y="444138"/>
            <a:ext cx="4589417" cy="10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E925DD-F575-CC43-987C-32C7926A3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22406"/>
          <a:stretch/>
        </p:blipFill>
        <p:spPr>
          <a:xfrm>
            <a:off x="8478857" y="1036310"/>
            <a:ext cx="3713144" cy="4785380"/>
          </a:xfrm>
          <a:prstGeom prst="rect">
            <a:avLst/>
          </a:prstGeom>
        </p:spPr>
      </p:pic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712" y="4039823"/>
            <a:ext cx="7450837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733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712" y="2800763"/>
            <a:ext cx="7450837" cy="1075061"/>
          </a:xfrm>
          <a:prstGeom prst="rect">
            <a:avLst/>
          </a:prstGeom>
        </p:spPr>
        <p:txBody>
          <a:bodyPr anchor="b"/>
          <a:lstStyle>
            <a:lvl1pPr>
              <a:defRPr sz="64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712" y="5687650"/>
            <a:ext cx="7450837" cy="5207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667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94503E2-58BE-4013-9998-4653AB280E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0192" cy="13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4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028" y="4047643"/>
            <a:ext cx="6028267" cy="2027943"/>
          </a:xfrm>
          <a:prstGeom prst="rect">
            <a:avLst/>
          </a:prstGeom>
        </p:spPr>
        <p:txBody>
          <a:bodyPr anchor="t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22406"/>
          <a:stretch/>
        </p:blipFill>
        <p:spPr>
          <a:xfrm>
            <a:off x="8478857" y="1036310"/>
            <a:ext cx="3713144" cy="478538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92A8497-26A1-49BD-9F50-06392BE86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0192" cy="13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AEE4-6E1E-AF4A-9C43-311BF7EC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88" r="21522"/>
          <a:stretch/>
        </p:blipFill>
        <p:spPr>
          <a:xfrm>
            <a:off x="4" y="2"/>
            <a:ext cx="5236141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90537-D386-8743-A519-F30EDECA12DC}"/>
              </a:ext>
            </a:extLst>
          </p:cNvPr>
          <p:cNvSpPr/>
          <p:nvPr userDrawn="1"/>
        </p:nvSpPr>
        <p:spPr>
          <a:xfrm rot="16200000">
            <a:off x="-1533937" y="1533939"/>
            <a:ext cx="6858000" cy="3790117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BFBBC0-2483-944C-9427-5A556CAF8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7413" y="583915"/>
            <a:ext cx="5495587" cy="1487647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C2F84442-F6F0-1F40-AEFD-24D1CB013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7413" y="2784351"/>
            <a:ext cx="5495588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DBF6F9A-1814-6A46-A092-259CB287F1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7413" y="3436268"/>
            <a:ext cx="5495588" cy="26978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03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583916"/>
            <a:ext cx="11308283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2" y="2784351"/>
            <a:ext cx="113082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6992" y="3436267"/>
            <a:ext cx="113082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convallis in </a:t>
            </a:r>
            <a:r>
              <a:rPr lang="en-US" dirty="0" err="1"/>
              <a:t>enim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5264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3" y="2784227"/>
            <a:ext cx="52664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E9647A82-03A4-AE4B-99B1-A300478311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7817" y="2784351"/>
            <a:ext cx="52664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5E4502-589B-1F4E-8074-44463D5E5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583916"/>
            <a:ext cx="11127307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8B44A9-9E16-654C-862F-69740ACF1A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993" y="3436143"/>
            <a:ext cx="52664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59B427-D716-294E-BDD5-7518C3A0F5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7817" y="3436267"/>
            <a:ext cx="52664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3204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99EA56EA-61AC-504B-BCAD-0549E4CDA1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2" y="3670811"/>
            <a:ext cx="2873767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2EFF0EB9-A7A0-0C48-955F-41A3E5CA27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642" y="3670811"/>
            <a:ext cx="2873767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EBD7365A-7328-7340-A124-6E23F38038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4291" y="3670811"/>
            <a:ext cx="2873767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AB81232-8718-1349-8F38-82F219293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4" y="583916"/>
            <a:ext cx="11222557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386A1D-29DC-4E4B-8BE2-CFBB4953B8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993" y="4322727"/>
            <a:ext cx="2873765" cy="164944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6CAB51-C692-C148-9949-22A98AC7E2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6068" y="4322727"/>
            <a:ext cx="2873765" cy="164944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6C626C7-AB48-B848-B2B9-3D0EB862D2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568" y="4322727"/>
            <a:ext cx="2873765" cy="164944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15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,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B2559D-4F5E-164D-8452-6A4BD6DD1C18}"/>
              </a:ext>
            </a:extLst>
          </p:cNvPr>
          <p:cNvSpPr/>
          <p:nvPr userDrawn="1"/>
        </p:nvSpPr>
        <p:spPr>
          <a:xfrm>
            <a:off x="6955858" y="0"/>
            <a:ext cx="52361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F4478-E9ED-9D46-B4AB-5194BFE6A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4" y="583916"/>
            <a:ext cx="6307657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0EA65F79-9429-9B43-95B8-72B2C38960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3" y="2784227"/>
            <a:ext cx="52664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ECBCFB8-9B91-D043-9935-03F6EFC9C5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993" y="3436143"/>
            <a:ext cx="52664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19861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583916"/>
            <a:ext cx="11241607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538182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2055237"/>
            <a:ext cx="4327793" cy="2747529"/>
          </a:xfrm>
          <a:prstGeom prst="rect">
            <a:avLst/>
          </a:prstGeom>
        </p:spPr>
        <p:txBody>
          <a:bodyPr anchor="ctr"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4171844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SS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20A3-A1C6-5E43-9B8C-9FDA0C6D8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13" t="17762" b="123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60746-3B60-5940-8797-B4B045602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60" b="32521"/>
          <a:stretch/>
        </p:blipFill>
        <p:spPr>
          <a:xfrm>
            <a:off x="3662766" y="2525816"/>
            <a:ext cx="4866468" cy="18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972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6C307D-6404-47DF-A538-50FA5E9BB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D4B6E7-D9AC-46CB-A9F8-757FEDD6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B5C037-D98D-479B-8B17-2BB90238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161225-D3E4-40E3-B271-7FD4893B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AB7641-5739-4355-A5A0-74ED2E9D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55072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CC11FA-A72F-4792-98A3-47E6C67D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FEAB5F-8ED5-4620-9249-A54AEF0D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4204B9-6992-4C7D-91AE-B4FA81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C7458B-4DCB-48A2-A924-E61B9B8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63593C-3371-4DF4-999D-338A7089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3183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0844E6-452B-4E62-A215-0F75512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B5BCF3-1EB3-420C-838B-E73203E7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AD123F2-A682-4B35-AECA-4453BCF7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ACEBB5-F439-4334-9D9A-1E262A12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F82F2E-E7CA-4DA4-819B-DF530382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166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57E971-1558-4DEF-9D3E-01E90E5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F2BC9B-EF74-407F-9BF5-8F6823FA0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254C7E7-34BE-48AE-AC74-3E3AB8C0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745D84-15BE-4C26-8A40-AD662D3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2FC52D4-8C15-41CF-8A35-41DB0B46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E83AE85-39EE-457D-A5D0-6692C40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12283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7D5D0-8491-408E-A58B-716714B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94313EB-D0A7-476D-ADB9-BB40E97D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61D3057-B6D0-4D27-BBF0-42837CD1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E9027AB-74A5-4E89-933E-8F1071CBB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F14EBA2-549C-4284-AE13-A70955CE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0D30A7A-474E-494E-BF0E-AB588F8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B69E88-6D21-4FC9-A941-DB08219B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8DF864B-CBA0-46CE-8E38-56DB5E6A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929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9B4A83-4602-4D3F-ABF4-1DC9CC8D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9C5299F-42E9-49F2-8088-E216A8EF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2F1C6F1-8F59-490B-85BB-F7C68614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496F86D-CD26-4AF0-91AA-8DA73D25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1886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7CA3174-2E00-4286-B786-4732DDA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150A5BD-7E14-4F9F-BA18-ACE1AD36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EA67A00-9011-4F6B-9502-05AA472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53913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6FF4C3-5D78-4F10-AF68-125A1948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E925AB-61CE-4A0E-A929-FB75D487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29800C4-0CD9-4132-9EDD-4AC619252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0947305-96DD-41AB-BA99-02A20F61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3D615A-E3F8-4E05-810F-899A675A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83A9169-6B06-42BD-B0CB-0DDFE7E8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7450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9EA895-DE5B-470A-AC88-12813B62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3EDFDB3-6176-40E6-8F1A-764A333F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5FD38A3-3BD3-4555-992C-CA21D0CC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E7D9316-8696-4778-BE56-4F7574DB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9DE7ABA-E4C5-450A-901B-00242BD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27CAD1E-C004-4326-BC66-DBA4F930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97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54AFF1-1854-442E-B12C-E5E8909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9299DEC-CBC5-41CD-8867-5946B31C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44E590-80D8-44D7-BA63-490B0CA2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E599F73-302E-4954-B8A0-CC73D5E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2C8524B-49BF-46DB-B84B-10C9880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7151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F7DD08E-64F6-4598-A756-1221CCD11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3CBD271-1490-40A5-BBA2-60561F45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DD0DCC-366B-4ADF-891E-89E21A1D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E439273-0963-46AA-A2D2-82C58757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E2FD03-2804-4F51-88B7-8F19B48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9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2020-09-18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9DB711B-D6FA-492E-B723-A71B7D99DEA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73" y="6199276"/>
            <a:ext cx="2416628" cy="6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marL="0" marR="0" indent="0" algn="l" defTabSz="609585" rtl="0" eaLnBrk="1" fontAlgn="auto" latinLnBrk="0" hangingPunct="1">
        <a:lnSpc>
          <a:spcPts val="4667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48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32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457189" algn="l" defTabSz="121917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667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850879" indent="-457189" algn="l" defTabSz="121917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4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229753" indent="-457189" algn="l" defTabSz="121917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4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585344" indent="-457189" algn="l" defTabSz="121917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4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3F0B868-2F2D-42FD-A9A3-69DDA1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874422-D144-4AC2-9789-CFF4F46C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EDDA4E-750B-41F6-ABD4-6488B4BC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C06E-AFB2-4E8D-ADE0-7C38F058C36E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95893D-3FD5-4032-8EE1-DE3E1F27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3DB641-66B7-46EF-BD2B-F7E5380B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63AD-60D3-45B1-A770-702FBAD708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9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90.png"/><Relationship Id="rId2" Type="http://schemas.openxmlformats.org/officeDocument/2006/relationships/hyperlink" Target="https://blogs.msdn.microsoft.com/saponsqlserver/2011/09/07/changes-to-automatic-update-statistics-in-sql-server-traceflag-23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mokopter.s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2.xml"/><Relationship Id="rId6" Type="http://schemas.openxmlformats.org/officeDocument/2006/relationships/hyperlink" Target="http://www.sqlfriday.net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trategiclearner.wordpress.com/2016/05/11/three-parts-of-tru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meetup.com/DataWeekender" TargetMode="Externa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4C4037-60C8-4EF1-9028-88C738B52A52}"/>
              </a:ext>
            </a:extLst>
          </p:cNvPr>
          <p:cNvSpPr/>
          <p:nvPr/>
        </p:nvSpPr>
        <p:spPr>
          <a:xfrm>
            <a:off x="5705443" y="216962"/>
            <a:ext cx="6461157" cy="588699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AFAFAF"/>
              </a:solidFill>
              <a:latin typeface="Segoe U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9A90-8FE5-A846-B018-A96E691FC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552" y="1988539"/>
            <a:ext cx="4987648" cy="3994237"/>
          </a:xfrm>
        </p:spPr>
        <p:txBody>
          <a:bodyPr/>
          <a:lstStyle/>
          <a:p>
            <a:r>
              <a:rPr lang="en-US" sz="5867" dirty="0"/>
              <a:t>Thank you to our Global  Sponsors and Supporters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61DDA-62E9-4998-955E-E68B452BF223}"/>
              </a:ext>
            </a:extLst>
          </p:cNvPr>
          <p:cNvGrpSpPr/>
          <p:nvPr/>
        </p:nvGrpSpPr>
        <p:grpSpPr>
          <a:xfrm>
            <a:off x="6108701" y="527564"/>
            <a:ext cx="4627404" cy="5785560"/>
            <a:chOff x="4559900" y="828282"/>
            <a:chExt cx="3470553" cy="4339170"/>
          </a:xfrm>
        </p:grpSpPr>
        <p:pic>
          <p:nvPicPr>
            <p:cNvPr id="3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  <a:extLst>
                <a:ext uri="{FF2B5EF4-FFF2-40B4-BE49-F238E27FC236}">
                  <a16:creationId xmlns:a16="http://schemas.microsoft.com/office/drawing/2014/main" id="{1791629B-37C7-4B07-ABBE-6FD960080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0" y="828282"/>
              <a:ext cx="3470553" cy="56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1DD9CA24-5D60-4C70-9AE5-E7C83B94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30147" y="1600429"/>
              <a:ext cx="2150078" cy="275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1466FE-8A1E-43A2-8C8B-41D40FEB7EF6}"/>
                </a:ext>
              </a:extLst>
            </p:cNvPr>
            <p:cNvGrpSpPr/>
            <p:nvPr/>
          </p:nvGrpSpPr>
          <p:grpSpPr>
            <a:xfrm>
              <a:off x="5430106" y="2791480"/>
              <a:ext cx="1730880" cy="2375972"/>
              <a:chOff x="5391221" y="2248937"/>
              <a:chExt cx="1730880" cy="237597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CF7DAB-2BFA-4906-8579-534482BB8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2629" y="2680916"/>
                <a:ext cx="1147344" cy="314152"/>
              </a:xfrm>
              <a:prstGeom prst="rect">
                <a:avLst/>
              </a:prstGeom>
            </p:spPr>
          </p:pic>
          <p:pic>
            <p:nvPicPr>
              <p:cNvPr id="11" name="Picture 12" descr="https://eastus1-mediap.svc.ms/transform/thumbnail?provider=spo&amp;inputFormat=png&amp;cs=fFNQTw&amp;docid=https%3A%2F%2Fsqlpass365-my.sharepoint.com%3A443%2F_api%2Fv2.0%2Fdrives%2Fb!foE7roR9Jkahp1eDpbuCNzsI0q0yYmNIvCrkt06UyE68uZlao4rJQZ3tymFRSPDq%2Fitems%2F01FYQCTPJC63LHZ3GD7BD2XM6MT4HCLZPK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910&amp;height=98&amp;action=Access">
                <a:extLst>
                  <a:ext uri="{FF2B5EF4-FFF2-40B4-BE49-F238E27FC236}">
                    <a16:creationId xmlns:a16="http://schemas.microsoft.com/office/drawing/2014/main" id="{7F604818-48BB-4AC4-B0F4-E6B5FE418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917" y="2248937"/>
                <a:ext cx="1681184" cy="181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CD31613-1C2D-4286-B2C9-72039F411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1920" y="4414187"/>
                <a:ext cx="1325800" cy="21072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490B0D2-043F-4B2E-BFC3-8F761509C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221" y="3847814"/>
                <a:ext cx="1727198" cy="344292"/>
              </a:xfrm>
              <a:prstGeom prst="rect">
                <a:avLst/>
              </a:prstGeom>
            </p:spPr>
          </p:pic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D11CFB-FE3A-4A76-9FF3-56F2B929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028" y="1966565"/>
              <a:ext cx="2618296" cy="687048"/>
            </a:xfrm>
            <a:prstGeom prst="rect">
              <a:avLst/>
            </a:prstGeom>
          </p:spPr>
        </p:pic>
      </p:grp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BE9B98-5046-4F25-AAD7-1B69E14E86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24" y="4409046"/>
            <a:ext cx="2585632" cy="6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0E0938-D91E-47B0-A3AF-1A2616A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"There are three kinds of lies: lies, damned lies, and statistics."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8EDE28-1BC3-435F-907B-58CD31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i="1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24142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DBA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”Your database is super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when we need it to be fast. Fix it!”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What more </a:t>
            </a:r>
            <a:r>
              <a:rPr lang="sv-SE" dirty="0" err="1"/>
              <a:t>can</a:t>
            </a:r>
            <a:r>
              <a:rPr lang="sv-SE" dirty="0"/>
              <a:t> I do?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This was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days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Query Store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Yay</a:t>
            </a:r>
            <a:r>
              <a:rPr lang="sv-SE" dirty="0"/>
              <a:t>, I know </a:t>
            </a:r>
            <a:r>
              <a:rPr lang="sv-SE" dirty="0" err="1"/>
              <a:t>why</a:t>
            </a:r>
            <a:r>
              <a:rPr lang="sv-SE" dirty="0"/>
              <a:t> it’s </a:t>
            </a:r>
            <a:r>
              <a:rPr lang="sv-SE" dirty="0" err="1"/>
              <a:t>slow</a:t>
            </a:r>
            <a:r>
              <a:rPr lang="sv-SE" dirty="0"/>
              <a:t>!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It’s the </a:t>
            </a:r>
            <a:r>
              <a:rPr lang="sv-SE" dirty="0" err="1"/>
              <a:t>statistics</a:t>
            </a:r>
            <a:r>
              <a:rPr lang="sv-SE" dirty="0"/>
              <a:t>. </a:t>
            </a:r>
            <a:r>
              <a:rPr lang="sv-SE" dirty="0" err="1"/>
              <a:t>They’re</a:t>
            </a:r>
            <a:r>
              <a:rPr lang="sv-SE" dirty="0"/>
              <a:t> </a:t>
            </a:r>
            <a:r>
              <a:rPr lang="sv-SE" dirty="0" err="1"/>
              <a:t>lying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05C4E-2082-4627-AEE1-E8B8335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(or lies) in SQL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42598-2675-4FF8-94CD-BA78F773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an index or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/>
              <a:t>Histogram or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11798"/>
              </p:ext>
            </p:extLst>
          </p:nvPr>
        </p:nvGraphicFramePr>
        <p:xfrm>
          <a:off x="381368" y="1523844"/>
          <a:ext cx="11429260" cy="366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between RANGE_HI_KEY and the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</a:t>
                      </a:r>
                      <a:r>
                        <a:rPr lang="sv-SE" sz="1900" dirty="0" err="1"/>
                        <a:t>range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DBB9B4-3FC4-4914-B59E-E28FEE22D04B}"/>
              </a:ext>
            </a:extLst>
          </p:cNvPr>
          <p:cNvGrpSpPr/>
          <p:nvPr/>
        </p:nvGrpSpPr>
        <p:grpSpPr>
          <a:xfrm>
            <a:off x="2169698" y="310794"/>
            <a:ext cx="8469609" cy="6283501"/>
            <a:chOff x="1627273" y="233095"/>
            <a:chExt cx="6352207" cy="4712626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2055D7FF-5441-4D95-BE77-01750722B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273" y="392033"/>
              <a:ext cx="3325756" cy="12471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611109-FAC8-4D2F-9965-92B1ACD6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747" y="1690143"/>
              <a:ext cx="3102809" cy="869922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E2E968EE-EA88-4535-982F-C0C73CEF5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423" y="233095"/>
              <a:ext cx="2340863" cy="1174703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E9C4651-0A01-4793-998F-A0B750A4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687" y="1639192"/>
              <a:ext cx="1002335" cy="1014710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6BB5BBC-2734-4BE6-9A7A-DCD5463B8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502" y="2748834"/>
              <a:ext cx="1779299" cy="644673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167ECE6-D48F-4236-A485-AFA332A7D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229" y="2747401"/>
              <a:ext cx="2717251" cy="64753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3305A52-5ED3-4ADF-B412-66FA5F751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6276" y="3654073"/>
              <a:ext cx="1047750" cy="390525"/>
            </a:xfrm>
            <a:prstGeom prst="rect">
              <a:avLst/>
            </a:prstGeom>
          </p:spPr>
        </p:pic>
        <p:pic>
          <p:nvPicPr>
            <p:cNvPr id="25" name="Picture 24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8B8DB546-3C0F-43DE-B388-C0DC3E2A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069" y="3653418"/>
              <a:ext cx="1631571" cy="391834"/>
            </a:xfrm>
            <a:prstGeom prst="rect">
              <a:avLst/>
            </a:prstGeom>
          </p:spPr>
        </p:pic>
        <p:pic>
          <p:nvPicPr>
            <p:cNvPr id="23" name="Picture 22" descr="A picture containing monitor, clock, sitting, screen&#10;&#10;Description automatically generated">
              <a:extLst>
                <a:ext uri="{FF2B5EF4-FFF2-40B4-BE49-F238E27FC236}">
                  <a16:creationId xmlns:a16="http://schemas.microsoft.com/office/drawing/2014/main" id="{4AB08CEA-3ED4-4098-8FE9-2ECE3C408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02" y="4474720"/>
              <a:ext cx="1576098" cy="267443"/>
            </a:xfrm>
            <a:prstGeom prst="rect">
              <a:avLst/>
            </a:prstGeom>
          </p:spPr>
        </p:pic>
        <p:pic>
          <p:nvPicPr>
            <p:cNvPr id="27" name="Picture 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A864FDE-7CD1-4FD8-8D80-0A13BC983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204" y="4271160"/>
              <a:ext cx="747299" cy="674561"/>
            </a:xfrm>
            <a:prstGeom prst="rect">
              <a:avLst/>
            </a:prstGeom>
          </p:spPr>
        </p:pic>
      </p:grp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3BBE47B9-1CC9-4B70-8BD7-451D89605C7F}"/>
              </a:ext>
            </a:extLst>
          </p:cNvPr>
          <p:cNvSpPr txBox="1">
            <a:spLocks/>
          </p:cNvSpPr>
          <p:nvPr/>
        </p:nvSpPr>
        <p:spPr>
          <a:xfrm>
            <a:off x="0" y="-94469"/>
            <a:ext cx="4987648" cy="10831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33C0CD"/>
              </a:buClr>
            </a:pPr>
            <a:r>
              <a:rPr lang="en-US" sz="5867" b="1" dirty="0">
                <a:solidFill>
                  <a:srgbClr val="000000"/>
                </a:solidFill>
              </a:rPr>
              <a:t>Thank you</a:t>
            </a:r>
            <a:r>
              <a:rPr lang="hr-HR" sz="5867" b="1" dirty="0">
                <a:solidFill>
                  <a:srgbClr val="000000"/>
                </a:solidFill>
              </a:rPr>
              <a:t>!!!</a:t>
            </a:r>
            <a:endParaRPr lang="en-US" sz="5867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12496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0,004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0,004 x 3 124 374 = 12497</a:t>
            </a:r>
          </a:p>
          <a:p>
            <a:r>
              <a:rPr lang="sv-SE" dirty="0"/>
              <a:t>2020-08-25: 0,004 x 3 124 374 = 12497</a:t>
            </a:r>
          </a:p>
          <a:p>
            <a:r>
              <a:rPr lang="sv-SE" dirty="0"/>
              <a:t>Then </a:t>
            </a:r>
            <a:r>
              <a:rPr lang="sv-SE" dirty="0" err="1"/>
              <a:t>came</a:t>
            </a:r>
            <a:r>
              <a:rPr lang="sv-SE" dirty="0"/>
              <a:t>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. More on that later…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key-in-the-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  <a:p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bad </a:t>
            </a:r>
            <a:r>
              <a:rPr lang="sv-SE" dirty="0" err="1"/>
              <a:t>estimates</a:t>
            </a:r>
            <a:r>
              <a:rPr lang="sv-SE" dirty="0"/>
              <a:t> even with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v-SE" dirty="0"/>
              <a:t>Ok Magnus. </a:t>
            </a:r>
            <a:br>
              <a:rPr lang="sv-SE" dirty="0"/>
            </a:br>
            <a:r>
              <a:rPr lang="sv-SE" dirty="0"/>
              <a:t>It’s broken. </a:t>
            </a:r>
            <a:br>
              <a:rPr lang="sv-SE" dirty="0"/>
            </a:br>
            <a:r>
              <a:rPr lang="sv-SE" dirty="0" err="1"/>
              <a:t>Can</a:t>
            </a:r>
            <a:r>
              <a:rPr lang="sv-SE" dirty="0"/>
              <a:t> we fix it?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68B8B1-DAF6-4E82-8026-F6113FA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10D47B-B8A7-40DB-8008-F9D7A7E9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Key problem,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. Use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when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outside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statistics</a:t>
            </a:r>
            <a:r>
              <a:rPr lang="sv-SE" dirty="0"/>
              <a:t> Histogram. </a:t>
            </a:r>
            <a:r>
              <a:rPr lang="sv-SE" dirty="0" err="1"/>
              <a:t>Sometimes</a:t>
            </a:r>
            <a:r>
              <a:rPr lang="sv-SE" dirty="0"/>
              <a:t>. And </a:t>
            </a:r>
            <a:r>
              <a:rPr lang="sv-SE" dirty="0" err="1"/>
              <a:t>sometimes</a:t>
            </a:r>
            <a:r>
              <a:rPr lang="sv-SE" dirty="0"/>
              <a:t> use SQRT(</a:t>
            </a:r>
            <a:r>
              <a:rPr lang="sv-SE" dirty="0" err="1"/>
              <a:t>Rowcount</a:t>
            </a:r>
            <a:r>
              <a:rPr lang="sv-SE" dirty="0"/>
              <a:t>).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confusing</a:t>
            </a:r>
            <a:r>
              <a:rPr lang="sv-SE" dirty="0"/>
              <a:t>.</a:t>
            </a:r>
          </a:p>
          <a:p>
            <a:r>
              <a:rPr lang="sv-SE" dirty="0"/>
              <a:t>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lvl="1"/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in the same table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(</a:t>
            </a:r>
            <a:r>
              <a:rPr lang="sv-SE" dirty="0" err="1"/>
              <a:t>BrandName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</a:t>
            </a:r>
            <a:r>
              <a:rPr lang="sv-SE" dirty="0" err="1"/>
              <a:t>ModelName</a:t>
            </a:r>
            <a:r>
              <a:rPr lang="sv-SE" dirty="0"/>
              <a:t> and Color)</a:t>
            </a:r>
          </a:p>
          <a:p>
            <a:pPr lvl="1"/>
            <a:r>
              <a:rPr lang="sv-SE" dirty="0" err="1"/>
              <a:t>Assume</a:t>
            </a:r>
            <a:r>
              <a:rPr lang="sv-SE" dirty="0"/>
              <a:t> non-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predicates</a:t>
            </a:r>
            <a:r>
              <a:rPr lang="sv-SE" dirty="0"/>
              <a:t> in different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related</a:t>
            </a:r>
            <a:r>
              <a:rPr lang="sv-SE" dirty="0"/>
              <a:t>.</a:t>
            </a:r>
          </a:p>
          <a:p>
            <a:r>
              <a:rPr lang="sv-SE" dirty="0"/>
              <a:t>Same Auto </a:t>
            </a:r>
            <a:r>
              <a:rPr lang="sv-SE" dirty="0" err="1"/>
              <a:t>Update</a:t>
            </a:r>
            <a:r>
              <a:rPr lang="sv-SE" dirty="0"/>
              <a:t> Stats as ”</a:t>
            </a:r>
            <a:r>
              <a:rPr lang="sv-SE" dirty="0" err="1"/>
              <a:t>always</a:t>
            </a:r>
            <a:r>
              <a:rPr lang="sv-SE" dirty="0"/>
              <a:t>”:</a:t>
            </a:r>
          </a:p>
          <a:p>
            <a:pPr lvl="1"/>
            <a:r>
              <a:rPr lang="sv-SE" dirty="0"/>
              <a:t>20%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been </a:t>
            </a:r>
            <a:r>
              <a:rPr lang="sv-SE" dirty="0" err="1"/>
              <a:t>changed</a:t>
            </a:r>
            <a:r>
              <a:rPr lang="sv-SE" dirty="0"/>
              <a:t> (</a:t>
            </a:r>
            <a:r>
              <a:rPr lang="sv-SE" dirty="0" err="1"/>
              <a:t>inserted</a:t>
            </a:r>
            <a:r>
              <a:rPr lang="sv-SE" dirty="0"/>
              <a:t>, </a:t>
            </a:r>
            <a:r>
              <a:rPr lang="sv-SE" dirty="0" err="1"/>
              <a:t>updated</a:t>
            </a:r>
            <a:r>
              <a:rPr lang="sv-SE" dirty="0"/>
              <a:t> or </a:t>
            </a:r>
            <a:r>
              <a:rPr lang="sv-SE" dirty="0" err="1"/>
              <a:t>deleted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For our 5 million </a:t>
            </a:r>
            <a:r>
              <a:rPr lang="sv-SE" dirty="0" err="1"/>
              <a:t>row</a:t>
            </a:r>
            <a:r>
              <a:rPr lang="sv-SE" dirty="0"/>
              <a:t> table, that </a:t>
            </a:r>
            <a:r>
              <a:rPr lang="sv-SE" dirty="0" err="1"/>
              <a:t>means</a:t>
            </a:r>
            <a:r>
              <a:rPr lang="sv-SE" dirty="0"/>
              <a:t> 1 million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Traceflag</a:t>
            </a:r>
            <a:r>
              <a:rPr lang="sv-SE" dirty="0"/>
              <a:t> 2371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55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60EA4-58DB-4A2F-AC5B-3B525BD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C7AF3-9FF3-4AC7-B14E-3BDC21F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0123"/>
            <a:ext cx="8596668" cy="2468560"/>
          </a:xfrm>
        </p:spPr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as SQL Server 2014</a:t>
            </a:r>
          </a:p>
          <a:p>
            <a:r>
              <a:rPr lang="sv-SE" dirty="0"/>
              <a:t>Auto </a:t>
            </a:r>
            <a:r>
              <a:rPr lang="sv-SE" dirty="0" err="1"/>
              <a:t>Update</a:t>
            </a:r>
            <a:r>
              <a:rPr lang="sv-SE" dirty="0"/>
              <a:t> Stats </a:t>
            </a:r>
            <a:r>
              <a:rPr lang="sv-SE" dirty="0" err="1"/>
              <a:t>percent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gets </a:t>
            </a:r>
            <a:r>
              <a:rPr lang="sv-SE" dirty="0" err="1"/>
              <a:t>lower</a:t>
            </a:r>
            <a:r>
              <a:rPr lang="sv-SE" dirty="0"/>
              <a:t> as the table </a:t>
            </a:r>
            <a:r>
              <a:rPr lang="sv-SE" dirty="0" err="1"/>
              <a:t>grows</a:t>
            </a:r>
            <a:r>
              <a:rPr lang="sv-SE" dirty="0"/>
              <a:t> </a:t>
            </a:r>
            <a:r>
              <a:rPr lang="sv-SE" dirty="0" err="1"/>
              <a:t>bigger</a:t>
            </a:r>
            <a:endParaRPr lang="sv-SE" dirty="0"/>
          </a:p>
          <a:p>
            <a:pPr lvl="1"/>
            <a:r>
              <a:rPr lang="sv-SE" dirty="0"/>
              <a:t>Up to 25k </a:t>
            </a:r>
            <a:r>
              <a:rPr lang="sv-SE" dirty="0" err="1"/>
              <a:t>rows</a:t>
            </a:r>
            <a:r>
              <a:rPr lang="sv-SE" dirty="0"/>
              <a:t>, 20% </a:t>
            </a:r>
            <a:r>
              <a:rPr lang="sv-SE" dirty="0" err="1"/>
              <a:t>threshold</a:t>
            </a:r>
            <a:r>
              <a:rPr lang="sv-SE" dirty="0"/>
              <a:t> is used</a:t>
            </a:r>
          </a:p>
          <a:p>
            <a:pPr lvl="1"/>
            <a:r>
              <a:rPr lang="sv-SE" dirty="0"/>
              <a:t>With more than 25k </a:t>
            </a:r>
            <a:r>
              <a:rPr lang="sv-SE" dirty="0" err="1"/>
              <a:t>rows</a:t>
            </a:r>
            <a:r>
              <a:rPr lang="sv-SE" dirty="0"/>
              <a:t>, </a:t>
            </a:r>
            <a:r>
              <a:rPr lang="sv-SE" dirty="0" err="1"/>
              <a:t>threshold</a:t>
            </a:r>
            <a:r>
              <a:rPr lang="sv-SE" dirty="0"/>
              <a:t> is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decreased</a:t>
            </a:r>
            <a:r>
              <a:rPr lang="sv-SE" dirty="0"/>
              <a:t> in relation to </a:t>
            </a:r>
            <a:r>
              <a:rPr lang="sv-SE" dirty="0" err="1"/>
              <a:t>rowcount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table.</a:t>
            </a:r>
          </a:p>
          <a:p>
            <a:pPr marL="0" indent="0">
              <a:buNone/>
            </a:pPr>
            <a:r>
              <a:rPr lang="sv-SE" b="0" i="0" u="none" strike="noStrike" dirty="0">
                <a:solidFill>
                  <a:srgbClr val="336DC2"/>
                </a:solidFill>
                <a:effectLst/>
                <a:latin typeface="Roboto" panose="02000000000000000000" pitchFamily="2" charset="0"/>
                <a:hlinkClick r:id="rId2"/>
              </a:rPr>
              <a:t>https://blogs.msdn.microsoft.com/saponsqlserver/2011/09/07/changes-to-automatic-update-statistics-in-sql-server-traceflag-2371/</a:t>
            </a:r>
            <a:endParaRPr lang="sv-SE" b="0" i="0" u="none" strike="noStrike" dirty="0">
              <a:solidFill>
                <a:srgbClr val="336DC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53DE1-CA9B-4FF8-9393-E43ED085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9" r="2659" b="3289"/>
          <a:stretch/>
        </p:blipFill>
        <p:spPr bwMode="auto">
          <a:xfrm>
            <a:off x="677333" y="3928683"/>
            <a:ext cx="6804695" cy="2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14:cNvPr>
              <p14:cNvContentPartPr/>
              <p14:nvPr/>
            </p14:nvContentPartPr>
            <p14:xfrm>
              <a:off x="5771400" y="5256531"/>
              <a:ext cx="10800" cy="891813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400" y="5148476"/>
                <a:ext cx="118440" cy="110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14:cNvPr>
              <p14:cNvContentPartPr/>
              <p14:nvPr/>
            </p14:nvContentPartPr>
            <p14:xfrm>
              <a:off x="3727110" y="4086838"/>
              <a:ext cx="46440" cy="1911179"/>
            </p14:xfrm>
          </p:contentPart>
        </mc:Choice>
        <mc:Fallback xmlns=""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470" y="3979181"/>
                <a:ext cx="154080" cy="212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757F053-962F-4793-8A9B-6EC3621E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" y="1493240"/>
            <a:ext cx="12160232" cy="3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</a:t>
            </a:r>
            <a:r>
              <a:rPr lang="en-US" sz="3200"/>
              <a:t>Unreliable Friend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r>
              <a:rPr lang="sv-SE" dirty="0"/>
              <a:t>Community </a:t>
            </a:r>
            <a:r>
              <a:rPr lang="sv-SE" dirty="0" err="1"/>
              <a:t>organiser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>
            <a:alpha val="5215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ritning&#10;&#10;Automatiskt genererad beskrivning">
            <a:extLst>
              <a:ext uri="{FF2B5EF4-FFF2-40B4-BE49-F238E27FC236}">
                <a16:creationId xmlns:a16="http://schemas.microsoft.com/office/drawing/2014/main" id="{A4B69640-06CF-4D53-83AA-5ED5F484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r="10185" b="3"/>
          <a:stretch/>
        </p:blipFill>
        <p:spPr>
          <a:xfrm>
            <a:off x="8179863" y="426261"/>
            <a:ext cx="3826507" cy="382650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B87F0122-E917-4B3C-AC8B-4FAD52BDAD55}"/>
              </a:ext>
            </a:extLst>
          </p:cNvPr>
          <p:cNvSpPr txBox="1"/>
          <p:nvPr/>
        </p:nvSpPr>
        <p:spPr>
          <a:xfrm>
            <a:off x="7170481" y="4712778"/>
            <a:ext cx="4835889" cy="1753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		</a:t>
            </a:r>
            <a:endParaRPr kumimoji="0" lang="sv-SE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		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Powered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		Transmokopter SQL 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		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3"/>
              </a:rPr>
              <a:t>www.transmokopter.se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11" name="Bildobjekt 10" descr="En bild som visar klocka&#10;&#10;Automatiskt genererad beskrivning">
            <a:extLst>
              <a:ext uri="{FF2B5EF4-FFF2-40B4-BE49-F238E27FC236}">
                <a16:creationId xmlns:a16="http://schemas.microsoft.com/office/drawing/2014/main" id="{8013CDA7-5DE1-4FF6-8094-2ED36A2AB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81" y="4685880"/>
            <a:ext cx="1745859" cy="1745859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9E2617A2-2461-40FF-AC97-7552DBC85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56" y="0"/>
            <a:ext cx="4473087" cy="6858000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39E22A6B-E105-47FF-A858-12156A44DC87}"/>
              </a:ext>
            </a:extLst>
          </p:cNvPr>
          <p:cNvSpPr txBox="1"/>
          <p:nvPr/>
        </p:nvSpPr>
        <p:spPr>
          <a:xfrm>
            <a:off x="7170481" y="4113442"/>
            <a:ext cx="24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hlinkClick r:id="rId6"/>
              </a:rPr>
              <a:t>www.sqlfriday.net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37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B0E8D742-6AEF-4AB6-A14B-ADCC3091E152}"/>
              </a:ext>
            </a:extLst>
          </p:cNvPr>
          <p:cNvSpPr txBox="1"/>
          <p:nvPr/>
        </p:nvSpPr>
        <p:spPr>
          <a:xfrm>
            <a:off x="559137" y="3143437"/>
            <a:ext cx="7266814" cy="3316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Friday Q1 and Q2 2021 Call for Speakers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Sessionize.com/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-Friday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Open September 15 – November 5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dobjekt 4" descr="En bild som visar ritning&#10;&#10;Automatiskt genererad beskrivning">
            <a:extLst>
              <a:ext uri="{FF2B5EF4-FFF2-40B4-BE49-F238E27FC236}">
                <a16:creationId xmlns:a16="http://schemas.microsoft.com/office/drawing/2014/main" id="{FC5E4075-02B2-4E5C-9A45-A164E560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-4" b="-4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A7A43A33-68A8-4ACA-8FDD-454ED31F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236075" y="2335293"/>
            <a:ext cx="3536749" cy="3771906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6FB8DECE-4361-440A-B848-7AC6B722DBBF}"/>
              </a:ext>
            </a:extLst>
          </p:cNvPr>
          <p:cNvSpPr txBox="1"/>
          <p:nvPr/>
        </p:nvSpPr>
        <p:spPr>
          <a:xfrm>
            <a:off x="8236075" y="6107199"/>
            <a:ext cx="3536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tooltip="https://creativecommons.org/licenses/by-nc-nd/3.0/"/>
              </a:rPr>
              <a:t>CC BY-NC-ND</a:t>
            </a:r>
            <a:endParaRPr kumimoji="0" lang="sv-SE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51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BCC785B7-CB77-4863-9EF8-6819983FB95C}"/>
              </a:ext>
            </a:extLst>
          </p:cNvPr>
          <p:cNvSpPr txBox="1"/>
          <p:nvPr/>
        </p:nvSpPr>
        <p:spPr>
          <a:xfrm>
            <a:off x="654341" y="2279018"/>
            <a:ext cx="5821960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17th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#DataWeekender #TheSQL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Meetup.com/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DataWeekender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dobjekt 4" descr="En bild som visar bil&#10;&#10;Automatiskt genererad beskrivning">
            <a:extLst>
              <a:ext uri="{FF2B5EF4-FFF2-40B4-BE49-F238E27FC236}">
                <a16:creationId xmlns:a16="http://schemas.microsoft.com/office/drawing/2014/main" id="{4DBECB0C-EA6F-4CEF-BF44-61DD8203E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r="473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60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</a:t>
            </a:r>
            <a:r>
              <a:rPr lang="en-US" sz="3200"/>
              <a:t>Unreliable Friend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001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SS 2013_SpeakerTemplate_16x9">
  <a:themeElements>
    <a:clrScheme name="SQLSat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289E51"/>
      </a:accent1>
      <a:accent2>
        <a:srgbClr val="105820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1320</TotalTime>
  <Words>778</Words>
  <Application>Microsoft Office PowerPoint</Application>
  <PresentationFormat>Bredbild</PresentationFormat>
  <Paragraphs>118</Paragraphs>
  <Slides>26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12</vt:i4>
      </vt:variant>
      <vt:variant>
        <vt:lpstr>Tema</vt:lpstr>
      </vt:variant>
      <vt:variant>
        <vt:i4>4</vt:i4>
      </vt:variant>
      <vt:variant>
        <vt:lpstr>Bildrubriker</vt:lpstr>
      </vt:variant>
      <vt:variant>
        <vt:i4>26</vt:i4>
      </vt:variant>
    </vt:vector>
  </HeadingPairs>
  <TitlesOfParts>
    <vt:vector size="42" baseType="lpstr">
      <vt:lpstr>Arial</vt:lpstr>
      <vt:lpstr>Calibri</vt:lpstr>
      <vt:lpstr>Calibri Light</vt:lpstr>
      <vt:lpstr>Roboto</vt:lpstr>
      <vt:lpstr>Roboto Light</vt:lpstr>
      <vt:lpstr>Segoe UI</vt:lpstr>
      <vt:lpstr>Segoe UI Light</vt:lpstr>
      <vt:lpstr>Segoe UI Semibold</vt:lpstr>
      <vt:lpstr>Segoe UI Semilight</vt:lpstr>
      <vt:lpstr>Source Sans Pro</vt:lpstr>
      <vt:lpstr>Trebuchet MS</vt:lpstr>
      <vt:lpstr>Wingdings 3</vt:lpstr>
      <vt:lpstr>Fasett</vt:lpstr>
      <vt:lpstr>Anpassad formgivning</vt:lpstr>
      <vt:lpstr>PASS 2013_SpeakerTemplate_16x9</vt:lpstr>
      <vt:lpstr>Office-tema</vt:lpstr>
      <vt:lpstr>PowerPoint-presentation</vt:lpstr>
      <vt:lpstr>PowerPoint-presentation</vt:lpstr>
      <vt:lpstr>PowerPoint-presentation</vt:lpstr>
      <vt:lpstr>Statistics, an Unreliable Friend</vt:lpstr>
      <vt:lpstr>About Magnus</vt:lpstr>
      <vt:lpstr>PowerPoint-presentation</vt:lpstr>
      <vt:lpstr>PowerPoint-presentation</vt:lpstr>
      <vt:lpstr>PowerPoint-presentation</vt:lpstr>
      <vt:lpstr>Statistics, an Unreliable Friend</vt:lpstr>
      <vt:lpstr> "There are three kinds of lies: lies, damned lies, and statistics."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Yay, I know why it’s slow!</vt:lpstr>
      <vt:lpstr>Statistics (or lies) in SQL Server</vt:lpstr>
      <vt:lpstr>Statistics histogram</vt:lpstr>
      <vt:lpstr>Statistics density vector</vt:lpstr>
      <vt:lpstr>Estimated number of rows</vt:lpstr>
      <vt:lpstr>Ascending Key Problem</vt:lpstr>
      <vt:lpstr>Ok Magnus.  It’s broken.  Can we fix it?</vt:lpstr>
      <vt:lpstr>Other causes of bad guessing on Optimizer part </vt:lpstr>
      <vt:lpstr>SQL Server 2014</vt:lpstr>
      <vt:lpstr>SQL Server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27</cp:revision>
  <dcterms:created xsi:type="dcterms:W3CDTF">2019-10-13T08:45:28Z</dcterms:created>
  <dcterms:modified xsi:type="dcterms:W3CDTF">2020-09-18T20:32:41Z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