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23"/>
  </p:notesMasterIdLst>
  <p:sldIdLst>
    <p:sldId id="260" r:id="rId6"/>
    <p:sldId id="257" r:id="rId7"/>
    <p:sldId id="261" r:id="rId8"/>
    <p:sldId id="274" r:id="rId9"/>
    <p:sldId id="269" r:id="rId10"/>
    <p:sldId id="270" r:id="rId11"/>
    <p:sldId id="280" r:id="rId12"/>
    <p:sldId id="284" r:id="rId13"/>
    <p:sldId id="272" r:id="rId14"/>
    <p:sldId id="279" r:id="rId15"/>
    <p:sldId id="275" r:id="rId16"/>
    <p:sldId id="276" r:id="rId17"/>
    <p:sldId id="286" r:id="rId18"/>
    <p:sldId id="277" r:id="rId19"/>
    <p:sldId id="281" r:id="rId20"/>
    <p:sldId id="282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A5E06-426A-4787-AE18-3167D3E1E138}" v="40" dt="2020-01-24T08:56:5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2020-08-25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3200" dirty="0"/>
              <a:t>Statistics, an unreliable friend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DBCC SHOW_STATISTICS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29A4EEA5-6DE3-4C78-A656-74A583DE4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7757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D1C7B31-1DCC-4890-A9D7-00CE7145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histogram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5F322064-2FE7-4441-874A-91342A24D9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368" y="1523844"/>
          <a:ext cx="11429260" cy="309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852">
                  <a:extLst>
                    <a:ext uri="{9D8B030D-6E8A-4147-A177-3AD203B41FA5}">
                      <a16:colId xmlns:a16="http://schemas.microsoft.com/office/drawing/2014/main" val="112846595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116729888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20084612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5457406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684419405"/>
                    </a:ext>
                  </a:extLst>
                </a:gridCol>
              </a:tblGrid>
              <a:tr h="677389">
                <a:tc>
                  <a:txBody>
                    <a:bodyPr/>
                    <a:lstStyle/>
                    <a:p>
                      <a:r>
                        <a:rPr lang="sv-SE" sz="1900" dirty="0"/>
                        <a:t>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EQ_ROWS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DISTINCT_RANGE_ROWS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AVG_RANGE_ROWS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1937687347"/>
                  </a:ext>
                </a:extLst>
              </a:tr>
              <a:tr h="2419248">
                <a:tc>
                  <a:txBody>
                    <a:bodyPr/>
                    <a:lstStyle/>
                    <a:p>
                      <a:r>
                        <a:rPr lang="sv-SE" sz="1900" dirty="0" err="1"/>
                        <a:t>Upper</a:t>
                      </a:r>
                      <a:r>
                        <a:rPr lang="sv-SE" sz="1900" dirty="0"/>
                        <a:t> limit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a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(</a:t>
                      </a:r>
                      <a:r>
                        <a:rPr lang="sv-SE" sz="1900" dirty="0" err="1"/>
                        <a:t>sqlvariant</a:t>
                      </a:r>
                      <a:r>
                        <a:rPr lang="sv-SE" sz="1900" dirty="0"/>
                        <a:t>). A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from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in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.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, </a:t>
                      </a:r>
                      <a:r>
                        <a:rPr lang="sv-SE" sz="1900" dirty="0" err="1"/>
                        <a:t>smaller</a:t>
                      </a:r>
                      <a:r>
                        <a:rPr lang="sv-SE" sz="1900" dirty="0"/>
                        <a:t>/</a:t>
                      </a:r>
                      <a:r>
                        <a:rPr lang="sv-SE" sz="1900" dirty="0" err="1"/>
                        <a:t>lower</a:t>
                      </a:r>
                      <a:r>
                        <a:rPr lang="sv-SE" sz="1900" dirty="0"/>
                        <a:t> than the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with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exactly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unique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values</a:t>
                      </a:r>
                      <a:r>
                        <a:rPr lang="sv-SE" sz="1900" dirty="0"/>
                        <a:t> for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endParaRPr lang="sv-SE" sz="1900" dirty="0"/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Average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per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within</a:t>
                      </a:r>
                      <a:r>
                        <a:rPr lang="sv-SE" sz="1900" dirty="0"/>
                        <a:t> the </a:t>
                      </a:r>
                      <a:r>
                        <a:rPr lang="sv-SE" sz="1900" dirty="0" err="1"/>
                        <a:t>bucket</a:t>
                      </a:r>
                      <a:endParaRPr lang="sv-SE" sz="1900" dirty="0"/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217419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5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9E3114-3B34-4DC6-9954-7932D53A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E5DAEB-E3E2-4AE6-A57C-F36BCBFB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leading </a:t>
            </a:r>
            <a:r>
              <a:rPr lang="sv-SE" dirty="0" err="1"/>
              <a:t>column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 in combination,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…</a:t>
            </a:r>
          </a:p>
          <a:p>
            <a:r>
              <a:rPr lang="sv-SE" dirty="0" err="1"/>
              <a:t>Density</a:t>
            </a:r>
            <a:r>
              <a:rPr lang="sv-SE" dirty="0"/>
              <a:t> = 1 / </a:t>
            </a:r>
            <a:r>
              <a:rPr lang="sv-SE" dirty="0" err="1"/>
              <a:t>NoDistinctValues</a:t>
            </a:r>
            <a:endParaRPr lang="sv-SE" dirty="0"/>
          </a:p>
          <a:p>
            <a:r>
              <a:rPr lang="sv-SE" dirty="0"/>
              <a:t>Gender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, SSN =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  <a:p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Selectivity</a:t>
            </a:r>
            <a:r>
              <a:rPr lang="sv-SE" dirty="0"/>
              <a:t>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28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3DAFDA-ACA1-4122-A7FA-128BCECE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1495DE-1640-4404-AC8F-7555B802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b="1" dirty="0"/>
              <a:t>With histogram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2016-08-24: 99988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2016-08-25: 0 (</a:t>
            </a:r>
            <a:r>
              <a:rPr lang="sv-SE" dirty="0" err="1"/>
              <a:t>Optimizer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estimate</a:t>
            </a:r>
            <a:r>
              <a:rPr lang="sv-SE" dirty="0"/>
              <a:t> 1)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/>
              <a:t>With </a:t>
            </a:r>
            <a:r>
              <a:rPr lang="sv-SE" b="1" dirty="0" err="1"/>
              <a:t>Density</a:t>
            </a:r>
            <a:r>
              <a:rPr lang="sv-SE" b="1" dirty="0"/>
              <a:t> </a:t>
            </a:r>
            <a:r>
              <a:rPr lang="sv-SE" b="1" dirty="0" err="1"/>
              <a:t>Vector</a:t>
            </a:r>
            <a:endParaRPr lang="sv-SE" b="1" dirty="0"/>
          </a:p>
          <a:p>
            <a:r>
              <a:rPr lang="sv-SE" dirty="0"/>
              <a:t>D =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column</a:t>
            </a:r>
            <a:r>
              <a:rPr lang="sv-SE" dirty="0"/>
              <a:t>(s) </a:t>
            </a:r>
            <a:r>
              <a:rPr lang="sv-SE" dirty="0" err="1"/>
              <a:t>involved</a:t>
            </a:r>
            <a:r>
              <a:rPr lang="sv-SE" dirty="0"/>
              <a:t> in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. 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OrderDate</a:t>
            </a:r>
            <a:r>
              <a:rPr lang="sv-SE" dirty="0"/>
              <a:t> = 2020-08-25.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OrderDate</a:t>
            </a:r>
            <a:r>
              <a:rPr lang="sv-SE" dirty="0"/>
              <a:t> = 0,02</a:t>
            </a:r>
          </a:p>
          <a:p>
            <a:r>
              <a:rPr lang="sv-SE" dirty="0"/>
              <a:t>RC =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in the table</a:t>
            </a:r>
          </a:p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for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: D * RC</a:t>
            </a:r>
          </a:p>
          <a:p>
            <a:r>
              <a:rPr lang="sv-SE" dirty="0"/>
              <a:t>2020-08-24: 0,02 x 4 999 400 = 99 988</a:t>
            </a:r>
          </a:p>
          <a:p>
            <a:r>
              <a:rPr lang="sv-SE" dirty="0"/>
              <a:t>2020-08-25: 0,02 x 4 999 400 = 99 988</a:t>
            </a:r>
          </a:p>
        </p:txBody>
      </p:sp>
    </p:spTree>
    <p:extLst>
      <p:ext uri="{BB962C8B-B14F-4D97-AF65-F5344CB8AC3E}">
        <p14:creationId xmlns:p14="http://schemas.microsoft.com/office/powerpoint/2010/main" val="188330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Problem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-in-the-</a:t>
            </a:r>
            <a:r>
              <a:rPr lang="sv-SE" dirty="0" err="1"/>
              <a:t>middle</a:t>
            </a:r>
            <a:r>
              <a:rPr lang="sv-SE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33022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4B64222-BACF-4B17-BDCE-188BE068A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Let’s</a:t>
            </a:r>
            <a:r>
              <a:rPr lang="sv-SE" dirty="0"/>
              <a:t> try to fix it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41E7AB13-09F7-4E15-892F-5AFF12D2F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793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05C7-0C61-429A-AA9C-1E9A4FBFF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Is there a silver </a:t>
            </a:r>
            <a:r>
              <a:rPr lang="sv-SE" dirty="0" err="1"/>
              <a:t>bullet</a:t>
            </a:r>
            <a:r>
              <a:rPr lang="sv-SE" dirty="0"/>
              <a:t>?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D85E6EFA-AF2A-4B3D-A597-053A70AC0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…or is it ”It </a:t>
            </a:r>
            <a:r>
              <a:rPr lang="sv-SE" dirty="0" err="1"/>
              <a:t>depends</a:t>
            </a:r>
            <a:r>
              <a:rPr lang="sv-SE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94787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causes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bad </a:t>
            </a:r>
            <a:r>
              <a:rPr lang="sv-SE" dirty="0" err="1"/>
              <a:t>guessing</a:t>
            </a:r>
            <a:r>
              <a:rPr lang="sv-SE" dirty="0"/>
              <a:t> on </a:t>
            </a:r>
            <a:r>
              <a:rPr lang="sv-SE" dirty="0" err="1"/>
              <a:t>Optimizer</a:t>
            </a:r>
            <a:r>
              <a:rPr lang="sv-SE" dirty="0"/>
              <a:t> part 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updated</a:t>
            </a:r>
            <a:r>
              <a:rPr lang="sv-SE" dirty="0"/>
              <a:t> with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sample</a:t>
            </a:r>
            <a:r>
              <a:rPr lang="sv-SE" dirty="0"/>
              <a:t> rate and </a:t>
            </a:r>
            <a:r>
              <a:rPr lang="sv-SE" dirty="0" err="1"/>
              <a:t>skewed</a:t>
            </a:r>
            <a:r>
              <a:rPr lang="sv-SE" dirty="0"/>
              <a:t> data</a:t>
            </a:r>
          </a:p>
          <a:p>
            <a:r>
              <a:rPr lang="sv-SE" dirty="0"/>
              <a:t>Bad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 and </a:t>
            </a:r>
            <a:r>
              <a:rPr lang="sv-SE" dirty="0" err="1"/>
              <a:t>join</a:t>
            </a:r>
            <a:r>
              <a:rPr lang="sv-SE" dirty="0"/>
              <a:t> </a:t>
            </a:r>
            <a:r>
              <a:rPr lang="sv-SE" dirty="0" err="1"/>
              <a:t>logic</a:t>
            </a:r>
            <a:endParaRPr lang="sv-SE" dirty="0"/>
          </a:p>
          <a:p>
            <a:r>
              <a:rPr lang="sv-SE" dirty="0"/>
              <a:t>SQL 2014 and later </a:t>
            </a:r>
            <a:r>
              <a:rPr lang="sv-SE" dirty="0" err="1"/>
              <a:t>addresses</a:t>
            </a:r>
            <a:r>
              <a:rPr lang="sv-SE" dirty="0"/>
              <a:t> </a:t>
            </a:r>
            <a:r>
              <a:rPr lang="sv-SE" dirty="0" err="1"/>
              <a:t>Ascending</a:t>
            </a:r>
            <a:r>
              <a:rPr lang="sv-SE" dirty="0"/>
              <a:t> Key (with </a:t>
            </a:r>
            <a:r>
              <a:rPr lang="sv-SE" dirty="0" err="1"/>
              <a:t>varying</a:t>
            </a:r>
            <a:r>
              <a:rPr lang="sv-SE" dirty="0"/>
              <a:t> </a:t>
            </a:r>
            <a:r>
              <a:rPr lang="sv-SE" dirty="0" err="1"/>
              <a:t>success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But </a:t>
            </a:r>
            <a:r>
              <a:rPr lang="sv-SE" dirty="0" err="1"/>
              <a:t>introduce</a:t>
            </a:r>
            <a:r>
              <a:rPr lang="sv-SE" dirty="0"/>
              <a:t> a 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estimator</a:t>
            </a:r>
            <a:endParaRPr lang="sv-SE" dirty="0"/>
          </a:p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07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Abbreviations.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r>
              <a:rPr lang="sv-SE" dirty="0"/>
              <a:t> </a:t>
            </a:r>
            <a:r>
              <a:rPr lang="sv-SE" sz="2200" dirty="0"/>
              <a:t>(Not </a:t>
            </a:r>
            <a:r>
              <a:rPr lang="sv-SE" sz="2200" dirty="0" err="1"/>
              <a:t>necessarily</a:t>
            </a:r>
            <a:r>
              <a:rPr lang="sv-SE" sz="2200" dirty="0"/>
              <a:t> in </a:t>
            </a:r>
            <a:r>
              <a:rPr lang="sv-SE" sz="2200" dirty="0" err="1"/>
              <a:t>this</a:t>
            </a:r>
            <a:r>
              <a:rPr lang="sv-SE" sz="2200" dirty="0"/>
              <a:t> order…)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endParaRPr lang="sv-SE" dirty="0"/>
          </a:p>
          <a:p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key</a:t>
            </a:r>
            <a:endParaRPr lang="sv-SE" dirty="0"/>
          </a:p>
          <a:p>
            <a:r>
              <a:rPr lang="sv-SE" dirty="0" err="1"/>
              <a:t>Statistics</a:t>
            </a:r>
            <a:endParaRPr lang="sv-SE" dirty="0"/>
          </a:p>
          <a:p>
            <a:r>
              <a:rPr lang="sv-SE" dirty="0"/>
              <a:t>Case </a:t>
            </a:r>
            <a:r>
              <a:rPr lang="sv-SE" dirty="0" err="1"/>
              <a:t>study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F6037-37E7-4F68-BEEC-93A99E2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did I make </a:t>
            </a:r>
            <a:r>
              <a:rPr lang="sv-SE" dirty="0" err="1"/>
              <a:t>this</a:t>
            </a:r>
            <a:r>
              <a:rPr lang="sv-SE" dirty="0"/>
              <a:t> presentation?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C68B1F-FCAB-447B-9599-F74CDF1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System for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statistics</a:t>
            </a:r>
            <a:endParaRPr lang="sv-SE" dirty="0"/>
          </a:p>
          <a:p>
            <a:r>
              <a:rPr lang="sv-SE" dirty="0"/>
              <a:t>Tight deadline</a:t>
            </a:r>
          </a:p>
          <a:p>
            <a:r>
              <a:rPr lang="sv-SE" dirty="0"/>
              <a:t>Bad </a:t>
            </a:r>
            <a:r>
              <a:rPr lang="sv-SE" dirty="0" err="1"/>
              <a:t>performance</a:t>
            </a:r>
            <a:r>
              <a:rPr lang="sv-SE" dirty="0"/>
              <a:t> on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=&gt; </a:t>
            </a:r>
            <a:r>
              <a:rPr lang="sv-SE" dirty="0" err="1"/>
              <a:t>Reporting</a:t>
            </a:r>
            <a:r>
              <a:rPr lang="sv-SE" dirty="0"/>
              <a:t> done late =&gt; ECB </a:t>
            </a:r>
            <a:r>
              <a:rPr lang="sv-SE" dirty="0" err="1"/>
              <a:t>unhappy</a:t>
            </a:r>
            <a:r>
              <a:rPr lang="sv-SE" dirty="0"/>
              <a:t> =&gt; DBA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yelled</a:t>
            </a:r>
            <a:r>
              <a:rPr lang="sv-SE" dirty="0"/>
              <a:t> at =&gt; I’m </a:t>
            </a:r>
            <a:r>
              <a:rPr lang="sv-SE" dirty="0" err="1"/>
              <a:t>unhappy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31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Session scenario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D671D4-773E-40DF-8D16-78489427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Order system</a:t>
            </a:r>
          </a:p>
          <a:p>
            <a:r>
              <a:rPr lang="sv-SE" dirty="0"/>
              <a:t>Ship orders to </a:t>
            </a:r>
            <a:r>
              <a:rPr lang="sv-SE" dirty="0" err="1"/>
              <a:t>warehouse</a:t>
            </a:r>
            <a:r>
              <a:rPr lang="sv-SE" dirty="0"/>
              <a:t> system</a:t>
            </a:r>
          </a:p>
          <a:p>
            <a:r>
              <a:rPr lang="sv-SE" dirty="0"/>
              <a:t>All </a:t>
            </a:r>
            <a:r>
              <a:rPr lang="sv-SE" dirty="0" err="1"/>
              <a:t>good</a:t>
            </a:r>
            <a:r>
              <a:rPr lang="sv-SE" dirty="0"/>
              <a:t>. </a:t>
            </a:r>
            <a:r>
              <a:rPr lang="sv-SE" dirty="0" err="1"/>
              <a:t>Until</a:t>
            </a:r>
            <a:r>
              <a:rPr lang="sv-SE" dirty="0"/>
              <a:t> not </a:t>
            </a:r>
            <a:r>
              <a:rPr lang="sv-SE" dirty="0" err="1"/>
              <a:t>good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Problem specifics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EC0419-6AE2-43CD-85D1-EED960D9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Getting</a:t>
            </a:r>
            <a:r>
              <a:rPr lang="sv-SE" dirty="0"/>
              <a:t> orders for </a:t>
            </a:r>
            <a:r>
              <a:rPr lang="sv-SE" dirty="0" err="1"/>
              <a:t>yesterday</a:t>
            </a:r>
            <a:r>
              <a:rPr lang="sv-SE" dirty="0"/>
              <a:t> and </a:t>
            </a:r>
            <a:r>
              <a:rPr lang="sv-SE" dirty="0" err="1"/>
              <a:t>before</a:t>
            </a:r>
            <a:r>
              <a:rPr lang="sv-SE" dirty="0"/>
              <a:t> =&gt; Fast</a:t>
            </a:r>
          </a:p>
          <a:p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today’s</a:t>
            </a:r>
            <a:r>
              <a:rPr lang="sv-SE" dirty="0"/>
              <a:t> orders =&gt; Not fast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4B54807A-4D7E-49ED-817B-020A62F1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plan </a:t>
            </a:r>
            <a:r>
              <a:rPr lang="sv-SE" dirty="0" err="1"/>
              <a:t>characteristics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A8ACA15F-E703-49DA-9042-57B14E250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781" y="2322623"/>
            <a:ext cx="3048425" cy="3296110"/>
          </a:xfrm>
          <a:prstGeom prst="rect">
            <a:avLst/>
          </a:prstGeom>
        </p:spPr>
      </p:pic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8D56BF16-34A1-43D4-88E1-CD4815BF2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6692" y="2322623"/>
            <a:ext cx="8339142" cy="253126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E7272E4-352A-4105-A9F4-F162EA00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43" y="1836780"/>
            <a:ext cx="4772691" cy="485843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F8F6D32D-2386-4EC1-99DA-88C81C408104}"/>
              </a:ext>
            </a:extLst>
          </p:cNvPr>
          <p:cNvSpPr txBox="1"/>
          <p:nvPr/>
        </p:nvSpPr>
        <p:spPr>
          <a:xfrm>
            <a:off x="330781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OK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EE4688A-C744-405A-BB64-5702489C2997}"/>
              </a:ext>
            </a:extLst>
          </p:cNvPr>
          <p:cNvSpPr txBox="1"/>
          <p:nvPr/>
        </p:nvSpPr>
        <p:spPr>
          <a:xfrm>
            <a:off x="3656692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Awful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79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Hey </a:t>
            </a:r>
            <a:r>
              <a:rPr lang="en-US" sz="3200" dirty="0" err="1"/>
              <a:t>Mr</a:t>
            </a:r>
            <a:r>
              <a:rPr lang="en-US" sz="3200" dirty="0"/>
              <a:t> DBA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3794EE-2867-4CBE-BF6C-BBED1C4B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Ola </a:t>
            </a:r>
            <a:r>
              <a:rPr lang="sv-SE" dirty="0" err="1"/>
              <a:t>Hallengren’s</a:t>
            </a:r>
            <a:r>
              <a:rPr lang="sv-SE" dirty="0"/>
              <a:t> </a:t>
            </a:r>
            <a:r>
              <a:rPr lang="sv-SE" dirty="0" err="1"/>
              <a:t>maintenance</a:t>
            </a:r>
            <a:r>
              <a:rPr lang="sv-SE" dirty="0"/>
              <a:t> solution,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nightly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959761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165</TotalTime>
  <Words>427</Words>
  <Application>Microsoft Office PowerPoint</Application>
  <PresentationFormat>Bredbild</PresentationFormat>
  <Paragraphs>70</Paragraphs>
  <Slides>17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Roboto Light</vt:lpstr>
      <vt:lpstr>Source Sans Pro</vt:lpstr>
      <vt:lpstr>Trebuchet MS</vt:lpstr>
      <vt:lpstr>Wingdings 3</vt:lpstr>
      <vt:lpstr>Fasett</vt:lpstr>
      <vt:lpstr>Anpassad formgivning</vt:lpstr>
      <vt:lpstr>Statistics, an unreliable friend</vt:lpstr>
      <vt:lpstr>About Magnus</vt:lpstr>
      <vt:lpstr>Session contents (Not necessarily in this order…)</vt:lpstr>
      <vt:lpstr>Why did I make this presentation?</vt:lpstr>
      <vt:lpstr>Session scenario</vt:lpstr>
      <vt:lpstr>Problem specifics</vt:lpstr>
      <vt:lpstr>DEMO</vt:lpstr>
      <vt:lpstr>Some plan characteristics</vt:lpstr>
      <vt:lpstr>Hey Mr DBA</vt:lpstr>
      <vt:lpstr>DBCC SHOW_STATISTICS</vt:lpstr>
      <vt:lpstr>Statistics histogram</vt:lpstr>
      <vt:lpstr>Density vector</vt:lpstr>
      <vt:lpstr>Estimated number of rows</vt:lpstr>
      <vt:lpstr>Ascending Key Problem</vt:lpstr>
      <vt:lpstr>Let’s try to fix it</vt:lpstr>
      <vt:lpstr>Is there a silver bullet?</vt:lpstr>
      <vt:lpstr>Other causes of bad guessing on Optimizer part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12</cp:revision>
  <dcterms:created xsi:type="dcterms:W3CDTF">2019-10-13T08:45:28Z</dcterms:created>
  <dcterms:modified xsi:type="dcterms:W3CDTF">2020-08-25T22:00:10Z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