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434" r:id="rId5"/>
    <p:sldId id="435" r:id="rId6"/>
    <p:sldId id="266" r:id="rId7"/>
    <p:sldId id="436" r:id="rId8"/>
    <p:sldId id="438" r:id="rId9"/>
    <p:sldId id="439" r:id="rId10"/>
    <p:sldId id="262" r:id="rId11"/>
    <p:sldId id="440" r:id="rId12"/>
    <p:sldId id="441" r:id="rId13"/>
    <p:sldId id="442" r:id="rId14"/>
    <p:sldId id="443" r:id="rId15"/>
    <p:sldId id="444" r:id="rId16"/>
    <p:sldId id="445" r:id="rId17"/>
    <p:sldId id="437" r:id="rId18"/>
    <p:sldId id="433" r:id="rId19"/>
    <p:sldId id="268" r:id="rId20"/>
  </p:sldIdLst>
  <p:sldSz cx="121840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2" autoAdjust="0"/>
    <p:restoredTop sz="94707" autoAdjust="0"/>
  </p:normalViewPr>
  <p:slideViewPr>
    <p:cSldViewPr>
      <p:cViewPr varScale="1">
        <p:scale>
          <a:sx n="77" d="100"/>
          <a:sy n="77" d="100"/>
        </p:scale>
        <p:origin x="36" y="628"/>
      </p:cViewPr>
      <p:guideLst>
        <p:guide orient="horz" pos="2160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5FDB1-901F-41B4-931C-72A821AA9823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E5846-345B-4AEE-81BD-345D1A487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45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383FE-65DE-43A9-9A81-115515F5471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B81E1-D1CF-456A-834B-29B6EF528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65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AA732-83F6-4A36-9A8C-625940E0E7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4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712" y="2549513"/>
            <a:ext cx="6377640" cy="114300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80712" y="548680"/>
            <a:ext cx="6377640" cy="1928825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EA2E3-29B1-423B-AFD0-F6A8D55420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83" y="5365977"/>
            <a:ext cx="3024336" cy="132766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838EC5-30F9-4D40-B0E8-A96ED663E918}"/>
              </a:ext>
            </a:extLst>
          </p:cNvPr>
          <p:cNvSpPr/>
          <p:nvPr userDrawn="1"/>
        </p:nvSpPr>
        <p:spPr>
          <a:xfrm>
            <a:off x="10916567" y="3692522"/>
            <a:ext cx="1267496" cy="290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32BE52-2604-45C0-85DD-55DC527E75CE}"/>
              </a:ext>
            </a:extLst>
          </p:cNvPr>
          <p:cNvSpPr/>
          <p:nvPr userDrawn="1"/>
        </p:nvSpPr>
        <p:spPr>
          <a:xfrm>
            <a:off x="11803351" y="6475269"/>
            <a:ext cx="380712" cy="382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DD7BAD-8E3F-4872-926E-72CC10D019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159" y="116632"/>
            <a:ext cx="6659728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929C1B-AC5B-4ED8-AC2A-9E7A6CCD7434}"/>
              </a:ext>
            </a:extLst>
          </p:cNvPr>
          <p:cNvSpPr/>
          <p:nvPr userDrawn="1"/>
        </p:nvSpPr>
        <p:spPr>
          <a:xfrm>
            <a:off x="6812111" y="6597352"/>
            <a:ext cx="4824536" cy="260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09B1C-F930-4723-87D5-E619DDB64D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72816"/>
            <a:ext cx="10965657" cy="43533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E2931E-AB56-4CA6-A221-2295371498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ing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6797" y="1700808"/>
            <a:ext cx="10908582" cy="452596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4pPr>
            <a:lvl5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12F28-A8D4-4AB7-85D6-A966ABC3D8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D2750-346A-4074-BE94-4126F1DDC0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6AEE9B-DB2D-4E3A-B965-0A66821A52EF}"/>
              </a:ext>
            </a:extLst>
          </p:cNvPr>
          <p:cNvSpPr/>
          <p:nvPr userDrawn="1"/>
        </p:nvSpPr>
        <p:spPr>
          <a:xfrm>
            <a:off x="6812111" y="6453336"/>
            <a:ext cx="4968552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B5D2A9-43C6-4455-950B-70EF3502A2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5349D1-E0AC-4884-A962-48789DE0899E}"/>
              </a:ext>
            </a:extLst>
          </p:cNvPr>
          <p:cNvSpPr/>
          <p:nvPr userDrawn="1"/>
        </p:nvSpPr>
        <p:spPr>
          <a:xfrm>
            <a:off x="6812111" y="6453336"/>
            <a:ext cx="4896544" cy="2880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AC72D-C430-4B03-877A-7835B70CD17B}"/>
              </a:ext>
            </a:extLst>
          </p:cNvPr>
          <p:cNvSpPr txBox="1"/>
          <p:nvPr userDrawn="1"/>
        </p:nvSpPr>
        <p:spPr>
          <a:xfrm>
            <a:off x="6956127" y="6551766"/>
            <a:ext cx="5040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</a:rPr>
              <a:t>Data Platform Virtual Summit 2020 is a</a:t>
            </a:r>
            <a:r>
              <a:rPr lang="en-US" sz="1100" baseline="0" dirty="0">
                <a:solidFill>
                  <a:schemeClr val="bg1"/>
                </a:solidFill>
              </a:rPr>
              <a:t> community initiative by DataPlatformGeeks 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A9C335-94D2-4355-9AB3-636FF40C07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7" y="116632"/>
            <a:ext cx="2084437" cy="208443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23311" y="2135734"/>
            <a:ext cx="1580882" cy="65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Video</a:t>
            </a:r>
            <a:endParaRPr lang="en-IN" sz="4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B97CC515-ADEA-4A84-B896-188A8A8FDAD5}"/>
              </a:ext>
            </a:extLst>
          </p:cNvPr>
          <p:cNvSpPr/>
          <p:nvPr userDrawn="1"/>
        </p:nvSpPr>
        <p:spPr>
          <a:xfrm>
            <a:off x="2635647" y="1107265"/>
            <a:ext cx="7234338" cy="4643470"/>
          </a:xfrm>
          <a:prstGeom prst="roundRect">
            <a:avLst>
              <a:gd name="adj" fmla="val 76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5A9A5-4A24-4F01-9CC7-65EC9F9E05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6025" y="1250142"/>
            <a:ext cx="6853583" cy="1362075"/>
          </a:xfrm>
        </p:spPr>
        <p:txBody>
          <a:bodyPr anchor="b"/>
          <a:lstStyle>
            <a:lvl1pPr algn="l">
              <a:defRPr sz="4000" b="1" cap="none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C38D958-4543-4ECC-A522-04AD63CFA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6025" y="2750340"/>
            <a:ext cx="6853583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9AACA0-3668-467A-9A74-9363A289CF9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0777" y="-1179512"/>
            <a:ext cx="4571789" cy="464711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31391" y="2109774"/>
            <a:ext cx="1624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Demo</a:t>
            </a:r>
            <a:endParaRPr lang="en-IN" sz="4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BCAB9E4F-14D2-4DFB-9C40-ADE58A343016}"/>
              </a:ext>
            </a:extLst>
          </p:cNvPr>
          <p:cNvSpPr/>
          <p:nvPr userDrawn="1"/>
        </p:nvSpPr>
        <p:spPr>
          <a:xfrm>
            <a:off x="2635647" y="1107265"/>
            <a:ext cx="7234338" cy="4643470"/>
          </a:xfrm>
          <a:prstGeom prst="roundRect">
            <a:avLst>
              <a:gd name="adj" fmla="val 76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E5EDFD-3613-487A-A5B8-6A55440580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6025" y="1250142"/>
            <a:ext cx="6853583" cy="1362075"/>
          </a:xfrm>
        </p:spPr>
        <p:txBody>
          <a:bodyPr anchor="b"/>
          <a:lstStyle>
            <a:lvl1pPr algn="l">
              <a:defRPr sz="4000" b="1" cap="none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3375603-BB05-4AB9-9275-5B4582D16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6025" y="2750340"/>
            <a:ext cx="6853583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04658C-A282-4FE5-92E2-9E44AB4A8E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68" y="274638"/>
            <a:ext cx="1100377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868" y="1600201"/>
            <a:ext cx="53812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5231" y="1600201"/>
            <a:ext cx="53812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8AD0C8-EF30-4727-B0E0-A9C2FB998E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203" y="274638"/>
            <a:ext cx="1100377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203" y="1600201"/>
            <a:ext cx="1096565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1" r:id="rId4"/>
    <p:sldLayoutId id="2147483660" r:id="rId5"/>
    <p:sldLayoutId id="2147483662" r:id="rId6"/>
    <p:sldLayoutId id="2147483651" r:id="rId7"/>
    <p:sldLayoutId id="2147483665" r:id="rId8"/>
    <p:sldLayoutId id="2147483652" r:id="rId9"/>
    <p:sldLayoutId id="2147483664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rgbClr val="C00000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711" y="332656"/>
            <a:ext cx="6935455" cy="1568785"/>
          </a:xfrm>
        </p:spPr>
        <p:txBody>
          <a:bodyPr/>
          <a:lstStyle/>
          <a:p>
            <a:r>
              <a:rPr lang="en-IN" dirty="0"/>
              <a:t>Statistics – an Unreliable Friend</a:t>
            </a:r>
          </a:p>
        </p:txBody>
      </p:sp>
      <p:sp>
        <p:nvSpPr>
          <p:cNvPr id="4" name="Subtitle 5"/>
          <p:cNvSpPr txBox="1">
            <a:spLocks/>
          </p:cNvSpPr>
          <p:nvPr/>
        </p:nvSpPr>
        <p:spPr>
          <a:xfrm>
            <a:off x="380713" y="3045588"/>
            <a:ext cx="4055134" cy="16075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Magnus Ahlkvist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SQL Server specialist, Data Platform MVP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Transmokopter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SQL AB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475900" y="3071811"/>
            <a:ext cx="66962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histogram</a:t>
            </a: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28088704"/>
              </p:ext>
            </p:extLst>
          </p:nvPr>
        </p:nvGraphicFramePr>
        <p:xfrm>
          <a:off x="609203" y="1600201"/>
          <a:ext cx="10307365" cy="3395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1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1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1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1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1007">
                <a:tc>
                  <a:txBody>
                    <a:bodyPr/>
                    <a:lstStyle/>
                    <a:p>
                      <a:r>
                        <a:rPr lang="sv-SE" sz="1900" dirty="0"/>
                        <a:t>RANGE_HI_KEY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RANGE_ROWS</a:t>
                      </a:r>
                    </a:p>
                  </a:txBody>
                  <a:tcPr marL="96770" marR="96770" marT="48385" marB="48385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EQ_ROWS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DISTINCT_RANGE_ROWS</a:t>
                      </a:r>
                    </a:p>
                  </a:txBody>
                  <a:tcPr marL="96770" marR="96770" marT="48385" marB="48385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AVG_RANGE_ROWS</a:t>
                      </a:r>
                    </a:p>
                  </a:txBody>
                  <a:tcPr marL="96770" marR="96770" marT="48385" marB="4838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960">
                <a:tc>
                  <a:txBody>
                    <a:bodyPr/>
                    <a:lstStyle/>
                    <a:p>
                      <a:r>
                        <a:rPr lang="sv-SE" sz="1900" dirty="0" err="1"/>
                        <a:t>Upper</a:t>
                      </a:r>
                      <a:r>
                        <a:rPr lang="sv-SE" sz="1900" dirty="0"/>
                        <a:t> limit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a </a:t>
                      </a:r>
                      <a:r>
                        <a:rPr lang="sv-SE" sz="1900" dirty="0" err="1"/>
                        <a:t>bucket</a:t>
                      </a:r>
                      <a:r>
                        <a:rPr lang="sv-SE" sz="1900" dirty="0"/>
                        <a:t> (</a:t>
                      </a:r>
                      <a:r>
                        <a:rPr lang="sv-SE" sz="1900" dirty="0" err="1"/>
                        <a:t>sqlvariant</a:t>
                      </a:r>
                      <a:r>
                        <a:rPr lang="sv-SE" sz="1900" dirty="0"/>
                        <a:t>). A </a:t>
                      </a:r>
                      <a:r>
                        <a:rPr lang="sv-SE" sz="1900" dirty="0" err="1"/>
                        <a:t>distinct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value</a:t>
                      </a:r>
                      <a:r>
                        <a:rPr lang="sv-SE" sz="1900" dirty="0"/>
                        <a:t> from the leading </a:t>
                      </a:r>
                      <a:r>
                        <a:rPr lang="sv-SE" sz="1900" dirty="0" err="1"/>
                        <a:t>column</a:t>
                      </a:r>
                      <a:r>
                        <a:rPr lang="sv-SE" sz="1900" dirty="0"/>
                        <a:t> in the index/</a:t>
                      </a:r>
                      <a:r>
                        <a:rPr lang="sv-SE" sz="1900" dirty="0" err="1"/>
                        <a:t>statistics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object</a:t>
                      </a:r>
                      <a:r>
                        <a:rPr lang="sv-SE" sz="1900" dirty="0"/>
                        <a:t>.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Number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rows</a:t>
                      </a:r>
                      <a:r>
                        <a:rPr lang="sv-SE" sz="1900" dirty="0"/>
                        <a:t> in the </a:t>
                      </a:r>
                      <a:r>
                        <a:rPr lang="sv-SE" sz="1900" dirty="0" err="1"/>
                        <a:t>bucket</a:t>
                      </a:r>
                      <a:r>
                        <a:rPr lang="sv-SE" sz="1900" dirty="0"/>
                        <a:t>, between RANGE_HI_KEY and the </a:t>
                      </a:r>
                      <a:r>
                        <a:rPr lang="sv-SE" sz="1900" dirty="0" err="1"/>
                        <a:t>previous</a:t>
                      </a:r>
                      <a:r>
                        <a:rPr lang="sv-SE" sz="1900" dirty="0"/>
                        <a:t> RANGE_HI_KEY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Number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rows</a:t>
                      </a:r>
                      <a:r>
                        <a:rPr lang="sv-SE" sz="1900" dirty="0"/>
                        <a:t> in the </a:t>
                      </a:r>
                      <a:r>
                        <a:rPr lang="sv-SE" sz="1900" dirty="0" err="1"/>
                        <a:t>bucket</a:t>
                      </a:r>
                      <a:r>
                        <a:rPr lang="sv-SE" sz="1900" dirty="0"/>
                        <a:t> with </a:t>
                      </a:r>
                      <a:r>
                        <a:rPr lang="sv-SE" sz="1900" dirty="0" err="1"/>
                        <a:t>value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exactly</a:t>
                      </a:r>
                      <a:r>
                        <a:rPr lang="sv-SE" sz="1900" dirty="0"/>
                        <a:t> RANGE_HI_KEY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Number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unique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values</a:t>
                      </a:r>
                      <a:r>
                        <a:rPr lang="sv-SE" sz="1900" dirty="0"/>
                        <a:t> for the leading </a:t>
                      </a:r>
                      <a:r>
                        <a:rPr lang="sv-SE" sz="1900" dirty="0" err="1"/>
                        <a:t>column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the index/</a:t>
                      </a:r>
                      <a:r>
                        <a:rPr lang="sv-SE" sz="1900" dirty="0" err="1"/>
                        <a:t>statistics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object</a:t>
                      </a:r>
                      <a:r>
                        <a:rPr lang="sv-SE" sz="1900" dirty="0"/>
                        <a:t> in </a:t>
                      </a:r>
                      <a:r>
                        <a:rPr lang="sv-SE" sz="1900" dirty="0" err="1"/>
                        <a:t>range</a:t>
                      </a:r>
                      <a:r>
                        <a:rPr lang="sv-SE" sz="1900" dirty="0"/>
                        <a:t> between RANGE_HI_KEY and </a:t>
                      </a:r>
                      <a:r>
                        <a:rPr lang="sv-SE" sz="1900" dirty="0" err="1"/>
                        <a:t>previous</a:t>
                      </a:r>
                      <a:r>
                        <a:rPr lang="sv-SE" sz="1900" dirty="0"/>
                        <a:t> RANGE_HI_KEY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Average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rows</a:t>
                      </a:r>
                      <a:r>
                        <a:rPr lang="sv-SE" sz="1900" dirty="0"/>
                        <a:t> per </a:t>
                      </a:r>
                      <a:r>
                        <a:rPr lang="sv-SE" sz="1900" dirty="0" err="1"/>
                        <a:t>distinct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value</a:t>
                      </a:r>
                      <a:r>
                        <a:rPr lang="sv-SE" sz="1900" dirty="0"/>
                        <a:t> between RANGE_HI_KEY and </a:t>
                      </a:r>
                      <a:r>
                        <a:rPr lang="sv-SE" sz="1900" dirty="0" err="1"/>
                        <a:t>previous</a:t>
                      </a:r>
                      <a:r>
                        <a:rPr lang="sv-SE" sz="1900" dirty="0"/>
                        <a:t> RANGE_HI_KEY</a:t>
                      </a:r>
                    </a:p>
                  </a:txBody>
                  <a:tcPr marL="96770" marR="96770" marT="48385" marB="4838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density vector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/>
                </a:solidFill>
              </a:rPr>
              <a:t>Density of leading column, then two leading columns in combination, then three leading columns…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Density = 1 / </a:t>
            </a:r>
            <a:r>
              <a:rPr lang="en-US" sz="2400" dirty="0" err="1">
                <a:solidFill>
                  <a:schemeClr val="accent2"/>
                </a:solidFill>
              </a:rPr>
              <a:t>DistinctValuesCount</a:t>
            </a:r>
            <a:endParaRPr lang="en-US" sz="2400" dirty="0">
              <a:solidFill>
                <a:schemeClr val="accent2"/>
              </a:solidFill>
            </a:endParaRP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Gender = High density, SSN = Low density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Low Selectivity = High Density</a:t>
            </a:r>
          </a:p>
          <a:p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479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</a:t>
            </a:r>
            <a:r>
              <a:rPr lang="en-US" dirty="0" err="1"/>
              <a:t>rowcount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With histogram</a:t>
            </a:r>
          </a:p>
          <a:p>
            <a:r>
              <a:rPr lang="en-US" sz="2200" dirty="0" err="1"/>
              <a:t>OrderDate</a:t>
            </a:r>
            <a:r>
              <a:rPr lang="en-US" sz="2200" dirty="0"/>
              <a:t> = 2016-08-24: 12496</a:t>
            </a:r>
          </a:p>
          <a:p>
            <a:r>
              <a:rPr lang="en-US" sz="2200" dirty="0" err="1"/>
              <a:t>OrderDate</a:t>
            </a:r>
            <a:r>
              <a:rPr lang="en-US" sz="2200" dirty="0"/>
              <a:t> = 2016-08-25: 0 (Optimizer will estimate 1)</a:t>
            </a:r>
          </a:p>
          <a:p>
            <a:endParaRPr lang="en-US" sz="2200" dirty="0"/>
          </a:p>
          <a:p>
            <a:r>
              <a:rPr lang="en-US" sz="2400" dirty="0">
                <a:solidFill>
                  <a:schemeClr val="accent2"/>
                </a:solidFill>
              </a:rPr>
              <a:t>With density vector</a:t>
            </a:r>
          </a:p>
          <a:p>
            <a:r>
              <a:rPr lang="en-US" sz="2200" dirty="0"/>
              <a:t>D = Density for column(s) involved in equality predicate. </a:t>
            </a:r>
          </a:p>
          <a:p>
            <a:pPr lvl="1"/>
            <a:r>
              <a:rPr lang="en-US" sz="2000" dirty="0"/>
              <a:t>Example: </a:t>
            </a:r>
            <a:r>
              <a:rPr lang="en-US" sz="2000" dirty="0" err="1"/>
              <a:t>OrderDate</a:t>
            </a:r>
            <a:r>
              <a:rPr lang="en-US" sz="2000" dirty="0"/>
              <a:t> = 2020-08-25. Density for </a:t>
            </a:r>
            <a:r>
              <a:rPr lang="en-US" sz="2000" dirty="0" err="1"/>
              <a:t>OrderDate</a:t>
            </a:r>
            <a:r>
              <a:rPr lang="en-US" sz="2000" dirty="0"/>
              <a:t> = 0,004</a:t>
            </a:r>
          </a:p>
          <a:p>
            <a:r>
              <a:rPr lang="en-US" sz="2200" dirty="0"/>
              <a:t>RC = Total number of rows in the table</a:t>
            </a:r>
          </a:p>
          <a:p>
            <a:r>
              <a:rPr lang="en-US" sz="2200" dirty="0"/>
              <a:t>Estimated number of rows for equality predicate: D * RC</a:t>
            </a:r>
          </a:p>
          <a:p>
            <a:r>
              <a:rPr lang="en-US" sz="2200" dirty="0"/>
              <a:t>2020-08-24: 0,004 x 3 124 374 = 12497</a:t>
            </a:r>
          </a:p>
          <a:p>
            <a:r>
              <a:rPr lang="en-US" sz="2200" dirty="0"/>
              <a:t>2020-08-25: 0,004 x 3 124 374 = 12497</a:t>
            </a:r>
          </a:p>
          <a:p>
            <a:r>
              <a:rPr lang="en-US" sz="2200" dirty="0"/>
              <a:t>Then came New Cardinality Estimation. More on that later…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81613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Ascending Key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/>
                </a:solidFill>
              </a:rPr>
              <a:t>Can also be missing key-in-the-middle problem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Can also be bad estimates even with perfect statistics </a:t>
            </a:r>
            <a:r>
              <a:rPr lang="en-US" sz="2400" dirty="0">
                <a:solidFill>
                  <a:schemeClr val="accent2"/>
                </a:solidFill>
                <a:sym typeface="Wingdings" panose="05000000000000000000" pitchFamily="2" charset="2"/>
              </a:rPr>
              <a:t>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440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58073" y="1428737"/>
            <a:ext cx="6853583" cy="1362075"/>
          </a:xfrm>
        </p:spPr>
        <p:txBody>
          <a:bodyPr/>
          <a:lstStyle/>
          <a:p>
            <a:r>
              <a:rPr lang="en-US" dirty="0"/>
              <a:t>Suggested solutions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258073" y="2928935"/>
            <a:ext cx="6853583" cy="230026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Parametrization</a:t>
            </a:r>
          </a:p>
          <a:p>
            <a:r>
              <a:rPr lang="en-IN" dirty="0"/>
              <a:t>Hints</a:t>
            </a:r>
          </a:p>
          <a:p>
            <a:r>
              <a:rPr lang="en-IN" dirty="0"/>
              <a:t>Trace Flags</a:t>
            </a:r>
          </a:p>
          <a:p>
            <a:r>
              <a:rPr lang="en-IN" dirty="0"/>
              <a:t>Upgrade</a:t>
            </a:r>
          </a:p>
          <a:p>
            <a:r>
              <a:rPr lang="en-IN" dirty="0"/>
              <a:t>“Voldemort” solution</a:t>
            </a:r>
          </a:p>
        </p:txBody>
      </p:sp>
    </p:spTree>
    <p:extLst>
      <p:ext uri="{BB962C8B-B14F-4D97-AF65-F5344CB8AC3E}">
        <p14:creationId xmlns:p14="http://schemas.microsoft.com/office/powerpoint/2010/main" val="2108366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causes of bad guessing on Optimizer part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/>
                </a:solidFill>
              </a:rPr>
              <a:t>Statistics updated with low sample rate and skewed data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Bad cardinality estimation due to complex predicate and join logic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SQL 2014 and later addresses Ascending Key (with varying success)</a:t>
            </a:r>
          </a:p>
          <a:p>
            <a:pPr lvl="1"/>
            <a:r>
              <a:rPr lang="en-US" sz="2200" dirty="0"/>
              <a:t>But also introduce new cardinality estimator</a:t>
            </a:r>
            <a:endParaRPr lang="en-US" sz="2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993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58073" y="1428737"/>
            <a:ext cx="6853583" cy="1362075"/>
          </a:xfrm>
        </p:spPr>
        <p:txBody>
          <a:bodyPr/>
          <a:lstStyle/>
          <a:p>
            <a:r>
              <a:rPr lang="en-US" dirty="0"/>
              <a:t>SQL Server Cardinality Estimation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258073" y="2928935"/>
            <a:ext cx="6853583" cy="2300265"/>
          </a:xfrm>
        </p:spPr>
        <p:txBody>
          <a:bodyPr>
            <a:normAutofit/>
          </a:bodyPr>
          <a:lstStyle/>
          <a:p>
            <a:r>
              <a:rPr lang="en-IN" dirty="0"/>
              <a:t>How will SQL Server guess </a:t>
            </a:r>
            <a:r>
              <a:rPr lang="en-IN" dirty="0" err="1"/>
              <a:t>rowcount</a:t>
            </a:r>
            <a:r>
              <a:rPr lang="en-IN" dirty="0"/>
              <a:t>?</a:t>
            </a:r>
          </a:p>
          <a:p>
            <a:pPr lvl="1"/>
            <a:r>
              <a:rPr lang="en-IN" dirty="0"/>
              <a:t>Simple predicates</a:t>
            </a:r>
          </a:p>
          <a:p>
            <a:pPr lvl="1"/>
            <a:r>
              <a:rPr lang="en-IN" dirty="0"/>
              <a:t>More complex predicates</a:t>
            </a:r>
          </a:p>
        </p:txBody>
      </p:sp>
    </p:spTree>
    <p:extLst>
      <p:ext uri="{BB962C8B-B14F-4D97-AF65-F5344CB8AC3E}">
        <p14:creationId xmlns:p14="http://schemas.microsoft.com/office/powerpoint/2010/main" val="2656576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4440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A30819-A19D-4A98-A03B-26ED6C25B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391" y="620688"/>
            <a:ext cx="10775280" cy="568863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999"/>
              </a:spcBef>
              <a:buNone/>
            </a:pPr>
            <a:r>
              <a:rPr lang="en-US" sz="2798" b="1" dirty="0">
                <a:solidFill>
                  <a:schemeClr val="accent2">
                    <a:lumMod val="50000"/>
                  </a:schemeClr>
                </a:solidFill>
              </a:rPr>
              <a:t>Special Thanks To</a:t>
            </a:r>
          </a:p>
          <a:p>
            <a:pPr marL="0" indent="0" algn="ctr">
              <a:spcBef>
                <a:spcPts val="999"/>
              </a:spcBef>
              <a:buNone/>
            </a:pPr>
            <a:endParaRPr lang="en-US" sz="2798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>
              <a:spcBef>
                <a:spcPts val="999"/>
              </a:spcBef>
              <a:buNone/>
            </a:pPr>
            <a:endParaRPr lang="en-US" sz="2798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>
              <a:spcBef>
                <a:spcPts val="999"/>
              </a:spcBef>
              <a:buNone/>
            </a:pPr>
            <a:endParaRPr lang="en-US" sz="2798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>
              <a:spcBef>
                <a:spcPts val="999"/>
              </a:spcBef>
              <a:buNone/>
            </a:pPr>
            <a:endParaRPr lang="en-US" sz="2798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>
              <a:spcBef>
                <a:spcPts val="999"/>
              </a:spcBef>
              <a:buNone/>
            </a:pPr>
            <a:endParaRPr lang="en-US" sz="2798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>
              <a:spcBef>
                <a:spcPts val="999"/>
              </a:spcBef>
              <a:buNone/>
            </a:pPr>
            <a:r>
              <a:rPr lang="en-US" sz="2798" b="1" dirty="0">
                <a:solidFill>
                  <a:schemeClr val="accent2">
                    <a:lumMod val="50000"/>
                  </a:schemeClr>
                </a:solidFill>
              </a:rPr>
              <a:t>for supporting</a:t>
            </a:r>
          </a:p>
          <a:p>
            <a:pPr marL="0" indent="0" algn="ctr">
              <a:spcBef>
                <a:spcPts val="999"/>
              </a:spcBef>
              <a:buNone/>
            </a:pPr>
            <a:r>
              <a:rPr lang="en-US" sz="2798" b="1" dirty="0">
                <a:solidFill>
                  <a:schemeClr val="accent2">
                    <a:lumMod val="50000"/>
                  </a:schemeClr>
                </a:solidFill>
              </a:rPr>
              <a:t>DataPlatformGeeks &amp; </a:t>
            </a:r>
            <a:r>
              <a:rPr lang="en-US" sz="2798" b="1" dirty="0" err="1">
                <a:solidFill>
                  <a:schemeClr val="accent2">
                    <a:lumMod val="50000"/>
                  </a:schemeClr>
                </a:solidFill>
              </a:rPr>
              <a:t>SQLServerGeeks</a:t>
            </a:r>
            <a:endParaRPr lang="en-US" sz="2798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>
              <a:spcBef>
                <a:spcPts val="999"/>
              </a:spcBef>
              <a:buNone/>
            </a:pPr>
            <a:r>
              <a:rPr lang="en-US" sz="2798" b="1" dirty="0">
                <a:solidFill>
                  <a:schemeClr val="accent2">
                    <a:lumMod val="50000"/>
                  </a:schemeClr>
                </a:solidFill>
              </a:rPr>
              <a:t>Community Initiatives</a:t>
            </a:r>
          </a:p>
        </p:txBody>
      </p:sp>
      <p:pic>
        <p:nvPicPr>
          <p:cNvPr id="9" name="Picture 2" descr="https://media.licdn.com/mpr/mpr/AAEAAQAAAAAAAAxqAAAAJDY0NzE1OGYwLWY4YzUtNDk2Yy1iMDA5LTRjYjlkYzczNTNjYQ.png">
            <a:extLst>
              <a:ext uri="{FF2B5EF4-FFF2-40B4-BE49-F238E27FC236}">
                <a16:creationId xmlns:a16="http://schemas.microsoft.com/office/drawing/2014/main" id="{54228D3A-7138-4611-88FA-792FE99C53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99" r="11587" b="12691"/>
          <a:stretch/>
        </p:blipFill>
        <p:spPr bwMode="auto">
          <a:xfrm>
            <a:off x="2126510" y="1556792"/>
            <a:ext cx="7931043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7A52BF1-ACEC-413D-B996-92C974DBD4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890" y="5848643"/>
            <a:ext cx="2609049" cy="7306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6DA7B6-A04E-47A8-9E3A-AC9E5F792E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371" y="5765979"/>
            <a:ext cx="1569320" cy="9426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2BD92A-EC5B-4725-861D-B4F7EB78CB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967" y="5895367"/>
            <a:ext cx="2442197" cy="68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67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25560"/>
            <a:ext cx="12184062" cy="266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br>
              <a:rPr lang="en-IN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IN" sz="2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Three Ways to Win Prizes</a:t>
            </a:r>
            <a:br>
              <a:rPr lang="en-IN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en-IN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>
              <a:lnSpc>
                <a:spcPts val="2000"/>
              </a:lnSpc>
            </a:pPr>
            <a:r>
              <a:rPr lang="en-IN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Post your selfie with hash tag </a:t>
            </a:r>
            <a:r>
              <a:rPr lang="en-IN" sz="2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#DPS2020</a:t>
            </a:r>
            <a:br>
              <a:rPr lang="en-IN" sz="2400" b="1" dirty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en-IN" sz="24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>
              <a:lnSpc>
                <a:spcPts val="2000"/>
              </a:lnSpc>
            </a:pPr>
            <a:r>
              <a:rPr lang="en-IN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Give Session &amp; Conference Feedback</a:t>
            </a:r>
          </a:p>
          <a:p>
            <a:pPr algn="ctr">
              <a:lnSpc>
                <a:spcPts val="2000"/>
              </a:lnSpc>
            </a:pPr>
            <a:endParaRPr lang="en-IN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>
              <a:lnSpc>
                <a:spcPts val="2000"/>
              </a:lnSpc>
            </a:pPr>
            <a:r>
              <a:rPr lang="en-IN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Visit our Sponsors &amp; Exhibitors</a:t>
            </a:r>
          </a:p>
          <a:p>
            <a:pPr algn="ctr">
              <a:lnSpc>
                <a:spcPts val="2000"/>
              </a:lnSpc>
            </a:pPr>
            <a:endParaRPr lang="en-IN" sz="24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>
              <a:lnSpc>
                <a:spcPts val="2000"/>
              </a:lnSpc>
            </a:pPr>
            <a:endParaRPr lang="en-IN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60648"/>
            <a:ext cx="121840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solidFill>
                  <a:srgbClr val="002060"/>
                </a:solidFill>
              </a:rPr>
              <a:t>Thank You</a:t>
            </a:r>
          </a:p>
        </p:txBody>
      </p:sp>
      <p:sp>
        <p:nvSpPr>
          <p:cNvPr id="2" name="Rectangle 1"/>
          <p:cNvSpPr/>
          <p:nvPr/>
        </p:nvSpPr>
        <p:spPr>
          <a:xfrm>
            <a:off x="6668096" y="6484723"/>
            <a:ext cx="4536504" cy="328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5331A-BBE2-4814-9235-5BB724F8B7FE}"/>
              </a:ext>
            </a:extLst>
          </p:cNvPr>
          <p:cNvSpPr txBox="1"/>
          <p:nvPr/>
        </p:nvSpPr>
        <p:spPr>
          <a:xfrm>
            <a:off x="43359" y="4108199"/>
            <a:ext cx="12140703" cy="354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IN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Follow us on Twitter </a:t>
            </a:r>
            <a:r>
              <a:rPr lang="en-IN" sz="2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@TheDataGeeks @DataAISummit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A2D1C-F564-4977-8256-3C4B2161CB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855" y="5338701"/>
            <a:ext cx="3024336" cy="132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3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Magnus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200" b="1" dirty="0">
                <a:solidFill>
                  <a:schemeClr val="accent3"/>
                </a:solidFill>
              </a:rPr>
              <a:t>Magnus Ahlkvist</a:t>
            </a:r>
          </a:p>
          <a:p>
            <a:r>
              <a:rPr lang="en-IN" sz="2000" dirty="0"/>
              <a:t>44 years old, worked with SQL Server more than 20 years</a:t>
            </a:r>
          </a:p>
          <a:p>
            <a:r>
              <a:rPr lang="en-IN" sz="2000" dirty="0" err="1"/>
              <a:t>Transmokopter</a:t>
            </a:r>
            <a:r>
              <a:rPr lang="en-IN" sz="2000" dirty="0"/>
              <a:t> SQL AB</a:t>
            </a:r>
          </a:p>
          <a:p>
            <a:r>
              <a:rPr lang="en-IN" sz="2000" dirty="0"/>
              <a:t>SQL Server consultant, Microsoft Certified Trainer, Data Platform MVP</a:t>
            </a:r>
          </a:p>
          <a:p>
            <a:endParaRPr lang="en-IN" dirty="0"/>
          </a:p>
          <a:p>
            <a:r>
              <a:rPr lang="en-IN" sz="2200" b="1" dirty="0">
                <a:solidFill>
                  <a:schemeClr val="accent3"/>
                </a:solidFill>
              </a:rPr>
              <a:t>Community Organiser</a:t>
            </a:r>
          </a:p>
          <a:p>
            <a:r>
              <a:rPr lang="en-IN" sz="2000" dirty="0"/>
              <a:t>SQLUG Sweden, SQL Friday, Data Weekender</a:t>
            </a:r>
          </a:p>
          <a:p>
            <a:endParaRPr lang="en-IN" sz="2000" dirty="0"/>
          </a:p>
          <a:p>
            <a:r>
              <a:rPr lang="en-IN" sz="2200" b="1" dirty="0">
                <a:solidFill>
                  <a:schemeClr val="accent3"/>
                </a:solidFill>
              </a:rPr>
              <a:t>Contact details</a:t>
            </a:r>
          </a:p>
          <a:p>
            <a:r>
              <a:rPr lang="en-IN" sz="2000" dirty="0"/>
              <a:t>Twitter: @transmokopter</a:t>
            </a:r>
          </a:p>
          <a:p>
            <a:r>
              <a:rPr lang="en-IN" sz="2000" dirty="0" err="1"/>
              <a:t>Github</a:t>
            </a:r>
            <a:r>
              <a:rPr lang="en-IN" sz="2000" dirty="0"/>
              <a:t>: </a:t>
            </a:r>
            <a:r>
              <a:rPr lang="en-IN" sz="2000" dirty="0" err="1"/>
              <a:t>transmokopter</a:t>
            </a:r>
            <a:endParaRPr lang="en-IN" sz="2000" dirty="0"/>
          </a:p>
          <a:p>
            <a:r>
              <a:rPr lang="en-IN" sz="2000" dirty="0"/>
              <a:t>E-mail: magnus@transmokopter.se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"There are three kinds of lies: lies, damned lies, and statistics."</a:t>
            </a:r>
            <a:endParaRPr lang="en-IN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Mark Twain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presentation?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solidFill>
                  <a:schemeClr val="accent2"/>
                </a:solidFill>
              </a:rPr>
              <a:t>System for reporting financial statistics</a:t>
            </a:r>
          </a:p>
          <a:p>
            <a:endParaRPr lang="en-IN" sz="2400" dirty="0">
              <a:solidFill>
                <a:schemeClr val="accent2"/>
              </a:solidFill>
            </a:endParaRPr>
          </a:p>
          <a:p>
            <a:r>
              <a:rPr lang="en-IN" sz="2400" dirty="0">
                <a:solidFill>
                  <a:schemeClr val="accent2"/>
                </a:solidFill>
              </a:rPr>
              <a:t>Tight deadline</a:t>
            </a:r>
          </a:p>
          <a:p>
            <a:endParaRPr lang="en-IN" sz="2400" dirty="0">
              <a:solidFill>
                <a:schemeClr val="accent2"/>
              </a:solidFill>
            </a:endParaRPr>
          </a:p>
          <a:p>
            <a:r>
              <a:rPr lang="en-IN" sz="2400" dirty="0">
                <a:solidFill>
                  <a:schemeClr val="accent2"/>
                </a:solidFill>
              </a:rPr>
              <a:t>Performance issues</a:t>
            </a:r>
            <a:endParaRPr lang="en-IN" sz="2200" b="1" dirty="0">
              <a:solidFill>
                <a:schemeClr val="accent3"/>
              </a:solidFill>
            </a:endParaRPr>
          </a:p>
          <a:p>
            <a:pPr lvl="1"/>
            <a:r>
              <a:rPr lang="en-IN" sz="1800" dirty="0"/>
              <a:t>Bad performance on reporting day</a:t>
            </a:r>
          </a:p>
          <a:p>
            <a:pPr lvl="1"/>
            <a:r>
              <a:rPr lang="en-IN" sz="1800" dirty="0"/>
              <a:t>Reporting done late</a:t>
            </a:r>
          </a:p>
          <a:p>
            <a:pPr lvl="1"/>
            <a:r>
              <a:rPr lang="en-IN" sz="1800" dirty="0"/>
              <a:t>ECB unhappy</a:t>
            </a:r>
          </a:p>
          <a:p>
            <a:pPr lvl="1"/>
            <a:r>
              <a:rPr lang="en-IN" sz="1800" dirty="0"/>
              <a:t>DBA yelled at</a:t>
            </a:r>
          </a:p>
          <a:p>
            <a:pPr lvl="1"/>
            <a:r>
              <a:rPr lang="en-IN" sz="1800" dirty="0"/>
              <a:t>DBA unhappy </a:t>
            </a:r>
            <a:r>
              <a:rPr lang="en-IN" sz="1800" dirty="0">
                <a:sym typeface="Wingdings" panose="05000000000000000000" pitchFamily="2" charset="2"/>
              </a:rPr>
              <a:t>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0341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scenario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solidFill>
                  <a:schemeClr val="accent2"/>
                </a:solidFill>
              </a:rPr>
              <a:t>Order system</a:t>
            </a:r>
          </a:p>
          <a:p>
            <a:endParaRPr lang="en-IN" sz="2400" dirty="0">
              <a:solidFill>
                <a:schemeClr val="accent2"/>
              </a:solidFill>
            </a:endParaRPr>
          </a:p>
          <a:p>
            <a:r>
              <a:rPr lang="en-IN" sz="2400" dirty="0">
                <a:solidFill>
                  <a:schemeClr val="accent2"/>
                </a:solidFill>
              </a:rPr>
              <a:t>Ship orders to warehouse system</a:t>
            </a:r>
          </a:p>
          <a:p>
            <a:endParaRPr lang="en-IN" sz="2400" dirty="0">
              <a:solidFill>
                <a:schemeClr val="accent2"/>
              </a:solidFill>
            </a:endParaRPr>
          </a:p>
          <a:p>
            <a:r>
              <a:rPr lang="en-IN" sz="2400" dirty="0">
                <a:solidFill>
                  <a:schemeClr val="accent2"/>
                </a:solidFill>
              </a:rPr>
              <a:t>OK performance mostly, getting today’s orders gives bad performance</a:t>
            </a:r>
          </a:p>
          <a:p>
            <a:endParaRPr lang="en-IN" sz="2400" dirty="0">
              <a:solidFill>
                <a:schemeClr val="accent2"/>
              </a:solidFill>
            </a:endParaRPr>
          </a:p>
          <a:p>
            <a:r>
              <a:rPr lang="en-IN" sz="2400" dirty="0">
                <a:solidFill>
                  <a:schemeClr val="accent2"/>
                </a:solidFill>
              </a:rPr>
              <a:t>We will start in the age of SQL Server 2008</a:t>
            </a:r>
          </a:p>
        </p:txBody>
      </p:sp>
    </p:spTree>
    <p:extLst>
      <p:ext uri="{BB962C8B-B14F-4D97-AF65-F5344CB8AC3E}">
        <p14:creationId xmlns:p14="http://schemas.microsoft.com/office/powerpoint/2010/main" val="87271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58073" y="1428737"/>
            <a:ext cx="6853583" cy="1362075"/>
          </a:xfrm>
        </p:spPr>
        <p:txBody>
          <a:bodyPr/>
          <a:lstStyle/>
          <a:p>
            <a:r>
              <a:rPr lang="en-US" dirty="0"/>
              <a:t>The problem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258073" y="2928935"/>
            <a:ext cx="6853583" cy="1500187"/>
          </a:xfrm>
        </p:spPr>
        <p:txBody>
          <a:bodyPr/>
          <a:lstStyle/>
          <a:p>
            <a:r>
              <a:rPr lang="en-IN" dirty="0"/>
              <a:t>Characteristics of our performance issue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plan characteristics</a:t>
            </a:r>
            <a:endParaRPr lang="en-IN" dirty="0"/>
          </a:p>
        </p:txBody>
      </p:sp>
      <p:pic>
        <p:nvPicPr>
          <p:cNvPr id="6" name="Platshållare för innehåll 3">
            <a:extLst>
              <a:ext uri="{FF2B5EF4-FFF2-40B4-BE49-F238E27FC236}">
                <a16:creationId xmlns:a16="http://schemas.microsoft.com/office/drawing/2014/main" id="{63222E36-72DF-4AE2-9F61-5A2567C3F4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0781" y="2322623"/>
            <a:ext cx="3048425" cy="3296110"/>
          </a:xfrm>
          <a:prstGeom prst="rect">
            <a:avLst/>
          </a:prstGeom>
          <a:ln w="127000" cap="sq">
            <a:solidFill>
              <a:srgbClr val="92D05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latshållare för innehåll 6">
            <a:extLst>
              <a:ext uri="{FF2B5EF4-FFF2-40B4-BE49-F238E27FC236}">
                <a16:creationId xmlns:a16="http://schemas.microsoft.com/office/drawing/2014/main" id="{93B32AEB-A3C2-447D-B864-D89402E44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692" y="2322623"/>
            <a:ext cx="8339142" cy="2531260"/>
          </a:xfrm>
          <a:prstGeom prst="rect">
            <a:avLst/>
          </a:prstGeom>
          <a:ln w="1270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53FCE8B6-D289-460B-A527-CC124500E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143" y="1836780"/>
            <a:ext cx="4772691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41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Hey </a:t>
            </a:r>
            <a:r>
              <a:rPr lang="en-US" dirty="0" err="1"/>
              <a:t>mr</a:t>
            </a:r>
            <a:r>
              <a:rPr lang="en-US" dirty="0"/>
              <a:t> DBA!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/>
                </a:solidFill>
              </a:rPr>
              <a:t>”Your database is super slow exactly when we need it to be fast. Fix it!”</a:t>
            </a:r>
          </a:p>
          <a:p>
            <a:endParaRPr lang="en-IN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Ola </a:t>
            </a:r>
            <a:r>
              <a:rPr lang="en-US" sz="2400" dirty="0" err="1">
                <a:solidFill>
                  <a:schemeClr val="accent2"/>
                </a:solidFill>
              </a:rPr>
              <a:t>Hallengren’s</a:t>
            </a:r>
            <a:r>
              <a:rPr lang="en-US" sz="2400" dirty="0">
                <a:solidFill>
                  <a:schemeClr val="accent2"/>
                </a:solidFill>
              </a:rPr>
              <a:t> maintenance solution, run nightly</a:t>
            </a:r>
            <a:endParaRPr lang="en-IN" sz="2400" dirty="0">
              <a:solidFill>
                <a:schemeClr val="accent2"/>
              </a:solidFill>
            </a:endParaRPr>
          </a:p>
          <a:p>
            <a:endParaRPr lang="en-IN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What more can I do?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This was before the days of Query Store</a:t>
            </a:r>
          </a:p>
        </p:txBody>
      </p:sp>
    </p:spTree>
    <p:extLst>
      <p:ext uri="{BB962C8B-B14F-4D97-AF65-F5344CB8AC3E}">
        <p14:creationId xmlns:p14="http://schemas.microsoft.com/office/powerpoint/2010/main" val="1605085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58073" y="1428737"/>
            <a:ext cx="6853583" cy="1362075"/>
          </a:xfrm>
        </p:spPr>
        <p:txBody>
          <a:bodyPr/>
          <a:lstStyle/>
          <a:p>
            <a:r>
              <a:rPr lang="en-US" dirty="0"/>
              <a:t>Yay, I know why it’s slow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258073" y="2928935"/>
            <a:ext cx="6853583" cy="1500187"/>
          </a:xfrm>
        </p:spPr>
        <p:txBody>
          <a:bodyPr/>
          <a:lstStyle/>
          <a:p>
            <a:r>
              <a:rPr lang="en-IN" dirty="0"/>
              <a:t>It’s the statistics, it’s all lies!</a:t>
            </a:r>
          </a:p>
        </p:txBody>
      </p:sp>
    </p:spTree>
    <p:extLst>
      <p:ext uri="{BB962C8B-B14F-4D97-AF65-F5344CB8AC3E}">
        <p14:creationId xmlns:p14="http://schemas.microsoft.com/office/powerpoint/2010/main" val="3560102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QLServerGeeks-Summi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00000"/>
      </a:accent1>
      <a:accent2>
        <a:srgbClr val="0070C0"/>
      </a:accent2>
      <a:accent3>
        <a:srgbClr val="FC8604"/>
      </a:accent3>
      <a:accent4>
        <a:srgbClr val="92CDDC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3003</TotalTime>
  <Words>620</Words>
  <Application>Microsoft Office PowerPoint</Application>
  <PresentationFormat>Anpassad</PresentationFormat>
  <Paragraphs>122</Paragraphs>
  <Slides>19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Office Theme</vt:lpstr>
      <vt:lpstr>Statistics – an Unreliable Friend</vt:lpstr>
      <vt:lpstr>About Magnus</vt:lpstr>
      <vt:lpstr>"There are three kinds of lies: lies, damned lies, and statistics."</vt:lpstr>
      <vt:lpstr>Why this presentation?</vt:lpstr>
      <vt:lpstr>Session scenario</vt:lpstr>
      <vt:lpstr>The problem</vt:lpstr>
      <vt:lpstr>Execution plan characteristics</vt:lpstr>
      <vt:lpstr>Hey mr DBA!</vt:lpstr>
      <vt:lpstr>Yay, I know why it’s slow</vt:lpstr>
      <vt:lpstr>Statistics histogram</vt:lpstr>
      <vt:lpstr>Statistics density vector</vt:lpstr>
      <vt:lpstr>Estimated rowcount</vt:lpstr>
      <vt:lpstr>Ascending Key Problem</vt:lpstr>
      <vt:lpstr>Suggested solutions</vt:lpstr>
      <vt:lpstr>Other causes of bad guessing on Optimizer part </vt:lpstr>
      <vt:lpstr>SQL Server Cardinality Estimation</vt:lpstr>
      <vt:lpstr>The end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user_1</dc:creator>
  <cp:lastModifiedBy>Magnus</cp:lastModifiedBy>
  <cp:revision>124</cp:revision>
  <dcterms:created xsi:type="dcterms:W3CDTF">2015-07-09T13:59:10Z</dcterms:created>
  <dcterms:modified xsi:type="dcterms:W3CDTF">2020-11-01T23:01:08Z</dcterms:modified>
</cp:coreProperties>
</file>