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4"/>
    <p:sldMasterId id="2147483660" r:id="rId5"/>
    <p:sldMasterId id="2147483672" r:id="rId6"/>
  </p:sldMasterIdLst>
  <p:notesMasterIdLst>
    <p:notesMasterId r:id="rId56"/>
  </p:notesMasterIdLst>
  <p:handoutMasterIdLst>
    <p:handoutMasterId r:id="rId57"/>
  </p:handoutMasterIdLst>
  <p:sldIdLst>
    <p:sldId id="256" r:id="rId7"/>
    <p:sldId id="257" r:id="rId8"/>
    <p:sldId id="305" r:id="rId9"/>
    <p:sldId id="304" r:id="rId10"/>
    <p:sldId id="258" r:id="rId11"/>
    <p:sldId id="259" r:id="rId12"/>
    <p:sldId id="260" r:id="rId13"/>
    <p:sldId id="261" r:id="rId14"/>
    <p:sldId id="262" r:id="rId15"/>
    <p:sldId id="266" r:id="rId16"/>
    <p:sldId id="269" r:id="rId17"/>
    <p:sldId id="271" r:id="rId18"/>
    <p:sldId id="272" r:id="rId19"/>
    <p:sldId id="273" r:id="rId20"/>
    <p:sldId id="294" r:id="rId21"/>
    <p:sldId id="295" r:id="rId22"/>
    <p:sldId id="284" r:id="rId23"/>
    <p:sldId id="265" r:id="rId24"/>
    <p:sldId id="289" r:id="rId25"/>
    <p:sldId id="263" r:id="rId26"/>
    <p:sldId id="264" r:id="rId27"/>
    <p:sldId id="268" r:id="rId28"/>
    <p:sldId id="267" r:id="rId29"/>
    <p:sldId id="274" r:id="rId30"/>
    <p:sldId id="276" r:id="rId31"/>
    <p:sldId id="275" r:id="rId32"/>
    <p:sldId id="278" r:id="rId33"/>
    <p:sldId id="281" r:id="rId34"/>
    <p:sldId id="291" r:id="rId35"/>
    <p:sldId id="285" r:id="rId36"/>
    <p:sldId id="296" r:id="rId37"/>
    <p:sldId id="298" r:id="rId38"/>
    <p:sldId id="297" r:id="rId39"/>
    <p:sldId id="286" r:id="rId40"/>
    <p:sldId id="287" r:id="rId41"/>
    <p:sldId id="288" r:id="rId42"/>
    <p:sldId id="279" r:id="rId43"/>
    <p:sldId id="280" r:id="rId44"/>
    <p:sldId id="290" r:id="rId45"/>
    <p:sldId id="282" r:id="rId46"/>
    <p:sldId id="293" r:id="rId47"/>
    <p:sldId id="292" r:id="rId48"/>
    <p:sldId id="299" r:id="rId49"/>
    <p:sldId id="300" r:id="rId50"/>
    <p:sldId id="301" r:id="rId51"/>
    <p:sldId id="302" r:id="rId52"/>
    <p:sldId id="307" r:id="rId53"/>
    <p:sldId id="303" r:id="rId54"/>
    <p:sldId id="306" r:id="rId55"/>
  </p:sldIdLst>
  <p:sldSz cx="9144000" cy="6858000" type="screen4x3"/>
  <p:notesSz cx="6819900" cy="99314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vvadias Grigoris" initials="KG" lastIdx="1" clrIdx="0">
    <p:extLst>
      <p:ext uri="{19B8F6BF-5375-455C-9EA6-DF929625EA0E}">
        <p15:presenceInfo xmlns:p15="http://schemas.microsoft.com/office/powerpoint/2012/main" userId="S-1-5-21-34617356-450887726-402028614-122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D12"/>
    <a:srgbClr val="FFFFFF"/>
    <a:srgbClr val="F3F4BE"/>
    <a:srgbClr val="FFD525"/>
    <a:srgbClr val="E1E6ED"/>
    <a:srgbClr val="A311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76" autoAdjust="0"/>
  </p:normalViewPr>
  <p:slideViewPr>
    <p:cSldViewPr>
      <p:cViewPr>
        <p:scale>
          <a:sx n="125" d="100"/>
          <a:sy n="125" d="100"/>
        </p:scale>
        <p:origin x="-204" y="-12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224"/>
    </p:cViewPr>
  </p:sorterViewPr>
  <p:notesViewPr>
    <p:cSldViewPr>
      <p:cViewPr>
        <p:scale>
          <a:sx n="100" d="100"/>
          <a:sy n="100" d="100"/>
        </p:scale>
        <p:origin x="1902" y="-246"/>
      </p:cViewPr>
      <p:guideLst>
        <p:guide orient="horz" pos="3128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handoutMaster" Target="handoutMasters/handoutMaster1.xml"/><Relationship Id="rId61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6-28T10:21:48.604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9D30AE-3B1A-4DBD-9E78-B7465BD28441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386E854A-94DF-4E70-98AD-74BAA2B7A825}">
      <dgm:prSet phldrT="[Text]"/>
      <dgm:spPr/>
      <dgm:t>
        <a:bodyPr/>
        <a:lstStyle/>
        <a:p>
          <a:r>
            <a:rPr lang="en-US" dirty="0" smtClean="0"/>
            <a:t>DISREG</a:t>
          </a:r>
          <a:endParaRPr lang="el-GR" dirty="0"/>
        </a:p>
      </dgm:t>
    </dgm:pt>
    <dgm:pt modelId="{80F91237-72E2-40C0-89E1-D34733E2B27D}" type="parTrans" cxnId="{33A0350F-74F1-4EBB-B297-D6B09EC46AB5}">
      <dgm:prSet/>
      <dgm:spPr/>
      <dgm:t>
        <a:bodyPr/>
        <a:lstStyle/>
        <a:p>
          <a:endParaRPr lang="el-GR"/>
        </a:p>
      </dgm:t>
    </dgm:pt>
    <dgm:pt modelId="{3C7DBB6A-8EA0-4FD8-B564-352CF05A951E}" type="sibTrans" cxnId="{33A0350F-74F1-4EBB-B297-D6B09EC46AB5}">
      <dgm:prSet/>
      <dgm:spPr/>
      <dgm:t>
        <a:bodyPr/>
        <a:lstStyle/>
        <a:p>
          <a:endParaRPr lang="el-GR"/>
        </a:p>
      </dgm:t>
    </dgm:pt>
    <dgm:pt modelId="{6F15A1A8-A998-4378-A50A-B1A041029AA6}">
      <dgm:prSet phldrT="[Text]"/>
      <dgm:spPr/>
      <dgm:t>
        <a:bodyPr/>
        <a:lstStyle/>
        <a:p>
          <a:r>
            <a:rPr lang="en-US" dirty="0" smtClean="0"/>
            <a:t>DISLIST</a:t>
          </a:r>
          <a:endParaRPr lang="el-GR" dirty="0"/>
        </a:p>
      </dgm:t>
    </dgm:pt>
    <dgm:pt modelId="{56D226D9-D635-4C96-93A8-B5749A51E4B6}" type="parTrans" cxnId="{4CFD6EBB-869B-4145-8C48-D7497CBCF1D8}">
      <dgm:prSet/>
      <dgm:spPr/>
      <dgm:t>
        <a:bodyPr/>
        <a:lstStyle/>
        <a:p>
          <a:endParaRPr lang="el-GR"/>
        </a:p>
      </dgm:t>
    </dgm:pt>
    <dgm:pt modelId="{4AE89527-9260-47E2-8F74-F4B06E106D14}" type="sibTrans" cxnId="{4CFD6EBB-869B-4145-8C48-D7497CBCF1D8}">
      <dgm:prSet/>
      <dgm:spPr/>
      <dgm:t>
        <a:bodyPr/>
        <a:lstStyle/>
        <a:p>
          <a:endParaRPr lang="el-GR"/>
        </a:p>
      </dgm:t>
    </dgm:pt>
    <dgm:pt modelId="{EB3C3E0F-495E-41F6-971A-55C405E7E4EA}">
      <dgm:prSet phldrT="[Text]"/>
      <dgm:spPr/>
      <dgm:t>
        <a:bodyPr/>
        <a:lstStyle/>
        <a:p>
          <a:r>
            <a:rPr lang="en-US" dirty="0" smtClean="0"/>
            <a:t>C&amp;L</a:t>
          </a:r>
          <a:endParaRPr lang="el-GR" dirty="0"/>
        </a:p>
      </dgm:t>
    </dgm:pt>
    <dgm:pt modelId="{F5266F75-A1F8-4BC4-9505-951CD6616286}" type="parTrans" cxnId="{F6CE3FA9-DECF-4187-BAAA-638C2F6FB1C8}">
      <dgm:prSet/>
      <dgm:spPr/>
      <dgm:t>
        <a:bodyPr/>
        <a:lstStyle/>
        <a:p>
          <a:endParaRPr lang="el-GR"/>
        </a:p>
      </dgm:t>
    </dgm:pt>
    <dgm:pt modelId="{B5CB53B1-3F75-43B3-B2DC-610A34875C25}" type="sibTrans" cxnId="{F6CE3FA9-DECF-4187-BAAA-638C2F6FB1C8}">
      <dgm:prSet/>
      <dgm:spPr/>
      <dgm:t>
        <a:bodyPr/>
        <a:lstStyle/>
        <a:p>
          <a:endParaRPr lang="el-GR"/>
        </a:p>
      </dgm:t>
    </dgm:pt>
    <dgm:pt modelId="{23C21ED4-F8BA-49C8-B3B3-0DFECCC21F51}" type="pres">
      <dgm:prSet presAssocID="{F59D30AE-3B1A-4DBD-9E78-B7465BD28441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9F758492-F1CC-4050-874A-FE61773C0E76}" type="pres">
      <dgm:prSet presAssocID="{386E854A-94DF-4E70-98AD-74BAA2B7A825}" presName="gear1" presStyleLbl="node1" presStyleIdx="0" presStyleCnt="3">
        <dgm:presLayoutVars>
          <dgm:chMax val="1"/>
          <dgm:bulletEnabled val="1"/>
        </dgm:presLayoutVars>
      </dgm:prSet>
      <dgm:spPr/>
    </dgm:pt>
    <dgm:pt modelId="{A3510088-E84B-4C7A-91D3-8E69EB20D2DE}" type="pres">
      <dgm:prSet presAssocID="{386E854A-94DF-4E70-98AD-74BAA2B7A825}" presName="gear1srcNode" presStyleLbl="node1" presStyleIdx="0" presStyleCnt="3"/>
      <dgm:spPr/>
    </dgm:pt>
    <dgm:pt modelId="{522E9457-7010-4A08-92D7-620E9856D6D2}" type="pres">
      <dgm:prSet presAssocID="{386E854A-94DF-4E70-98AD-74BAA2B7A825}" presName="gear1dstNode" presStyleLbl="node1" presStyleIdx="0" presStyleCnt="3"/>
      <dgm:spPr/>
    </dgm:pt>
    <dgm:pt modelId="{00D7FBBA-8810-4D54-BEAB-CCFB2063CD24}" type="pres">
      <dgm:prSet presAssocID="{6F15A1A8-A998-4378-A50A-B1A041029AA6}" presName="gear2" presStyleLbl="node1" presStyleIdx="1" presStyleCnt="3">
        <dgm:presLayoutVars>
          <dgm:chMax val="1"/>
          <dgm:bulletEnabled val="1"/>
        </dgm:presLayoutVars>
      </dgm:prSet>
      <dgm:spPr/>
    </dgm:pt>
    <dgm:pt modelId="{4CA2E641-4F99-49DB-A92D-B9E1ED49A6FB}" type="pres">
      <dgm:prSet presAssocID="{6F15A1A8-A998-4378-A50A-B1A041029AA6}" presName="gear2srcNode" presStyleLbl="node1" presStyleIdx="1" presStyleCnt="3"/>
      <dgm:spPr/>
    </dgm:pt>
    <dgm:pt modelId="{D329D48F-EDB3-4BF3-8696-78ADD1E292B9}" type="pres">
      <dgm:prSet presAssocID="{6F15A1A8-A998-4378-A50A-B1A041029AA6}" presName="gear2dstNode" presStyleLbl="node1" presStyleIdx="1" presStyleCnt="3"/>
      <dgm:spPr/>
    </dgm:pt>
    <dgm:pt modelId="{85E5EB58-7E3C-4D4F-AF01-96134593B3C2}" type="pres">
      <dgm:prSet presAssocID="{EB3C3E0F-495E-41F6-971A-55C405E7E4EA}" presName="gear3" presStyleLbl="node1" presStyleIdx="2" presStyleCnt="3"/>
      <dgm:spPr/>
    </dgm:pt>
    <dgm:pt modelId="{03B6F562-A3B8-4469-8CA1-2E4DF7A6445D}" type="pres">
      <dgm:prSet presAssocID="{EB3C3E0F-495E-41F6-971A-55C405E7E4EA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0A264C8F-7076-42BD-A0C7-88D5DEB9863A}" type="pres">
      <dgm:prSet presAssocID="{EB3C3E0F-495E-41F6-971A-55C405E7E4EA}" presName="gear3srcNode" presStyleLbl="node1" presStyleIdx="2" presStyleCnt="3"/>
      <dgm:spPr/>
    </dgm:pt>
    <dgm:pt modelId="{DB685E38-2C29-4EAA-ACBD-46671ECBD754}" type="pres">
      <dgm:prSet presAssocID="{EB3C3E0F-495E-41F6-971A-55C405E7E4EA}" presName="gear3dstNode" presStyleLbl="node1" presStyleIdx="2" presStyleCnt="3"/>
      <dgm:spPr/>
    </dgm:pt>
    <dgm:pt modelId="{90A2624F-DE4B-46F8-9255-26320430413C}" type="pres">
      <dgm:prSet presAssocID="{3C7DBB6A-8EA0-4FD8-B564-352CF05A951E}" presName="connector1" presStyleLbl="sibTrans2D1" presStyleIdx="0" presStyleCnt="3"/>
      <dgm:spPr/>
    </dgm:pt>
    <dgm:pt modelId="{A4E0A398-BCCE-443A-869F-0C8F31DEAA21}" type="pres">
      <dgm:prSet presAssocID="{4AE89527-9260-47E2-8F74-F4B06E106D14}" presName="connector2" presStyleLbl="sibTrans2D1" presStyleIdx="1" presStyleCnt="3"/>
      <dgm:spPr/>
    </dgm:pt>
    <dgm:pt modelId="{2E342C92-A37A-4952-83D1-DFBE81F358F2}" type="pres">
      <dgm:prSet presAssocID="{B5CB53B1-3F75-43B3-B2DC-610A34875C25}" presName="connector3" presStyleLbl="sibTrans2D1" presStyleIdx="2" presStyleCnt="3"/>
      <dgm:spPr/>
    </dgm:pt>
  </dgm:ptLst>
  <dgm:cxnLst>
    <dgm:cxn modelId="{A9C9C1FB-2C15-45CA-96C2-F4C1CEE474D4}" type="presOf" srcId="{F59D30AE-3B1A-4DBD-9E78-B7465BD28441}" destId="{23C21ED4-F8BA-49C8-B3B3-0DFECCC21F51}" srcOrd="0" destOrd="0" presId="urn:microsoft.com/office/officeart/2005/8/layout/gear1"/>
    <dgm:cxn modelId="{73DBFA7C-3D66-4B29-8C46-2A27A1E22D61}" type="presOf" srcId="{EB3C3E0F-495E-41F6-971A-55C405E7E4EA}" destId="{0A264C8F-7076-42BD-A0C7-88D5DEB9863A}" srcOrd="2" destOrd="0" presId="urn:microsoft.com/office/officeart/2005/8/layout/gear1"/>
    <dgm:cxn modelId="{33A0350F-74F1-4EBB-B297-D6B09EC46AB5}" srcId="{F59D30AE-3B1A-4DBD-9E78-B7465BD28441}" destId="{386E854A-94DF-4E70-98AD-74BAA2B7A825}" srcOrd="0" destOrd="0" parTransId="{80F91237-72E2-40C0-89E1-D34733E2B27D}" sibTransId="{3C7DBB6A-8EA0-4FD8-B564-352CF05A951E}"/>
    <dgm:cxn modelId="{5F20D6D5-234C-4EC7-BB30-3EA6E72EE5A4}" type="presOf" srcId="{6F15A1A8-A998-4378-A50A-B1A041029AA6}" destId="{00D7FBBA-8810-4D54-BEAB-CCFB2063CD24}" srcOrd="0" destOrd="0" presId="urn:microsoft.com/office/officeart/2005/8/layout/gear1"/>
    <dgm:cxn modelId="{C1D94103-786D-4F6B-9F34-9A585DBDACBC}" type="presOf" srcId="{3C7DBB6A-8EA0-4FD8-B564-352CF05A951E}" destId="{90A2624F-DE4B-46F8-9255-26320430413C}" srcOrd="0" destOrd="0" presId="urn:microsoft.com/office/officeart/2005/8/layout/gear1"/>
    <dgm:cxn modelId="{181FB897-25FF-4229-B5A7-EC48CA8468CB}" type="presOf" srcId="{386E854A-94DF-4E70-98AD-74BAA2B7A825}" destId="{522E9457-7010-4A08-92D7-620E9856D6D2}" srcOrd="2" destOrd="0" presId="urn:microsoft.com/office/officeart/2005/8/layout/gear1"/>
    <dgm:cxn modelId="{383E59B3-D34D-4D13-A593-29DCDD27ADE1}" type="presOf" srcId="{EB3C3E0F-495E-41F6-971A-55C405E7E4EA}" destId="{03B6F562-A3B8-4469-8CA1-2E4DF7A6445D}" srcOrd="1" destOrd="0" presId="urn:microsoft.com/office/officeart/2005/8/layout/gear1"/>
    <dgm:cxn modelId="{F6CE3FA9-DECF-4187-BAAA-638C2F6FB1C8}" srcId="{F59D30AE-3B1A-4DBD-9E78-B7465BD28441}" destId="{EB3C3E0F-495E-41F6-971A-55C405E7E4EA}" srcOrd="2" destOrd="0" parTransId="{F5266F75-A1F8-4BC4-9505-951CD6616286}" sibTransId="{B5CB53B1-3F75-43B3-B2DC-610A34875C25}"/>
    <dgm:cxn modelId="{0EB9B865-DC13-468F-8F38-5E3018A8BBB2}" type="presOf" srcId="{6F15A1A8-A998-4378-A50A-B1A041029AA6}" destId="{4CA2E641-4F99-49DB-A92D-B9E1ED49A6FB}" srcOrd="1" destOrd="0" presId="urn:microsoft.com/office/officeart/2005/8/layout/gear1"/>
    <dgm:cxn modelId="{D03DB5D2-70A7-4C7E-8772-758D1D26A28F}" type="presOf" srcId="{386E854A-94DF-4E70-98AD-74BAA2B7A825}" destId="{9F758492-F1CC-4050-874A-FE61773C0E76}" srcOrd="0" destOrd="0" presId="urn:microsoft.com/office/officeart/2005/8/layout/gear1"/>
    <dgm:cxn modelId="{80A63A44-8078-44FC-BFB5-13AA58FFB477}" type="presOf" srcId="{6F15A1A8-A998-4378-A50A-B1A041029AA6}" destId="{D329D48F-EDB3-4BF3-8696-78ADD1E292B9}" srcOrd="2" destOrd="0" presId="urn:microsoft.com/office/officeart/2005/8/layout/gear1"/>
    <dgm:cxn modelId="{32E5DBF6-8D2B-4444-87DA-39FE113DB4F4}" type="presOf" srcId="{386E854A-94DF-4E70-98AD-74BAA2B7A825}" destId="{A3510088-E84B-4C7A-91D3-8E69EB20D2DE}" srcOrd="1" destOrd="0" presId="urn:microsoft.com/office/officeart/2005/8/layout/gear1"/>
    <dgm:cxn modelId="{694DBD74-D452-4753-AB7C-C749BC4D91FA}" type="presOf" srcId="{4AE89527-9260-47E2-8F74-F4B06E106D14}" destId="{A4E0A398-BCCE-443A-869F-0C8F31DEAA21}" srcOrd="0" destOrd="0" presId="urn:microsoft.com/office/officeart/2005/8/layout/gear1"/>
    <dgm:cxn modelId="{D8689AE1-315D-4111-9206-67F3B353E082}" type="presOf" srcId="{EB3C3E0F-495E-41F6-971A-55C405E7E4EA}" destId="{DB685E38-2C29-4EAA-ACBD-46671ECBD754}" srcOrd="3" destOrd="0" presId="urn:microsoft.com/office/officeart/2005/8/layout/gear1"/>
    <dgm:cxn modelId="{B1A807B6-6344-474F-B7DD-31E75118C6A3}" type="presOf" srcId="{B5CB53B1-3F75-43B3-B2DC-610A34875C25}" destId="{2E342C92-A37A-4952-83D1-DFBE81F358F2}" srcOrd="0" destOrd="0" presId="urn:microsoft.com/office/officeart/2005/8/layout/gear1"/>
    <dgm:cxn modelId="{4CFD6EBB-869B-4145-8C48-D7497CBCF1D8}" srcId="{F59D30AE-3B1A-4DBD-9E78-B7465BD28441}" destId="{6F15A1A8-A998-4378-A50A-B1A041029AA6}" srcOrd="1" destOrd="0" parTransId="{56D226D9-D635-4C96-93A8-B5749A51E4B6}" sibTransId="{4AE89527-9260-47E2-8F74-F4B06E106D14}"/>
    <dgm:cxn modelId="{DC887006-8E19-413B-B834-57ED1D9ECF9F}" type="presOf" srcId="{EB3C3E0F-495E-41F6-971A-55C405E7E4EA}" destId="{85E5EB58-7E3C-4D4F-AF01-96134593B3C2}" srcOrd="0" destOrd="0" presId="urn:microsoft.com/office/officeart/2005/8/layout/gear1"/>
    <dgm:cxn modelId="{A44E6288-4E09-4454-B4C0-01AF39FF7495}" type="presParOf" srcId="{23C21ED4-F8BA-49C8-B3B3-0DFECCC21F51}" destId="{9F758492-F1CC-4050-874A-FE61773C0E76}" srcOrd="0" destOrd="0" presId="urn:microsoft.com/office/officeart/2005/8/layout/gear1"/>
    <dgm:cxn modelId="{10474884-B2B2-4A43-B64D-A2A3CE05087E}" type="presParOf" srcId="{23C21ED4-F8BA-49C8-B3B3-0DFECCC21F51}" destId="{A3510088-E84B-4C7A-91D3-8E69EB20D2DE}" srcOrd="1" destOrd="0" presId="urn:microsoft.com/office/officeart/2005/8/layout/gear1"/>
    <dgm:cxn modelId="{47F8C0E7-5487-43C2-B79F-183CBA5C1015}" type="presParOf" srcId="{23C21ED4-F8BA-49C8-B3B3-0DFECCC21F51}" destId="{522E9457-7010-4A08-92D7-620E9856D6D2}" srcOrd="2" destOrd="0" presId="urn:microsoft.com/office/officeart/2005/8/layout/gear1"/>
    <dgm:cxn modelId="{460B28E0-9222-4B70-8A56-7B9BAF41447A}" type="presParOf" srcId="{23C21ED4-F8BA-49C8-B3B3-0DFECCC21F51}" destId="{00D7FBBA-8810-4D54-BEAB-CCFB2063CD24}" srcOrd="3" destOrd="0" presId="urn:microsoft.com/office/officeart/2005/8/layout/gear1"/>
    <dgm:cxn modelId="{BCC579C2-1586-4987-810D-7C6873B355C0}" type="presParOf" srcId="{23C21ED4-F8BA-49C8-B3B3-0DFECCC21F51}" destId="{4CA2E641-4F99-49DB-A92D-B9E1ED49A6FB}" srcOrd="4" destOrd="0" presId="urn:microsoft.com/office/officeart/2005/8/layout/gear1"/>
    <dgm:cxn modelId="{92A01A98-CC5B-476B-BD8F-B394257A55CE}" type="presParOf" srcId="{23C21ED4-F8BA-49C8-B3B3-0DFECCC21F51}" destId="{D329D48F-EDB3-4BF3-8696-78ADD1E292B9}" srcOrd="5" destOrd="0" presId="urn:microsoft.com/office/officeart/2005/8/layout/gear1"/>
    <dgm:cxn modelId="{CAD446AC-B395-4001-9BD0-B36ED76FA271}" type="presParOf" srcId="{23C21ED4-F8BA-49C8-B3B3-0DFECCC21F51}" destId="{85E5EB58-7E3C-4D4F-AF01-96134593B3C2}" srcOrd="6" destOrd="0" presId="urn:microsoft.com/office/officeart/2005/8/layout/gear1"/>
    <dgm:cxn modelId="{109E97D1-0D4B-4B4D-9A50-E60A350490B8}" type="presParOf" srcId="{23C21ED4-F8BA-49C8-B3B3-0DFECCC21F51}" destId="{03B6F562-A3B8-4469-8CA1-2E4DF7A6445D}" srcOrd="7" destOrd="0" presId="urn:microsoft.com/office/officeart/2005/8/layout/gear1"/>
    <dgm:cxn modelId="{4D6D8166-4FFF-4ABA-9D84-929F20611F89}" type="presParOf" srcId="{23C21ED4-F8BA-49C8-B3B3-0DFECCC21F51}" destId="{0A264C8F-7076-42BD-A0C7-88D5DEB9863A}" srcOrd="8" destOrd="0" presId="urn:microsoft.com/office/officeart/2005/8/layout/gear1"/>
    <dgm:cxn modelId="{3ADF943E-E197-44C6-B84C-212F29BCB9C3}" type="presParOf" srcId="{23C21ED4-F8BA-49C8-B3B3-0DFECCC21F51}" destId="{DB685E38-2C29-4EAA-ACBD-46671ECBD754}" srcOrd="9" destOrd="0" presId="urn:microsoft.com/office/officeart/2005/8/layout/gear1"/>
    <dgm:cxn modelId="{492BBCAD-7F43-4434-8A0B-2B27EC173C88}" type="presParOf" srcId="{23C21ED4-F8BA-49C8-B3B3-0DFECCC21F51}" destId="{90A2624F-DE4B-46F8-9255-26320430413C}" srcOrd="10" destOrd="0" presId="urn:microsoft.com/office/officeart/2005/8/layout/gear1"/>
    <dgm:cxn modelId="{BF0A1B0B-0E18-4EDC-9743-CA64870BCD3B}" type="presParOf" srcId="{23C21ED4-F8BA-49C8-B3B3-0DFECCC21F51}" destId="{A4E0A398-BCCE-443A-869F-0C8F31DEAA21}" srcOrd="11" destOrd="0" presId="urn:microsoft.com/office/officeart/2005/8/layout/gear1"/>
    <dgm:cxn modelId="{1CA06ED4-68F1-4431-8A38-0E14AF0E3E0B}" type="presParOf" srcId="{23C21ED4-F8BA-49C8-B3B3-0DFECCC21F51}" destId="{2E342C92-A37A-4952-83D1-DFBE81F358F2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3A2769-F70F-45E3-9632-AC6E5B3B1585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E5051F90-31CF-4869-B608-1636B1BE46FB}">
      <dgm:prSet phldrT="[Text]" phldr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l-GR" dirty="0"/>
        </a:p>
      </dgm:t>
    </dgm:pt>
    <dgm:pt modelId="{2A9BB5FE-004E-4733-9CC6-ECB33686CDF5}" type="parTrans" cxnId="{80D82C66-1554-41D4-98D9-81E46D5C097A}">
      <dgm:prSet/>
      <dgm:spPr/>
      <dgm:t>
        <a:bodyPr/>
        <a:lstStyle/>
        <a:p>
          <a:endParaRPr lang="el-GR"/>
        </a:p>
      </dgm:t>
    </dgm:pt>
    <dgm:pt modelId="{6FD42F3C-8B07-4728-94B3-92538A797717}" type="sibTrans" cxnId="{80D82C66-1554-41D4-98D9-81E46D5C097A}">
      <dgm:prSet/>
      <dgm:spPr/>
      <dgm:t>
        <a:bodyPr/>
        <a:lstStyle/>
        <a:p>
          <a:endParaRPr lang="el-GR"/>
        </a:p>
      </dgm:t>
    </dgm:pt>
    <dgm:pt modelId="{25358C3D-374D-48F9-854D-7C62EC3708FA}">
      <dgm:prSet phldrT="[Text]" phldr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l-GR" dirty="0"/>
        </a:p>
      </dgm:t>
    </dgm:pt>
    <dgm:pt modelId="{64371A0C-E086-45A2-904F-9F610484B019}" type="parTrans" cxnId="{24F0410D-208C-40F6-908D-E149997E68A4}">
      <dgm:prSet/>
      <dgm:spPr/>
      <dgm:t>
        <a:bodyPr/>
        <a:lstStyle/>
        <a:p>
          <a:endParaRPr lang="el-GR"/>
        </a:p>
      </dgm:t>
    </dgm:pt>
    <dgm:pt modelId="{3AA7704B-8450-4D3E-91AB-D346802DE13C}" type="sibTrans" cxnId="{24F0410D-208C-40F6-908D-E149997E68A4}">
      <dgm:prSet/>
      <dgm:spPr/>
      <dgm:t>
        <a:bodyPr/>
        <a:lstStyle/>
        <a:p>
          <a:endParaRPr lang="el-GR"/>
        </a:p>
      </dgm:t>
    </dgm:pt>
    <dgm:pt modelId="{C3CB8830-625F-402C-B7EC-3C1BC757C69A}">
      <dgm:prSet phldrT="[Text]" phldr="1"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l-GR"/>
        </a:p>
      </dgm:t>
    </dgm:pt>
    <dgm:pt modelId="{019440E4-8438-4EBD-8F21-03607112F47D}" type="parTrans" cxnId="{05DDCF82-FED7-495A-828B-53E582E88A34}">
      <dgm:prSet/>
      <dgm:spPr/>
      <dgm:t>
        <a:bodyPr/>
        <a:lstStyle/>
        <a:p>
          <a:endParaRPr lang="el-GR"/>
        </a:p>
      </dgm:t>
    </dgm:pt>
    <dgm:pt modelId="{46BC5A88-70DE-464E-8B24-322026A8F8BF}" type="sibTrans" cxnId="{05DDCF82-FED7-495A-828B-53E582E88A34}">
      <dgm:prSet/>
      <dgm:spPr/>
      <dgm:t>
        <a:bodyPr/>
        <a:lstStyle/>
        <a:p>
          <a:endParaRPr lang="el-GR"/>
        </a:p>
      </dgm:t>
    </dgm:pt>
    <dgm:pt modelId="{9E1E3A43-527A-4388-8F9D-11EE06FCEB33}" type="pres">
      <dgm:prSet presAssocID="{DF3A2769-F70F-45E3-9632-AC6E5B3B158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C3C6C3A-822D-4F05-9B86-23C22FAEA9BE}" type="pres">
      <dgm:prSet presAssocID="{E5051F90-31CF-4869-B608-1636B1BE46FB}" presName="Parent" presStyleLbl="node0" presStyleIdx="0" presStyleCnt="1">
        <dgm:presLayoutVars>
          <dgm:chMax val="6"/>
          <dgm:chPref val="6"/>
        </dgm:presLayoutVars>
      </dgm:prSet>
      <dgm:spPr/>
    </dgm:pt>
    <dgm:pt modelId="{A863D650-9C77-46F1-A2CD-A74F48A65D81}" type="pres">
      <dgm:prSet presAssocID="{25358C3D-374D-48F9-854D-7C62EC3708FA}" presName="Accent1" presStyleCnt="0"/>
      <dgm:spPr/>
    </dgm:pt>
    <dgm:pt modelId="{58E86E45-88E0-45BF-9071-0DFC97E7F985}" type="pres">
      <dgm:prSet presAssocID="{25358C3D-374D-48F9-854D-7C62EC3708FA}" presName="Accent" presStyleLbl="bgShp" presStyleIdx="0" presStyleCnt="2"/>
      <dgm:spPr/>
    </dgm:pt>
    <dgm:pt modelId="{F7AF0AD7-7E35-4781-9970-BA30642A1BA1}" type="pres">
      <dgm:prSet presAssocID="{25358C3D-374D-48F9-854D-7C62EC3708FA}" presName="Child1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09A3B95-D9AA-403E-AC25-51AC2BCE7C75}" type="pres">
      <dgm:prSet presAssocID="{C3CB8830-625F-402C-B7EC-3C1BC757C69A}" presName="Accent2" presStyleCnt="0"/>
      <dgm:spPr/>
    </dgm:pt>
    <dgm:pt modelId="{67728DF6-287E-4281-9557-E9E91AC70041}" type="pres">
      <dgm:prSet presAssocID="{C3CB8830-625F-402C-B7EC-3C1BC757C69A}" presName="Accent" presStyleLbl="bgShp" presStyleIdx="1" presStyleCnt="2"/>
      <dgm:spPr/>
    </dgm:pt>
    <dgm:pt modelId="{B6FCF30E-26FA-4874-BDC6-2FBD96AC66F0}" type="pres">
      <dgm:prSet presAssocID="{C3CB8830-625F-402C-B7EC-3C1BC757C69A}" presName="Child2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05DDCF82-FED7-495A-828B-53E582E88A34}" srcId="{E5051F90-31CF-4869-B608-1636B1BE46FB}" destId="{C3CB8830-625F-402C-B7EC-3C1BC757C69A}" srcOrd="1" destOrd="0" parTransId="{019440E4-8438-4EBD-8F21-03607112F47D}" sibTransId="{46BC5A88-70DE-464E-8B24-322026A8F8BF}"/>
    <dgm:cxn modelId="{6BEE8969-E34D-4EEB-A55F-3E7064A1A0A7}" type="presOf" srcId="{E5051F90-31CF-4869-B608-1636B1BE46FB}" destId="{DC3C6C3A-822D-4F05-9B86-23C22FAEA9BE}" srcOrd="0" destOrd="0" presId="urn:microsoft.com/office/officeart/2011/layout/HexagonRadial"/>
    <dgm:cxn modelId="{24F0410D-208C-40F6-908D-E149997E68A4}" srcId="{E5051F90-31CF-4869-B608-1636B1BE46FB}" destId="{25358C3D-374D-48F9-854D-7C62EC3708FA}" srcOrd="0" destOrd="0" parTransId="{64371A0C-E086-45A2-904F-9F610484B019}" sibTransId="{3AA7704B-8450-4D3E-91AB-D346802DE13C}"/>
    <dgm:cxn modelId="{D51DEA7E-7F5A-4F58-B1A2-01338F317A2E}" type="presOf" srcId="{C3CB8830-625F-402C-B7EC-3C1BC757C69A}" destId="{B6FCF30E-26FA-4874-BDC6-2FBD96AC66F0}" srcOrd="0" destOrd="0" presId="urn:microsoft.com/office/officeart/2011/layout/HexagonRadial"/>
    <dgm:cxn modelId="{91CC0758-283C-406F-B5E4-06109A0246AB}" type="presOf" srcId="{25358C3D-374D-48F9-854D-7C62EC3708FA}" destId="{F7AF0AD7-7E35-4781-9970-BA30642A1BA1}" srcOrd="0" destOrd="0" presId="urn:microsoft.com/office/officeart/2011/layout/HexagonRadial"/>
    <dgm:cxn modelId="{9AF235F0-3697-4E07-BEB6-C78ECD91E775}" type="presOf" srcId="{DF3A2769-F70F-45E3-9632-AC6E5B3B1585}" destId="{9E1E3A43-527A-4388-8F9D-11EE06FCEB33}" srcOrd="0" destOrd="0" presId="urn:microsoft.com/office/officeart/2011/layout/HexagonRadial"/>
    <dgm:cxn modelId="{80D82C66-1554-41D4-98D9-81E46D5C097A}" srcId="{DF3A2769-F70F-45E3-9632-AC6E5B3B1585}" destId="{E5051F90-31CF-4869-B608-1636B1BE46FB}" srcOrd="0" destOrd="0" parTransId="{2A9BB5FE-004E-4733-9CC6-ECB33686CDF5}" sibTransId="{6FD42F3C-8B07-4728-94B3-92538A797717}"/>
    <dgm:cxn modelId="{688F2540-681D-45D1-A429-C7D8607A4AA7}" type="presParOf" srcId="{9E1E3A43-527A-4388-8F9D-11EE06FCEB33}" destId="{DC3C6C3A-822D-4F05-9B86-23C22FAEA9BE}" srcOrd="0" destOrd="0" presId="urn:microsoft.com/office/officeart/2011/layout/HexagonRadial"/>
    <dgm:cxn modelId="{5E766B2F-3939-4C06-96D9-908F6A78FCEC}" type="presParOf" srcId="{9E1E3A43-527A-4388-8F9D-11EE06FCEB33}" destId="{A863D650-9C77-46F1-A2CD-A74F48A65D81}" srcOrd="1" destOrd="0" presId="urn:microsoft.com/office/officeart/2011/layout/HexagonRadial"/>
    <dgm:cxn modelId="{16BDE8CF-8411-42C3-B11A-E86E62A42957}" type="presParOf" srcId="{A863D650-9C77-46F1-A2CD-A74F48A65D81}" destId="{58E86E45-88E0-45BF-9071-0DFC97E7F985}" srcOrd="0" destOrd="0" presId="urn:microsoft.com/office/officeart/2011/layout/HexagonRadial"/>
    <dgm:cxn modelId="{217EAB04-E22C-4957-9AF9-774B147E8F7E}" type="presParOf" srcId="{9E1E3A43-527A-4388-8F9D-11EE06FCEB33}" destId="{F7AF0AD7-7E35-4781-9970-BA30642A1BA1}" srcOrd="2" destOrd="0" presId="urn:microsoft.com/office/officeart/2011/layout/HexagonRadial"/>
    <dgm:cxn modelId="{94E56080-F389-4F79-84E5-97017D97CCE0}" type="presParOf" srcId="{9E1E3A43-527A-4388-8F9D-11EE06FCEB33}" destId="{D09A3B95-D9AA-403E-AC25-51AC2BCE7C75}" srcOrd="3" destOrd="0" presId="urn:microsoft.com/office/officeart/2011/layout/HexagonRadial"/>
    <dgm:cxn modelId="{C1CF340D-7D74-4614-A88C-0BD39FB7BB13}" type="presParOf" srcId="{D09A3B95-D9AA-403E-AC25-51AC2BCE7C75}" destId="{67728DF6-287E-4281-9557-E9E91AC70041}" srcOrd="0" destOrd="0" presId="urn:microsoft.com/office/officeart/2011/layout/HexagonRadial"/>
    <dgm:cxn modelId="{105253EE-E131-4911-A9EB-ECEA1771C7FA}" type="presParOf" srcId="{9E1E3A43-527A-4388-8F9D-11EE06FCEB33}" destId="{B6FCF30E-26FA-4874-BDC6-2FBD96AC66F0}" srcOrd="4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A2769-F70F-45E3-9632-AC6E5B3B1585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E5051F90-31CF-4869-B608-1636B1BE46FB}">
      <dgm:prSet phldrT="[Text]" phldr="1"/>
      <dgm:spPr>
        <a:solidFill>
          <a:srgbClr val="FFC000"/>
        </a:solidFill>
      </dgm:spPr>
      <dgm:t>
        <a:bodyPr/>
        <a:lstStyle/>
        <a:p>
          <a:endParaRPr lang="el-GR" dirty="0"/>
        </a:p>
      </dgm:t>
    </dgm:pt>
    <dgm:pt modelId="{2A9BB5FE-004E-4733-9CC6-ECB33686CDF5}" type="parTrans" cxnId="{80D82C66-1554-41D4-98D9-81E46D5C097A}">
      <dgm:prSet/>
      <dgm:spPr/>
      <dgm:t>
        <a:bodyPr/>
        <a:lstStyle/>
        <a:p>
          <a:endParaRPr lang="el-GR"/>
        </a:p>
      </dgm:t>
    </dgm:pt>
    <dgm:pt modelId="{6FD42F3C-8B07-4728-94B3-92538A797717}" type="sibTrans" cxnId="{80D82C66-1554-41D4-98D9-81E46D5C097A}">
      <dgm:prSet/>
      <dgm:spPr/>
      <dgm:t>
        <a:bodyPr/>
        <a:lstStyle/>
        <a:p>
          <a:endParaRPr lang="el-GR"/>
        </a:p>
      </dgm:t>
    </dgm:pt>
    <dgm:pt modelId="{25358C3D-374D-48F9-854D-7C62EC3708FA}">
      <dgm:prSet phldrT="[Text]" phldr="1"/>
      <dgm:spPr>
        <a:solidFill>
          <a:srgbClr val="FFC000"/>
        </a:solidFill>
      </dgm:spPr>
      <dgm:t>
        <a:bodyPr/>
        <a:lstStyle/>
        <a:p>
          <a:endParaRPr lang="el-GR" dirty="0"/>
        </a:p>
      </dgm:t>
    </dgm:pt>
    <dgm:pt modelId="{64371A0C-E086-45A2-904F-9F610484B019}" type="parTrans" cxnId="{24F0410D-208C-40F6-908D-E149997E68A4}">
      <dgm:prSet/>
      <dgm:spPr/>
      <dgm:t>
        <a:bodyPr/>
        <a:lstStyle/>
        <a:p>
          <a:endParaRPr lang="el-GR"/>
        </a:p>
      </dgm:t>
    </dgm:pt>
    <dgm:pt modelId="{3AA7704B-8450-4D3E-91AB-D346802DE13C}" type="sibTrans" cxnId="{24F0410D-208C-40F6-908D-E149997E68A4}">
      <dgm:prSet/>
      <dgm:spPr/>
      <dgm:t>
        <a:bodyPr/>
        <a:lstStyle/>
        <a:p>
          <a:endParaRPr lang="el-GR"/>
        </a:p>
      </dgm:t>
    </dgm:pt>
    <dgm:pt modelId="{C3CB8830-625F-402C-B7EC-3C1BC757C69A}">
      <dgm:prSet phldrT="[Text]" phldr="1"/>
      <dgm:spPr>
        <a:solidFill>
          <a:srgbClr val="FFC000"/>
        </a:solidFill>
      </dgm:spPr>
      <dgm:t>
        <a:bodyPr/>
        <a:lstStyle/>
        <a:p>
          <a:endParaRPr lang="el-GR"/>
        </a:p>
      </dgm:t>
    </dgm:pt>
    <dgm:pt modelId="{019440E4-8438-4EBD-8F21-03607112F47D}" type="parTrans" cxnId="{05DDCF82-FED7-495A-828B-53E582E88A34}">
      <dgm:prSet/>
      <dgm:spPr/>
      <dgm:t>
        <a:bodyPr/>
        <a:lstStyle/>
        <a:p>
          <a:endParaRPr lang="el-GR"/>
        </a:p>
      </dgm:t>
    </dgm:pt>
    <dgm:pt modelId="{46BC5A88-70DE-464E-8B24-322026A8F8BF}" type="sibTrans" cxnId="{05DDCF82-FED7-495A-828B-53E582E88A34}">
      <dgm:prSet/>
      <dgm:spPr/>
      <dgm:t>
        <a:bodyPr/>
        <a:lstStyle/>
        <a:p>
          <a:endParaRPr lang="el-GR"/>
        </a:p>
      </dgm:t>
    </dgm:pt>
    <dgm:pt modelId="{E79B205E-8F38-48E8-A421-C60F882F679E}">
      <dgm:prSet phldrT="[Text]" phldr="1"/>
      <dgm:spPr>
        <a:solidFill>
          <a:srgbClr val="FFC000"/>
        </a:solidFill>
      </dgm:spPr>
      <dgm:t>
        <a:bodyPr/>
        <a:lstStyle/>
        <a:p>
          <a:endParaRPr lang="el-GR"/>
        </a:p>
      </dgm:t>
    </dgm:pt>
    <dgm:pt modelId="{918AC4C1-DABF-40A1-96DF-EB28AF1E480D}" type="parTrans" cxnId="{1E02D45A-F721-40C7-A473-5F102E37F0F6}">
      <dgm:prSet/>
      <dgm:spPr/>
      <dgm:t>
        <a:bodyPr/>
        <a:lstStyle/>
        <a:p>
          <a:endParaRPr lang="el-GR"/>
        </a:p>
      </dgm:t>
    </dgm:pt>
    <dgm:pt modelId="{3795176D-F49A-436B-82D1-96E67E183799}" type="sibTrans" cxnId="{1E02D45A-F721-40C7-A473-5F102E37F0F6}">
      <dgm:prSet/>
      <dgm:spPr/>
      <dgm:t>
        <a:bodyPr/>
        <a:lstStyle/>
        <a:p>
          <a:endParaRPr lang="el-GR"/>
        </a:p>
      </dgm:t>
    </dgm:pt>
    <dgm:pt modelId="{65AF25DA-545F-4A6C-B590-E865488C8B54}">
      <dgm:prSet phldrT="[Text]" phldr="1"/>
      <dgm:spPr>
        <a:solidFill>
          <a:srgbClr val="FFC000"/>
        </a:solidFill>
      </dgm:spPr>
      <dgm:t>
        <a:bodyPr/>
        <a:lstStyle/>
        <a:p>
          <a:endParaRPr lang="el-GR"/>
        </a:p>
      </dgm:t>
    </dgm:pt>
    <dgm:pt modelId="{D441C1AC-36FB-4E60-B381-60BD3164E561}" type="parTrans" cxnId="{2E1B7B15-A535-4EE2-9B06-5C99510204F8}">
      <dgm:prSet/>
      <dgm:spPr/>
      <dgm:t>
        <a:bodyPr/>
        <a:lstStyle/>
        <a:p>
          <a:endParaRPr lang="el-GR"/>
        </a:p>
      </dgm:t>
    </dgm:pt>
    <dgm:pt modelId="{A5C5DBA8-4C87-4F69-8E73-2FF97890621B}" type="sibTrans" cxnId="{2E1B7B15-A535-4EE2-9B06-5C99510204F8}">
      <dgm:prSet/>
      <dgm:spPr/>
      <dgm:t>
        <a:bodyPr/>
        <a:lstStyle/>
        <a:p>
          <a:endParaRPr lang="el-GR"/>
        </a:p>
      </dgm:t>
    </dgm:pt>
    <dgm:pt modelId="{112CD930-3D0C-4F6F-B6A3-9D7E00F25B14}">
      <dgm:prSet phldrT="[Text]" phldr="1"/>
      <dgm:spPr>
        <a:solidFill>
          <a:srgbClr val="FFC000"/>
        </a:solidFill>
      </dgm:spPr>
      <dgm:t>
        <a:bodyPr/>
        <a:lstStyle/>
        <a:p>
          <a:endParaRPr lang="el-GR"/>
        </a:p>
      </dgm:t>
    </dgm:pt>
    <dgm:pt modelId="{77FCADFB-A598-4834-89F5-0E49D436BAAA}" type="parTrans" cxnId="{1D3BDBB6-D0DA-4470-B234-86D893529457}">
      <dgm:prSet/>
      <dgm:spPr/>
      <dgm:t>
        <a:bodyPr/>
        <a:lstStyle/>
        <a:p>
          <a:endParaRPr lang="el-GR"/>
        </a:p>
      </dgm:t>
    </dgm:pt>
    <dgm:pt modelId="{D346F0A6-F1FB-4BB3-8DBC-CB26AD211B97}" type="sibTrans" cxnId="{1D3BDBB6-D0DA-4470-B234-86D893529457}">
      <dgm:prSet/>
      <dgm:spPr/>
      <dgm:t>
        <a:bodyPr/>
        <a:lstStyle/>
        <a:p>
          <a:endParaRPr lang="el-GR"/>
        </a:p>
      </dgm:t>
    </dgm:pt>
    <dgm:pt modelId="{300BAF94-1A3C-4443-A11B-4096773118B6}">
      <dgm:prSet phldrT="[Text]"/>
      <dgm:spPr>
        <a:solidFill>
          <a:srgbClr val="FFC000"/>
        </a:solidFill>
      </dgm:spPr>
      <dgm:t>
        <a:bodyPr/>
        <a:lstStyle/>
        <a:p>
          <a:endParaRPr lang="el-GR" dirty="0"/>
        </a:p>
      </dgm:t>
    </dgm:pt>
    <dgm:pt modelId="{A01DA5B0-C0C9-484B-BC56-4DABF64F10C8}" type="parTrans" cxnId="{CE7DC232-7D42-4709-BC19-888F16C81760}">
      <dgm:prSet/>
      <dgm:spPr/>
      <dgm:t>
        <a:bodyPr/>
        <a:lstStyle/>
        <a:p>
          <a:endParaRPr lang="el-GR"/>
        </a:p>
      </dgm:t>
    </dgm:pt>
    <dgm:pt modelId="{D2B9B03D-0A1A-4664-AD45-E713EAAEBA77}" type="sibTrans" cxnId="{CE7DC232-7D42-4709-BC19-888F16C81760}">
      <dgm:prSet/>
      <dgm:spPr/>
      <dgm:t>
        <a:bodyPr/>
        <a:lstStyle/>
        <a:p>
          <a:endParaRPr lang="el-GR"/>
        </a:p>
      </dgm:t>
    </dgm:pt>
    <dgm:pt modelId="{9E1E3A43-527A-4388-8F9D-11EE06FCEB33}" type="pres">
      <dgm:prSet presAssocID="{DF3A2769-F70F-45E3-9632-AC6E5B3B158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DC3C6C3A-822D-4F05-9B86-23C22FAEA9BE}" type="pres">
      <dgm:prSet presAssocID="{E5051F90-31CF-4869-B608-1636B1BE46FB}" presName="Parent" presStyleLbl="node0" presStyleIdx="0" presStyleCnt="1">
        <dgm:presLayoutVars>
          <dgm:chMax val="6"/>
          <dgm:chPref val="6"/>
        </dgm:presLayoutVars>
      </dgm:prSet>
      <dgm:spPr/>
    </dgm:pt>
    <dgm:pt modelId="{A863D650-9C77-46F1-A2CD-A74F48A65D81}" type="pres">
      <dgm:prSet presAssocID="{25358C3D-374D-48F9-854D-7C62EC3708FA}" presName="Accent1" presStyleCnt="0"/>
      <dgm:spPr/>
    </dgm:pt>
    <dgm:pt modelId="{58E86E45-88E0-45BF-9071-0DFC97E7F985}" type="pres">
      <dgm:prSet presAssocID="{25358C3D-374D-48F9-854D-7C62EC3708FA}" presName="Accent" presStyleLbl="bgShp" presStyleIdx="0" presStyleCnt="6"/>
      <dgm:spPr/>
    </dgm:pt>
    <dgm:pt modelId="{F7AF0AD7-7E35-4781-9970-BA30642A1BA1}" type="pres">
      <dgm:prSet presAssocID="{25358C3D-374D-48F9-854D-7C62EC3708FA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D09A3B95-D9AA-403E-AC25-51AC2BCE7C75}" type="pres">
      <dgm:prSet presAssocID="{C3CB8830-625F-402C-B7EC-3C1BC757C69A}" presName="Accent2" presStyleCnt="0"/>
      <dgm:spPr/>
    </dgm:pt>
    <dgm:pt modelId="{67728DF6-287E-4281-9557-E9E91AC70041}" type="pres">
      <dgm:prSet presAssocID="{C3CB8830-625F-402C-B7EC-3C1BC757C69A}" presName="Accent" presStyleLbl="bgShp" presStyleIdx="1" presStyleCnt="6"/>
      <dgm:spPr/>
    </dgm:pt>
    <dgm:pt modelId="{B6FCF30E-26FA-4874-BDC6-2FBD96AC66F0}" type="pres">
      <dgm:prSet presAssocID="{C3CB8830-625F-402C-B7EC-3C1BC757C69A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70DB921B-812D-4193-9842-0A08620CD431}" type="pres">
      <dgm:prSet presAssocID="{E79B205E-8F38-48E8-A421-C60F882F679E}" presName="Accent3" presStyleCnt="0"/>
      <dgm:spPr/>
    </dgm:pt>
    <dgm:pt modelId="{DB56F370-7A5E-45F1-AC64-72D6BF8C1BAC}" type="pres">
      <dgm:prSet presAssocID="{E79B205E-8F38-48E8-A421-C60F882F679E}" presName="Accent" presStyleLbl="bgShp" presStyleIdx="2" presStyleCnt="6"/>
      <dgm:spPr/>
    </dgm:pt>
    <dgm:pt modelId="{A0962086-BF95-4EC7-9D0A-2D1F40E060FF}" type="pres">
      <dgm:prSet presAssocID="{E79B205E-8F38-48E8-A421-C60F882F679E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3D0CA967-04B3-40A6-9373-4CE5ADEC8738}" type="pres">
      <dgm:prSet presAssocID="{65AF25DA-545F-4A6C-B590-E865488C8B54}" presName="Accent4" presStyleCnt="0"/>
      <dgm:spPr/>
    </dgm:pt>
    <dgm:pt modelId="{D7CBD5BC-80C3-4A33-86C0-F632993714BE}" type="pres">
      <dgm:prSet presAssocID="{65AF25DA-545F-4A6C-B590-E865488C8B54}" presName="Accent" presStyleLbl="bgShp" presStyleIdx="3" presStyleCnt="6"/>
      <dgm:spPr/>
    </dgm:pt>
    <dgm:pt modelId="{D032A7D8-1800-4BB3-917F-042E44CE19DF}" type="pres">
      <dgm:prSet presAssocID="{65AF25DA-545F-4A6C-B590-E865488C8B54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89F230C-8A2A-4956-8946-72A1E5A423D9}" type="pres">
      <dgm:prSet presAssocID="{112CD930-3D0C-4F6F-B6A3-9D7E00F25B14}" presName="Accent5" presStyleCnt="0"/>
      <dgm:spPr/>
    </dgm:pt>
    <dgm:pt modelId="{F84B5761-93F5-428A-8EB3-37913C2DB6FE}" type="pres">
      <dgm:prSet presAssocID="{112CD930-3D0C-4F6F-B6A3-9D7E00F25B14}" presName="Accent" presStyleLbl="bgShp" presStyleIdx="4" presStyleCnt="6"/>
      <dgm:spPr/>
    </dgm:pt>
    <dgm:pt modelId="{8768E59D-8EE4-4100-ACE8-3929C9B318E7}" type="pres">
      <dgm:prSet presAssocID="{112CD930-3D0C-4F6F-B6A3-9D7E00F25B1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3825EEB0-78E7-4EC2-B968-22BDC689A4F0}" type="pres">
      <dgm:prSet presAssocID="{300BAF94-1A3C-4443-A11B-4096773118B6}" presName="Accent6" presStyleCnt="0"/>
      <dgm:spPr/>
    </dgm:pt>
    <dgm:pt modelId="{4A5CCEF9-BC71-4CA6-AB26-ACFA09B7CFD3}" type="pres">
      <dgm:prSet presAssocID="{300BAF94-1A3C-4443-A11B-4096773118B6}" presName="Accent" presStyleLbl="bgShp" presStyleIdx="5" presStyleCnt="6"/>
      <dgm:spPr/>
    </dgm:pt>
    <dgm:pt modelId="{4A9EF602-1746-4AE5-A886-7096D7EA1E24}" type="pres">
      <dgm:prSet presAssocID="{300BAF94-1A3C-4443-A11B-4096773118B6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2E1B7B15-A535-4EE2-9B06-5C99510204F8}" srcId="{E5051F90-31CF-4869-B608-1636B1BE46FB}" destId="{65AF25DA-545F-4A6C-B590-E865488C8B54}" srcOrd="3" destOrd="0" parTransId="{D441C1AC-36FB-4E60-B381-60BD3164E561}" sibTransId="{A5C5DBA8-4C87-4F69-8E73-2FF97890621B}"/>
    <dgm:cxn modelId="{5ED394F7-8DF8-4574-913C-490EEE6F2984}" type="presOf" srcId="{300BAF94-1A3C-4443-A11B-4096773118B6}" destId="{4A9EF602-1746-4AE5-A886-7096D7EA1E24}" srcOrd="0" destOrd="0" presId="urn:microsoft.com/office/officeart/2011/layout/HexagonRadial"/>
    <dgm:cxn modelId="{1E02D45A-F721-40C7-A473-5F102E37F0F6}" srcId="{E5051F90-31CF-4869-B608-1636B1BE46FB}" destId="{E79B205E-8F38-48E8-A421-C60F882F679E}" srcOrd="2" destOrd="0" parTransId="{918AC4C1-DABF-40A1-96DF-EB28AF1E480D}" sibTransId="{3795176D-F49A-436B-82D1-96E67E183799}"/>
    <dgm:cxn modelId="{05DDCF82-FED7-495A-828B-53E582E88A34}" srcId="{E5051F90-31CF-4869-B608-1636B1BE46FB}" destId="{C3CB8830-625F-402C-B7EC-3C1BC757C69A}" srcOrd="1" destOrd="0" parTransId="{019440E4-8438-4EBD-8F21-03607112F47D}" sibTransId="{46BC5A88-70DE-464E-8B24-322026A8F8BF}"/>
    <dgm:cxn modelId="{FF2D2297-B341-4D7B-8264-1F0524F36121}" type="presOf" srcId="{E5051F90-31CF-4869-B608-1636B1BE46FB}" destId="{DC3C6C3A-822D-4F05-9B86-23C22FAEA9BE}" srcOrd="0" destOrd="0" presId="urn:microsoft.com/office/officeart/2011/layout/HexagonRadial"/>
    <dgm:cxn modelId="{1E8F94F9-5A4A-45E7-A139-767D1FB02768}" type="presOf" srcId="{C3CB8830-625F-402C-B7EC-3C1BC757C69A}" destId="{B6FCF30E-26FA-4874-BDC6-2FBD96AC66F0}" srcOrd="0" destOrd="0" presId="urn:microsoft.com/office/officeart/2011/layout/HexagonRadial"/>
    <dgm:cxn modelId="{1D3BDBB6-D0DA-4470-B234-86D893529457}" srcId="{E5051F90-31CF-4869-B608-1636B1BE46FB}" destId="{112CD930-3D0C-4F6F-B6A3-9D7E00F25B14}" srcOrd="4" destOrd="0" parTransId="{77FCADFB-A598-4834-89F5-0E49D436BAAA}" sibTransId="{D346F0A6-F1FB-4BB3-8DBC-CB26AD211B97}"/>
    <dgm:cxn modelId="{CE7DC232-7D42-4709-BC19-888F16C81760}" srcId="{E5051F90-31CF-4869-B608-1636B1BE46FB}" destId="{300BAF94-1A3C-4443-A11B-4096773118B6}" srcOrd="5" destOrd="0" parTransId="{A01DA5B0-C0C9-484B-BC56-4DABF64F10C8}" sibTransId="{D2B9B03D-0A1A-4664-AD45-E713EAAEBA77}"/>
    <dgm:cxn modelId="{70B9ADC6-290E-4D17-AC46-5AAB3B645B94}" type="presOf" srcId="{E79B205E-8F38-48E8-A421-C60F882F679E}" destId="{A0962086-BF95-4EC7-9D0A-2D1F40E060FF}" srcOrd="0" destOrd="0" presId="urn:microsoft.com/office/officeart/2011/layout/HexagonRadial"/>
    <dgm:cxn modelId="{2783D6DD-24F4-4BD1-875D-7BD850E34B1F}" type="presOf" srcId="{112CD930-3D0C-4F6F-B6A3-9D7E00F25B14}" destId="{8768E59D-8EE4-4100-ACE8-3929C9B318E7}" srcOrd="0" destOrd="0" presId="urn:microsoft.com/office/officeart/2011/layout/HexagonRadial"/>
    <dgm:cxn modelId="{2BAD4F09-B710-40B9-A646-AFC3BE4E7AC8}" type="presOf" srcId="{65AF25DA-545F-4A6C-B590-E865488C8B54}" destId="{D032A7D8-1800-4BB3-917F-042E44CE19DF}" srcOrd="0" destOrd="0" presId="urn:microsoft.com/office/officeart/2011/layout/HexagonRadial"/>
    <dgm:cxn modelId="{24F0410D-208C-40F6-908D-E149997E68A4}" srcId="{E5051F90-31CF-4869-B608-1636B1BE46FB}" destId="{25358C3D-374D-48F9-854D-7C62EC3708FA}" srcOrd="0" destOrd="0" parTransId="{64371A0C-E086-45A2-904F-9F610484B019}" sibTransId="{3AA7704B-8450-4D3E-91AB-D346802DE13C}"/>
    <dgm:cxn modelId="{BF4E9820-5905-4440-8C5A-D667DE1BA49D}" type="presOf" srcId="{25358C3D-374D-48F9-854D-7C62EC3708FA}" destId="{F7AF0AD7-7E35-4781-9970-BA30642A1BA1}" srcOrd="0" destOrd="0" presId="urn:microsoft.com/office/officeart/2011/layout/HexagonRadial"/>
    <dgm:cxn modelId="{4B7DD270-30E3-47B9-9461-6CE23AAFD965}" type="presOf" srcId="{DF3A2769-F70F-45E3-9632-AC6E5B3B1585}" destId="{9E1E3A43-527A-4388-8F9D-11EE06FCEB33}" srcOrd="0" destOrd="0" presId="urn:microsoft.com/office/officeart/2011/layout/HexagonRadial"/>
    <dgm:cxn modelId="{80D82C66-1554-41D4-98D9-81E46D5C097A}" srcId="{DF3A2769-F70F-45E3-9632-AC6E5B3B1585}" destId="{E5051F90-31CF-4869-B608-1636B1BE46FB}" srcOrd="0" destOrd="0" parTransId="{2A9BB5FE-004E-4733-9CC6-ECB33686CDF5}" sibTransId="{6FD42F3C-8B07-4728-94B3-92538A797717}"/>
    <dgm:cxn modelId="{9E540F41-BE75-4AB4-898B-C4784F43954A}" type="presParOf" srcId="{9E1E3A43-527A-4388-8F9D-11EE06FCEB33}" destId="{DC3C6C3A-822D-4F05-9B86-23C22FAEA9BE}" srcOrd="0" destOrd="0" presId="urn:microsoft.com/office/officeart/2011/layout/HexagonRadial"/>
    <dgm:cxn modelId="{2B91350E-1CB2-4972-8389-2F9DF57897A6}" type="presParOf" srcId="{9E1E3A43-527A-4388-8F9D-11EE06FCEB33}" destId="{A863D650-9C77-46F1-A2CD-A74F48A65D81}" srcOrd="1" destOrd="0" presId="urn:microsoft.com/office/officeart/2011/layout/HexagonRadial"/>
    <dgm:cxn modelId="{2EF45B95-85DA-4E8E-AF44-3CCDCAD9DB32}" type="presParOf" srcId="{A863D650-9C77-46F1-A2CD-A74F48A65D81}" destId="{58E86E45-88E0-45BF-9071-0DFC97E7F985}" srcOrd="0" destOrd="0" presId="urn:microsoft.com/office/officeart/2011/layout/HexagonRadial"/>
    <dgm:cxn modelId="{502AA874-0B16-496E-938B-C57E11B5B3E8}" type="presParOf" srcId="{9E1E3A43-527A-4388-8F9D-11EE06FCEB33}" destId="{F7AF0AD7-7E35-4781-9970-BA30642A1BA1}" srcOrd="2" destOrd="0" presId="urn:microsoft.com/office/officeart/2011/layout/HexagonRadial"/>
    <dgm:cxn modelId="{652376E4-586A-4A6F-92F0-5DF7B01EF660}" type="presParOf" srcId="{9E1E3A43-527A-4388-8F9D-11EE06FCEB33}" destId="{D09A3B95-D9AA-403E-AC25-51AC2BCE7C75}" srcOrd="3" destOrd="0" presId="urn:microsoft.com/office/officeart/2011/layout/HexagonRadial"/>
    <dgm:cxn modelId="{565CC628-78E5-4556-B899-3541CD03136E}" type="presParOf" srcId="{D09A3B95-D9AA-403E-AC25-51AC2BCE7C75}" destId="{67728DF6-287E-4281-9557-E9E91AC70041}" srcOrd="0" destOrd="0" presId="urn:microsoft.com/office/officeart/2011/layout/HexagonRadial"/>
    <dgm:cxn modelId="{E1CD2634-CD58-4AE0-9525-9D189A6395EA}" type="presParOf" srcId="{9E1E3A43-527A-4388-8F9D-11EE06FCEB33}" destId="{B6FCF30E-26FA-4874-BDC6-2FBD96AC66F0}" srcOrd="4" destOrd="0" presId="urn:microsoft.com/office/officeart/2011/layout/HexagonRadial"/>
    <dgm:cxn modelId="{BB7CBB1B-6BCF-4909-97A8-ED5EE6EEB7D8}" type="presParOf" srcId="{9E1E3A43-527A-4388-8F9D-11EE06FCEB33}" destId="{70DB921B-812D-4193-9842-0A08620CD431}" srcOrd="5" destOrd="0" presId="urn:microsoft.com/office/officeart/2011/layout/HexagonRadial"/>
    <dgm:cxn modelId="{FF57CEFA-8683-416F-A3D5-CF03832A9DA0}" type="presParOf" srcId="{70DB921B-812D-4193-9842-0A08620CD431}" destId="{DB56F370-7A5E-45F1-AC64-72D6BF8C1BAC}" srcOrd="0" destOrd="0" presId="urn:microsoft.com/office/officeart/2011/layout/HexagonRadial"/>
    <dgm:cxn modelId="{43CF8469-D15B-41DA-BF7D-C33959E2ABB8}" type="presParOf" srcId="{9E1E3A43-527A-4388-8F9D-11EE06FCEB33}" destId="{A0962086-BF95-4EC7-9D0A-2D1F40E060FF}" srcOrd="6" destOrd="0" presId="urn:microsoft.com/office/officeart/2011/layout/HexagonRadial"/>
    <dgm:cxn modelId="{B4B1DCFA-AC86-4EBB-8AAC-51AD5F2CFAA4}" type="presParOf" srcId="{9E1E3A43-527A-4388-8F9D-11EE06FCEB33}" destId="{3D0CA967-04B3-40A6-9373-4CE5ADEC8738}" srcOrd="7" destOrd="0" presId="urn:microsoft.com/office/officeart/2011/layout/HexagonRadial"/>
    <dgm:cxn modelId="{087C5350-3558-4B02-94AD-A6A354F768E3}" type="presParOf" srcId="{3D0CA967-04B3-40A6-9373-4CE5ADEC8738}" destId="{D7CBD5BC-80C3-4A33-86C0-F632993714BE}" srcOrd="0" destOrd="0" presId="urn:microsoft.com/office/officeart/2011/layout/HexagonRadial"/>
    <dgm:cxn modelId="{C8ADB8A8-1BFE-43D9-BD37-518DBDB9869C}" type="presParOf" srcId="{9E1E3A43-527A-4388-8F9D-11EE06FCEB33}" destId="{D032A7D8-1800-4BB3-917F-042E44CE19DF}" srcOrd="8" destOrd="0" presId="urn:microsoft.com/office/officeart/2011/layout/HexagonRadial"/>
    <dgm:cxn modelId="{6C1DF0B5-77A2-403E-826D-CDE15300D1AE}" type="presParOf" srcId="{9E1E3A43-527A-4388-8F9D-11EE06FCEB33}" destId="{189F230C-8A2A-4956-8946-72A1E5A423D9}" srcOrd="9" destOrd="0" presId="urn:microsoft.com/office/officeart/2011/layout/HexagonRadial"/>
    <dgm:cxn modelId="{37FA33E5-F00A-4F95-BB5E-72EE22EA0347}" type="presParOf" srcId="{189F230C-8A2A-4956-8946-72A1E5A423D9}" destId="{F84B5761-93F5-428A-8EB3-37913C2DB6FE}" srcOrd="0" destOrd="0" presId="urn:microsoft.com/office/officeart/2011/layout/HexagonRadial"/>
    <dgm:cxn modelId="{63A900AD-F117-4791-94B7-A4DDDA8E79A0}" type="presParOf" srcId="{9E1E3A43-527A-4388-8F9D-11EE06FCEB33}" destId="{8768E59D-8EE4-4100-ACE8-3929C9B318E7}" srcOrd="10" destOrd="0" presId="urn:microsoft.com/office/officeart/2011/layout/HexagonRadial"/>
    <dgm:cxn modelId="{67E39261-3080-490C-B9BF-340E4C23354A}" type="presParOf" srcId="{9E1E3A43-527A-4388-8F9D-11EE06FCEB33}" destId="{3825EEB0-78E7-4EC2-B968-22BDC689A4F0}" srcOrd="11" destOrd="0" presId="urn:microsoft.com/office/officeart/2011/layout/HexagonRadial"/>
    <dgm:cxn modelId="{DDC32ED2-77B3-42C0-A03A-1D45D175B259}" type="presParOf" srcId="{3825EEB0-78E7-4EC2-B968-22BDC689A4F0}" destId="{4A5CCEF9-BC71-4CA6-AB26-ACFA09B7CFD3}" srcOrd="0" destOrd="0" presId="urn:microsoft.com/office/officeart/2011/layout/HexagonRadial"/>
    <dgm:cxn modelId="{D2D25B3F-7D02-409C-8535-615EE627B187}" type="presParOf" srcId="{9E1E3A43-527A-4388-8F9D-11EE06FCEB33}" destId="{4A9EF602-1746-4AE5-A886-7096D7EA1E24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FD1998-8ACF-4B39-B1F5-B0B44602A94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899A224-6D40-4D87-93A2-D8784C3A6D13}">
      <dgm:prSet phldrT="[Text]"/>
      <dgm:spPr/>
      <dgm:t>
        <a:bodyPr/>
        <a:lstStyle/>
        <a:p>
          <a:r>
            <a:rPr lang="en-US" dirty="0" smtClean="0"/>
            <a:t>Original dossier</a:t>
          </a:r>
          <a:endParaRPr lang="el-GR" dirty="0"/>
        </a:p>
      </dgm:t>
    </dgm:pt>
    <dgm:pt modelId="{A85714E7-8F73-4E24-B07F-E003F62389D7}" type="parTrans" cxnId="{E3784F4E-38EF-45B7-92C6-B455F79435E8}">
      <dgm:prSet/>
      <dgm:spPr/>
      <dgm:t>
        <a:bodyPr/>
        <a:lstStyle/>
        <a:p>
          <a:endParaRPr lang="el-GR"/>
        </a:p>
      </dgm:t>
    </dgm:pt>
    <dgm:pt modelId="{3F01B479-8628-48C0-B053-803502DD2311}" type="sibTrans" cxnId="{E3784F4E-38EF-45B7-92C6-B455F79435E8}">
      <dgm:prSet/>
      <dgm:spPr/>
      <dgm:t>
        <a:bodyPr/>
        <a:lstStyle/>
        <a:p>
          <a:endParaRPr lang="el-GR"/>
        </a:p>
      </dgm:t>
    </dgm:pt>
    <dgm:pt modelId="{8DDBA1FF-9E75-40C1-87DE-9BEC0FC81378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 smtClean="0"/>
            <a:t>Filtered Dossier</a:t>
          </a:r>
          <a:endParaRPr lang="el-GR" dirty="0"/>
        </a:p>
      </dgm:t>
    </dgm:pt>
    <dgm:pt modelId="{CE291999-C206-40E6-99F4-57E385CBF3DE}" type="parTrans" cxnId="{E58EC1AB-0E7A-4BAC-AD09-671ABBA01B73}">
      <dgm:prSet/>
      <dgm:spPr/>
      <dgm:t>
        <a:bodyPr/>
        <a:lstStyle/>
        <a:p>
          <a:endParaRPr lang="el-GR"/>
        </a:p>
      </dgm:t>
    </dgm:pt>
    <dgm:pt modelId="{F7A23375-E650-4DDC-BA7A-82682B0C71DE}" type="sibTrans" cxnId="{E58EC1AB-0E7A-4BAC-AD09-671ABBA01B73}">
      <dgm:prSet/>
      <dgm:spPr/>
      <dgm:t>
        <a:bodyPr/>
        <a:lstStyle/>
        <a:p>
          <a:endParaRPr lang="el-GR"/>
        </a:p>
      </dgm:t>
    </dgm:pt>
    <dgm:pt modelId="{C3F32E55-1EEE-4441-BC5C-993A9D04C76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 smtClean="0"/>
            <a:t>Aggregated Dossier</a:t>
          </a:r>
          <a:endParaRPr lang="el-GR" dirty="0"/>
        </a:p>
      </dgm:t>
    </dgm:pt>
    <dgm:pt modelId="{7D767EF0-CFAA-4C68-AB3C-6A1835B46EA1}" type="parTrans" cxnId="{53A7E35B-9DAD-4C12-824C-E1B10F96DC1F}">
      <dgm:prSet/>
      <dgm:spPr/>
      <dgm:t>
        <a:bodyPr/>
        <a:lstStyle/>
        <a:p>
          <a:endParaRPr lang="el-GR"/>
        </a:p>
      </dgm:t>
    </dgm:pt>
    <dgm:pt modelId="{FAF4F2B1-687D-4F65-811F-56922112C855}" type="sibTrans" cxnId="{53A7E35B-9DAD-4C12-824C-E1B10F96DC1F}">
      <dgm:prSet/>
      <dgm:spPr/>
      <dgm:t>
        <a:bodyPr/>
        <a:lstStyle/>
        <a:p>
          <a:endParaRPr lang="el-GR"/>
        </a:p>
      </dgm:t>
    </dgm:pt>
    <dgm:pt modelId="{A67DD087-66F9-4AC8-85E7-DE08BB6B1BF5}" type="pres">
      <dgm:prSet presAssocID="{90FD1998-8ACF-4B39-B1F5-B0B44602A949}" presName="CompostProcess" presStyleCnt="0">
        <dgm:presLayoutVars>
          <dgm:dir/>
          <dgm:resizeHandles val="exact"/>
        </dgm:presLayoutVars>
      </dgm:prSet>
      <dgm:spPr/>
    </dgm:pt>
    <dgm:pt modelId="{F6BADC2A-BD41-4349-8AC9-55221B5DDA3D}" type="pres">
      <dgm:prSet presAssocID="{90FD1998-8ACF-4B39-B1F5-B0B44602A949}" presName="arrow" presStyleLbl="bgShp" presStyleIdx="0" presStyleCnt="1" custLinFactNeighborY="1039"/>
      <dgm:spPr>
        <a:solidFill>
          <a:schemeClr val="accent6">
            <a:lumMod val="75000"/>
          </a:schemeClr>
        </a:solidFill>
      </dgm:spPr>
      <dgm:t>
        <a:bodyPr/>
        <a:lstStyle/>
        <a:p>
          <a:endParaRPr lang="el-GR"/>
        </a:p>
      </dgm:t>
    </dgm:pt>
    <dgm:pt modelId="{A764D2B0-9078-4B45-A8F4-7C5647F62979}" type="pres">
      <dgm:prSet presAssocID="{90FD1998-8ACF-4B39-B1F5-B0B44602A949}" presName="linearProcess" presStyleCnt="0"/>
      <dgm:spPr/>
    </dgm:pt>
    <dgm:pt modelId="{5D26CC70-BCF3-49CC-94B7-E7DFC7541382}" type="pres">
      <dgm:prSet presAssocID="{D899A224-6D40-4D87-93A2-D8784C3A6D13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7C1DFDD7-1BDD-460F-9F02-3E8F1A5EF792}" type="pres">
      <dgm:prSet presAssocID="{3F01B479-8628-48C0-B053-803502DD2311}" presName="sibTrans" presStyleCnt="0"/>
      <dgm:spPr/>
    </dgm:pt>
    <dgm:pt modelId="{DF62FF8C-1D05-474B-8900-60B8160B6BF0}" type="pres">
      <dgm:prSet presAssocID="{8DDBA1FF-9E75-40C1-87DE-9BEC0FC81378}" presName="textNode" presStyleLbl="node1" presStyleIdx="1" presStyleCnt="3" custLinFactNeighborX="1" custLinFactNeighborY="-932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71AB09D-6188-46B4-BCCC-299B553E73B9}" type="pres">
      <dgm:prSet presAssocID="{F7A23375-E650-4DDC-BA7A-82682B0C71DE}" presName="sibTrans" presStyleCnt="0"/>
      <dgm:spPr/>
    </dgm:pt>
    <dgm:pt modelId="{57BC075C-641B-413B-9CBE-9C93DF25CDE1}" type="pres">
      <dgm:prSet presAssocID="{C3F32E55-1EEE-4441-BC5C-993A9D04C76F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E3784F4E-38EF-45B7-92C6-B455F79435E8}" srcId="{90FD1998-8ACF-4B39-B1F5-B0B44602A949}" destId="{D899A224-6D40-4D87-93A2-D8784C3A6D13}" srcOrd="0" destOrd="0" parTransId="{A85714E7-8F73-4E24-B07F-E003F62389D7}" sibTransId="{3F01B479-8628-48C0-B053-803502DD2311}"/>
    <dgm:cxn modelId="{DB9F3A22-DBBB-443C-BDB3-A301C0799D17}" type="presOf" srcId="{8DDBA1FF-9E75-40C1-87DE-9BEC0FC81378}" destId="{DF62FF8C-1D05-474B-8900-60B8160B6BF0}" srcOrd="0" destOrd="0" presId="urn:microsoft.com/office/officeart/2005/8/layout/hProcess9"/>
    <dgm:cxn modelId="{8AE4CB84-0D4F-4176-82EE-0745C2407410}" type="presOf" srcId="{D899A224-6D40-4D87-93A2-D8784C3A6D13}" destId="{5D26CC70-BCF3-49CC-94B7-E7DFC7541382}" srcOrd="0" destOrd="0" presId="urn:microsoft.com/office/officeart/2005/8/layout/hProcess9"/>
    <dgm:cxn modelId="{F6EDAD5D-A201-4AA9-83F2-19C9FDC23DD9}" type="presOf" srcId="{C3F32E55-1EEE-4441-BC5C-993A9D04C76F}" destId="{57BC075C-641B-413B-9CBE-9C93DF25CDE1}" srcOrd="0" destOrd="0" presId="urn:microsoft.com/office/officeart/2005/8/layout/hProcess9"/>
    <dgm:cxn modelId="{E58EC1AB-0E7A-4BAC-AD09-671ABBA01B73}" srcId="{90FD1998-8ACF-4B39-B1F5-B0B44602A949}" destId="{8DDBA1FF-9E75-40C1-87DE-9BEC0FC81378}" srcOrd="1" destOrd="0" parTransId="{CE291999-C206-40E6-99F4-57E385CBF3DE}" sibTransId="{F7A23375-E650-4DDC-BA7A-82682B0C71DE}"/>
    <dgm:cxn modelId="{53A7E35B-9DAD-4C12-824C-E1B10F96DC1F}" srcId="{90FD1998-8ACF-4B39-B1F5-B0B44602A949}" destId="{C3F32E55-1EEE-4441-BC5C-993A9D04C76F}" srcOrd="2" destOrd="0" parTransId="{7D767EF0-CFAA-4C68-AB3C-6A1835B46EA1}" sibTransId="{FAF4F2B1-687D-4F65-811F-56922112C855}"/>
    <dgm:cxn modelId="{750089A8-9181-4584-B335-723CB245D656}" type="presOf" srcId="{90FD1998-8ACF-4B39-B1F5-B0B44602A949}" destId="{A67DD087-66F9-4AC8-85E7-DE08BB6B1BF5}" srcOrd="0" destOrd="0" presId="urn:microsoft.com/office/officeart/2005/8/layout/hProcess9"/>
    <dgm:cxn modelId="{0B7DAD7F-248E-43C8-952F-4C32F84E1227}" type="presParOf" srcId="{A67DD087-66F9-4AC8-85E7-DE08BB6B1BF5}" destId="{F6BADC2A-BD41-4349-8AC9-55221B5DDA3D}" srcOrd="0" destOrd="0" presId="urn:microsoft.com/office/officeart/2005/8/layout/hProcess9"/>
    <dgm:cxn modelId="{40056096-601C-4D64-9DE7-E9BEF5A2C10D}" type="presParOf" srcId="{A67DD087-66F9-4AC8-85E7-DE08BB6B1BF5}" destId="{A764D2B0-9078-4B45-A8F4-7C5647F62979}" srcOrd="1" destOrd="0" presId="urn:microsoft.com/office/officeart/2005/8/layout/hProcess9"/>
    <dgm:cxn modelId="{1B8E73D6-9C09-462A-ACD4-3CAD69FA8C83}" type="presParOf" srcId="{A764D2B0-9078-4B45-A8F4-7C5647F62979}" destId="{5D26CC70-BCF3-49CC-94B7-E7DFC7541382}" srcOrd="0" destOrd="0" presId="urn:microsoft.com/office/officeart/2005/8/layout/hProcess9"/>
    <dgm:cxn modelId="{5061FB76-07D9-430F-A159-87C354197813}" type="presParOf" srcId="{A764D2B0-9078-4B45-A8F4-7C5647F62979}" destId="{7C1DFDD7-1BDD-460F-9F02-3E8F1A5EF792}" srcOrd="1" destOrd="0" presId="urn:microsoft.com/office/officeart/2005/8/layout/hProcess9"/>
    <dgm:cxn modelId="{6C0D47BC-A199-4F63-AF4F-BA03763C54C2}" type="presParOf" srcId="{A764D2B0-9078-4B45-A8F4-7C5647F62979}" destId="{DF62FF8C-1D05-474B-8900-60B8160B6BF0}" srcOrd="2" destOrd="0" presId="urn:microsoft.com/office/officeart/2005/8/layout/hProcess9"/>
    <dgm:cxn modelId="{9C8DB977-45F9-44C5-B5C8-87B2D30D4A7E}" type="presParOf" srcId="{A764D2B0-9078-4B45-A8F4-7C5647F62979}" destId="{071AB09D-6188-46B4-BCCC-299B553E73B9}" srcOrd="3" destOrd="0" presId="urn:microsoft.com/office/officeart/2005/8/layout/hProcess9"/>
    <dgm:cxn modelId="{909D2C7D-56A3-4E5D-849B-FB7184D2E17E}" type="presParOf" srcId="{A764D2B0-9078-4B45-A8F4-7C5647F62979}" destId="{57BC075C-641B-413B-9CBE-9C93DF25CDE1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58492-F1CC-4050-874A-FE61773C0E76}">
      <dsp:nvSpPr>
        <dsp:cNvPr id="0" name=""/>
        <dsp:cNvSpPr/>
      </dsp:nvSpPr>
      <dsp:spPr>
        <a:xfrm>
          <a:off x="2789991" y="1242471"/>
          <a:ext cx="1518576" cy="1518576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DISREG</a:t>
          </a:r>
          <a:endParaRPr lang="el-GR" sz="1300" kern="1200" dirty="0"/>
        </a:p>
      </dsp:txBody>
      <dsp:txXfrm>
        <a:off x="3095292" y="1598190"/>
        <a:ext cx="907974" cy="780580"/>
      </dsp:txXfrm>
    </dsp:sp>
    <dsp:sp modelId="{00D7FBBA-8810-4D54-BEAB-CCFB2063CD24}">
      <dsp:nvSpPr>
        <dsp:cNvPr id="0" name=""/>
        <dsp:cNvSpPr/>
      </dsp:nvSpPr>
      <dsp:spPr>
        <a:xfrm>
          <a:off x="1906456" y="883535"/>
          <a:ext cx="1104419" cy="110441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DISLIST</a:t>
          </a:r>
          <a:endParaRPr lang="el-GR" sz="1300" kern="1200" dirty="0"/>
        </a:p>
      </dsp:txBody>
      <dsp:txXfrm>
        <a:off x="2184497" y="1163256"/>
        <a:ext cx="548337" cy="544977"/>
      </dsp:txXfrm>
    </dsp:sp>
    <dsp:sp modelId="{85E5EB58-7E3C-4D4F-AF01-96134593B3C2}">
      <dsp:nvSpPr>
        <dsp:cNvPr id="0" name=""/>
        <dsp:cNvSpPr/>
      </dsp:nvSpPr>
      <dsp:spPr>
        <a:xfrm rot="20700000">
          <a:off x="2525043" y="121598"/>
          <a:ext cx="1082105" cy="108210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C&amp;L</a:t>
          </a:r>
          <a:endParaRPr lang="el-GR" sz="1300" kern="1200" dirty="0"/>
        </a:p>
      </dsp:txBody>
      <dsp:txXfrm rot="-20700000">
        <a:off x="2762381" y="358936"/>
        <a:ext cx="607430" cy="607430"/>
      </dsp:txXfrm>
    </dsp:sp>
    <dsp:sp modelId="{90A2624F-DE4B-46F8-9255-26320430413C}">
      <dsp:nvSpPr>
        <dsp:cNvPr id="0" name=""/>
        <dsp:cNvSpPr/>
      </dsp:nvSpPr>
      <dsp:spPr>
        <a:xfrm>
          <a:off x="2658192" y="1021742"/>
          <a:ext cx="1943777" cy="1943777"/>
        </a:xfrm>
        <a:prstGeom prst="circularArrow">
          <a:avLst>
            <a:gd name="adj1" fmla="val 4687"/>
            <a:gd name="adj2" fmla="val 299029"/>
            <a:gd name="adj3" fmla="val 2468062"/>
            <a:gd name="adj4" fmla="val 1596909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E0A398-BCCE-443A-869F-0C8F31DEAA21}">
      <dsp:nvSpPr>
        <dsp:cNvPr id="0" name=""/>
        <dsp:cNvSpPr/>
      </dsp:nvSpPr>
      <dsp:spPr>
        <a:xfrm>
          <a:off x="1710865" y="645320"/>
          <a:ext cx="1412276" cy="141227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342C92-A37A-4952-83D1-DFBE81F358F2}">
      <dsp:nvSpPr>
        <dsp:cNvPr id="0" name=""/>
        <dsp:cNvSpPr/>
      </dsp:nvSpPr>
      <dsp:spPr>
        <a:xfrm>
          <a:off x="2274741" y="-109272"/>
          <a:ext cx="1522717" cy="152271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C6C3A-822D-4F05-9B86-23C22FAEA9BE}">
      <dsp:nvSpPr>
        <dsp:cNvPr id="0" name=""/>
        <dsp:cNvSpPr/>
      </dsp:nvSpPr>
      <dsp:spPr>
        <a:xfrm>
          <a:off x="690930" y="387230"/>
          <a:ext cx="1104309" cy="955192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300" kern="1200" dirty="0"/>
        </a:p>
      </dsp:txBody>
      <dsp:txXfrm>
        <a:off x="873922" y="545512"/>
        <a:ext cx="738325" cy="638628"/>
      </dsp:txXfrm>
    </dsp:sp>
    <dsp:sp modelId="{67728DF6-287E-4281-9557-E9E91AC70041}">
      <dsp:nvSpPr>
        <dsp:cNvPr id="0" name=""/>
        <dsp:cNvSpPr/>
      </dsp:nvSpPr>
      <dsp:spPr>
        <a:xfrm>
          <a:off x="1868700" y="601340"/>
          <a:ext cx="416709" cy="359040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F0AD7-7E35-4781-9970-BA30642A1BA1}">
      <dsp:nvSpPr>
        <dsp:cNvPr id="0" name=""/>
        <dsp:cNvSpPr/>
      </dsp:nvSpPr>
      <dsp:spPr>
        <a:xfrm>
          <a:off x="1622604" y="0"/>
          <a:ext cx="904861" cy="78293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900" kern="1200" dirty="0"/>
        </a:p>
      </dsp:txBody>
      <dsp:txXfrm>
        <a:off x="1772571" y="129760"/>
        <a:ext cx="604927" cy="523416"/>
      </dsp:txXfrm>
    </dsp:sp>
    <dsp:sp modelId="{B6FCF30E-26FA-4874-BDC6-2FBD96AC66F0}">
      <dsp:nvSpPr>
        <dsp:cNvPr id="0" name=""/>
        <dsp:cNvSpPr/>
      </dsp:nvSpPr>
      <dsp:spPr>
        <a:xfrm>
          <a:off x="1622604" y="946544"/>
          <a:ext cx="904861" cy="78293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900" kern="1200"/>
        </a:p>
      </dsp:txBody>
      <dsp:txXfrm>
        <a:off x="1772571" y="1076304"/>
        <a:ext cx="604927" cy="5234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C6C3A-822D-4F05-9B86-23C22FAEA9BE}">
      <dsp:nvSpPr>
        <dsp:cNvPr id="0" name=""/>
        <dsp:cNvSpPr/>
      </dsp:nvSpPr>
      <dsp:spPr>
        <a:xfrm>
          <a:off x="1254538" y="557930"/>
          <a:ext cx="709154" cy="613446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500" kern="1200" dirty="0"/>
        </a:p>
      </dsp:txBody>
      <dsp:txXfrm>
        <a:off x="1372055" y="659587"/>
        <a:ext cx="474120" cy="410132"/>
      </dsp:txXfrm>
    </dsp:sp>
    <dsp:sp modelId="{67728DF6-287E-4281-9557-E9E91AC70041}">
      <dsp:nvSpPr>
        <dsp:cNvPr id="0" name=""/>
        <dsp:cNvSpPr/>
      </dsp:nvSpPr>
      <dsp:spPr>
        <a:xfrm>
          <a:off x="1698605" y="264437"/>
          <a:ext cx="267561" cy="2305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F0AD7-7E35-4781-9970-BA30642A1BA1}">
      <dsp:nvSpPr>
        <dsp:cNvPr id="0" name=""/>
        <dsp:cNvSpPr/>
      </dsp:nvSpPr>
      <dsp:spPr>
        <a:xfrm>
          <a:off x="1319861" y="0"/>
          <a:ext cx="581146" cy="50276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200" kern="1200" dirty="0"/>
        </a:p>
      </dsp:txBody>
      <dsp:txXfrm>
        <a:off x="1416169" y="83318"/>
        <a:ext cx="388530" cy="336124"/>
      </dsp:txXfrm>
    </dsp:sp>
    <dsp:sp modelId="{DB56F370-7A5E-45F1-AC64-72D6BF8C1BAC}">
      <dsp:nvSpPr>
        <dsp:cNvPr id="0" name=""/>
        <dsp:cNvSpPr/>
      </dsp:nvSpPr>
      <dsp:spPr>
        <a:xfrm>
          <a:off x="2010870" y="695424"/>
          <a:ext cx="267561" cy="2305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FCF30E-26FA-4874-BDC6-2FBD96AC66F0}">
      <dsp:nvSpPr>
        <dsp:cNvPr id="0" name=""/>
        <dsp:cNvSpPr/>
      </dsp:nvSpPr>
      <dsp:spPr>
        <a:xfrm>
          <a:off x="1852840" y="309231"/>
          <a:ext cx="581146" cy="50276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200" kern="1200"/>
        </a:p>
      </dsp:txBody>
      <dsp:txXfrm>
        <a:off x="1949148" y="392549"/>
        <a:ext cx="388530" cy="336124"/>
      </dsp:txXfrm>
    </dsp:sp>
    <dsp:sp modelId="{D7CBD5BC-80C3-4A33-86C0-F632993714BE}">
      <dsp:nvSpPr>
        <dsp:cNvPr id="0" name=""/>
        <dsp:cNvSpPr/>
      </dsp:nvSpPr>
      <dsp:spPr>
        <a:xfrm>
          <a:off x="1793950" y="1181927"/>
          <a:ext cx="267561" cy="2305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62086-BF95-4EC7-9D0A-2D1F40E060FF}">
      <dsp:nvSpPr>
        <dsp:cNvPr id="0" name=""/>
        <dsp:cNvSpPr/>
      </dsp:nvSpPr>
      <dsp:spPr>
        <a:xfrm>
          <a:off x="1852840" y="917143"/>
          <a:ext cx="581146" cy="50276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200" kern="1200"/>
        </a:p>
      </dsp:txBody>
      <dsp:txXfrm>
        <a:off x="1949148" y="1000461"/>
        <a:ext cx="388530" cy="336124"/>
      </dsp:txXfrm>
    </dsp:sp>
    <dsp:sp modelId="{F84B5761-93F5-428A-8EB3-37913C2DB6FE}">
      <dsp:nvSpPr>
        <dsp:cNvPr id="0" name=""/>
        <dsp:cNvSpPr/>
      </dsp:nvSpPr>
      <dsp:spPr>
        <a:xfrm>
          <a:off x="1255858" y="1232428"/>
          <a:ext cx="267561" cy="2305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2A7D8-1800-4BB3-917F-042E44CE19DF}">
      <dsp:nvSpPr>
        <dsp:cNvPr id="0" name=""/>
        <dsp:cNvSpPr/>
      </dsp:nvSpPr>
      <dsp:spPr>
        <a:xfrm>
          <a:off x="1319861" y="1226720"/>
          <a:ext cx="581146" cy="50276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200" kern="1200"/>
        </a:p>
      </dsp:txBody>
      <dsp:txXfrm>
        <a:off x="1416169" y="1310038"/>
        <a:ext cx="388530" cy="336124"/>
      </dsp:txXfrm>
    </dsp:sp>
    <dsp:sp modelId="{4A5CCEF9-BC71-4CA6-AB26-ACFA09B7CFD3}">
      <dsp:nvSpPr>
        <dsp:cNvPr id="0" name=""/>
        <dsp:cNvSpPr/>
      </dsp:nvSpPr>
      <dsp:spPr>
        <a:xfrm>
          <a:off x="938479" y="801614"/>
          <a:ext cx="267561" cy="23053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8E59D-8EE4-4100-ACE8-3929C9B318E7}">
      <dsp:nvSpPr>
        <dsp:cNvPr id="0" name=""/>
        <dsp:cNvSpPr/>
      </dsp:nvSpPr>
      <dsp:spPr>
        <a:xfrm>
          <a:off x="784408" y="917489"/>
          <a:ext cx="581146" cy="50276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1200" kern="1200"/>
        </a:p>
      </dsp:txBody>
      <dsp:txXfrm>
        <a:off x="880716" y="1000807"/>
        <a:ext cx="388530" cy="336124"/>
      </dsp:txXfrm>
    </dsp:sp>
    <dsp:sp modelId="{4A9EF602-1746-4AE5-A886-7096D7EA1E24}">
      <dsp:nvSpPr>
        <dsp:cNvPr id="0" name=""/>
        <dsp:cNvSpPr/>
      </dsp:nvSpPr>
      <dsp:spPr>
        <a:xfrm>
          <a:off x="784408" y="308539"/>
          <a:ext cx="581146" cy="502760"/>
        </a:xfrm>
        <a:prstGeom prst="hexagon">
          <a:avLst>
            <a:gd name="adj" fmla="val 28570"/>
            <a:gd name="vf" fmla="val 11547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l-GR" sz="2000" kern="1200" dirty="0"/>
        </a:p>
      </dsp:txBody>
      <dsp:txXfrm>
        <a:off x="880716" y="391857"/>
        <a:ext cx="388530" cy="336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ADC2A-BD41-4349-8AC9-55221B5DDA3D}">
      <dsp:nvSpPr>
        <dsp:cNvPr id="0" name=""/>
        <dsp:cNvSpPr/>
      </dsp:nvSpPr>
      <dsp:spPr>
        <a:xfrm>
          <a:off x="382030" y="0"/>
          <a:ext cx="4329681" cy="3128075"/>
        </a:xfrm>
        <a:prstGeom prst="rightArrow">
          <a:avLst/>
        </a:prstGeom>
        <a:solidFill>
          <a:schemeClr val="accent6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26CC70-BCF3-49CC-94B7-E7DFC7541382}">
      <dsp:nvSpPr>
        <dsp:cNvPr id="0" name=""/>
        <dsp:cNvSpPr/>
      </dsp:nvSpPr>
      <dsp:spPr>
        <a:xfrm>
          <a:off x="5471" y="938422"/>
          <a:ext cx="1639548" cy="1251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Original dossier</a:t>
          </a:r>
          <a:endParaRPr lang="el-GR" sz="2200" kern="1200" dirty="0"/>
        </a:p>
      </dsp:txBody>
      <dsp:txXfrm>
        <a:off x="66551" y="999502"/>
        <a:ext cx="1517388" cy="1129069"/>
      </dsp:txXfrm>
    </dsp:sp>
    <dsp:sp modelId="{DF62FF8C-1D05-474B-8900-60B8160B6BF0}">
      <dsp:nvSpPr>
        <dsp:cNvPr id="0" name=""/>
        <dsp:cNvSpPr/>
      </dsp:nvSpPr>
      <dsp:spPr>
        <a:xfrm>
          <a:off x="1727098" y="926761"/>
          <a:ext cx="1639548" cy="1251229"/>
        </a:xfrm>
        <a:prstGeom prst="round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Filtered Dossier</a:t>
          </a:r>
          <a:endParaRPr lang="el-GR" sz="2200" kern="1200" dirty="0"/>
        </a:p>
      </dsp:txBody>
      <dsp:txXfrm>
        <a:off x="1788178" y="987841"/>
        <a:ext cx="1517388" cy="1129069"/>
      </dsp:txXfrm>
    </dsp:sp>
    <dsp:sp modelId="{57BC075C-641B-413B-9CBE-9C93DF25CDE1}">
      <dsp:nvSpPr>
        <dsp:cNvPr id="0" name=""/>
        <dsp:cNvSpPr/>
      </dsp:nvSpPr>
      <dsp:spPr>
        <a:xfrm>
          <a:off x="3448722" y="938422"/>
          <a:ext cx="1639548" cy="1251229"/>
        </a:xfrm>
        <a:prstGeom prst="roundRect">
          <a:avLst/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Aggregated Dossier</a:t>
          </a:r>
          <a:endParaRPr lang="el-GR" sz="2200" kern="1200" dirty="0"/>
        </a:p>
      </dsp:txBody>
      <dsp:txXfrm>
        <a:off x="3509802" y="999502"/>
        <a:ext cx="1517388" cy="112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56033" cy="497047"/>
          </a:xfrm>
          <a:prstGeom prst="rect">
            <a:avLst/>
          </a:prstGeom>
        </p:spPr>
        <p:txBody>
          <a:bodyPr vert="horz" lIns="91557" tIns="45780" rIns="91557" bIns="4578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2275" y="0"/>
            <a:ext cx="2956033" cy="497047"/>
          </a:xfrm>
          <a:prstGeom prst="rect">
            <a:avLst/>
          </a:prstGeom>
        </p:spPr>
        <p:txBody>
          <a:bodyPr vert="horz" lIns="91557" tIns="45780" rIns="91557" bIns="45780" rtlCol="0"/>
          <a:lstStyle>
            <a:lvl1pPr algn="r">
              <a:defRPr sz="1200"/>
            </a:lvl1pPr>
          </a:lstStyle>
          <a:p>
            <a:fld id="{7C37E6B7-60BC-4C52-B5DD-4CE651782A0A}" type="datetimeFigureOut">
              <a:rPr lang="en-GB" smtClean="0"/>
              <a:pPr/>
              <a:t>28/06/2017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2768"/>
            <a:ext cx="2956033" cy="497047"/>
          </a:xfrm>
          <a:prstGeom prst="rect">
            <a:avLst/>
          </a:prstGeom>
        </p:spPr>
        <p:txBody>
          <a:bodyPr vert="horz" lIns="91557" tIns="45780" rIns="91557" bIns="4578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2275" y="9432768"/>
            <a:ext cx="2956033" cy="497047"/>
          </a:xfrm>
          <a:prstGeom prst="rect">
            <a:avLst/>
          </a:prstGeom>
        </p:spPr>
        <p:txBody>
          <a:bodyPr vert="horz" lIns="91557" tIns="45780" rIns="91557" bIns="45780" rtlCol="0" anchor="b"/>
          <a:lstStyle>
            <a:lvl1pPr algn="r">
              <a:defRPr sz="1200"/>
            </a:lvl1pPr>
          </a:lstStyle>
          <a:p>
            <a:fld id="{0D0CA236-0C83-455D-B84E-F441B8DD6F2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164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55290" cy="496570"/>
          </a:xfrm>
          <a:prstGeom prst="rect">
            <a:avLst/>
          </a:prstGeom>
        </p:spPr>
        <p:txBody>
          <a:bodyPr vert="horz" lIns="91557" tIns="45780" rIns="91557" bIns="4578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3032" y="0"/>
            <a:ext cx="2955290" cy="496570"/>
          </a:xfrm>
          <a:prstGeom prst="rect">
            <a:avLst/>
          </a:prstGeom>
        </p:spPr>
        <p:txBody>
          <a:bodyPr vert="horz" lIns="91557" tIns="45780" rIns="91557" bIns="45780" rtlCol="0"/>
          <a:lstStyle>
            <a:lvl1pPr algn="r">
              <a:defRPr sz="1200"/>
            </a:lvl1pPr>
          </a:lstStyle>
          <a:p>
            <a:fld id="{C07115AA-C12D-41FC-A2B1-704979E3B0E7}" type="datetimeFigureOut">
              <a:rPr lang="el-GR" smtClean="0"/>
              <a:pPr/>
              <a:t>28/6/2017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71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7" tIns="45780" rIns="91557" bIns="4578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991" y="4717416"/>
            <a:ext cx="5455920" cy="4469130"/>
          </a:xfrm>
          <a:prstGeom prst="rect">
            <a:avLst/>
          </a:prstGeom>
        </p:spPr>
        <p:txBody>
          <a:bodyPr vert="horz" lIns="91557" tIns="45780" rIns="91557" bIns="4578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3107"/>
            <a:ext cx="2955290" cy="496570"/>
          </a:xfrm>
          <a:prstGeom prst="rect">
            <a:avLst/>
          </a:prstGeom>
        </p:spPr>
        <p:txBody>
          <a:bodyPr vert="horz" lIns="91557" tIns="45780" rIns="91557" bIns="4578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3032" y="9433107"/>
            <a:ext cx="2955290" cy="496570"/>
          </a:xfrm>
          <a:prstGeom prst="rect">
            <a:avLst/>
          </a:prstGeom>
        </p:spPr>
        <p:txBody>
          <a:bodyPr vert="horz" lIns="91557" tIns="45780" rIns="91557" bIns="45780" rtlCol="0" anchor="b"/>
          <a:lstStyle>
            <a:lvl1pPr algn="r">
              <a:defRPr sz="1200"/>
            </a:lvl1pPr>
          </a:lstStyle>
          <a:p>
            <a:fld id="{0D0945AB-1B1B-47EE-955E-EB8513B2F05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6546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 eaLnBrk="1" hangingPunct="1"/>
            <a:r>
              <a:rPr lang="en-GB" altLang="el-GR" sz="1800" dirty="0" err="1" smtClean="0"/>
              <a:t>InfoCards</a:t>
            </a:r>
            <a:r>
              <a:rPr lang="en-GB" altLang="el-GR" sz="1800" dirty="0" smtClean="0"/>
              <a:t>: A summarisation of the substance in terms of:</a:t>
            </a:r>
          </a:p>
          <a:p>
            <a:pPr lvl="2" algn="just" eaLnBrk="1" hangingPunct="1"/>
            <a:r>
              <a:rPr lang="en-GB" altLang="el-GR" sz="1600" dirty="0" smtClean="0"/>
              <a:t>The Substance’s identity and chemical information</a:t>
            </a:r>
          </a:p>
          <a:p>
            <a:pPr lvl="2" algn="just" eaLnBrk="1" hangingPunct="1"/>
            <a:r>
              <a:rPr lang="en-GB" altLang="el-GR" sz="1600" dirty="0" smtClean="0"/>
              <a:t>Substance Classification and labelling information</a:t>
            </a:r>
          </a:p>
          <a:p>
            <a:pPr lvl="2" algn="just" eaLnBrk="1" hangingPunct="1"/>
            <a:r>
              <a:rPr lang="en-GB" altLang="el-GR" sz="1600" dirty="0" smtClean="0"/>
              <a:t>Substance critical properties and any inclusion in regulatory annexes and lists.</a:t>
            </a:r>
          </a:p>
          <a:p>
            <a:pPr lvl="2" algn="just" eaLnBrk="1" hangingPunct="1"/>
            <a:r>
              <a:rPr lang="en-GB" altLang="el-GR" sz="1600" dirty="0" smtClean="0"/>
              <a:t>Information about the substance including tonnage and uses</a:t>
            </a:r>
          </a:p>
          <a:p>
            <a:pPr lvl="2" algn="just" eaLnBrk="1" hangingPunct="1"/>
            <a:r>
              <a:rPr lang="en-GB" altLang="el-GR" sz="1600" dirty="0" smtClean="0"/>
              <a:t>Links to the raw data</a:t>
            </a:r>
          </a:p>
          <a:p>
            <a:pPr lvl="2" algn="just" eaLnBrk="1" hangingPunct="1"/>
            <a:r>
              <a:rPr lang="en-GB" altLang="el-GR" sz="1600" dirty="0" smtClean="0"/>
              <a:t>Link to the brief profile</a:t>
            </a:r>
          </a:p>
          <a:p>
            <a:pPr lvl="1" algn="just" eaLnBrk="1" hangingPunct="1"/>
            <a:endParaRPr lang="en-GB" altLang="el-GR" sz="1800" dirty="0" smtClean="0"/>
          </a:p>
          <a:p>
            <a:pPr lvl="1" algn="just" eaLnBrk="1" hangingPunct="1"/>
            <a:r>
              <a:rPr lang="en-GB" altLang="el-GR" sz="1800" dirty="0" smtClean="0"/>
              <a:t>The Brief profiles information from the registered IUCLID Dossier for the Substance REACH Registrations:</a:t>
            </a:r>
          </a:p>
          <a:p>
            <a:pPr lvl="2" algn="just" eaLnBrk="1" hangingPunct="1"/>
            <a:r>
              <a:rPr lang="en-GB" altLang="el-GR" sz="1600" dirty="0" smtClean="0"/>
              <a:t>Greater depth to the </a:t>
            </a:r>
            <a:r>
              <a:rPr lang="en-GB" altLang="el-GR" sz="1600" dirty="0" err="1" smtClean="0"/>
              <a:t>InfoCard</a:t>
            </a:r>
            <a:r>
              <a:rPr lang="en-GB" altLang="el-GR" sz="1600" dirty="0" smtClean="0"/>
              <a:t> data</a:t>
            </a:r>
          </a:p>
          <a:p>
            <a:pPr lvl="2" algn="just" eaLnBrk="1" hangingPunct="1"/>
            <a:r>
              <a:rPr lang="en-GB" altLang="el-GR" sz="1600" dirty="0" smtClean="0"/>
              <a:t>Scientific testing data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15E9B-7B00-42BC-A40D-D3B3CB70FAD1}" type="slidenum">
              <a:rPr lang="el-GR" smtClean="0"/>
              <a:t>13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9639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15E9B-7B00-42BC-A40D-D3B3CB70FAD1}" type="slidenum">
              <a:rPr lang="el-GR" smtClean="0"/>
              <a:t>21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97021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Update</a:t>
            </a:r>
            <a:endParaRPr lang="el-G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should be run using an automated selection of new, updated, or removed input items, where changes have not yet been processed (selected by default). </a:t>
            </a:r>
            <a:endParaRPr lang="el-G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Automated Full</a:t>
            </a:r>
            <a:endParaRPr lang="el-G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should be run using an automated selection of all snapshot data (i.e. a complete re-dissemination of the data).</a:t>
            </a:r>
            <a:endParaRPr lang="el-G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Update</a:t>
            </a:r>
            <a:endParaRPr lang="el-G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should be run using a manual selection to be made based on a suggested list of new, updated, or removed input items, where changes have not yet been processed</a:t>
            </a:r>
            <a:endParaRPr lang="el-G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Full</a:t>
            </a:r>
            <a:endParaRPr lang="el-G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should be run using a manual selection to be made based on all snapshot data associated with the process.</a:t>
            </a:r>
            <a:endParaRPr lang="el-G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 Empty</a:t>
            </a:r>
            <a:endParaRPr lang="el-GR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process should be run using a manual selection to be made based on an empty list to be added by the user. If the specific value is chosen the pop-up interface includes also the ‘Go to select input items’ option which if selected, is navigating directly the user to the Input Item Selection page after triggering a process</a:t>
            </a:r>
            <a:endParaRPr lang="el-GR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15E9B-7B00-42BC-A40D-D3B3CB70FAD1}" type="slidenum">
              <a:rPr lang="el-GR" smtClean="0"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2130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79512" y="116632"/>
            <a:ext cx="8784976" cy="6624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Rectangle 14"/>
          <p:cNvSpPr/>
          <p:nvPr userDrawn="1"/>
        </p:nvSpPr>
        <p:spPr>
          <a:xfrm>
            <a:off x="179512" y="3068960"/>
            <a:ext cx="8784976" cy="2016224"/>
          </a:xfrm>
          <a:prstGeom prst="rect">
            <a:avLst/>
          </a:prstGeom>
          <a:solidFill>
            <a:srgbClr val="FFC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4149080"/>
            <a:ext cx="6400800" cy="5040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0932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l-G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1840" y="630932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240" y="6309320"/>
            <a:ext cx="2133600" cy="365125"/>
          </a:xfrm>
        </p:spPr>
        <p:txBody>
          <a:bodyPr/>
          <a:lstStyle>
            <a:lvl1pPr>
              <a:defRPr sz="1100"/>
            </a:lvl1pPr>
          </a:lstStyle>
          <a:p>
            <a:fld id="{F0F3B3C6-1E4A-4694-B11D-A611F0592F9B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3140968"/>
            <a:ext cx="7052320" cy="864096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91680" y="630932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horz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91680" y="630932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27784" y="6381328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3CF8205-190F-4AE5-824D-4B3A8F1AC564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91680" y="630932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544" y="213285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91680" y="630932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l-G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91680" y="630932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91680" y="630932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‹#›</a:t>
            </a:fld>
            <a:endParaRPr lang="el-G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91680" y="630932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91680" y="630932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79512" y="116632"/>
            <a:ext cx="8784976" cy="66247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493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55976" y="63358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3B3C6-1E4A-4694-B11D-A611F0592F9B}" type="slidenum">
              <a:rPr lang="el-GR" smtClean="0"/>
              <a:pPr/>
              <a:t>‹#›</a:t>
            </a:fld>
            <a:endParaRPr lang="el-GR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323528" y="6381328"/>
            <a:ext cx="8640960" cy="33382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endParaRPr lang="el-GR" sz="1200" kern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2" descr="C:\Users\boufiv\Desktop\desktop_backup\BM_ALL\New Logo\new Uni\logo_UNItransparen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23528" y="6313310"/>
            <a:ext cx="1872208" cy="500066"/>
          </a:xfrm>
          <a:prstGeom prst="rect">
            <a:avLst/>
          </a:prstGeom>
          <a:noFill/>
        </p:spPr>
      </p:pic>
      <p:pic>
        <p:nvPicPr>
          <p:cNvPr id="9" name="Picture 8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376" y="6386238"/>
            <a:ext cx="864096" cy="3289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effectLst/>
          <a:latin typeface="Trebuchet MS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Trebuchet MS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Trebuchet MS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bg1">
              <a:lumMod val="50000"/>
            </a:schemeClr>
          </a:solidFill>
          <a:latin typeface="Trebuchet MS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50000"/>
            </a:schemeClr>
          </a:solidFill>
          <a:latin typeface="Trebuchet MS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50000"/>
            </a:schemeClr>
          </a:solidFill>
          <a:latin typeface="Trebuchet MS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1FFB3-BD87-481D-85B3-615A74DCE03E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F735-5F49-4E03-9530-BBB0EE1A3CC5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avvadiasg@unisystems.g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iuclid6.echa.europa.eu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pmo.trasys.be/confluence/display/DISSEMINATION/OnBoarding+Materia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DISS v3.x </a:t>
            </a:r>
            <a:r>
              <a:rPr lang="en-GB" dirty="0" err="1"/>
              <a:t>Onboarding</a:t>
            </a:r>
            <a:r>
              <a:rPr lang="en-GB" dirty="0"/>
              <a:t> Presentation</a:t>
            </a:r>
            <a:br>
              <a:rPr lang="en-GB" dirty="0"/>
            </a:br>
            <a:endParaRPr lang="el-G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16.06.2017</a:t>
            </a:r>
          </a:p>
          <a:p>
            <a:r>
              <a:rPr lang="en-GB" dirty="0"/>
              <a:t>Author: Greg. </a:t>
            </a:r>
            <a:r>
              <a:rPr lang="en-GB" dirty="0" smtClean="0"/>
              <a:t>Kavvadias (</a:t>
            </a:r>
            <a:r>
              <a:rPr lang="en-GB" dirty="0" smtClean="0">
                <a:hlinkClick r:id="rId2"/>
              </a:rPr>
              <a:t>kavvadiasg@unisystems.gr</a:t>
            </a:r>
            <a:r>
              <a:rPr lang="en-GB" dirty="0" smtClean="0"/>
              <a:t>) </a:t>
            </a:r>
            <a:endParaRPr lang="en-GB" dirty="0"/>
          </a:p>
          <a:p>
            <a:endParaRPr lang="el-G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1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/>
          <a:lstStyle/>
          <a:p>
            <a:r>
              <a:rPr lang="en-US" dirty="0" smtClean="0"/>
              <a:t>Processing stages</a:t>
            </a:r>
            <a:endParaRPr lang="el-G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785" y="1034728"/>
            <a:ext cx="1478429" cy="1465536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8" y="2564903"/>
            <a:ext cx="8477511" cy="344518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10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7355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tier - The DPA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760" y="1417638"/>
            <a:ext cx="8363272" cy="470912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altLang="el-GR" sz="2000" b="1" dirty="0"/>
              <a:t>The DPA is the relational data storage application for the Output Tier. It does not provide a UI but provides data to the ECHA Portal UI by:</a:t>
            </a:r>
          </a:p>
          <a:p>
            <a:pPr lvl="1" algn="just"/>
            <a:r>
              <a:rPr lang="en-GB" altLang="el-GR" sz="1800" dirty="0"/>
              <a:t>Providing auto complete suggestions</a:t>
            </a:r>
          </a:p>
          <a:p>
            <a:pPr lvl="1" algn="just"/>
            <a:r>
              <a:rPr lang="en-GB" altLang="el-GR" sz="1800" dirty="0"/>
              <a:t>Providing quick and advanced search results</a:t>
            </a:r>
          </a:p>
          <a:p>
            <a:pPr lvl="1" algn="just"/>
            <a:r>
              <a:rPr lang="en-GB" altLang="el-GR" sz="1800" dirty="0"/>
              <a:t>Providing Dissemination Processes search results</a:t>
            </a:r>
          </a:p>
          <a:p>
            <a:pPr lvl="1" algn="just"/>
            <a:r>
              <a:rPr lang="en-GB" altLang="el-GR" sz="1800" dirty="0"/>
              <a:t>Searching and Providing the list of supported Dissemination Lists and the fields contained in each</a:t>
            </a:r>
          </a:p>
          <a:p>
            <a:pPr lvl="1" algn="just"/>
            <a:r>
              <a:rPr lang="en-GB" altLang="el-GR" sz="1800" dirty="0"/>
              <a:t>Searching and Providing </a:t>
            </a:r>
            <a:r>
              <a:rPr lang="en-GB" altLang="el-GR" sz="1800" dirty="0" err="1"/>
              <a:t>InfoCards</a:t>
            </a:r>
            <a:r>
              <a:rPr lang="en-GB" altLang="el-GR" sz="1800" dirty="0"/>
              <a:t> and Brief Profiles</a:t>
            </a:r>
          </a:p>
          <a:p>
            <a:pPr algn="just"/>
            <a:endParaRPr lang="en-US" altLang="el-GR" sz="2000" dirty="0"/>
          </a:p>
          <a:p>
            <a:pPr algn="just"/>
            <a:r>
              <a:rPr lang="en-US" altLang="el-GR" sz="2000" b="1" dirty="0"/>
              <a:t>The ECHA Portal is the </a:t>
            </a:r>
            <a:r>
              <a:rPr lang="en-US" altLang="el-GR" sz="2000" b="1" dirty="0" err="1"/>
              <a:t>Liferay</a:t>
            </a:r>
            <a:r>
              <a:rPr lang="en-US" altLang="el-GR" sz="2000" b="1" dirty="0"/>
              <a:t> based web UI for end- users. There are  two installations:</a:t>
            </a:r>
          </a:p>
          <a:p>
            <a:pPr lvl="1" algn="just"/>
            <a:r>
              <a:rPr lang="en-US" altLang="el-GR" sz="1800" dirty="0"/>
              <a:t>One on the </a:t>
            </a:r>
            <a:r>
              <a:rPr lang="en-US" altLang="el-GR" sz="1800" b="1" dirty="0">
                <a:solidFill>
                  <a:schemeClr val="accent1"/>
                </a:solidFill>
              </a:rPr>
              <a:t>Staging</a:t>
            </a:r>
            <a:r>
              <a:rPr lang="en-US" altLang="el-GR" sz="1800" dirty="0">
                <a:solidFill>
                  <a:schemeClr val="accent1"/>
                </a:solidFill>
              </a:rPr>
              <a:t> </a:t>
            </a:r>
            <a:r>
              <a:rPr lang="en-US" altLang="el-GR" sz="1800" dirty="0"/>
              <a:t>environment (intended for ECHA-internal end-users to valid disseminated data prior to their publication)</a:t>
            </a:r>
          </a:p>
          <a:p>
            <a:pPr lvl="1" algn="just"/>
            <a:r>
              <a:rPr lang="en-US" altLang="el-GR" sz="1800" dirty="0"/>
              <a:t>One on the </a:t>
            </a:r>
            <a:r>
              <a:rPr lang="en-US" altLang="el-GR" sz="1800" b="1" dirty="0">
                <a:solidFill>
                  <a:schemeClr val="accent1"/>
                </a:solidFill>
              </a:rPr>
              <a:t>Public</a:t>
            </a:r>
            <a:r>
              <a:rPr lang="en-US" altLang="el-GR" sz="1800" dirty="0">
                <a:solidFill>
                  <a:schemeClr val="accent1"/>
                </a:solidFill>
              </a:rPr>
              <a:t> </a:t>
            </a:r>
            <a:r>
              <a:rPr lang="en-US" altLang="el-GR" sz="1800" dirty="0"/>
              <a:t>environment</a:t>
            </a:r>
            <a:r>
              <a:rPr lang="en-GB" altLang="el-GR" sz="1800" dirty="0"/>
              <a:t> (intended for public end-users</a:t>
            </a:r>
            <a:r>
              <a:rPr lang="en-GB" altLang="el-GR" sz="1800" dirty="0" smtClean="0"/>
              <a:t>)</a:t>
            </a:r>
            <a:endParaRPr lang="en-GB" altLang="el-GR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11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9533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Card &amp; Brief Profile (ICBP)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GB" altLang="el-GR" sz="2000" b="1" dirty="0"/>
              <a:t>The Substance Centric </a:t>
            </a:r>
            <a:r>
              <a:rPr lang="en-GB" altLang="el-GR" sz="2000" b="1" dirty="0" smtClean="0"/>
              <a:t>(RML) dissemination </a:t>
            </a:r>
            <a:r>
              <a:rPr lang="en-GB" altLang="el-GR" sz="2000" b="1" dirty="0"/>
              <a:t>information </a:t>
            </a:r>
            <a:r>
              <a:rPr lang="en-GB" altLang="el-GR" sz="2000" b="1" dirty="0" smtClean="0"/>
              <a:t>includes </a:t>
            </a:r>
            <a:r>
              <a:rPr lang="en-GB" altLang="el-GR" sz="2000" b="1" dirty="0"/>
              <a:t>2 </a:t>
            </a:r>
            <a:r>
              <a:rPr lang="en-GB" altLang="el-GR" sz="2000" b="1" dirty="0" smtClean="0"/>
              <a:t>sets </a:t>
            </a:r>
            <a:r>
              <a:rPr lang="en-GB" altLang="el-GR" sz="2000" b="1" dirty="0"/>
              <a:t>of data accessible from the top level ECHA web site search:</a:t>
            </a:r>
          </a:p>
          <a:p>
            <a:pPr lvl="1" algn="just"/>
            <a:r>
              <a:rPr lang="en-GB" altLang="el-GR" sz="1800" dirty="0" err="1"/>
              <a:t>InfoCards</a:t>
            </a:r>
            <a:r>
              <a:rPr lang="en-GB" altLang="el-GR" sz="1800" dirty="0"/>
              <a:t>: A summarisation of the substance in terms of:</a:t>
            </a:r>
          </a:p>
          <a:p>
            <a:pPr lvl="2" algn="just"/>
            <a:r>
              <a:rPr lang="en-GB" altLang="el-GR" sz="1600" dirty="0"/>
              <a:t>The Substance’s identity and chemical information</a:t>
            </a:r>
          </a:p>
          <a:p>
            <a:pPr lvl="2" algn="just"/>
            <a:r>
              <a:rPr lang="en-GB" altLang="el-GR" sz="1600" dirty="0"/>
              <a:t>Substance Classification and labelling information</a:t>
            </a:r>
          </a:p>
          <a:p>
            <a:pPr lvl="2" algn="just"/>
            <a:r>
              <a:rPr lang="en-GB" altLang="el-GR" sz="1600" dirty="0"/>
              <a:t>Substance critical properties and any inclusion in regulatory annexes and lists.</a:t>
            </a:r>
          </a:p>
          <a:p>
            <a:pPr lvl="2" algn="just"/>
            <a:r>
              <a:rPr lang="en-GB" altLang="el-GR" sz="1600" dirty="0"/>
              <a:t>Information about the substance including tonnage and uses</a:t>
            </a:r>
          </a:p>
          <a:p>
            <a:pPr lvl="2" algn="just"/>
            <a:r>
              <a:rPr lang="en-GB" altLang="el-GR" sz="1600" dirty="0"/>
              <a:t>Links to the raw data</a:t>
            </a:r>
          </a:p>
          <a:p>
            <a:pPr lvl="2" algn="just"/>
            <a:r>
              <a:rPr lang="en-GB" altLang="el-GR" sz="1600" dirty="0"/>
              <a:t>Link to the brief profile</a:t>
            </a:r>
          </a:p>
          <a:p>
            <a:pPr lvl="1" algn="just"/>
            <a:endParaRPr lang="en-GB" altLang="el-GR" sz="1800" dirty="0"/>
          </a:p>
          <a:p>
            <a:pPr lvl="1" algn="just"/>
            <a:r>
              <a:rPr lang="en-GB" altLang="el-GR" sz="1800" dirty="0"/>
              <a:t>The Brief profiles information from the registered IUCLID Dossier for the Substance REACH Registrations:</a:t>
            </a:r>
          </a:p>
          <a:p>
            <a:pPr lvl="2" algn="just"/>
            <a:r>
              <a:rPr lang="en-GB" altLang="el-GR" sz="1600" dirty="0"/>
              <a:t>Greater depth to the </a:t>
            </a:r>
            <a:r>
              <a:rPr lang="en-GB" altLang="el-GR" sz="1600" dirty="0" err="1"/>
              <a:t>InfoCard</a:t>
            </a:r>
            <a:r>
              <a:rPr lang="en-GB" altLang="el-GR" sz="1600" dirty="0"/>
              <a:t> data</a:t>
            </a:r>
          </a:p>
          <a:p>
            <a:pPr lvl="2" algn="just"/>
            <a:r>
              <a:rPr lang="en-GB" altLang="el-GR" sz="1600" dirty="0"/>
              <a:t>Scientific testing </a:t>
            </a:r>
            <a:r>
              <a:rPr lang="en-GB" altLang="el-GR" sz="1600" dirty="0" smtClean="0"/>
              <a:t>data</a:t>
            </a:r>
            <a:endParaRPr lang="en-GB" altLang="el-GR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12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021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dirty="0" smtClean="0"/>
              <a:t>Info Card (1/2)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13</a:t>
            </a:fld>
            <a:endParaRPr lang="el-GR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8" y="815718"/>
            <a:ext cx="8208912" cy="54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7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 Card (2/2)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052736"/>
            <a:ext cx="7805060" cy="45259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15616" y="5661248"/>
            <a:ext cx="641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More info on ICBP can be found in: what_is_infocard_Final.pdf</a:t>
            </a:r>
            <a:endParaRPr lang="el-GR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14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9971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56"/>
            <a:ext cx="8229600" cy="1143000"/>
          </a:xfrm>
        </p:spPr>
        <p:txBody>
          <a:bodyPr/>
          <a:lstStyle/>
          <a:p>
            <a:r>
              <a:rPr lang="en-US" dirty="0" smtClean="0"/>
              <a:t>BP (Non Scientific data)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15</a:t>
            </a:fld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7344816" cy="527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9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BP (Scientific Data)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16</a:t>
            </a:fld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53" y="1124744"/>
            <a:ext cx="7182435" cy="511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7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Formaldehyde –Joined Submission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17</a:t>
            </a:fld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062" y="1124744"/>
            <a:ext cx="6987345" cy="497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7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476672"/>
            <a:ext cx="8229600" cy="1143000"/>
          </a:xfrm>
        </p:spPr>
        <p:txBody>
          <a:bodyPr/>
          <a:lstStyle/>
          <a:p>
            <a:r>
              <a:rPr lang="en-US" dirty="0" smtClean="0"/>
              <a:t>Flow of information </a:t>
            </a:r>
            <a:r>
              <a:rPr lang="en-US" dirty="0" smtClean="0"/>
              <a:t>(1/3)</a:t>
            </a:r>
            <a:endParaRPr lang="el-GR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52936"/>
            <a:ext cx="7293293" cy="14670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18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3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DISS: Flow of information </a:t>
            </a:r>
            <a:r>
              <a:rPr lang="en-US" dirty="0" smtClean="0"/>
              <a:t>(2/3)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19</a:t>
            </a:fld>
            <a:endParaRPr lang="el-GR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24744"/>
            <a:ext cx="4233521" cy="49680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3013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989856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Overview</a:t>
            </a:r>
            <a:endParaRPr lang="el-GR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132856"/>
            <a:ext cx="8229600" cy="3312368"/>
          </a:xfrm>
        </p:spPr>
        <p:txBody>
          <a:bodyPr>
            <a:normAutofit lnSpcReduction="10000"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Diss</a:t>
            </a:r>
            <a:r>
              <a:rPr lang="en-US" dirty="0" smtClean="0">
                <a:solidFill>
                  <a:schemeClr val="tx2"/>
                </a:solidFill>
              </a:rPr>
              <a:t> v3.x bird’s eye view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Input tier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Processing Tier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Output tier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Architecture and information flow within DISS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DISREG &amp; IUCLID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DISLIST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Exceptions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C&amp;L</a:t>
            </a:r>
            <a:endParaRPr lang="el-GR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2</a:t>
            </a:fld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533"/>
            <a:ext cx="8229600" cy="1143000"/>
          </a:xfrm>
        </p:spPr>
        <p:txBody>
          <a:bodyPr/>
          <a:lstStyle/>
          <a:p>
            <a:r>
              <a:rPr lang="en-US" dirty="0" smtClean="0"/>
              <a:t>DISS: Flow of information </a:t>
            </a:r>
            <a:r>
              <a:rPr lang="en-US" dirty="0" smtClean="0"/>
              <a:t>(3/3)</a:t>
            </a:r>
            <a:endParaRPr lang="el-GR" dirty="0"/>
          </a:p>
        </p:txBody>
      </p:sp>
      <p:pic>
        <p:nvPicPr>
          <p:cNvPr id="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1412776"/>
            <a:ext cx="7416824" cy="4302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20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3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Instantiation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28800"/>
            <a:ext cx="8229600" cy="2509413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39552" y="558924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flow is similar for the rest of the BIDI data (DISLIST, RML etc.)</a:t>
            </a:r>
            <a:endParaRPr lang="el-GR" dirty="0"/>
          </a:p>
        </p:txBody>
      </p:sp>
      <p:sp>
        <p:nvSpPr>
          <p:cNvPr id="8" name="TextBox 7"/>
          <p:cNvSpPr txBox="1"/>
          <p:nvPr/>
        </p:nvSpPr>
        <p:spPr>
          <a:xfrm>
            <a:off x="600448" y="444988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Instantiation</a:t>
            </a:r>
            <a:r>
              <a:rPr lang="en-US" dirty="0"/>
              <a:t> updates </a:t>
            </a:r>
            <a:r>
              <a:rPr lang="en-US" dirty="0" smtClean="0"/>
              <a:t>DPC </a:t>
            </a:r>
            <a:r>
              <a:rPr lang="en-US" dirty="0"/>
              <a:t>with the latest </a:t>
            </a:r>
            <a:r>
              <a:rPr lang="en-US" dirty="0" smtClean="0"/>
              <a:t>BIDI </a:t>
            </a:r>
            <a:r>
              <a:rPr lang="en-US" dirty="0"/>
              <a:t>data. </a:t>
            </a:r>
            <a:r>
              <a:rPr lang="en-US" dirty="0" smtClean="0"/>
              <a:t>DPC </a:t>
            </a:r>
            <a:r>
              <a:rPr lang="en-US" dirty="0"/>
              <a:t>database </a:t>
            </a:r>
            <a:r>
              <a:rPr lang="en-US" dirty="0" smtClean="0"/>
              <a:t>part, storing </a:t>
            </a:r>
            <a:r>
              <a:rPr lang="en-US" dirty="0"/>
              <a:t>the latest </a:t>
            </a:r>
            <a:r>
              <a:rPr lang="en-US" dirty="0" smtClean="0"/>
              <a:t>BIDI </a:t>
            </a:r>
            <a:r>
              <a:rPr lang="en-US" dirty="0"/>
              <a:t>data is </a:t>
            </a:r>
            <a:r>
              <a:rPr lang="en-US" dirty="0" smtClean="0"/>
              <a:t>called </a:t>
            </a:r>
            <a:r>
              <a:rPr lang="en-US" b="1" dirty="0" smtClean="0"/>
              <a:t>BIDI </a:t>
            </a:r>
            <a:r>
              <a:rPr lang="en-US" b="1" dirty="0"/>
              <a:t>Snapshot</a:t>
            </a:r>
            <a:r>
              <a:rPr lang="en-US" dirty="0"/>
              <a:t>.</a:t>
            </a:r>
            <a:endParaRPr lang="el-GR" dirty="0"/>
          </a:p>
          <a:p>
            <a:r>
              <a:rPr lang="en-US" dirty="0" smtClean="0"/>
              <a:t>Instantiation </a:t>
            </a:r>
            <a:r>
              <a:rPr lang="en-US" dirty="0"/>
              <a:t>automatically </a:t>
            </a:r>
            <a:r>
              <a:rPr lang="en-US" b="1" dirty="0"/>
              <a:t>cancels any batches at selection step</a:t>
            </a:r>
            <a:r>
              <a:rPr lang="en-US" dirty="0"/>
              <a:t>.</a:t>
            </a:r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21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89663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DWP – Process types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395722"/>
            <a:ext cx="4293840" cy="4493096"/>
          </a:xfrm>
        </p:spPr>
        <p:txBody>
          <a:bodyPr>
            <a:normAutofit/>
          </a:bodyPr>
          <a:lstStyle/>
          <a:p>
            <a:r>
              <a:rPr lang="en-GB" sz="2400" dirty="0"/>
              <a:t>Automated </a:t>
            </a:r>
            <a:r>
              <a:rPr lang="en-GB" sz="2400" dirty="0" smtClean="0"/>
              <a:t>Update</a:t>
            </a:r>
          </a:p>
          <a:p>
            <a:r>
              <a:rPr lang="en-GB" sz="2400" dirty="0" smtClean="0"/>
              <a:t>Automated Full</a:t>
            </a:r>
          </a:p>
          <a:p>
            <a:r>
              <a:rPr lang="en-GB" sz="2400" dirty="0" smtClean="0"/>
              <a:t>Manual Update</a:t>
            </a:r>
          </a:p>
          <a:p>
            <a:r>
              <a:rPr lang="en-GB" sz="2400" dirty="0" smtClean="0"/>
              <a:t>Manual Full</a:t>
            </a:r>
          </a:p>
          <a:p>
            <a:r>
              <a:rPr lang="en-GB" sz="2400" dirty="0" smtClean="0"/>
              <a:t>Manual Empty</a:t>
            </a:r>
            <a:endParaRPr lang="el-GR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EE2E659-16A4-48D5-8201-5855C6E47A38}" type="slidenum">
              <a:rPr lang="el-GR" smtClean="0"/>
              <a:pPr/>
              <a:t>22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7872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 Architecture overview</a:t>
            </a:r>
            <a:endParaRPr lang="el-GR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73512"/>
            <a:ext cx="7344816" cy="53078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24128" y="292140"/>
            <a:ext cx="274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DIP-&gt;Renamed to BIDI</a:t>
            </a:r>
            <a:endParaRPr lang="el-G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23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0645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64" y="404664"/>
            <a:ext cx="9227368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Data Flow: From </a:t>
            </a:r>
            <a:r>
              <a:rPr lang="en-US" sz="3600" dirty="0" err="1" smtClean="0"/>
              <a:t>Echa</a:t>
            </a:r>
            <a:r>
              <a:rPr lang="en-US" sz="3600" dirty="0" smtClean="0"/>
              <a:t> Portal towards factsheets</a:t>
            </a:r>
            <a:endParaRPr lang="el-GR" sz="3600" dirty="0"/>
          </a:p>
        </p:txBody>
      </p:sp>
      <p:pic>
        <p:nvPicPr>
          <p:cNvPr id="6" name="Picture 1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47664"/>
            <a:ext cx="7270452" cy="48312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24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6853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DISREG</a:t>
            </a:r>
            <a:endParaRPr lang="el-GR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47092" y="1196753"/>
            <a:ext cx="6133220" cy="4918572"/>
          </a:xfrm>
          <a:noFill/>
          <a:ln>
            <a:solidFill>
              <a:srgbClr val="000000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25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77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DISREG Process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l-GR" sz="2000" b="1" dirty="0"/>
              <a:t>The DISREG process is </a:t>
            </a:r>
            <a:r>
              <a:rPr lang="en-US" altLang="el-GR" sz="2000" b="1" dirty="0" smtClean="0"/>
              <a:t>related to </a:t>
            </a:r>
            <a:r>
              <a:rPr lang="en-US" altLang="el-GR" sz="2000" b="1" dirty="0"/>
              <a:t>processing of </a:t>
            </a:r>
            <a:r>
              <a:rPr lang="en-US" altLang="el-GR" sz="2000" b="1" dirty="0" smtClean="0"/>
              <a:t>REACH </a:t>
            </a:r>
            <a:r>
              <a:rPr lang="en-US" altLang="el-GR" sz="2000" b="1" dirty="0"/>
              <a:t>registrations for Dissemination. </a:t>
            </a:r>
            <a:endParaRPr lang="en-US" altLang="el-GR" sz="2000" b="1" dirty="0" smtClean="0"/>
          </a:p>
          <a:p>
            <a:pPr algn="just"/>
            <a:r>
              <a:rPr lang="en-US" altLang="el-GR" sz="2000" b="1" dirty="0" smtClean="0"/>
              <a:t>2 Submission types</a:t>
            </a:r>
          </a:p>
          <a:p>
            <a:pPr lvl="1" algn="just"/>
            <a:r>
              <a:rPr lang="en-US" altLang="el-GR" sz="1600" b="1" dirty="0" smtClean="0"/>
              <a:t>Individual Submissions</a:t>
            </a:r>
          </a:p>
          <a:p>
            <a:pPr lvl="1" algn="just"/>
            <a:r>
              <a:rPr lang="en-US" altLang="el-GR" sz="1600" b="1" dirty="0" smtClean="0"/>
              <a:t>Joined submissions (1 lead dossier)</a:t>
            </a:r>
          </a:p>
          <a:p>
            <a:pPr lvl="2" algn="just"/>
            <a:r>
              <a:rPr lang="en-US" altLang="el-GR" sz="1200" b="1" dirty="0" smtClean="0"/>
              <a:t>Typical example: formaldehyde 100.000.002</a:t>
            </a:r>
            <a:endParaRPr lang="en-US" altLang="el-GR" sz="1200" b="1" dirty="0"/>
          </a:p>
          <a:p>
            <a:pPr algn="just"/>
            <a:r>
              <a:rPr lang="en-US" altLang="el-GR" sz="2000" b="1" dirty="0" smtClean="0"/>
              <a:t>The </a:t>
            </a:r>
            <a:r>
              <a:rPr lang="en-US" altLang="el-GR" sz="2000" b="1" dirty="0"/>
              <a:t>DISREG process uses the following input:</a:t>
            </a:r>
          </a:p>
          <a:p>
            <a:pPr lvl="1" algn="just"/>
            <a:r>
              <a:rPr lang="en-US" altLang="el-GR" sz="1800" dirty="0"/>
              <a:t>IUCLID Dossiers</a:t>
            </a:r>
          </a:p>
          <a:p>
            <a:pPr lvl="1" algn="just"/>
            <a:r>
              <a:rPr lang="en-US" altLang="el-GR" sz="1800" dirty="0" smtClean="0"/>
              <a:t>Relational </a:t>
            </a:r>
            <a:r>
              <a:rPr lang="en-US" altLang="el-GR" sz="1800" dirty="0"/>
              <a:t>data</a:t>
            </a:r>
          </a:p>
          <a:p>
            <a:pPr algn="just"/>
            <a:r>
              <a:rPr lang="en-US" altLang="el-GR" sz="2000" b="1" dirty="0" smtClean="0"/>
              <a:t>And </a:t>
            </a:r>
            <a:r>
              <a:rPr lang="en-US" altLang="el-GR" sz="2000" b="1" dirty="0"/>
              <a:t>produces the following output:</a:t>
            </a:r>
          </a:p>
          <a:p>
            <a:pPr lvl="1" algn="just"/>
            <a:r>
              <a:rPr lang="en-US" altLang="el-GR" sz="1800" dirty="0"/>
              <a:t>An aggregated IUCLID Dossier (all joint submissions members together</a:t>
            </a:r>
            <a:r>
              <a:rPr lang="en-US" altLang="el-GR" sz="1800" dirty="0" smtClean="0"/>
              <a:t>)</a:t>
            </a:r>
            <a:endParaRPr lang="en-US" altLang="el-GR" sz="1800" dirty="0"/>
          </a:p>
          <a:p>
            <a:pPr lvl="1" algn="just"/>
            <a:r>
              <a:rPr lang="en-US" altLang="el-GR" sz="1800" dirty="0"/>
              <a:t>Relational data </a:t>
            </a:r>
            <a:r>
              <a:rPr lang="en-US" altLang="el-GR" sz="1800" dirty="0" smtClean="0"/>
              <a:t>on </a:t>
            </a:r>
            <a:r>
              <a:rPr lang="en-US" altLang="el-GR" sz="1800" b="1" dirty="0" smtClean="0"/>
              <a:t>DPA</a:t>
            </a:r>
            <a:r>
              <a:rPr lang="en-US" altLang="el-GR" sz="1800" dirty="0" smtClean="0"/>
              <a:t> for searching (Elastic Search)</a:t>
            </a:r>
            <a:endParaRPr lang="en-US" altLang="el-GR" sz="1800" dirty="0"/>
          </a:p>
          <a:p>
            <a:pPr lvl="1" algn="just"/>
            <a:r>
              <a:rPr lang="en-US" altLang="el-GR" sz="1800" dirty="0"/>
              <a:t>A generated HTML file for web display of the Aggregated IUCLID </a:t>
            </a:r>
            <a:r>
              <a:rPr lang="en-US" altLang="el-GR" sz="1800" dirty="0" smtClean="0"/>
              <a:t>Dossier</a:t>
            </a:r>
            <a:endParaRPr lang="en-US" altLang="el-GR" sz="1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26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7807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DISREG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l-GR" sz="3100" dirty="0"/>
              <a:t>As previously illustrated the processing of the REACH Registrations for Dissemination involves the following steps</a:t>
            </a:r>
          </a:p>
          <a:p>
            <a:pPr lvl="1"/>
            <a:r>
              <a:rPr lang="en-US" altLang="el-GR" dirty="0"/>
              <a:t>Selection: only changed registrations are processed.</a:t>
            </a:r>
          </a:p>
          <a:p>
            <a:pPr lvl="1"/>
            <a:r>
              <a:rPr lang="en-US" altLang="el-GR" dirty="0"/>
              <a:t>Exception application: data is either changed or registrations omitted from processing</a:t>
            </a:r>
          </a:p>
          <a:p>
            <a:pPr lvl="1"/>
            <a:r>
              <a:rPr lang="en-US" altLang="el-GR" dirty="0"/>
              <a:t>Filtering: filtering of the Registration data and the contents of the IUCLID dossier</a:t>
            </a:r>
          </a:p>
          <a:p>
            <a:pPr lvl="1"/>
            <a:r>
              <a:rPr lang="en-US" altLang="el-GR" dirty="0"/>
              <a:t>Aggregation: the IUCLID Dossier and Registration data from the member Registrations is compiled into single joint-submission data sets.</a:t>
            </a:r>
          </a:p>
          <a:p>
            <a:pPr lvl="1"/>
            <a:r>
              <a:rPr lang="en-US" altLang="el-GR" dirty="0"/>
              <a:t>Generation of output files: an HTML presentation file is produced showing aggregated dossier information</a:t>
            </a:r>
          </a:p>
          <a:p>
            <a:pPr lvl="1"/>
            <a:r>
              <a:rPr lang="en-US" altLang="el-GR" dirty="0"/>
              <a:t>Push to public and QA: the data and IUCLID dossiers are pushed first to staging, where they are subject to QA, and then the public environment.</a:t>
            </a:r>
          </a:p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27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242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872" y="360640"/>
            <a:ext cx="8229600" cy="1143000"/>
          </a:xfrm>
        </p:spPr>
        <p:txBody>
          <a:bodyPr/>
          <a:lstStyle/>
          <a:p>
            <a:r>
              <a:rPr lang="en-US" dirty="0" smtClean="0"/>
              <a:t>DISREG &amp; IUCLID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514" y="1196752"/>
            <a:ext cx="7704856" cy="4493096"/>
          </a:xfrm>
        </p:spPr>
        <p:txBody>
          <a:bodyPr/>
          <a:lstStyle/>
          <a:p>
            <a:r>
              <a:rPr lang="en-US" dirty="0" smtClean="0"/>
              <a:t>IUCLID application types</a:t>
            </a:r>
          </a:p>
          <a:p>
            <a:r>
              <a:rPr lang="en-US" dirty="0" smtClean="0"/>
              <a:t>Summaries</a:t>
            </a:r>
          </a:p>
          <a:p>
            <a:r>
              <a:rPr lang="en-US" dirty="0" smtClean="0"/>
              <a:t>Studies</a:t>
            </a:r>
          </a:p>
          <a:p>
            <a:r>
              <a:rPr lang="en-US" dirty="0" smtClean="0"/>
              <a:t>Substance vs dossier</a:t>
            </a:r>
          </a:p>
          <a:p>
            <a:r>
              <a:rPr lang="en-US" dirty="0" smtClean="0"/>
              <a:t>Repeatable blocks</a:t>
            </a:r>
          </a:p>
          <a:p>
            <a:r>
              <a:rPr lang="en-US" dirty="0" smtClean="0"/>
              <a:t>Clipboard manager</a:t>
            </a:r>
          </a:p>
          <a:p>
            <a:r>
              <a:rPr lang="en-US" dirty="0" smtClean="0"/>
              <a:t>CFD</a:t>
            </a:r>
            <a:endParaRPr lang="el-G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723456" y="6467330"/>
            <a:ext cx="2133600" cy="365125"/>
          </a:xfrm>
        </p:spPr>
        <p:txBody>
          <a:bodyPr/>
          <a:lstStyle/>
          <a:p>
            <a:fld id="{63CF8205-190F-4AE5-824D-4B3A8F1AC564}" type="slidenum">
              <a:rPr lang="el-GR" smtClean="0"/>
              <a:pPr/>
              <a:t>28</a:t>
            </a:fld>
            <a:endParaRPr lang="el-GR" dirty="0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516076467"/>
              </p:ext>
            </p:extLst>
          </p:nvPr>
        </p:nvGraphicFramePr>
        <p:xfrm>
          <a:off x="2915816" y="2852936"/>
          <a:ext cx="5093743" cy="312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35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IUCLID installation types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Distributed environment installation</a:t>
            </a:r>
          </a:p>
          <a:p>
            <a:pPr lvl="1"/>
            <a:r>
              <a:rPr lang="en-US" dirty="0" smtClean="0"/>
              <a:t>Glassfish Application server</a:t>
            </a:r>
          </a:p>
          <a:p>
            <a:pPr lvl="1"/>
            <a:r>
              <a:rPr lang="en-US" dirty="0" smtClean="0"/>
              <a:t>Oracle</a:t>
            </a:r>
          </a:p>
          <a:p>
            <a:pPr lvl="1"/>
            <a:r>
              <a:rPr lang="en-US" dirty="0"/>
              <a:t>his type of installation is intended for use by larger companies and </a:t>
            </a:r>
            <a:r>
              <a:rPr lang="en-US" dirty="0" err="1"/>
              <a:t>organisations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2. Desktop application</a:t>
            </a:r>
          </a:p>
          <a:p>
            <a:pPr lvl="1"/>
            <a:r>
              <a:rPr lang="en-US" dirty="0"/>
              <a:t>aimed at SMEs, and those who simply want to try out the software.</a:t>
            </a:r>
            <a:endParaRPr lang="en-US" dirty="0" smtClean="0"/>
          </a:p>
          <a:p>
            <a:r>
              <a:rPr lang="en-US" dirty="0" smtClean="0"/>
              <a:t>Available for </a:t>
            </a:r>
            <a:r>
              <a:rPr lang="en-US" dirty="0"/>
              <a:t>download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iuclid6.echa.europa.eu/download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29</a:t>
            </a:fld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81" y="4725144"/>
            <a:ext cx="2847619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Items, Processing, Output Items</a:t>
            </a:r>
            <a:endParaRPr lang="el-G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072394"/>
              </p:ext>
            </p:extLst>
          </p:nvPr>
        </p:nvGraphicFramePr>
        <p:xfrm>
          <a:off x="1430252" y="1792958"/>
          <a:ext cx="5856088" cy="2761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</a:t>
            </a:fld>
            <a:endParaRPr lang="el-GR" dirty="0"/>
          </a:p>
        </p:txBody>
      </p:sp>
      <p:sp>
        <p:nvSpPr>
          <p:cNvPr id="8" name="Right Arrow 7"/>
          <p:cNvSpPr/>
          <p:nvPr/>
        </p:nvSpPr>
        <p:spPr>
          <a:xfrm>
            <a:off x="2089052" y="3244960"/>
            <a:ext cx="10801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Right Arrow 8"/>
          <p:cNvSpPr/>
          <p:nvPr/>
        </p:nvSpPr>
        <p:spPr>
          <a:xfrm>
            <a:off x="5990196" y="3304532"/>
            <a:ext cx="108012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166150860"/>
              </p:ext>
            </p:extLst>
          </p:nvPr>
        </p:nvGraphicFramePr>
        <p:xfrm>
          <a:off x="6362924" y="2622535"/>
          <a:ext cx="3218396" cy="172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-396552" y="2235880"/>
            <a:ext cx="3714912" cy="2129224"/>
            <a:chOff x="-396552" y="2235880"/>
            <a:chExt cx="3714912" cy="2129224"/>
          </a:xfrm>
        </p:grpSpPr>
        <p:graphicFrame>
          <p:nvGraphicFramePr>
            <p:cNvPr id="10" name="Diagram 9"/>
            <p:cNvGraphicFramePr/>
            <p:nvPr>
              <p:extLst>
                <p:ext uri="{D42A27DB-BD31-4B8C-83A1-F6EECF244321}">
                  <p14:modId xmlns:p14="http://schemas.microsoft.com/office/powerpoint/2010/main" val="1689923177"/>
                </p:ext>
              </p:extLst>
            </p:nvPr>
          </p:nvGraphicFramePr>
          <p:xfrm>
            <a:off x="-396552" y="2635623"/>
            <a:ext cx="3218396" cy="172948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859744" y="2235880"/>
              <a:ext cx="2458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Input</a:t>
              </a:r>
              <a:endParaRPr lang="el-GR" dirty="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903192" y="1457427"/>
            <a:ext cx="24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Processing</a:t>
            </a:r>
            <a:endParaRPr lang="el-GR" dirty="0"/>
          </a:p>
        </p:txBody>
      </p:sp>
      <p:sp>
        <p:nvSpPr>
          <p:cNvPr id="14" name="TextBox 13"/>
          <p:cNvSpPr txBox="1"/>
          <p:nvPr/>
        </p:nvSpPr>
        <p:spPr>
          <a:xfrm>
            <a:off x="7045660" y="2146633"/>
            <a:ext cx="2458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62691436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IUCLID – Study &amp; Summary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85211"/>
            <a:ext cx="8229600" cy="181427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0772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IUCLID: IS, JS, Filtering &amp; Aggregation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31</a:t>
            </a:fld>
            <a:endParaRPr lang="el-G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58" y="1315618"/>
            <a:ext cx="7432883" cy="40183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558924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IS</a:t>
            </a:r>
            <a:r>
              <a:rPr lang="en-US" dirty="0" smtClean="0"/>
              <a:t>: Individual Submission</a:t>
            </a:r>
          </a:p>
          <a:p>
            <a:r>
              <a:rPr lang="en-US" b="1" dirty="0" smtClean="0"/>
              <a:t>JS</a:t>
            </a:r>
            <a:r>
              <a:rPr lang="en-US" dirty="0" smtClean="0"/>
              <a:t>: Joined Submission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1561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IUCLID Filtered Dossier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32</a:t>
            </a:fld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008" y="1417638"/>
            <a:ext cx="6768752" cy="439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705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IUCLID Aggregated Dossier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940" y="4941168"/>
            <a:ext cx="7992888" cy="10502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aggregated dossier has </a:t>
            </a:r>
            <a:r>
              <a:rPr lang="en-US" dirty="0" smtClean="0"/>
              <a:t>all </a:t>
            </a:r>
            <a:r>
              <a:rPr lang="en-US" dirty="0"/>
              <a:t>features (structure, functionalities) of a </a:t>
            </a:r>
            <a:r>
              <a:rPr lang="en-US" dirty="0" smtClean="0"/>
              <a:t>dossier </a:t>
            </a:r>
            <a:r>
              <a:rPr lang="en-US" dirty="0"/>
              <a:t>created by the default dossier creation process of IUCLID.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33</a:t>
            </a:fld>
            <a:endParaRPr lang="el-GR" dirty="0"/>
          </a:p>
        </p:txBody>
      </p:sp>
      <p:pic>
        <p:nvPicPr>
          <p:cNvPr id="102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821" y="1231804"/>
            <a:ext cx="4498357" cy="351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945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IUCLID CFD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2816"/>
            <a:ext cx="8229600" cy="386580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9196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IUCLID Clipboard Manager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35</a:t>
            </a:fld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095" y="1125041"/>
            <a:ext cx="7923809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4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IUCLID – Repeatable blocks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8857"/>
            <a:ext cx="8229600" cy="43353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91518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DISLIST</a:t>
            </a:r>
            <a:endParaRPr lang="el-GR" dirty="0"/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94584" y="1124744"/>
            <a:ext cx="1751186" cy="4670139"/>
          </a:xfrm>
          <a:noFill/>
          <a:ln w="9525" cap="flat" cmpd="sng" algn="ctr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39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DISLIST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altLang="en-US" sz="3400" dirty="0"/>
              <a:t>The data sets to be included in DISLIST in the first version of the “DISS v3” platform are:</a:t>
            </a:r>
          </a:p>
          <a:p>
            <a:r>
              <a:rPr lang="en-GB" altLang="el-GR" b="1" dirty="0" err="1"/>
              <a:t>CoRAP</a:t>
            </a:r>
            <a:r>
              <a:rPr lang="en-GB" altLang="el-GR" dirty="0"/>
              <a:t>: Relational data for search and details page with </a:t>
            </a:r>
            <a:r>
              <a:rPr lang="en-GB" altLang="el-GR" dirty="0">
                <a:solidFill>
                  <a:srgbClr val="FF0000"/>
                </a:solidFill>
              </a:rPr>
              <a:t>associated</a:t>
            </a:r>
            <a:r>
              <a:rPr lang="en-GB" altLang="el-GR" dirty="0"/>
              <a:t> </a:t>
            </a:r>
            <a:r>
              <a:rPr lang="en-GB" altLang="el-GR" dirty="0">
                <a:solidFill>
                  <a:srgbClr val="FF0000"/>
                </a:solidFill>
              </a:rPr>
              <a:t>files</a:t>
            </a:r>
            <a:r>
              <a:rPr lang="en-GB" altLang="el-GR" dirty="0"/>
              <a:t>.</a:t>
            </a:r>
          </a:p>
          <a:p>
            <a:pPr>
              <a:buFontTx/>
              <a:buChar char="•"/>
            </a:pPr>
            <a:r>
              <a:rPr lang="en-GB" altLang="el-GR" b="1" dirty="0"/>
              <a:t>The Candidate list</a:t>
            </a:r>
            <a:r>
              <a:rPr lang="en-GB" altLang="el-GR" dirty="0"/>
              <a:t>: Relational data for search and details page with </a:t>
            </a:r>
            <a:r>
              <a:rPr lang="en-GB" altLang="el-GR" dirty="0">
                <a:solidFill>
                  <a:srgbClr val="FF0000"/>
                </a:solidFill>
              </a:rPr>
              <a:t>associated</a:t>
            </a:r>
            <a:r>
              <a:rPr lang="en-GB" altLang="el-GR" dirty="0"/>
              <a:t> </a:t>
            </a:r>
            <a:r>
              <a:rPr lang="en-GB" altLang="el-GR" dirty="0">
                <a:solidFill>
                  <a:srgbClr val="FF0000"/>
                </a:solidFill>
              </a:rPr>
              <a:t>files </a:t>
            </a:r>
          </a:p>
          <a:p>
            <a:pPr>
              <a:buFontTx/>
              <a:buChar char="•"/>
            </a:pPr>
            <a:r>
              <a:rPr lang="en-GB" altLang="el-GR" b="1" dirty="0"/>
              <a:t>The Authorisation list</a:t>
            </a:r>
            <a:r>
              <a:rPr lang="en-GB" altLang="el-GR" dirty="0"/>
              <a:t>: Relational data for search and details page with </a:t>
            </a:r>
            <a:r>
              <a:rPr lang="en-GB" altLang="el-GR" dirty="0">
                <a:solidFill>
                  <a:srgbClr val="FF0000"/>
                </a:solidFill>
              </a:rPr>
              <a:t>associated</a:t>
            </a:r>
            <a:r>
              <a:rPr lang="en-GB" altLang="el-GR" dirty="0"/>
              <a:t> </a:t>
            </a:r>
            <a:r>
              <a:rPr lang="en-GB" altLang="el-GR" dirty="0">
                <a:solidFill>
                  <a:srgbClr val="FF0000"/>
                </a:solidFill>
              </a:rPr>
              <a:t>files </a:t>
            </a:r>
          </a:p>
          <a:p>
            <a:pPr>
              <a:buFontTx/>
              <a:buChar char="•"/>
            </a:pPr>
            <a:r>
              <a:rPr lang="en-GB" altLang="el-GR" b="1" dirty="0"/>
              <a:t>The Restrictions list</a:t>
            </a:r>
            <a:r>
              <a:rPr lang="en-GB" altLang="el-GR" dirty="0"/>
              <a:t>: Relational data for search and details page </a:t>
            </a:r>
          </a:p>
          <a:p>
            <a:pPr>
              <a:buFontTx/>
              <a:buChar char="•"/>
            </a:pPr>
            <a:r>
              <a:rPr lang="en-GB" altLang="el-GR" b="1" dirty="0"/>
              <a:t>The Evaluation list</a:t>
            </a:r>
            <a:r>
              <a:rPr lang="en-GB" altLang="el-GR" dirty="0"/>
              <a:t>: Relational data for search and </a:t>
            </a:r>
            <a:r>
              <a:rPr lang="en-GB" altLang="el-GR" dirty="0">
                <a:solidFill>
                  <a:srgbClr val="FF0000"/>
                </a:solidFill>
              </a:rPr>
              <a:t>associated</a:t>
            </a:r>
            <a:r>
              <a:rPr lang="en-GB" altLang="el-GR" dirty="0"/>
              <a:t> </a:t>
            </a:r>
            <a:r>
              <a:rPr lang="en-GB" altLang="el-GR" dirty="0">
                <a:solidFill>
                  <a:srgbClr val="FF0000"/>
                </a:solidFill>
              </a:rPr>
              <a:t>files</a:t>
            </a:r>
          </a:p>
          <a:p>
            <a:pPr>
              <a:buFontTx/>
              <a:buChar char="•"/>
            </a:pPr>
            <a:r>
              <a:rPr lang="en-GB" altLang="el-GR" b="1" dirty="0"/>
              <a:t>The pre-registration list</a:t>
            </a:r>
            <a:r>
              <a:rPr lang="en-GB" altLang="el-GR" dirty="0"/>
              <a:t>: Relational data for search and presentation of related </a:t>
            </a:r>
            <a:r>
              <a:rPr lang="en-GB" altLang="el-GR" dirty="0">
                <a:solidFill>
                  <a:srgbClr val="FF0000"/>
                </a:solidFill>
              </a:rPr>
              <a:t>files</a:t>
            </a:r>
            <a:r>
              <a:rPr lang="en-GB" altLang="el-GR" dirty="0"/>
              <a:t> </a:t>
            </a:r>
            <a:r>
              <a:rPr lang="en-GB" altLang="el-GR" dirty="0" smtClean="0"/>
              <a:t>data</a:t>
            </a:r>
          </a:p>
          <a:p>
            <a:pPr>
              <a:buFontTx/>
              <a:buChar char="•"/>
            </a:pPr>
            <a:r>
              <a:rPr lang="en-GB" altLang="el-GR" b="1" dirty="0" smtClean="0"/>
              <a:t>The Annex III</a:t>
            </a:r>
            <a:r>
              <a:rPr lang="en-GB" altLang="el-GR" dirty="0" smtClean="0"/>
              <a:t>: </a:t>
            </a:r>
            <a:r>
              <a:rPr lang="en-GB" altLang="el-GR" dirty="0"/>
              <a:t>Relational data for search</a:t>
            </a:r>
          </a:p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20649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196" y="1052736"/>
            <a:ext cx="7531811" cy="48575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39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92600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Acronyms – Concepts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340768"/>
            <a:ext cx="6279480" cy="4493096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RML</a:t>
            </a:r>
          </a:p>
          <a:p>
            <a:pPr lvl="1"/>
            <a:r>
              <a:rPr lang="en-US" dirty="0"/>
              <a:t>The RML (Regulatory Master List) aims at a standardized </a:t>
            </a:r>
            <a:r>
              <a:rPr lang="en-US" dirty="0">
                <a:solidFill>
                  <a:schemeClr val="accent1"/>
                </a:solidFill>
              </a:rPr>
              <a:t>substance </a:t>
            </a:r>
            <a:r>
              <a:rPr lang="en-US" dirty="0" smtClean="0">
                <a:solidFill>
                  <a:schemeClr val="accent1"/>
                </a:solidFill>
              </a:rPr>
              <a:t>centric </a:t>
            </a:r>
            <a:r>
              <a:rPr lang="en-US" dirty="0">
                <a:solidFill>
                  <a:schemeClr val="accent1"/>
                </a:solidFill>
              </a:rPr>
              <a:t>view </a:t>
            </a:r>
            <a:r>
              <a:rPr lang="en-US" dirty="0"/>
              <a:t>of the ECHA’s disseminated data.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RML is associated with the disseminated output of all processes to a greater or less extent</a:t>
            </a:r>
            <a:r>
              <a:rPr lang="en-US" dirty="0" smtClean="0"/>
              <a:t>. (ICBP)</a:t>
            </a:r>
            <a:endParaRPr lang="en-US" dirty="0"/>
          </a:p>
          <a:p>
            <a:r>
              <a:rPr lang="en-US" b="1" dirty="0" smtClean="0">
                <a:solidFill>
                  <a:schemeClr val="accent1"/>
                </a:solidFill>
              </a:rPr>
              <a:t>C&amp;L</a:t>
            </a:r>
          </a:p>
          <a:p>
            <a:r>
              <a:rPr lang="en-US" dirty="0" smtClean="0"/>
              <a:t>Dissemination Processes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DISREG</a:t>
            </a:r>
            <a:r>
              <a:rPr lang="en-US" dirty="0" smtClean="0"/>
              <a:t> (Reach Registrations)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DISLIST</a:t>
            </a:r>
            <a:r>
              <a:rPr lang="en-US" dirty="0" smtClean="0"/>
              <a:t> (Dynamic Case Lists)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DISCNL</a:t>
            </a:r>
            <a:r>
              <a:rPr lang="en-US" dirty="0" smtClean="0"/>
              <a:t> (Notified Classifications)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DISCLH</a:t>
            </a:r>
            <a:r>
              <a:rPr lang="en-US" dirty="0" smtClean="0"/>
              <a:t> (</a:t>
            </a:r>
            <a:r>
              <a:rPr lang="en-US" dirty="0" err="1" smtClean="0"/>
              <a:t>Harmonised</a:t>
            </a:r>
            <a:r>
              <a:rPr lang="en-US" dirty="0" smtClean="0"/>
              <a:t> Classifications)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DPC</a:t>
            </a:r>
            <a:r>
              <a:rPr lang="en-US" dirty="0" smtClean="0"/>
              <a:t> (Middle Tier)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DPA</a:t>
            </a:r>
            <a:r>
              <a:rPr lang="en-US" dirty="0" smtClean="0"/>
              <a:t> (Output Tier)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DWP</a:t>
            </a:r>
            <a:r>
              <a:rPr lang="en-US" dirty="0" smtClean="0"/>
              <a:t> (Dissemination Web Panel)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IC </a:t>
            </a:r>
            <a:r>
              <a:rPr lang="en-US" sz="2100" dirty="0"/>
              <a:t>(Info Card) </a:t>
            </a:r>
            <a:r>
              <a:rPr lang="en-US" dirty="0" smtClean="0">
                <a:solidFill>
                  <a:schemeClr val="accent1"/>
                </a:solidFill>
              </a:rPr>
              <a:t>&amp; BP </a:t>
            </a:r>
            <a:r>
              <a:rPr lang="en-US" sz="2100" dirty="0"/>
              <a:t>(Brief Profile)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Input item &amp; Output item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Staging &amp; Live </a:t>
            </a:r>
          </a:p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7657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9309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Main Business Objective</a:t>
            </a:r>
            <a:r>
              <a:rPr lang="en-US" dirty="0" smtClean="0"/>
              <a:t>: Exceptions make ECHA feel confident that no information will be made available to public</a:t>
            </a:r>
          </a:p>
          <a:p>
            <a:r>
              <a:rPr lang="en-US" b="1" dirty="0" smtClean="0"/>
              <a:t>How they are introduced</a:t>
            </a:r>
            <a:r>
              <a:rPr lang="en-US" dirty="0" smtClean="0"/>
              <a:t>: They are added to the system through DWP</a:t>
            </a:r>
          </a:p>
          <a:p>
            <a:r>
              <a:rPr lang="en-US" b="1" dirty="0" smtClean="0"/>
              <a:t>Exceptions </a:t>
            </a:r>
            <a:r>
              <a:rPr lang="en-US" b="1" dirty="0" err="1" smtClean="0"/>
              <a:t>Categorisation</a:t>
            </a:r>
            <a:r>
              <a:rPr lang="en-US" dirty="0" smtClean="0"/>
              <a:t>: </a:t>
            </a:r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Manipulative</a:t>
            </a:r>
            <a:r>
              <a:rPr lang="en-US" dirty="0"/>
              <a:t>: override </a:t>
            </a:r>
            <a:r>
              <a:rPr lang="en-US" dirty="0" smtClean="0"/>
              <a:t>BIDI Relational Data (e.g. coming from REACH IT) according to exceptional </a:t>
            </a:r>
            <a:r>
              <a:rPr lang="en-US" dirty="0"/>
              <a:t>business rules. Manipulative exceptions can be added only for the DISREG dissemination process and cannot lead to </a:t>
            </a:r>
            <a:r>
              <a:rPr lang="en-US" dirty="0" err="1"/>
              <a:t>undissemination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Preventative</a:t>
            </a:r>
            <a:r>
              <a:rPr lang="en-US" dirty="0" smtClean="0"/>
              <a:t>:</a:t>
            </a:r>
          </a:p>
          <a:p>
            <a:pPr lvl="2"/>
            <a:r>
              <a:rPr lang="en-US" b="1" dirty="0" smtClean="0"/>
              <a:t>Block </a:t>
            </a:r>
            <a:r>
              <a:rPr lang="en-US" b="1" dirty="0"/>
              <a:t>exception</a:t>
            </a:r>
            <a:r>
              <a:rPr lang="en-US" dirty="0"/>
              <a:t>: prevents processing of Input Items and also un-disseminates from Public/Staging environment any Output Items linked to the Block exception</a:t>
            </a:r>
          </a:p>
          <a:p>
            <a:pPr lvl="2"/>
            <a:r>
              <a:rPr lang="en-US" b="1" dirty="0" smtClean="0"/>
              <a:t>Frozen </a:t>
            </a:r>
            <a:r>
              <a:rPr lang="en-US" b="1" dirty="0"/>
              <a:t>exception</a:t>
            </a:r>
            <a:r>
              <a:rPr lang="en-US" dirty="0"/>
              <a:t>: prevents processing of Input Items but does not un-disseminate from Public </a:t>
            </a:r>
            <a:r>
              <a:rPr lang="en-US" dirty="0" smtClean="0"/>
              <a:t>environment</a:t>
            </a:r>
          </a:p>
          <a:p>
            <a:pPr lvl="2"/>
            <a:r>
              <a:rPr lang="en-US" b="1" dirty="0" smtClean="0"/>
              <a:t>Process Specific or </a:t>
            </a:r>
            <a:r>
              <a:rPr lang="en-US" b="1" dirty="0"/>
              <a:t>Global </a:t>
            </a:r>
            <a:r>
              <a:rPr lang="en-US" dirty="0"/>
              <a:t>exceptions </a:t>
            </a:r>
            <a:r>
              <a:rPr lang="en-US" dirty="0" smtClean="0"/>
              <a:t>(e.g</a:t>
            </a:r>
            <a:r>
              <a:rPr lang="en-US" dirty="0"/>
              <a:t>. block/</a:t>
            </a:r>
            <a:r>
              <a:rPr lang="en-US" dirty="0" err="1"/>
              <a:t>undisseminate</a:t>
            </a:r>
            <a:r>
              <a:rPr lang="en-US" dirty="0"/>
              <a:t> RML Substance X and all Output Items of DISREG, </a:t>
            </a:r>
            <a:r>
              <a:rPr lang="en-US" dirty="0" err="1"/>
              <a:t>CoRAP</a:t>
            </a:r>
            <a:r>
              <a:rPr lang="en-US" dirty="0"/>
              <a:t>, etc. related to RML Substance X</a:t>
            </a:r>
            <a:r>
              <a:rPr lang="en-US" dirty="0" smtClean="0"/>
              <a:t>)</a:t>
            </a:r>
            <a:endParaRPr lang="en-US" dirty="0"/>
          </a:p>
          <a:p>
            <a:pPr lvl="2"/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40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6034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en-US" dirty="0" smtClean="0"/>
              <a:t>Manipulative Exceptions (Examples)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41</a:t>
            </a:fld>
            <a:endParaRPr lang="el-G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62928"/>
              </p:ext>
            </p:extLst>
          </p:nvPr>
        </p:nvGraphicFramePr>
        <p:xfrm>
          <a:off x="318355" y="994702"/>
          <a:ext cx="8507289" cy="4197623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020761"/>
                <a:gridCol w="5529169"/>
                <a:gridCol w="1957359"/>
              </a:tblGrid>
              <a:tr h="1632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cap="small" dirty="0">
                          <a:effectLst/>
                        </a:rPr>
                        <a:t>Exception (type)</a:t>
                      </a:r>
                      <a:endParaRPr lang="el-GR" sz="9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Description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Change effected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</a:tr>
              <a:tr h="9006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COMP</a:t>
                      </a:r>
                      <a:endParaRPr lang="el-G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(manipulative)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dirty="0">
                          <a:effectLst/>
                        </a:rPr>
                        <a:t>The COMPANY_NAME, COMPANY_ADDRESS, and </a:t>
                      </a:r>
                      <a:endParaRPr lang="el-GR" sz="900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u="sng" dirty="0">
                          <a:effectLst/>
                        </a:rPr>
                        <a:t>COUNTRY_NAME in the </a:t>
                      </a:r>
                      <a:r>
                        <a:rPr lang="en-GB" sz="900" u="sng" cap="small" dirty="0">
                          <a:effectLst/>
                        </a:rPr>
                        <a:t>Relational Data</a:t>
                      </a:r>
                      <a:r>
                        <a:rPr lang="en-GB" sz="900" u="sng" dirty="0">
                          <a:effectLst/>
                        </a:rPr>
                        <a:t> of an </a:t>
                      </a:r>
                      <a:r>
                        <a:rPr lang="en-GB" sz="900" u="sng" cap="small" dirty="0">
                          <a:effectLst/>
                        </a:rPr>
                        <a:t>Input Item</a:t>
                      </a:r>
                      <a:r>
                        <a:rPr lang="en-GB" sz="900" u="sng" dirty="0">
                          <a:effectLst/>
                        </a:rPr>
                        <a:t> are all set to NULL</a:t>
                      </a:r>
                      <a:r>
                        <a:rPr lang="en-GB" sz="900" dirty="0">
                          <a:effectLst/>
                        </a:rPr>
                        <a:t>. This can affect the registrant/supplier values in the </a:t>
                      </a:r>
                      <a:r>
                        <a:rPr lang="en-GB" sz="900" cap="small" dirty="0">
                          <a:effectLst/>
                        </a:rPr>
                        <a:t>Output Item </a:t>
                      </a:r>
                      <a:r>
                        <a:rPr lang="en-GB" sz="900" dirty="0">
                          <a:effectLst/>
                        </a:rPr>
                        <a:t>derived from these fields. This type of </a:t>
                      </a:r>
                      <a:r>
                        <a:rPr lang="en-GB" sz="900" cap="small" dirty="0">
                          <a:effectLst/>
                        </a:rPr>
                        <a:t>Exception</a:t>
                      </a:r>
                      <a:r>
                        <a:rPr lang="en-GB" sz="900" dirty="0">
                          <a:effectLst/>
                        </a:rPr>
                        <a:t> will not have an effect if applied after </a:t>
                      </a:r>
                      <a:r>
                        <a:rPr lang="en-GB" sz="900" cap="small" dirty="0">
                          <a:effectLst/>
                        </a:rPr>
                        <a:t>Relational data</a:t>
                      </a:r>
                      <a:r>
                        <a:rPr lang="en-GB" sz="900" dirty="0">
                          <a:effectLst/>
                        </a:rPr>
                        <a:t> filtering.</a:t>
                      </a:r>
                      <a:endParaRPr lang="el-GR" sz="9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The following values are all set to NULL</a:t>
                      </a:r>
                      <a:endParaRPr lang="el-GR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900">
                          <a:effectLst/>
                        </a:rPr>
                        <a:t>COMPANY_NAME,</a:t>
                      </a:r>
                      <a:endParaRPr lang="el-GR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900">
                          <a:effectLst/>
                        </a:rPr>
                        <a:t>COMPANY_ADDRESS,</a:t>
                      </a:r>
                      <a:endParaRPr lang="el-GR" sz="1000">
                        <a:effectLst/>
                      </a:endParaRP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Symbol" panose="05050102010706020507" pitchFamily="18" charset="2"/>
                        <a:buChar char=""/>
                        <a:tabLst>
                          <a:tab pos="228600" algn="l"/>
                        </a:tabLst>
                      </a:pPr>
                      <a:r>
                        <a:rPr lang="en-GB" sz="900">
                          <a:effectLst/>
                        </a:rPr>
                        <a:t>COUNTRY_NAME </a:t>
                      </a:r>
                      <a:endParaRPr lang="el-GR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</a:tr>
              <a:tr h="69109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REG </a:t>
                      </a:r>
                      <a:endParaRPr lang="el-G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(manipulative)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i="0" u="sng" dirty="0">
                          <a:effectLst/>
                        </a:rPr>
                        <a:t>The CFD_REGISTRATION_NUMBER_FL in the </a:t>
                      </a:r>
                      <a:r>
                        <a:rPr lang="en-GB" sz="900" i="0" u="sng" cap="small" dirty="0">
                          <a:effectLst/>
                        </a:rPr>
                        <a:t>Relational Data</a:t>
                      </a:r>
                      <a:r>
                        <a:rPr lang="en-GB" sz="900" i="0" u="sng" dirty="0">
                          <a:effectLst/>
                        </a:rPr>
                        <a:t> of an </a:t>
                      </a:r>
                      <a:r>
                        <a:rPr lang="en-GB" sz="900" i="0" u="sng" cap="small" dirty="0">
                          <a:effectLst/>
                        </a:rPr>
                        <a:t>Input Item</a:t>
                      </a:r>
                      <a:r>
                        <a:rPr lang="en-GB" sz="900" i="0" u="sng" dirty="0">
                          <a:effectLst/>
                        </a:rPr>
                        <a:t> is set to ‘T’ prior to filtering. </a:t>
                      </a:r>
                      <a:endParaRPr lang="el-GR" sz="900" i="0" u="sng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dirty="0">
                          <a:effectLst/>
                        </a:rPr>
                        <a:t>This affects how the REGISTRATION_NUMBER is filtered and presented in the </a:t>
                      </a:r>
                      <a:r>
                        <a:rPr lang="en-GB" sz="900" cap="small" dirty="0">
                          <a:effectLst/>
                        </a:rPr>
                        <a:t>Output Item</a:t>
                      </a:r>
                      <a:r>
                        <a:rPr lang="en-GB" sz="900" dirty="0">
                          <a:effectLst/>
                        </a:rPr>
                        <a:t>. This type of </a:t>
                      </a:r>
                      <a:r>
                        <a:rPr lang="en-GB" sz="900" cap="small" dirty="0">
                          <a:effectLst/>
                        </a:rPr>
                        <a:t>Exception</a:t>
                      </a:r>
                      <a:r>
                        <a:rPr lang="en-GB" sz="900" dirty="0">
                          <a:effectLst/>
                        </a:rPr>
                        <a:t> will not have an effect if applied after </a:t>
                      </a:r>
                      <a:r>
                        <a:rPr lang="en-GB" sz="900" cap="small" dirty="0">
                          <a:effectLst/>
                        </a:rPr>
                        <a:t>Relational data</a:t>
                      </a:r>
                      <a:r>
                        <a:rPr lang="en-GB" sz="900" dirty="0">
                          <a:effectLst/>
                        </a:rPr>
                        <a:t> filtering.</a:t>
                      </a:r>
                      <a:endParaRPr lang="el-GR" sz="9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The CFD_REGISTRATION_NUMBER_FL flag is set to True (‘T’)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</a:tr>
              <a:tr h="546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PBT </a:t>
                      </a:r>
                      <a:endParaRPr lang="el-G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(manipulative)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u="sng" dirty="0">
                          <a:effectLst/>
                        </a:rPr>
                        <a:t>The CFD_PBT_ASSESSMENT_FL in the </a:t>
                      </a:r>
                      <a:r>
                        <a:rPr lang="en-GB" sz="900" u="sng" cap="small" dirty="0">
                          <a:effectLst/>
                        </a:rPr>
                        <a:t>Relational Data</a:t>
                      </a:r>
                      <a:r>
                        <a:rPr lang="en-GB" sz="900" u="sng" dirty="0">
                          <a:effectLst/>
                        </a:rPr>
                        <a:t> of an </a:t>
                      </a:r>
                      <a:r>
                        <a:rPr lang="en-GB" sz="900" u="sng" cap="small" dirty="0">
                          <a:effectLst/>
                        </a:rPr>
                        <a:t>Input Item</a:t>
                      </a:r>
                      <a:r>
                        <a:rPr lang="en-GB" sz="900" u="sng" dirty="0">
                          <a:effectLst/>
                        </a:rPr>
                        <a:t> is set to 'T' prior to filtering. </a:t>
                      </a:r>
                      <a:endParaRPr lang="el-GR" sz="900" u="sng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dirty="0">
                          <a:effectLst/>
                        </a:rPr>
                        <a:t>This can affect how the PBT_ASSESSMENT_OUTCOME is filtered and presented in the </a:t>
                      </a:r>
                      <a:r>
                        <a:rPr lang="en-GB" sz="900" cap="small" dirty="0">
                          <a:effectLst/>
                        </a:rPr>
                        <a:t>Output Item</a:t>
                      </a:r>
                      <a:r>
                        <a:rPr lang="en-GB" sz="900" dirty="0">
                          <a:effectLst/>
                        </a:rPr>
                        <a:t>. This type of </a:t>
                      </a:r>
                      <a:r>
                        <a:rPr lang="en-GB" sz="900" cap="small" dirty="0">
                          <a:effectLst/>
                        </a:rPr>
                        <a:t>Exception</a:t>
                      </a:r>
                      <a:r>
                        <a:rPr lang="en-GB" sz="900" dirty="0">
                          <a:effectLst/>
                        </a:rPr>
                        <a:t> will not have the desired effect if applied after </a:t>
                      </a:r>
                      <a:r>
                        <a:rPr lang="en-GB" sz="900" cap="small" dirty="0">
                          <a:effectLst/>
                        </a:rPr>
                        <a:t>Relational data</a:t>
                      </a:r>
                      <a:r>
                        <a:rPr lang="en-GB" sz="900" dirty="0">
                          <a:effectLst/>
                        </a:rPr>
                        <a:t> filtering.</a:t>
                      </a:r>
                      <a:endParaRPr lang="el-GR" sz="9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The CFD_PBT_ASSESSMENT_FL  flag is set to True (‘T’)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</a:tr>
              <a:tr h="71571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TONNAGEBAND</a:t>
                      </a:r>
                      <a:endParaRPr lang="el-G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 (manipulative)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u="sng" dirty="0">
                          <a:effectLst/>
                        </a:rPr>
                        <a:t>The CFD_119_2B_TON_BAND_FL in the </a:t>
                      </a:r>
                      <a:r>
                        <a:rPr lang="en-GB" sz="900" u="sng" cap="small" dirty="0">
                          <a:effectLst/>
                        </a:rPr>
                        <a:t>Relational Data</a:t>
                      </a:r>
                      <a:r>
                        <a:rPr lang="en-GB" sz="900" u="sng" dirty="0">
                          <a:effectLst/>
                        </a:rPr>
                        <a:t> of an </a:t>
                      </a:r>
                      <a:r>
                        <a:rPr lang="en-GB" sz="900" u="sng" cap="small" dirty="0">
                          <a:effectLst/>
                        </a:rPr>
                        <a:t>Input Item</a:t>
                      </a:r>
                      <a:r>
                        <a:rPr lang="en-GB" sz="900" u="sng" dirty="0">
                          <a:effectLst/>
                        </a:rPr>
                        <a:t> is set to 'T'. </a:t>
                      </a:r>
                      <a:endParaRPr lang="el-GR" sz="900" u="sng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dirty="0">
                          <a:effectLst/>
                        </a:rPr>
                        <a:t>This affects the aggregated tonnage calculations and has a direct effect on the TONNAGE_BAND_MIN, TONNAGE_BAND_MAX, and TONNAGE_BAND_DISPLAYED values included in the </a:t>
                      </a:r>
                      <a:r>
                        <a:rPr lang="en-GB" sz="900" cap="small" dirty="0">
                          <a:effectLst/>
                        </a:rPr>
                        <a:t>Output Item. </a:t>
                      </a:r>
                      <a:r>
                        <a:rPr lang="en-GB" sz="900" dirty="0">
                          <a:effectLst/>
                        </a:rPr>
                        <a:t>This </a:t>
                      </a:r>
                      <a:r>
                        <a:rPr lang="en-GB" sz="900" cap="small" dirty="0">
                          <a:effectLst/>
                        </a:rPr>
                        <a:t>Exception</a:t>
                      </a:r>
                      <a:r>
                        <a:rPr lang="en-GB" sz="900" dirty="0">
                          <a:effectLst/>
                        </a:rPr>
                        <a:t> needs to be applied before the aggregation of the </a:t>
                      </a:r>
                      <a:r>
                        <a:rPr lang="en-GB" sz="900" cap="small" dirty="0">
                          <a:effectLst/>
                        </a:rPr>
                        <a:t>Relational data.</a:t>
                      </a:r>
                      <a:endParaRPr lang="el-GR" sz="9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The CFD_119_2B_TON_BAND_FL flag is set to True (‘T’)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</a:tr>
              <a:tr h="118081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RegStatusActive</a:t>
                      </a:r>
                      <a:endParaRPr lang="el-GR" sz="9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>
                          <a:effectLst/>
                        </a:rPr>
                        <a:t> (manipulative)</a:t>
                      </a:r>
                      <a:endParaRPr lang="el-GR" sz="90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u="sng" dirty="0">
                          <a:effectLst/>
                        </a:rPr>
                        <a:t>The REF_NBR_STATUS in the </a:t>
                      </a:r>
                      <a:r>
                        <a:rPr lang="en-GB" sz="900" u="sng" cap="small" dirty="0">
                          <a:effectLst/>
                        </a:rPr>
                        <a:t>Relational Data</a:t>
                      </a:r>
                      <a:r>
                        <a:rPr lang="en-GB" sz="900" u="sng" dirty="0">
                          <a:effectLst/>
                        </a:rPr>
                        <a:t> of an </a:t>
                      </a:r>
                      <a:r>
                        <a:rPr lang="en-GB" sz="900" u="sng" cap="small" dirty="0">
                          <a:effectLst/>
                        </a:rPr>
                        <a:t>Input Item</a:t>
                      </a:r>
                      <a:r>
                        <a:rPr lang="en-GB" sz="900" u="sng" dirty="0">
                          <a:effectLst/>
                        </a:rPr>
                        <a:t> is set to '</a:t>
                      </a:r>
                      <a:r>
                        <a:rPr lang="en-GB" sz="900" u="sng" dirty="0" err="1">
                          <a:effectLst/>
                        </a:rPr>
                        <a:t>status_active</a:t>
                      </a:r>
                      <a:r>
                        <a:rPr lang="en-GB" sz="900" u="sng" dirty="0">
                          <a:effectLst/>
                        </a:rPr>
                        <a:t>'.  This could affect the REGISTRATION_NUMBER, COMPANY_NAME, COMPANY_ADDRESS, </a:t>
                      </a:r>
                      <a:endParaRPr lang="el-GR" sz="900" u="sng" dirty="0">
                        <a:effectLst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dirty="0">
                          <a:effectLst/>
                        </a:rPr>
                        <a:t>COUNTRY_NAME values in the </a:t>
                      </a:r>
                      <a:r>
                        <a:rPr lang="en-GB" sz="900" cap="small" dirty="0">
                          <a:effectLst/>
                        </a:rPr>
                        <a:t>Output Item </a:t>
                      </a:r>
                      <a:r>
                        <a:rPr lang="en-GB" sz="900" dirty="0">
                          <a:effectLst/>
                        </a:rPr>
                        <a:t>and the presentation of the REGISTRATION_NUMBER in the </a:t>
                      </a:r>
                      <a:r>
                        <a:rPr lang="en-GB" sz="900" cap="small" dirty="0">
                          <a:effectLst/>
                        </a:rPr>
                        <a:t>Output Item. </a:t>
                      </a:r>
                      <a:r>
                        <a:rPr lang="en-GB" sz="900" dirty="0">
                          <a:effectLst/>
                        </a:rPr>
                        <a:t>If application of this </a:t>
                      </a:r>
                      <a:r>
                        <a:rPr lang="en-GB" sz="900" cap="small" dirty="0">
                          <a:effectLst/>
                        </a:rPr>
                        <a:t>Exception</a:t>
                      </a:r>
                      <a:r>
                        <a:rPr lang="en-GB" sz="900" dirty="0">
                          <a:effectLst/>
                        </a:rPr>
                        <a:t> is performed after filtering, the REGISTRATION_NUMBER could be presented when it should be confidential and the legal entity details to not be shown when they should be. Finally, the presentation of the REGISTRATION_NUMBER in the </a:t>
                      </a:r>
                      <a:r>
                        <a:rPr lang="en-GB" sz="900" cap="small" dirty="0">
                          <a:effectLst/>
                        </a:rPr>
                        <a:t>Output Item </a:t>
                      </a:r>
                      <a:r>
                        <a:rPr lang="en-GB" sz="900" dirty="0">
                          <a:effectLst/>
                        </a:rPr>
                        <a:t>will be wrong</a:t>
                      </a:r>
                      <a:r>
                        <a:rPr lang="en-GB" sz="900" cap="small" dirty="0">
                          <a:effectLst/>
                        </a:rPr>
                        <a:t>.</a:t>
                      </a:r>
                      <a:endParaRPr lang="el-GR" sz="9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300"/>
                        </a:spcAft>
                      </a:pPr>
                      <a:r>
                        <a:rPr lang="en-GB" sz="900" dirty="0">
                          <a:effectLst/>
                        </a:rPr>
                        <a:t>The REF_NBR_STATUS field is set to active ('</a:t>
                      </a:r>
                      <a:r>
                        <a:rPr lang="en-GB" sz="900" dirty="0" err="1">
                          <a:effectLst/>
                        </a:rPr>
                        <a:t>status_active</a:t>
                      </a:r>
                      <a:r>
                        <a:rPr lang="en-GB" sz="900" dirty="0">
                          <a:effectLst/>
                        </a:rPr>
                        <a:t>')</a:t>
                      </a:r>
                      <a:endParaRPr lang="el-GR" sz="900" dirty="0">
                        <a:effectLst/>
                        <a:latin typeface="Book Antiqua" panose="0204060205030503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412" marR="59412" marT="0" marB="0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5373216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manipulative exceptions, CFD flags are set to true, hence preventing information from being published to ECHA website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108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Preventative Exceptions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2673" y="1396182"/>
            <a:ext cx="6118653" cy="28189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42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75123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C&amp;L aka DISCLI 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C&amp;L</a:t>
            </a:r>
            <a:r>
              <a:rPr lang="en-US" dirty="0" smtClean="0"/>
              <a:t>: Classifications &amp; labeling</a:t>
            </a:r>
          </a:p>
          <a:p>
            <a:r>
              <a:rPr lang="en-US" b="1" dirty="0"/>
              <a:t>DISCLI</a:t>
            </a:r>
            <a:r>
              <a:rPr lang="en-US" dirty="0"/>
              <a:t>: Classification and Labelling Inventory (DISCLI) </a:t>
            </a:r>
            <a:endParaRPr lang="en-US" dirty="0" smtClean="0"/>
          </a:p>
          <a:p>
            <a:r>
              <a:rPr lang="en-US" b="1" dirty="0" smtClean="0"/>
              <a:t>Scope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u="sng" dirty="0" smtClean="0"/>
              <a:t>Selects</a:t>
            </a:r>
            <a:r>
              <a:rPr lang="en-US" dirty="0" smtClean="0"/>
              <a:t> </a:t>
            </a:r>
            <a:r>
              <a:rPr lang="en-US" dirty="0"/>
              <a:t>classification and labelling information </a:t>
            </a:r>
            <a:r>
              <a:rPr lang="en-US" dirty="0" smtClean="0"/>
              <a:t>from </a:t>
            </a:r>
            <a:r>
              <a:rPr lang="en-US" b="1" dirty="0" smtClean="0"/>
              <a:t>BIDI</a:t>
            </a:r>
            <a:r>
              <a:rPr lang="en-US" dirty="0" smtClean="0"/>
              <a:t> </a:t>
            </a:r>
          </a:p>
          <a:p>
            <a:pPr lvl="1"/>
            <a:r>
              <a:rPr lang="en-US" u="sng" dirty="0" smtClean="0"/>
              <a:t>Filters</a:t>
            </a:r>
            <a:r>
              <a:rPr lang="en-US" dirty="0" smtClean="0"/>
              <a:t> </a:t>
            </a:r>
            <a:r>
              <a:rPr lang="en-US" dirty="0"/>
              <a:t>the confidential </a:t>
            </a:r>
            <a:r>
              <a:rPr lang="en-US" dirty="0" smtClean="0"/>
              <a:t>information</a:t>
            </a:r>
          </a:p>
          <a:p>
            <a:pPr lvl="1"/>
            <a:r>
              <a:rPr lang="en-US" dirty="0" smtClean="0"/>
              <a:t>Aggregates information</a:t>
            </a:r>
          </a:p>
          <a:p>
            <a:pPr lvl="1"/>
            <a:r>
              <a:rPr lang="en-US" u="sng" dirty="0" smtClean="0"/>
              <a:t>Publishes</a:t>
            </a:r>
            <a:r>
              <a:rPr lang="en-US" dirty="0" smtClean="0"/>
              <a:t> </a:t>
            </a:r>
            <a:r>
              <a:rPr lang="en-US" dirty="0"/>
              <a:t>the processed information to </a:t>
            </a:r>
            <a:r>
              <a:rPr lang="en-US" dirty="0" smtClean="0"/>
              <a:t>ECHA’s website</a:t>
            </a:r>
          </a:p>
          <a:p>
            <a:pPr lvl="2"/>
            <a:r>
              <a:rPr lang="en-US" dirty="0" smtClean="0"/>
              <a:t>DISCLI</a:t>
            </a:r>
          </a:p>
          <a:p>
            <a:pPr lvl="2"/>
            <a:r>
              <a:rPr lang="en-US" dirty="0" smtClean="0"/>
              <a:t>Info Cards</a:t>
            </a:r>
          </a:p>
          <a:p>
            <a:pPr lvl="2"/>
            <a:r>
              <a:rPr lang="en-US" dirty="0" smtClean="0"/>
              <a:t>Brief Profile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43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314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C&amp;L: Information Flow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4475659"/>
            <a:ext cx="6635080" cy="176165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Input Systems:</a:t>
            </a:r>
          </a:p>
          <a:p>
            <a:pPr lvl="1"/>
            <a:r>
              <a:rPr lang="en-US" dirty="0" err="1" smtClean="0"/>
              <a:t>Classlab</a:t>
            </a:r>
            <a:r>
              <a:rPr lang="en-US" dirty="0" smtClean="0"/>
              <a:t> For the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Harmonised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Classifications</a:t>
            </a:r>
          </a:p>
          <a:p>
            <a:pPr lvl="1"/>
            <a:r>
              <a:rPr lang="en-US" dirty="0" smtClean="0"/>
              <a:t>REACH IT </a:t>
            </a:r>
            <a:r>
              <a:rPr lang="en-US" dirty="0" smtClean="0">
                <a:solidFill>
                  <a:srgbClr val="00B050"/>
                </a:solidFill>
              </a:rPr>
              <a:t>Notified classifications</a:t>
            </a:r>
          </a:p>
          <a:p>
            <a:pPr lvl="2"/>
            <a:r>
              <a:rPr lang="en-US" dirty="0" smtClean="0"/>
              <a:t>CLP Notifications</a:t>
            </a:r>
          </a:p>
          <a:p>
            <a:pPr lvl="2"/>
            <a:r>
              <a:rPr lang="en-US" dirty="0" smtClean="0"/>
              <a:t>REACH Registrations</a:t>
            </a:r>
          </a:p>
          <a:p>
            <a:pPr lvl="1"/>
            <a:r>
              <a:rPr lang="en-US" dirty="0" smtClean="0"/>
              <a:t>Dynamic Case for Confidentiality Claims on IUCLID dossiers</a:t>
            </a:r>
          </a:p>
          <a:p>
            <a:pPr lvl="1"/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44</a:t>
            </a:fld>
            <a:endParaRPr lang="el-GR" dirty="0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6" y="1312170"/>
            <a:ext cx="7272808" cy="30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Harmonised</a:t>
            </a:r>
            <a:r>
              <a:rPr lang="en-US" dirty="0" smtClean="0"/>
              <a:t> Classification (C&amp;L Inventory &gt; Lithium) </a:t>
            </a:r>
            <a:endParaRPr lang="el-G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560" y="1417638"/>
            <a:ext cx="7744466" cy="467518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45</a:t>
            </a:fld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611560" y="2348880"/>
            <a:ext cx="2160240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7" name="Rectangle 6"/>
          <p:cNvSpPr/>
          <p:nvPr/>
        </p:nvSpPr>
        <p:spPr>
          <a:xfrm>
            <a:off x="2771800" y="2348880"/>
            <a:ext cx="3672408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6951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Notified Classification: C&amp;L Inventory &gt; Lithium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46</a:t>
            </a:fld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8" y="1312170"/>
            <a:ext cx="8407228" cy="448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1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 environments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 Environments</a:t>
            </a:r>
          </a:p>
          <a:p>
            <a:pPr lvl="1"/>
            <a:r>
              <a:rPr lang="en-US" dirty="0" smtClean="0"/>
              <a:t>Hosted by UniSystems (Citrix)</a:t>
            </a:r>
          </a:p>
          <a:p>
            <a:pPr lvl="1"/>
            <a:r>
              <a:rPr lang="en-US" dirty="0" smtClean="0"/>
              <a:t>Managed by UniSystems</a:t>
            </a:r>
          </a:p>
          <a:p>
            <a:pPr lvl="1"/>
            <a:r>
              <a:rPr lang="en-US" dirty="0" smtClean="0"/>
              <a:t>DEV</a:t>
            </a:r>
          </a:p>
          <a:p>
            <a:pPr lvl="1"/>
            <a:r>
              <a:rPr lang="en-US" dirty="0" smtClean="0"/>
              <a:t>DEV3.1</a:t>
            </a:r>
          </a:p>
          <a:p>
            <a:pPr lvl="1"/>
            <a:r>
              <a:rPr lang="en-US" dirty="0" smtClean="0"/>
              <a:t>PREVAL</a:t>
            </a:r>
          </a:p>
          <a:p>
            <a:pPr lvl="1"/>
            <a:r>
              <a:rPr lang="en-US" dirty="0" smtClean="0"/>
              <a:t>QA Perf</a:t>
            </a:r>
          </a:p>
          <a:p>
            <a:r>
              <a:rPr lang="en-US" dirty="0" smtClean="0"/>
              <a:t>ECHA Environments</a:t>
            </a:r>
          </a:p>
          <a:p>
            <a:pPr lvl="1"/>
            <a:r>
              <a:rPr lang="en-US" dirty="0" smtClean="0"/>
              <a:t>Hosted by ECHA</a:t>
            </a:r>
          </a:p>
          <a:p>
            <a:pPr lvl="1"/>
            <a:r>
              <a:rPr lang="en-US" dirty="0" smtClean="0"/>
              <a:t>Managed by Application Management Team (</a:t>
            </a:r>
            <a:r>
              <a:rPr lang="en-US" dirty="0" err="1" smtClean="0"/>
              <a:t>F.Zografos</a:t>
            </a:r>
            <a:r>
              <a:rPr lang="en-US" dirty="0" smtClean="0"/>
              <a:t>, </a:t>
            </a:r>
            <a:r>
              <a:rPr lang="en-US" dirty="0" err="1" smtClean="0"/>
              <a:t>K.Yiannakos</a:t>
            </a:r>
            <a:r>
              <a:rPr lang="en-US" dirty="0" smtClean="0"/>
              <a:t>, </a:t>
            </a:r>
            <a:r>
              <a:rPr lang="en-US" dirty="0" err="1" smtClean="0"/>
              <a:t>D.Skoufas</a:t>
            </a:r>
            <a:r>
              <a:rPr lang="en-US" dirty="0" smtClean="0"/>
              <a:t>, </a:t>
            </a:r>
            <a:r>
              <a:rPr lang="en-US" dirty="0" err="1" smtClean="0"/>
              <a:t>A.Tantalos</a:t>
            </a:r>
            <a:r>
              <a:rPr lang="en-US" dirty="0" smtClean="0"/>
              <a:t> etc.)</a:t>
            </a:r>
          </a:p>
          <a:p>
            <a:pPr lvl="1"/>
            <a:r>
              <a:rPr lang="en-US" dirty="0" smtClean="0"/>
              <a:t>PROD</a:t>
            </a:r>
          </a:p>
          <a:p>
            <a:pPr lvl="1"/>
            <a:r>
              <a:rPr lang="en-US" dirty="0" smtClean="0"/>
              <a:t>QA (Prod DATA from BIDI, IUCLID)</a:t>
            </a:r>
          </a:p>
          <a:p>
            <a:pPr lvl="1"/>
            <a:r>
              <a:rPr lang="en-US" dirty="0" smtClean="0"/>
              <a:t>QA2 </a:t>
            </a:r>
            <a:r>
              <a:rPr lang="en-US" dirty="0"/>
              <a:t>(Prod DATA from BIDI, IUCLID)</a:t>
            </a:r>
            <a:endParaRPr lang="en-US" dirty="0" smtClean="0"/>
          </a:p>
          <a:p>
            <a:pPr lvl="1"/>
            <a:r>
              <a:rPr lang="en-US" dirty="0" smtClean="0"/>
              <a:t>SAT (Test data)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47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8550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Presentation &amp; Material is available </a:t>
            </a:r>
            <a:r>
              <a:rPr lang="en-US" dirty="0"/>
              <a:t>on Confluence, at: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pmo.trasys.be/confluence/display/DISSEMINATION/OnBoarding+Material</a:t>
            </a:r>
            <a:r>
              <a:rPr lang="en-US" dirty="0" smtClean="0"/>
              <a:t> </a:t>
            </a:r>
          </a:p>
          <a:p>
            <a:r>
              <a:rPr lang="en-GB" dirty="0"/>
              <a:t>Dissemination v3.0 Summary v1.6.doc </a:t>
            </a:r>
            <a:r>
              <a:rPr lang="en-GB" dirty="0" smtClean="0"/>
              <a:t>(</a:t>
            </a:r>
            <a:r>
              <a:rPr lang="en-GB" dirty="0" err="1" smtClean="0"/>
              <a:t>Karterina</a:t>
            </a:r>
            <a:r>
              <a:rPr lang="en-GB" dirty="0" smtClean="0"/>
              <a:t> Konstantinidou)</a:t>
            </a:r>
          </a:p>
          <a:p>
            <a:r>
              <a:rPr lang="en-GB" dirty="0" smtClean="0"/>
              <a:t>IUCLID filtering engine </a:t>
            </a:r>
          </a:p>
          <a:p>
            <a:r>
              <a:rPr lang="en-GB" dirty="0" smtClean="0"/>
              <a:t>IUCLID aggregation engine</a:t>
            </a:r>
          </a:p>
          <a:p>
            <a:r>
              <a:rPr lang="en-GB" dirty="0" smtClean="0"/>
              <a:t>Instantiation.vsd</a:t>
            </a:r>
          </a:p>
          <a:p>
            <a:r>
              <a:rPr lang="en-GB" dirty="0" smtClean="0"/>
              <a:t>Presentation to Business Users (ED)</a:t>
            </a:r>
          </a:p>
          <a:p>
            <a:r>
              <a:rPr lang="en-GB" dirty="0"/>
              <a:t>Dissemination v3.0: architecture </a:t>
            </a:r>
            <a:r>
              <a:rPr lang="en-GB" dirty="0" smtClean="0"/>
              <a:t>overview (Marios </a:t>
            </a:r>
            <a:r>
              <a:rPr lang="en-GB" dirty="0" err="1" smtClean="0"/>
              <a:t>Kerkemezos</a:t>
            </a:r>
            <a:r>
              <a:rPr lang="en-GB" dirty="0"/>
              <a:t> </a:t>
            </a:r>
            <a:r>
              <a:rPr lang="en-GB" dirty="0" smtClean="0"/>
              <a:t>– ECHA)</a:t>
            </a: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48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728628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3B3C6-1E4A-4694-B11D-A611F0592F9B}" type="slidenum">
              <a:rPr lang="el-GR" smtClean="0"/>
              <a:pPr/>
              <a:t>49</a:t>
            </a:fld>
            <a:endParaRPr lang="el-GR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25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US" dirty="0" smtClean="0"/>
              <a:t>DISS v3.x Bird’s eye view</a:t>
            </a:r>
            <a:endParaRPr lang="el-G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04" y="678706"/>
            <a:ext cx="5818380" cy="561662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27784" y="6007298"/>
            <a:ext cx="2133600" cy="365125"/>
          </a:xfrm>
        </p:spPr>
        <p:txBody>
          <a:bodyPr/>
          <a:lstStyle/>
          <a:p>
            <a:fld id="{63CF8205-190F-4AE5-824D-4B3A8F1AC564}" type="slidenum">
              <a:rPr lang="el-GR" smtClean="0"/>
              <a:pPr/>
              <a:t>5</a:t>
            </a:fld>
            <a:endParaRPr lang="el-GR" dirty="0"/>
          </a:p>
        </p:txBody>
      </p:sp>
      <p:sp>
        <p:nvSpPr>
          <p:cNvPr id="5" name="Rectangle 4"/>
          <p:cNvSpPr/>
          <p:nvPr/>
        </p:nvSpPr>
        <p:spPr>
          <a:xfrm>
            <a:off x="4139952" y="3284984"/>
            <a:ext cx="1008112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857" y="2905720"/>
            <a:ext cx="1378286" cy="136626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143737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Input Tier</a:t>
            </a:r>
            <a:endParaRPr lang="el-GR" sz="2000" dirty="0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3604954"/>
            <a:ext cx="195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Processing Tier</a:t>
            </a:r>
            <a:endParaRPr lang="el-GR" sz="2000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537" y="5090938"/>
            <a:ext cx="165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1"/>
                </a:solidFill>
              </a:rPr>
              <a:t>Output Tier</a:t>
            </a:r>
            <a:endParaRPr lang="el-G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Tier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91264" cy="5400600"/>
          </a:xfrm>
        </p:spPr>
        <p:txBody>
          <a:bodyPr>
            <a:normAutofit/>
          </a:bodyPr>
          <a:lstStyle/>
          <a:p>
            <a:r>
              <a:rPr lang="en-US" dirty="0" smtClean="0"/>
              <a:t>REACH IT</a:t>
            </a:r>
          </a:p>
          <a:p>
            <a:pPr lvl="1"/>
            <a:r>
              <a:rPr lang="en-US" dirty="0" smtClean="0"/>
              <a:t>Reach Registrations</a:t>
            </a:r>
          </a:p>
          <a:p>
            <a:pPr lvl="1"/>
            <a:r>
              <a:rPr lang="en-US" dirty="0" smtClean="0"/>
              <a:t>Notified classifications (C&amp;L)</a:t>
            </a:r>
          </a:p>
          <a:p>
            <a:pPr lvl="1"/>
            <a:r>
              <a:rPr lang="en-US" dirty="0" smtClean="0"/>
              <a:t>CLP Classifications (C&amp;L)</a:t>
            </a:r>
          </a:p>
          <a:p>
            <a:r>
              <a:rPr lang="en-US" dirty="0" smtClean="0"/>
              <a:t>DC</a:t>
            </a:r>
          </a:p>
          <a:p>
            <a:pPr lvl="1"/>
            <a:r>
              <a:rPr lang="en-US" dirty="0" smtClean="0"/>
              <a:t>DISLIST </a:t>
            </a:r>
            <a:r>
              <a:rPr lang="en-US" dirty="0"/>
              <a:t>related data (Candidate List, </a:t>
            </a:r>
            <a:r>
              <a:rPr lang="en-US" dirty="0" err="1"/>
              <a:t>Authorisation</a:t>
            </a:r>
            <a:r>
              <a:rPr lang="en-US" dirty="0"/>
              <a:t> List, Restriction List, </a:t>
            </a:r>
            <a:r>
              <a:rPr lang="en-US" dirty="0" err="1"/>
              <a:t>CoRAP</a:t>
            </a:r>
            <a:r>
              <a:rPr lang="en-US" dirty="0"/>
              <a:t> substance, evaluations, Registration of intentions, Evaluation decisions, Annex </a:t>
            </a:r>
            <a:r>
              <a:rPr lang="en-US" dirty="0" smtClean="0"/>
              <a:t>III)</a:t>
            </a:r>
          </a:p>
          <a:p>
            <a:pPr lvl="1"/>
            <a:r>
              <a:rPr lang="en-US" dirty="0" smtClean="0"/>
              <a:t>CFD Assessments</a:t>
            </a:r>
          </a:p>
          <a:p>
            <a:pPr lvl="1"/>
            <a:r>
              <a:rPr lang="en-US" dirty="0" smtClean="0"/>
              <a:t>DFS Services (Documentum Foundation services)</a:t>
            </a:r>
          </a:p>
          <a:p>
            <a:r>
              <a:rPr lang="en-US" dirty="0" err="1" smtClean="0"/>
              <a:t>Classlab</a:t>
            </a:r>
            <a:endParaRPr lang="en-US" dirty="0" smtClean="0"/>
          </a:p>
          <a:p>
            <a:pPr lvl="1"/>
            <a:r>
              <a:rPr lang="en-US" dirty="0" err="1" smtClean="0"/>
              <a:t>Harmonised</a:t>
            </a:r>
            <a:r>
              <a:rPr lang="en-US" dirty="0" smtClean="0"/>
              <a:t> Classifications data (C&amp;L)</a:t>
            </a:r>
          </a:p>
          <a:p>
            <a:r>
              <a:rPr lang="en-US" dirty="0" smtClean="0"/>
              <a:t>PIC</a:t>
            </a:r>
          </a:p>
          <a:p>
            <a:r>
              <a:rPr lang="en-US" dirty="0" smtClean="0"/>
              <a:t>R4BP</a:t>
            </a:r>
          </a:p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6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4761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tier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11 current processes</a:t>
            </a:r>
          </a:p>
          <a:p>
            <a:r>
              <a:rPr lang="en-US" dirty="0" smtClean="0"/>
              <a:t>ROI lists to be added in v3.2.x</a:t>
            </a:r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520324"/>
            <a:ext cx="2123810" cy="4685714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7</a:t>
            </a:fld>
            <a:endParaRPr lang="el-GR" dirty="0"/>
          </a:p>
        </p:txBody>
      </p:sp>
      <p:sp>
        <p:nvSpPr>
          <p:cNvPr id="6" name="Left Brace 5"/>
          <p:cNvSpPr/>
          <p:nvPr/>
        </p:nvSpPr>
        <p:spPr>
          <a:xfrm>
            <a:off x="5508104" y="1844824"/>
            <a:ext cx="432048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8" name="Left Brace 7"/>
          <p:cNvSpPr/>
          <p:nvPr/>
        </p:nvSpPr>
        <p:spPr>
          <a:xfrm>
            <a:off x="5508104" y="2708920"/>
            <a:ext cx="432048" cy="3024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5004048" y="205620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C&amp;L</a:t>
            </a:r>
            <a:endParaRPr lang="el-GR" dirty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40364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DISLIST</a:t>
            </a:r>
            <a:endParaRPr lang="el-GR" dirty="0">
              <a:solidFill>
                <a:schemeClr val="accent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0152" y="5733256"/>
            <a:ext cx="2123810" cy="4727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3085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US" dirty="0" smtClean="0"/>
              <a:t>Processing tier - DPC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l-GR" sz="2000" b="1" dirty="0"/>
              <a:t>The DPC is the central processing component of the of DISS v3 which provides the following services:</a:t>
            </a:r>
          </a:p>
          <a:p>
            <a:pPr lvl="1" algn="just"/>
            <a:r>
              <a:rPr lang="en-US" altLang="el-GR" sz="1800" dirty="0"/>
              <a:t>Coordination and scheduling of Dissemination processes</a:t>
            </a:r>
          </a:p>
          <a:p>
            <a:pPr lvl="1" algn="just"/>
            <a:r>
              <a:rPr lang="en-US" altLang="el-GR" sz="1800" dirty="0"/>
              <a:t>Collection of </a:t>
            </a:r>
            <a:r>
              <a:rPr lang="en-US" altLang="el-GR" sz="1800" b="1" dirty="0" smtClean="0"/>
              <a:t>BIDI </a:t>
            </a:r>
            <a:r>
              <a:rPr lang="en-US" altLang="el-GR" sz="1800" dirty="0" smtClean="0"/>
              <a:t>data </a:t>
            </a:r>
            <a:r>
              <a:rPr lang="en-US" altLang="el-GR" sz="1800" dirty="0"/>
              <a:t>for dissemination</a:t>
            </a:r>
          </a:p>
          <a:p>
            <a:pPr lvl="1" algn="just"/>
            <a:r>
              <a:rPr lang="en-US" altLang="el-GR" sz="1800" dirty="0"/>
              <a:t>Providing data storage and application functionality for the DWP</a:t>
            </a:r>
          </a:p>
          <a:p>
            <a:pPr lvl="1" algn="just"/>
            <a:r>
              <a:rPr lang="en-US" altLang="el-GR" sz="1800" dirty="0"/>
              <a:t>Providing the control of interactions with other systems and data stores</a:t>
            </a:r>
          </a:p>
          <a:p>
            <a:pPr lvl="1" algn="just"/>
            <a:r>
              <a:rPr lang="en-US" altLang="el-GR" sz="1800" dirty="0"/>
              <a:t>Pushing data forward to the DPA on the staging and public environments </a:t>
            </a:r>
            <a:endParaRPr lang="en-US" altLang="el-GR" sz="1800" dirty="0" smtClean="0"/>
          </a:p>
          <a:p>
            <a:pPr algn="just"/>
            <a:r>
              <a:rPr lang="en-US" altLang="el-GR" sz="2200" dirty="0"/>
              <a:t>The DWP is essentially the GUI for the DPC and individual Process configuration</a:t>
            </a:r>
          </a:p>
          <a:p>
            <a:endParaRPr lang="el-G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8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53216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DWP: GUI of DPC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600200"/>
            <a:ext cx="8457828" cy="41330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F8205-190F-4AE5-824D-4B3A8F1AC564}" type="slidenum">
              <a:rPr lang="el-GR" smtClean="0"/>
              <a:pPr/>
              <a:t>9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28767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E1C01BF9814E44861CCD03450E719B" ma:contentTypeVersion="0" ma:contentTypeDescription="Create a new document." ma:contentTypeScope="" ma:versionID="130b183efd46d0753a5dacc3df938906">
  <xsd:schema xmlns:xsd="http://www.w3.org/2001/XMLSchema" xmlns:p="http://schemas.microsoft.com/office/2006/metadata/properties" targetNamespace="http://schemas.microsoft.com/office/2006/metadata/properties" ma:root="true" ma:fieldsID="84d24c2467e79a5b957f305a830827c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A201EEC-7177-456C-95E8-C9FD21D1B0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33BC7E-875F-4162-9365-9B3684BE7526}">
  <ds:schemaRefs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6577EDF-DDD2-44B6-9A52-5E0A7773B2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31412</TotalTime>
  <Words>2193</Words>
  <Application>Microsoft Office PowerPoint</Application>
  <PresentationFormat>On-screen Show (4:3)</PresentationFormat>
  <Paragraphs>338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Book Antiqua</vt:lpstr>
      <vt:lpstr>Calibri</vt:lpstr>
      <vt:lpstr>Symbol</vt:lpstr>
      <vt:lpstr>Times New Roman</vt:lpstr>
      <vt:lpstr>Trebuchet MS</vt:lpstr>
      <vt:lpstr>Office Theme</vt:lpstr>
      <vt:lpstr>Custom Design</vt:lpstr>
      <vt:lpstr>1_Custom Design</vt:lpstr>
      <vt:lpstr>DISS v3.x Onboarding Presentation </vt:lpstr>
      <vt:lpstr>Overview</vt:lpstr>
      <vt:lpstr>Input Items, Processing, Output Items</vt:lpstr>
      <vt:lpstr>Acronyms – Concepts </vt:lpstr>
      <vt:lpstr>DISS v3.x Bird’s eye view</vt:lpstr>
      <vt:lpstr>Input Tier</vt:lpstr>
      <vt:lpstr>Processing tier</vt:lpstr>
      <vt:lpstr>Processing tier - DPC</vt:lpstr>
      <vt:lpstr>DWP: GUI of DPC</vt:lpstr>
      <vt:lpstr>Processing stages</vt:lpstr>
      <vt:lpstr>Output tier - The DPA</vt:lpstr>
      <vt:lpstr>Info Card &amp; Brief Profile (ICBP)</vt:lpstr>
      <vt:lpstr>Info Card (1/2)</vt:lpstr>
      <vt:lpstr>Info Card (2/2)</vt:lpstr>
      <vt:lpstr>BP (Non Scientific data)</vt:lpstr>
      <vt:lpstr>BP (Scientific Data)</vt:lpstr>
      <vt:lpstr>Formaldehyde –Joined Submission</vt:lpstr>
      <vt:lpstr>Flow of information (1/3)</vt:lpstr>
      <vt:lpstr>DISS: Flow of information (2/3)</vt:lpstr>
      <vt:lpstr>DISS: Flow of information (3/3)</vt:lpstr>
      <vt:lpstr>Instantiation</vt:lpstr>
      <vt:lpstr>DWP – Process types</vt:lpstr>
      <vt:lpstr>DISS Architecture overview</vt:lpstr>
      <vt:lpstr>Data Flow: From Echa Portal towards factsheets</vt:lpstr>
      <vt:lpstr>DISREG</vt:lpstr>
      <vt:lpstr>DISREG Process</vt:lpstr>
      <vt:lpstr>DISREG</vt:lpstr>
      <vt:lpstr>DISREG &amp; IUCLID</vt:lpstr>
      <vt:lpstr>IUCLID installation types</vt:lpstr>
      <vt:lpstr>IUCLID – Study &amp; Summary</vt:lpstr>
      <vt:lpstr>IUCLID: IS, JS, Filtering &amp; Aggregation</vt:lpstr>
      <vt:lpstr>IUCLID Filtered Dossier</vt:lpstr>
      <vt:lpstr>IUCLID Aggregated Dossier</vt:lpstr>
      <vt:lpstr>IUCLID CFD</vt:lpstr>
      <vt:lpstr>IUCLID Clipboard Manager</vt:lpstr>
      <vt:lpstr>IUCLID – Repeatable blocks</vt:lpstr>
      <vt:lpstr>DISLIST</vt:lpstr>
      <vt:lpstr>DISLIST</vt:lpstr>
      <vt:lpstr>Exceptions</vt:lpstr>
      <vt:lpstr>Exceptions</vt:lpstr>
      <vt:lpstr>Manipulative Exceptions (Examples)</vt:lpstr>
      <vt:lpstr>Preventative Exceptions</vt:lpstr>
      <vt:lpstr>C&amp;L aka DISCLI </vt:lpstr>
      <vt:lpstr>C&amp;L: Information Flow</vt:lpstr>
      <vt:lpstr>Harmonised Classification (C&amp;L Inventory &gt; Lithium) </vt:lpstr>
      <vt:lpstr>Notified Classification: C&amp;L Inventory &gt; Lithium</vt:lpstr>
      <vt:lpstr>DISS environments</vt:lpstr>
      <vt:lpstr>References</vt:lpstr>
      <vt:lpstr>Questions &amp; Answers</vt:lpstr>
    </vt:vector>
  </TitlesOfParts>
  <Company>Unisystems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FwC150 3rd SC</dc:title>
  <dc:creator>A. Pavlopoulos</dc:creator>
  <cp:lastModifiedBy>Kavvadias Grigoris</cp:lastModifiedBy>
  <cp:revision>2657</cp:revision>
  <cp:lastPrinted>2015-08-30T17:40:18Z</cp:lastPrinted>
  <dcterms:created xsi:type="dcterms:W3CDTF">2011-03-10T11:44:07Z</dcterms:created>
  <dcterms:modified xsi:type="dcterms:W3CDTF">2017-06-28T13:34:06Z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0x01010069E1C01BF9814E44861CCD03450E719B</vt:lpwstr>
  </property>
</Properties>
</file>