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69" r:id="rId3"/>
    <p:sldId id="257" r:id="rId4"/>
    <p:sldId id="259" r:id="rId5"/>
    <p:sldId id="263" r:id="rId6"/>
    <p:sldId id="283" r:id="rId7"/>
    <p:sldId id="258" r:id="rId8"/>
    <p:sldId id="265" r:id="rId9"/>
    <p:sldId id="281" r:id="rId10"/>
    <p:sldId id="282" r:id="rId11"/>
    <p:sldId id="273" r:id="rId12"/>
    <p:sldId id="279" r:id="rId13"/>
    <p:sldId id="286" r:id="rId14"/>
    <p:sldId id="27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30" autoAdjust="0"/>
  </p:normalViewPr>
  <p:slideViewPr>
    <p:cSldViewPr snapToGrid="0">
      <p:cViewPr varScale="1">
        <p:scale>
          <a:sx n="74" d="100"/>
          <a:sy n="74" d="100"/>
        </p:scale>
        <p:origin x="196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5882C-E377-4E5C-BD0F-25E6971A13EA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2BFD4-67CC-4F9C-B3FD-5598D3849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8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74DAE-AAB1-4623-A947-C513F3A67F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5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2BFD4-67CC-4F9C-B3FD-5598D3849A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92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Question potentielle : pourquoi</a:t>
            </a:r>
            <a:r>
              <a:rPr lang="fr-FR" baseline="0" dirty="0" smtClean="0"/>
              <a:t> on a pas mis les variables financières au carré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2BFD4-67CC-4F9C-B3FD-5598D3849A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84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ROC_AUC</a:t>
            </a:r>
            <a:r>
              <a:rPr lang="fr-FR" baseline="0" dirty="0" smtClean="0"/>
              <a:t> : elle représente la </a:t>
            </a:r>
            <a:r>
              <a:rPr lang="fr-FR" baseline="0" dirty="0" err="1" smtClean="0"/>
              <a:t>proba</a:t>
            </a:r>
            <a:r>
              <a:rPr lang="fr-FR" baseline="0" dirty="0" smtClean="0"/>
              <a:t> que le modèle classe correctement une observation positive par rapport à une observation négative. La courbe ROC trace le taux de vrai positifs TPR [TP/(TP+FN)] ou aussi appelé </a:t>
            </a:r>
            <a:r>
              <a:rPr lang="fr-FR" baseline="0" dirty="0" err="1" smtClean="0"/>
              <a:t>recall</a:t>
            </a:r>
            <a:r>
              <a:rPr lang="fr-FR" baseline="0" dirty="0" smtClean="0"/>
              <a:t> contre le taux de faux positifs FPR [FP/(FP+TN)] à différents seuils de classification.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2BFD4-67CC-4F9C-B3FD-5598D3849A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18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Booster : pour renforcer la capacité de ce modèle à capturer les relations non linéaires entre les variables.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2BFD4-67CC-4F9C-B3FD-5598D3849A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08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D07-8C56-4507-8F56-353DFD028EF8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4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FFBD-BBC8-4A96-B8A1-15560CAAB13F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25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DC08-C6BA-41ED-8966-0EF4A99849A4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1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255573" y="2036417"/>
            <a:ext cx="7873347" cy="1260000"/>
          </a:xfrm>
        </p:spPr>
        <p:txBody>
          <a:bodyPr>
            <a:noAutofit/>
          </a:bodyPr>
          <a:lstStyle>
            <a:lvl1pPr algn="ctr">
              <a:defRPr sz="3000" b="1" cap="all" baseline="0">
                <a:solidFill>
                  <a:srgbClr val="31429C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6672064" y="5661248"/>
            <a:ext cx="4799045" cy="79208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cap="all" baseline="0">
                <a:solidFill>
                  <a:srgbClr val="205AA7"/>
                </a:solidFill>
              </a:defRPr>
            </a:lvl1pPr>
          </a:lstStyle>
          <a:p>
            <a:pPr lvl="0"/>
            <a:r>
              <a:rPr lang="fr-FR" dirty="0" smtClean="0"/>
              <a:t>NOM, service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9358875" y="6489248"/>
            <a:ext cx="2112235" cy="260350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900" b="1" cap="all" baseline="0">
                <a:solidFill>
                  <a:srgbClr val="205AA7"/>
                </a:solidFill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82" y="252001"/>
            <a:ext cx="2818436" cy="10114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2995" y="4005064"/>
            <a:ext cx="12303475" cy="65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7E0A-4036-430E-BD21-2DE87A2587CC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54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BE95-E37F-427D-A6E7-C7BE3A5B3CB6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2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FDD-EAA3-48C4-85FF-E9B355719FC2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2B00-EF7E-417F-905C-21BBB6141E51}" type="datetime1">
              <a:rPr lang="fr-FR" smtClean="0"/>
              <a:t>31/05/2024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9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2D67-AF69-43AC-9E4D-3EAF450CFF9C}" type="datetime1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BFE4-B5A7-4FBC-8F5C-9C7A573E4D45}" type="datetime1">
              <a:rPr lang="fr-FR" smtClean="0"/>
              <a:t>31/05/2024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02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5901-37A3-45B3-AE8D-7D8AA62FC2EF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67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02FE-8C18-4C33-8108-848488BF0317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50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4301-4A81-420C-A7B0-2489522AB8AE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30C8-C5A9-4ED8-AFBB-E97D1B1F86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9978" y="2160432"/>
            <a:ext cx="11372045" cy="2537137"/>
          </a:xfrm>
        </p:spPr>
        <p:txBody>
          <a:bodyPr/>
          <a:lstStyle/>
          <a:p>
            <a:r>
              <a:rPr lang="en-US" sz="3600" dirty="0" smtClean="0"/>
              <a:t>PROJET DE CERTIFICATION DATA SCIENTIST</a:t>
            </a:r>
            <a:r>
              <a:rPr lang="en-US" sz="36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/>
            </a:r>
            <a:br>
              <a:rPr lang="en-US" dirty="0"/>
            </a:br>
            <a:r>
              <a:rPr lang="fr-FR" sz="2400" dirty="0" smtClean="0"/>
              <a:t>Modèle </a:t>
            </a:r>
            <a:r>
              <a:rPr lang="fr-FR" sz="2400" dirty="0"/>
              <a:t>de prédiction des défaillances d’entreprises </a:t>
            </a:r>
            <a:br>
              <a:rPr lang="fr-FR" sz="2400" dirty="0"/>
            </a:br>
            <a:r>
              <a:rPr lang="fr-FR" sz="2400" dirty="0" smtClean="0"/>
              <a:t>dans </a:t>
            </a:r>
            <a:r>
              <a:rPr lang="fr-FR" sz="2400" dirty="0"/>
              <a:t>le secteur agricole en France</a:t>
            </a:r>
            <a:br>
              <a:rPr lang="fr-FR" sz="2400" dirty="0"/>
            </a:br>
            <a:r>
              <a:rPr lang="fr-FR" sz="2400" dirty="0"/>
              <a:t> à l’aide de données météorologiques et </a:t>
            </a:r>
            <a:r>
              <a:rPr lang="fr-FR" sz="2400" dirty="0" smtClean="0"/>
              <a:t>financières</a:t>
            </a:r>
            <a:r>
              <a:rPr lang="fr-FR" sz="1600" dirty="0" smtClean="0"/>
              <a:t>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365938" y="5661248"/>
            <a:ext cx="5761394" cy="79208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GREGOIRE HANIQUAUT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Jonathan MIGEON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DirectION GENERALE DES STATISTIQUES, DES ETUDES ET DE l’INTERNATION</a:t>
            </a:r>
            <a:r>
              <a:rPr lang="en-US" b="1" dirty="0" smtClean="0">
                <a:solidFill>
                  <a:schemeClr val="accent1"/>
                </a:solidFill>
              </a:rPr>
              <a:t>AL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10 JUIN 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6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1325563"/>
          </a:xfrm>
        </p:spPr>
        <p:txBody>
          <a:bodyPr/>
          <a:lstStyle/>
          <a:p>
            <a:r>
              <a:rPr lang="fr-FR" dirty="0"/>
              <a:t>Analyses statistiques et Feature Engineering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7434"/>
            <a:ext cx="10515600" cy="553056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Sur les données financières</a:t>
            </a:r>
          </a:p>
          <a:p>
            <a:pPr lvl="1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tri pour garder celles avec le plus de données (≈ 260 </a:t>
            </a:r>
            <a:r>
              <a:rPr lang="fr-FR" dirty="0" smtClean="0">
                <a:sym typeface="Wingdings" panose="05000000000000000000" pitchFamily="2" charset="2"/>
              </a:rPr>
              <a:t> 15 </a:t>
            </a:r>
            <a:r>
              <a:rPr lang="fr-FR" dirty="0" smtClean="0"/>
              <a:t>variables financières) :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fr-FR" dirty="0" smtClean="0"/>
              <a:t>Les 15 variables ont en moyenne 85 000 données manquantes (≈ 30%) jusqu’à 2019 puis cela diminue pour atteindre 48 000 données en 2021 </a:t>
            </a:r>
            <a:r>
              <a:rPr lang="fr-FR" dirty="0"/>
              <a:t>(≈ </a:t>
            </a:r>
            <a:r>
              <a:rPr lang="fr-FR" dirty="0" smtClean="0"/>
              <a:t>18%) . En effet, moins de NA sur les années récentes car les sociétés créées dans les années proches n’ont pas de données pour la variable ca_2024_2021 par exemple.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fr-FR" dirty="0" smtClean="0"/>
              <a:t>L’étude des variations n’étant pas concluante (des données manquantes éparpillées un peu partout) </a:t>
            </a:r>
            <a:r>
              <a:rPr lang="fr-FR" dirty="0" smtClean="0">
                <a:sym typeface="Wingdings" panose="05000000000000000000" pitchFamily="2" charset="2"/>
              </a:rPr>
              <a:t> nous privilégions le calcul de </a:t>
            </a:r>
            <a:r>
              <a:rPr lang="fr-FR" b="1" dirty="0" smtClean="0">
                <a:sym typeface="Wingdings" panose="05000000000000000000" pitchFamily="2" charset="2"/>
              </a:rPr>
              <a:t>moyennes sur la période 2014-2021 sans prise en compte des NA (permet de caractériser chaque société)</a:t>
            </a:r>
            <a:r>
              <a:rPr lang="fr-FR" dirty="0" smtClean="0">
                <a:sym typeface="Wingdings" panose="05000000000000000000" pitchFamily="2" charset="2"/>
              </a:rPr>
              <a:t> et le </a:t>
            </a:r>
            <a:r>
              <a:rPr lang="fr-FR" b="1" dirty="0" smtClean="0">
                <a:sym typeface="Wingdings" panose="05000000000000000000" pitchFamily="2" charset="2"/>
              </a:rPr>
              <a:t>mode pour la variable des effectifs</a:t>
            </a:r>
            <a:r>
              <a:rPr lang="fr-FR" dirty="0" smtClean="0">
                <a:sym typeface="Wingdings" panose="05000000000000000000" pitchFamily="2" charset="2"/>
              </a:rPr>
              <a:t> (car certaines variations d’effectifs complètement incohérentes ; donnée peu contrôlée a priori).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tri (15 </a:t>
            </a:r>
            <a:r>
              <a:rPr lang="fr-FR" dirty="0" smtClean="0">
                <a:sym typeface="Wingdings" panose="05000000000000000000" pitchFamily="2" charset="2"/>
              </a:rPr>
              <a:t> 7 variables financières</a:t>
            </a:r>
            <a:r>
              <a:rPr lang="fr-FR" dirty="0" smtClean="0"/>
              <a:t>) : 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fr-FR" b="1" dirty="0" smtClean="0"/>
              <a:t>Suppression de données aberrantes à l’aide de </a:t>
            </a:r>
            <a:r>
              <a:rPr lang="fr-FR" b="1" dirty="0" err="1" smtClean="0"/>
              <a:t>boxplots</a:t>
            </a:r>
            <a:r>
              <a:rPr lang="fr-FR" dirty="0" smtClean="0"/>
              <a:t> (qui impactent notamment les régressions, mais on a pu constater un léger effet bénéfique pour les autres modèles) </a:t>
            </a:r>
            <a:r>
              <a:rPr lang="fr-FR" b="1" dirty="0" smtClean="0"/>
              <a:t>et de variables trop corrélées entre elles à l’aide d’une matrice de corrélation </a:t>
            </a:r>
            <a:r>
              <a:rPr lang="fr-FR" b="1" dirty="0" smtClean="0">
                <a:sym typeface="Wingdings" panose="05000000000000000000" pitchFamily="2" charset="2"/>
              </a:rPr>
              <a:t> on ne retient in fine que 7 variables financières.</a:t>
            </a:r>
            <a:endParaRPr lang="fr-FR" b="1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5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1325563"/>
          </a:xfrm>
        </p:spPr>
        <p:txBody>
          <a:bodyPr/>
          <a:lstStyle/>
          <a:p>
            <a:r>
              <a:rPr lang="fr-FR" dirty="0"/>
              <a:t>Analyses statistiques et Feature Engineering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7434"/>
            <a:ext cx="10515600" cy="55305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Sur les données catégorielles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XXX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fr-FR" dirty="0">
                <a:solidFill>
                  <a:srgbClr val="FF0000"/>
                </a:solidFill>
              </a:rPr>
              <a:t>YYY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Sur les données météo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XXX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fr-FR" dirty="0" smtClean="0">
                <a:solidFill>
                  <a:srgbClr val="FF0000"/>
                </a:solidFill>
              </a:rPr>
              <a:t>YYY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196186" y="162838"/>
            <a:ext cx="1853852" cy="688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compléter par Grégoire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9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Pipeline </a:t>
            </a:r>
            <a:r>
              <a:rPr lang="fr-FR" dirty="0"/>
              <a:t>de traitement (dont stratégie de recherche des hyperparamètres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7433"/>
            <a:ext cx="10515600" cy="5530567"/>
          </a:xfrm>
        </p:spPr>
        <p:txBody>
          <a:bodyPr>
            <a:normAutofit fontScale="55000" lnSpcReduction="20000"/>
          </a:bodyPr>
          <a:lstStyle/>
          <a:p>
            <a:r>
              <a:rPr lang="fr-FR" sz="3300" b="1" dirty="0"/>
              <a:t>Paramétrage possibles : </a:t>
            </a:r>
            <a:endParaRPr lang="fr-FR" sz="3300" b="1" dirty="0" smtClean="0"/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500" dirty="0" smtClean="0"/>
              <a:t>date de placement,</a:t>
            </a:r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500" dirty="0" smtClean="0"/>
              <a:t>période considérée pour l’évènement (1 an),</a:t>
            </a:r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500" dirty="0" smtClean="0"/>
              <a:t>choix de la forme (simple, </a:t>
            </a:r>
            <a:r>
              <a:rPr lang="fr-FR" sz="2500" dirty="0" err="1" smtClean="0"/>
              <a:t>simple+polynômes</a:t>
            </a:r>
            <a:r>
              <a:rPr lang="fr-FR" sz="2500" dirty="0" smtClean="0"/>
              <a:t>, </a:t>
            </a:r>
            <a:r>
              <a:rPr lang="fr-FR" sz="2500" dirty="0" err="1" smtClean="0"/>
              <a:t>simple+polynômes+chocs</a:t>
            </a:r>
            <a:r>
              <a:rPr lang="fr-FR" sz="2500" dirty="0" smtClean="0"/>
              <a:t>).</a:t>
            </a:r>
          </a:p>
          <a:p>
            <a:endParaRPr lang="fr-FR" dirty="0" smtClean="0"/>
          </a:p>
          <a:p>
            <a:r>
              <a:rPr lang="fr-FR" sz="3300" b="1" dirty="0" smtClean="0"/>
              <a:t>Utilisation </a:t>
            </a:r>
            <a:r>
              <a:rPr lang="fr-FR" sz="3300" b="1" dirty="0"/>
              <a:t>du package </a:t>
            </a:r>
            <a:r>
              <a:rPr lang="fr-FR" sz="3300" b="1" dirty="0" smtClean="0"/>
              <a:t>Tidymodels :</a:t>
            </a:r>
            <a:endParaRPr lang="fr-FR" sz="3300" b="1" dirty="0"/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500" dirty="0"/>
              <a:t>Population fortement déséquilibrée (0,2% de défaillance sur une base de données concaténées où on se place en 2019+2022+2023) </a:t>
            </a:r>
            <a:r>
              <a:rPr lang="fr-FR" sz="2500" dirty="0">
                <a:sym typeface="Wingdings" panose="05000000000000000000" pitchFamily="2" charset="2"/>
              </a:rPr>
              <a:t> </a:t>
            </a:r>
            <a:r>
              <a:rPr lang="fr-FR" sz="2500" u="sng" dirty="0">
                <a:sym typeface="Wingdings" panose="05000000000000000000" pitchFamily="2" charset="2"/>
              </a:rPr>
              <a:t>pour ne pas biaiser les probabilités prédites, nous n’allons pas effectuer de suréchantillonnage. </a:t>
            </a:r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500" dirty="0">
                <a:sym typeface="Wingdings" panose="05000000000000000000" pitchFamily="2" charset="2"/>
              </a:rPr>
              <a:t>Validation croisée avec 5 blocs, </a:t>
            </a:r>
            <a:r>
              <a:rPr lang="fr-FR" sz="2500" u="sng" dirty="0">
                <a:sym typeface="Wingdings" panose="05000000000000000000" pitchFamily="2" charset="2"/>
              </a:rPr>
              <a:t>en stratifiant les données de manière à conserver les proportions des différentes classes de Y dans les différents sous-ensembles</a:t>
            </a:r>
            <a:r>
              <a:rPr lang="fr-FR" sz="2500" dirty="0">
                <a:sym typeface="Wingdings" panose="05000000000000000000" pitchFamily="2" charset="2"/>
              </a:rPr>
              <a:t> (</a:t>
            </a:r>
            <a:r>
              <a:rPr lang="fr-FR" sz="2500" dirty="0" err="1">
                <a:sym typeface="Wingdings" panose="05000000000000000000" pitchFamily="2" charset="2"/>
              </a:rPr>
              <a:t>train_set</a:t>
            </a:r>
            <a:r>
              <a:rPr lang="fr-FR" sz="2500" dirty="0">
                <a:sym typeface="Wingdings" panose="05000000000000000000" pitchFamily="2" charset="2"/>
              </a:rPr>
              <a:t>, </a:t>
            </a:r>
            <a:r>
              <a:rPr lang="fr-FR" sz="2500" dirty="0" err="1">
                <a:sym typeface="Wingdings" panose="05000000000000000000" pitchFamily="2" charset="2"/>
              </a:rPr>
              <a:t>eval_set</a:t>
            </a:r>
            <a:r>
              <a:rPr lang="fr-FR" sz="2500" dirty="0">
                <a:sym typeface="Wingdings" panose="05000000000000000000" pitchFamily="2" charset="2"/>
              </a:rPr>
              <a:t>, </a:t>
            </a:r>
            <a:r>
              <a:rPr lang="fr-FR" sz="2500" dirty="0" err="1">
                <a:sym typeface="Wingdings" panose="05000000000000000000" pitchFamily="2" charset="2"/>
              </a:rPr>
              <a:t>test_set</a:t>
            </a:r>
            <a:r>
              <a:rPr lang="fr-FR" sz="2500" dirty="0">
                <a:sym typeface="Wingdings" panose="05000000000000000000" pitchFamily="2" charset="2"/>
              </a:rPr>
              <a:t>).</a:t>
            </a:r>
            <a:endParaRPr lang="fr-FR" sz="2500" dirty="0"/>
          </a:p>
          <a:p>
            <a:endParaRPr lang="fr-FR" dirty="0" smtClean="0"/>
          </a:p>
          <a:p>
            <a:r>
              <a:rPr lang="fr-FR" sz="3300" b="1" dirty="0" smtClean="0"/>
              <a:t>Modèles comparés : </a:t>
            </a:r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500" dirty="0" smtClean="0"/>
              <a:t>régression logistique, régressions biaisées (</a:t>
            </a:r>
            <a:r>
              <a:rPr lang="fr-FR" sz="2500" dirty="0" err="1" smtClean="0"/>
              <a:t>ridge</a:t>
            </a:r>
            <a:r>
              <a:rPr lang="fr-FR" sz="2500" dirty="0" smtClean="0"/>
              <a:t>, lasso, </a:t>
            </a:r>
            <a:r>
              <a:rPr lang="fr-FR" sz="2500" dirty="0" err="1" smtClean="0"/>
              <a:t>elasticnet</a:t>
            </a:r>
            <a:r>
              <a:rPr lang="fr-FR" sz="2500" dirty="0" smtClean="0"/>
              <a:t>), arbre de décision (avec transformation des variables via des </a:t>
            </a:r>
            <a:r>
              <a:rPr lang="fr-FR" sz="2500" dirty="0" err="1" smtClean="0"/>
              <a:t>splines</a:t>
            </a:r>
            <a:r>
              <a:rPr lang="fr-FR" sz="2500" dirty="0" smtClean="0"/>
              <a:t>), forêt aléatoire, </a:t>
            </a:r>
            <a:r>
              <a:rPr lang="fr-FR" sz="2500" dirty="0" err="1" smtClean="0"/>
              <a:t>extreme</a:t>
            </a:r>
            <a:r>
              <a:rPr lang="fr-FR" sz="2500" dirty="0" smtClean="0"/>
              <a:t> gradient </a:t>
            </a:r>
            <a:r>
              <a:rPr lang="fr-FR" sz="2500" dirty="0" err="1" smtClean="0"/>
              <a:t>boosting</a:t>
            </a:r>
            <a:r>
              <a:rPr lang="fr-FR" sz="2500" dirty="0" smtClean="0"/>
              <a:t>.</a:t>
            </a:r>
          </a:p>
          <a:p>
            <a:endParaRPr lang="fr-FR" dirty="0" smtClean="0"/>
          </a:p>
          <a:p>
            <a:r>
              <a:rPr lang="fr-FR" sz="3300" b="1" dirty="0" smtClean="0"/>
              <a:t>Métrique </a:t>
            </a:r>
            <a:r>
              <a:rPr lang="fr-FR" sz="3300" b="1" dirty="0"/>
              <a:t>utilisée pour comparer les modèles : </a:t>
            </a:r>
            <a:endParaRPr lang="fr-FR" sz="3300" b="1" dirty="0" smtClean="0"/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600" u="sng" dirty="0" smtClean="0"/>
              <a:t>Principalement, l’aire </a:t>
            </a:r>
            <a:r>
              <a:rPr lang="fr-FR" sz="2600" u="sng" dirty="0"/>
              <a:t>sous la courbe (ROC_AUC</a:t>
            </a:r>
            <a:r>
              <a:rPr lang="fr-FR" sz="2600" u="sng" dirty="0" smtClean="0"/>
              <a:t>)</a:t>
            </a:r>
            <a:r>
              <a:rPr lang="fr-FR" sz="2600" dirty="0" smtClean="0"/>
              <a:t> qui donne une mesure de la capacité du modèle à discriminer entre les classes, très utile dans notre cas où les classes sont très déséquilibrées. </a:t>
            </a:r>
            <a:r>
              <a:rPr lang="fr-FR" sz="2600" b="1" dirty="0" smtClean="0"/>
              <a:t>Notre meilleur modèle a un bon score de 0,8.</a:t>
            </a:r>
            <a:r>
              <a:rPr lang="fr-FR" sz="2600" dirty="0" smtClean="0"/>
              <a:t> </a:t>
            </a:r>
            <a:r>
              <a:rPr lang="fr-FR" sz="2600" u="sng" dirty="0" smtClean="0"/>
              <a:t>Nous utilisons aussi le rappel (</a:t>
            </a:r>
            <a:r>
              <a:rPr lang="fr-FR" sz="2600" u="sng" dirty="0" err="1" smtClean="0"/>
              <a:t>recall</a:t>
            </a:r>
            <a:r>
              <a:rPr lang="fr-FR" sz="2600" u="sng" dirty="0" smtClean="0"/>
              <a:t>)</a:t>
            </a:r>
            <a:r>
              <a:rPr lang="fr-FR" sz="2600" dirty="0" smtClean="0"/>
              <a:t> qui nous permet de déterminer à partir de quelle probabilité prédite on a  </a:t>
            </a:r>
            <a:endParaRPr lang="fr-FR" sz="2600" dirty="0"/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600" u="sng" dirty="0" smtClean="0"/>
              <a:t>Vu </a:t>
            </a:r>
            <a:r>
              <a:rPr lang="fr-FR" sz="2600" u="sng" dirty="0"/>
              <a:t>la population très déséquilibrée, la </a:t>
            </a:r>
            <a:r>
              <a:rPr lang="fr-FR" sz="2600" u="sng" dirty="0"/>
              <a:t>précision (accuracy)</a:t>
            </a:r>
            <a:r>
              <a:rPr lang="fr-FR" sz="2600" dirty="0"/>
              <a:t> </a:t>
            </a:r>
            <a:r>
              <a:rPr lang="fr-FR" sz="2600" dirty="0"/>
              <a:t>n’est pas pertinente pour mesurer la capacité du modèle à prédire les défaillances vu que le modèle. </a:t>
            </a:r>
            <a:r>
              <a:rPr lang="fr-FR" sz="2600" u="sng" dirty="0"/>
              <a:t>Idem pour le F1-score, </a:t>
            </a:r>
            <a:r>
              <a:rPr lang="fr-FR" sz="2600" u="sng" dirty="0"/>
              <a:t>fondé sur la </a:t>
            </a:r>
            <a:r>
              <a:rPr lang="fr-FR" sz="2600" u="sng" dirty="0"/>
              <a:t>précision.</a:t>
            </a:r>
            <a:endParaRPr lang="fr-FR" sz="2600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Pipeline </a:t>
            </a:r>
            <a:r>
              <a:rPr lang="fr-FR" dirty="0"/>
              <a:t>de traitement (dont stratégie de recherche des hyperparamètres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7433"/>
            <a:ext cx="10515600" cy="55305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b="1" dirty="0" smtClean="0"/>
              <a:t> Stratégie </a:t>
            </a:r>
            <a:r>
              <a:rPr lang="fr-FR" sz="2000" b="1" dirty="0"/>
              <a:t>de recherche des </a:t>
            </a:r>
            <a:r>
              <a:rPr lang="fr-FR" sz="2000" b="1" dirty="0"/>
              <a:t>hyperparamètres via </a:t>
            </a:r>
            <a:r>
              <a:rPr lang="fr-FR" sz="2000" b="1" dirty="0" err="1"/>
              <a:t>hypertuning</a:t>
            </a:r>
            <a:r>
              <a:rPr lang="fr-FR" sz="2000" b="1" dirty="0"/>
              <a:t> du package </a:t>
            </a:r>
            <a:r>
              <a:rPr lang="fr-FR" sz="2000" b="1" dirty="0" err="1"/>
              <a:t>tidymodels</a:t>
            </a:r>
            <a:r>
              <a:rPr lang="fr-FR" sz="2000" b="1" dirty="0"/>
              <a:t> </a:t>
            </a:r>
            <a:r>
              <a:rPr lang="fr-FR" sz="2000" b="1" dirty="0"/>
              <a:t>: </a:t>
            </a:r>
          </a:p>
          <a:p>
            <a:pPr lvl="1"/>
            <a:r>
              <a:rPr lang="fr-FR" sz="1800" u="sng" dirty="0"/>
              <a:t>régression </a:t>
            </a:r>
            <a:r>
              <a:rPr lang="fr-FR" sz="1800" u="sng" dirty="0"/>
              <a:t>logistique : 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fr-FR" sz="1600" dirty="0" smtClean="0"/>
              <a:t>Recherche </a:t>
            </a:r>
            <a:r>
              <a:rPr lang="fr-FR" sz="1600" dirty="0"/>
              <a:t>du paramètre de pénalité </a:t>
            </a:r>
            <a:r>
              <a:rPr lang="el-GR" sz="1600" dirty="0"/>
              <a:t>λ</a:t>
            </a:r>
            <a:r>
              <a:rPr lang="fr-FR" sz="1600" dirty="0"/>
              <a:t> maximisant le </a:t>
            </a:r>
            <a:r>
              <a:rPr lang="fr-FR" sz="1600" dirty="0" err="1"/>
              <a:t>roc_auc</a:t>
            </a:r>
            <a:r>
              <a:rPr lang="fr-FR" sz="1600" dirty="0"/>
              <a:t>. </a:t>
            </a:r>
            <a:r>
              <a:rPr lang="fr-FR" sz="1600" dirty="0"/>
              <a:t>On utilise une grille régulière de 5 valeurs à tester sur la plage définie de 10</a:t>
            </a:r>
            <a:r>
              <a:rPr lang="fr-FR" sz="1600" baseline="30000" dirty="0"/>
              <a:t>-6</a:t>
            </a:r>
            <a:r>
              <a:rPr lang="fr-FR" sz="1600" dirty="0"/>
              <a:t> à </a:t>
            </a:r>
            <a:r>
              <a:rPr lang="fr-FR" sz="1600" dirty="0" smtClean="0"/>
              <a:t>10</a:t>
            </a:r>
            <a:r>
              <a:rPr lang="fr-FR" sz="1600" baseline="30000" dirty="0" smtClean="0"/>
              <a:t>-2</a:t>
            </a:r>
            <a:r>
              <a:rPr lang="fr-FR" sz="1600" dirty="0" smtClean="0"/>
              <a:t>, espacées sur l’échelle logarithmique. </a:t>
            </a:r>
            <a:r>
              <a:rPr lang="fr-FR" sz="1600" dirty="0"/>
              <a:t>Sur des valeurs plus élevées, la performance est vraiment moins bonne</a:t>
            </a:r>
            <a:r>
              <a:rPr lang="fr-FR" sz="1600" dirty="0" smtClean="0"/>
              <a:t>.</a:t>
            </a:r>
          </a:p>
          <a:p>
            <a:pPr lvl="1"/>
            <a:r>
              <a:rPr lang="fr-FR" sz="1800" u="sng" dirty="0"/>
              <a:t>régressions </a:t>
            </a:r>
            <a:r>
              <a:rPr lang="fr-FR" sz="1800" u="sng" dirty="0"/>
              <a:t>biaisées (</a:t>
            </a:r>
            <a:r>
              <a:rPr lang="fr-FR" sz="1800" u="sng" dirty="0" err="1"/>
              <a:t>ridge</a:t>
            </a:r>
            <a:r>
              <a:rPr lang="fr-FR" sz="1800" u="sng" dirty="0"/>
              <a:t>, lasso, </a:t>
            </a:r>
            <a:r>
              <a:rPr lang="fr-FR" sz="1800" u="sng" dirty="0" err="1"/>
              <a:t>elasticnet</a:t>
            </a:r>
            <a:r>
              <a:rPr lang="fr-FR" sz="1800" u="sng" dirty="0"/>
              <a:t>) </a:t>
            </a:r>
            <a:r>
              <a:rPr lang="fr-FR" sz="1800" u="sng" dirty="0"/>
              <a:t>: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‒"/>
            </a:pPr>
            <a:r>
              <a:rPr lang="fr-FR" sz="1600" dirty="0" smtClean="0"/>
              <a:t>Idem que pour la régression logistique. Toutefois, pour la régression </a:t>
            </a:r>
            <a:r>
              <a:rPr lang="fr-FR" sz="1600" dirty="0" err="1" smtClean="0"/>
              <a:t>ridge</a:t>
            </a:r>
            <a:r>
              <a:rPr lang="fr-FR" sz="1600" dirty="0" smtClean="0"/>
              <a:t>, la plage définie pour ne pas rechercher des valeurs au-dessus de 1 car </a:t>
            </a:r>
            <a:r>
              <a:rPr lang="fr-FR" sz="1600" dirty="0"/>
              <a:t>pour des valeurs plus élevées, la performance est vraiment moins bonne</a:t>
            </a:r>
            <a:r>
              <a:rPr lang="fr-FR" sz="1600" dirty="0" smtClean="0"/>
              <a:t>.</a:t>
            </a:r>
            <a:endParaRPr lang="fr-FR" sz="1600" dirty="0" smtClean="0">
              <a:solidFill>
                <a:srgbClr val="FF0000"/>
              </a:solidFill>
            </a:endParaRPr>
          </a:p>
          <a:p>
            <a:pPr lvl="1"/>
            <a:r>
              <a:rPr lang="fr-FR" sz="1800" u="sng" dirty="0" smtClean="0"/>
              <a:t>arbre de décision (avec transformation des variables via des </a:t>
            </a:r>
            <a:r>
              <a:rPr lang="fr-FR" sz="1800" u="sng" dirty="0" err="1" smtClean="0"/>
              <a:t>splines</a:t>
            </a:r>
            <a:r>
              <a:rPr lang="fr-FR" sz="1800" u="sng" dirty="0" smtClean="0"/>
              <a:t>) :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‒"/>
            </a:pPr>
            <a:r>
              <a:rPr lang="fr-FR" sz="1600" dirty="0" smtClean="0"/>
              <a:t>Pour le booster, nous avons utilisé des </a:t>
            </a:r>
            <a:r>
              <a:rPr lang="fr-FR" sz="1600" dirty="0" err="1" smtClean="0"/>
              <a:t>splines</a:t>
            </a:r>
            <a:r>
              <a:rPr lang="fr-FR" sz="1600" dirty="0" smtClean="0"/>
              <a:t> (in fine, impact positif mais peu significatif). Par ailleurs, après plusieurs essais, nous avons observé que le modèle était sensible à la complexité des coûts (test de -10 à -1).</a:t>
            </a:r>
            <a:endParaRPr lang="fr-FR" sz="1600" dirty="0"/>
          </a:p>
          <a:p>
            <a:pPr lvl="1"/>
            <a:r>
              <a:rPr lang="fr-FR" sz="1800" u="sng" dirty="0" smtClean="0"/>
              <a:t>forêt aléatoire (2</a:t>
            </a:r>
            <a:r>
              <a:rPr lang="fr-FR" sz="1800" u="sng" baseline="30000" dirty="0" smtClean="0"/>
              <a:t>nd</a:t>
            </a:r>
            <a:r>
              <a:rPr lang="fr-FR" sz="1800" u="sng" dirty="0" smtClean="0"/>
              <a:t> modèle le plus performant) </a:t>
            </a:r>
            <a:r>
              <a:rPr lang="fr-FR" sz="1800" u="sng" dirty="0"/>
              <a:t>: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‒"/>
            </a:pPr>
            <a:r>
              <a:rPr lang="fr-FR" sz="1600" dirty="0" smtClean="0"/>
              <a:t>Dans </a:t>
            </a:r>
            <a:r>
              <a:rPr lang="fr-FR" sz="1600" dirty="0" err="1"/>
              <a:t>tidymodels</a:t>
            </a:r>
            <a:r>
              <a:rPr lang="fr-FR" sz="1600" dirty="0"/>
              <a:t>, le </a:t>
            </a:r>
            <a:r>
              <a:rPr lang="fr-FR" sz="1600" dirty="0" err="1"/>
              <a:t>random</a:t>
            </a:r>
            <a:r>
              <a:rPr lang="fr-FR" sz="1600" dirty="0"/>
              <a:t> </a:t>
            </a:r>
            <a:r>
              <a:rPr lang="fr-FR" sz="1600" dirty="0" err="1"/>
              <a:t>forest</a:t>
            </a:r>
            <a:r>
              <a:rPr lang="fr-FR" sz="1600" dirty="0"/>
              <a:t> prenait un temps considérable avec nos données. Nous n’avons pas effectué d’</a:t>
            </a:r>
            <a:r>
              <a:rPr lang="fr-FR" sz="1600" dirty="0" err="1"/>
              <a:t>hypertuning</a:t>
            </a:r>
            <a:r>
              <a:rPr lang="fr-FR" sz="1600" dirty="0"/>
              <a:t> et avons fixé le paramètre le plus influent (le nombre d’arbres) à la valeur standard de 500.</a:t>
            </a:r>
          </a:p>
          <a:p>
            <a:pPr lvl="1"/>
            <a:r>
              <a:rPr lang="fr-FR" sz="1800" b="1" u="sng" dirty="0" err="1" smtClean="0"/>
              <a:t>extreme</a:t>
            </a:r>
            <a:r>
              <a:rPr lang="fr-FR" sz="1800" b="1" u="sng" dirty="0" smtClean="0"/>
              <a:t> </a:t>
            </a:r>
            <a:r>
              <a:rPr lang="fr-FR" sz="1800" b="1" u="sng" dirty="0"/>
              <a:t>gradient </a:t>
            </a:r>
            <a:r>
              <a:rPr lang="fr-FR" sz="1800" b="1" u="sng" dirty="0" err="1" smtClean="0"/>
              <a:t>boosting</a:t>
            </a:r>
            <a:r>
              <a:rPr lang="fr-FR" sz="1800" b="1" u="sng" dirty="0" smtClean="0"/>
              <a:t> (seul modèle avec un </a:t>
            </a:r>
            <a:r>
              <a:rPr lang="fr-FR" sz="1800" b="1" u="sng" dirty="0" err="1" smtClean="0"/>
              <a:t>roc_auc</a:t>
            </a:r>
            <a:r>
              <a:rPr lang="fr-FR" sz="1800" b="1" u="sng" dirty="0" smtClean="0"/>
              <a:t> supérieur à 0,8) </a:t>
            </a:r>
            <a:r>
              <a:rPr lang="fr-FR" sz="1800" b="1" u="sng" dirty="0"/>
              <a:t>: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‒"/>
            </a:pPr>
            <a:r>
              <a:rPr lang="fr-FR" sz="1600" b="1" dirty="0" smtClean="0"/>
              <a:t>Le taux d’apprentissage </a:t>
            </a:r>
            <a:r>
              <a:rPr lang="el-GR" sz="1600" b="1" dirty="0"/>
              <a:t>λ</a:t>
            </a:r>
            <a:r>
              <a:rPr lang="fr-FR" sz="1600" b="1" dirty="0" smtClean="0"/>
              <a:t> (</a:t>
            </a:r>
            <a:r>
              <a:rPr lang="fr-FR" sz="1600" b="1" dirty="0" err="1" smtClean="0"/>
              <a:t>learning</a:t>
            </a:r>
            <a:r>
              <a:rPr lang="fr-FR" sz="1600" b="1" dirty="0" smtClean="0"/>
              <a:t> rate) s’est avéré être de loin l’</a:t>
            </a:r>
            <a:r>
              <a:rPr lang="fr-FR" sz="1600" b="1" dirty="0" err="1" smtClean="0"/>
              <a:t>hyperparamètre</a:t>
            </a:r>
            <a:r>
              <a:rPr lang="fr-FR" sz="1600" b="1" dirty="0" smtClean="0"/>
              <a:t> le plus impactant. Nous avons donc recherché celui qui permettait d’avoir les courbes de densité des prédictions les plus séparées (dépend de la distribution des prédictions). Une fois le </a:t>
            </a:r>
            <a:r>
              <a:rPr lang="el-GR" sz="1600" b="1" dirty="0" smtClean="0"/>
              <a:t>λ</a:t>
            </a:r>
            <a:r>
              <a:rPr lang="fr-FR" sz="1600" b="1" dirty="0" smtClean="0"/>
              <a:t> fixé, nous avons recherché le nombre de feuilles (</a:t>
            </a:r>
            <a:r>
              <a:rPr lang="fr-FR" sz="1600" b="1" dirty="0" err="1" smtClean="0"/>
              <a:t>mtry</a:t>
            </a:r>
            <a:r>
              <a:rPr lang="fr-FR" sz="1600" b="1" dirty="0" smtClean="0"/>
              <a:t>) qui maximisait le </a:t>
            </a:r>
            <a:r>
              <a:rPr lang="fr-FR" sz="1600" b="1" dirty="0" err="1" smtClean="0"/>
              <a:t>roc_auc</a:t>
            </a:r>
            <a:r>
              <a:rPr lang="fr-FR" sz="1600" b="1" dirty="0" smtClean="0"/>
              <a:t>.</a:t>
            </a:r>
            <a:endParaRPr lang="fr-FR" sz="1600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8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1325563"/>
          </a:xfrm>
        </p:spPr>
        <p:txBody>
          <a:bodyPr/>
          <a:lstStyle/>
          <a:p>
            <a:r>
              <a:rPr lang="fr-FR" dirty="0"/>
              <a:t>Analyse des </a:t>
            </a:r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7434"/>
            <a:ext cx="10515600" cy="5530566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Comparaison des modèles et des formes (résultats un peu désarmants ; tu me disais que tu avais quelques idées…)</a:t>
            </a:r>
          </a:p>
          <a:p>
            <a:endParaRPr lang="fr-FR" dirty="0" smtClean="0"/>
          </a:p>
          <a:p>
            <a:r>
              <a:rPr lang="fr-FR" dirty="0" smtClean="0"/>
              <a:t>Pour palier à l’effet « boîte noire » du modèle </a:t>
            </a:r>
            <a:r>
              <a:rPr lang="fr-FR" dirty="0" err="1" smtClean="0"/>
              <a:t>XGBoost</a:t>
            </a:r>
            <a:r>
              <a:rPr lang="fr-FR" dirty="0" smtClean="0"/>
              <a:t> retenu, un graphique permettant de visualiser l’importance des variables.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Je ne sais pas si tu veux développer sur :</a:t>
            </a:r>
            <a:endParaRPr lang="fr-FR" dirty="0">
              <a:solidFill>
                <a:srgbClr val="FF0000"/>
              </a:solidFill>
            </a:endParaRPr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>
                <a:solidFill>
                  <a:srgbClr val="FF0000"/>
                </a:solidFill>
              </a:rPr>
              <a:t>Matrices de </a:t>
            </a:r>
            <a:r>
              <a:rPr lang="fr-FR" dirty="0" smtClean="0">
                <a:solidFill>
                  <a:srgbClr val="FF0000"/>
                </a:solidFill>
              </a:rPr>
              <a:t>confusion (apprentissage vs test)</a:t>
            </a:r>
            <a:endParaRPr lang="fr-FR" dirty="0">
              <a:solidFill>
                <a:srgbClr val="FF0000"/>
              </a:solidFill>
            </a:endParaRPr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>
                <a:solidFill>
                  <a:srgbClr val="FF0000"/>
                </a:solidFill>
              </a:rPr>
              <a:t>Mélanges de </a:t>
            </a:r>
            <a:r>
              <a:rPr lang="fr-FR" dirty="0">
                <a:solidFill>
                  <a:srgbClr val="FF0000"/>
                </a:solidFill>
              </a:rPr>
              <a:t>modèles (+ </a:t>
            </a:r>
            <a:r>
              <a:rPr lang="fr-FR" dirty="0" err="1">
                <a:solidFill>
                  <a:srgbClr val="FF0000"/>
                </a:solidFill>
              </a:rPr>
              <a:t>top_voteMajo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dirty="0" err="1">
                <a:solidFill>
                  <a:srgbClr val="FF0000"/>
                </a:solidFill>
              </a:rPr>
              <a:t>top_votePosi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top_percMean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 smtClean="0">
                <a:solidFill>
                  <a:srgbClr val="FF0000"/>
                </a:solidFill>
              </a:rPr>
              <a:t>Prédictions </a:t>
            </a:r>
            <a:r>
              <a:rPr lang="fr-FR" dirty="0">
                <a:solidFill>
                  <a:srgbClr val="FF0000"/>
                </a:solidFill>
              </a:rPr>
              <a:t>pour l’année à </a:t>
            </a:r>
            <a:r>
              <a:rPr lang="fr-FR" dirty="0" smtClean="0">
                <a:solidFill>
                  <a:srgbClr val="FF0000"/>
                </a:solidFill>
              </a:rPr>
              <a:t>venir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196186" y="162838"/>
            <a:ext cx="1853852" cy="688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compléter par Grégoire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96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6202"/>
            <a:ext cx="10515600" cy="2852737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831850" y="2858939"/>
            <a:ext cx="10515600" cy="3230711"/>
          </a:xfrm>
        </p:spPr>
        <p:txBody>
          <a:bodyPr>
            <a:normAutofit/>
          </a:bodyPr>
          <a:lstStyle/>
          <a:p>
            <a:pPr marL="571500" indent="-571500">
              <a:buFont typeface="Calibri" panose="020F0502020204030204" pitchFamily="34" charset="0"/>
              <a:buChar char="‐"/>
            </a:pPr>
            <a:r>
              <a:rPr lang="fr-FR" sz="4000" dirty="0" smtClean="0"/>
              <a:t>Contexte</a:t>
            </a:r>
          </a:p>
          <a:p>
            <a:pPr marL="571500" indent="-571500">
              <a:buFont typeface="Calibri" panose="020F0502020204030204" pitchFamily="34" charset="0"/>
              <a:buChar char="‐"/>
            </a:pPr>
            <a:r>
              <a:rPr lang="fr-FR" sz="4000" dirty="0" smtClean="0"/>
              <a:t>Problème choisi</a:t>
            </a:r>
          </a:p>
          <a:p>
            <a:pPr marL="571500" indent="-571500">
              <a:buFont typeface="Calibri" panose="020F0502020204030204" pitchFamily="34" charset="0"/>
              <a:buChar char="‐"/>
            </a:pPr>
            <a:r>
              <a:rPr lang="fr-FR" sz="4000" dirty="0" smtClean="0"/>
              <a:t>Définition de l’évènement</a:t>
            </a:r>
            <a:endParaRPr lang="fr-FR" sz="4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640" y="1327431"/>
            <a:ext cx="11036196" cy="553056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5100" dirty="0"/>
              <a:t> Le risque de défaillance dans le secteur de l’agriculture. Des </a:t>
            </a:r>
            <a:r>
              <a:rPr lang="fr-FR" sz="5100" dirty="0"/>
              <a:t>expositions</a:t>
            </a:r>
            <a:r>
              <a:rPr lang="fr-FR" sz="5100" dirty="0"/>
              <a:t> à :</a:t>
            </a:r>
          </a:p>
          <a:p>
            <a:pPr lvl="1">
              <a:lnSpc>
                <a:spcPct val="110000"/>
              </a:lnSpc>
            </a:pPr>
            <a:r>
              <a:rPr lang="fr-FR" sz="3800" dirty="0"/>
              <a:t>Les sociétés agricoles sont exposées à </a:t>
            </a:r>
            <a:r>
              <a:rPr lang="fr-FR" sz="3800" dirty="0"/>
              <a:t>un environnement </a:t>
            </a:r>
            <a:r>
              <a:rPr lang="fr-FR" sz="3800" dirty="0"/>
              <a:t>mondialisé et très </a:t>
            </a:r>
            <a:r>
              <a:rPr lang="fr-FR" sz="3800" dirty="0"/>
              <a:t>concurrentiel ainsi qu’aux conditions </a:t>
            </a:r>
            <a:r>
              <a:rPr lang="fr-FR" sz="3800" dirty="0"/>
              <a:t>climatiques (lien </a:t>
            </a:r>
            <a:r>
              <a:rPr lang="fr-FR" sz="3800" dirty="0"/>
              <a:t>direct </a:t>
            </a:r>
            <a:r>
              <a:rPr lang="fr-FR" sz="3800" dirty="0"/>
              <a:t>entre les précipitations et le résultat des entreprises</a:t>
            </a:r>
            <a:r>
              <a:rPr lang="fr-FR" sz="3800" dirty="0"/>
              <a:t>).</a:t>
            </a:r>
            <a:endParaRPr lang="fr-FR" sz="3800" dirty="0"/>
          </a:p>
          <a:p>
            <a:pPr lvl="1">
              <a:lnSpc>
                <a:spcPct val="110000"/>
              </a:lnSpc>
            </a:pPr>
            <a:r>
              <a:rPr lang="fr-FR" sz="3800" dirty="0" smtClean="0"/>
              <a:t>Elle </a:t>
            </a:r>
            <a:r>
              <a:rPr lang="fr-FR" sz="3800" dirty="0"/>
              <a:t>sont hétérogènes (du </a:t>
            </a:r>
            <a:r>
              <a:rPr lang="fr-FR" sz="3800" dirty="0"/>
              <a:t>petit éleveur </a:t>
            </a:r>
            <a:r>
              <a:rPr lang="fr-FR" sz="3800" dirty="0"/>
              <a:t>au </a:t>
            </a:r>
            <a:r>
              <a:rPr lang="fr-FR" sz="3800" dirty="0"/>
              <a:t>grand céréalier</a:t>
            </a:r>
            <a:r>
              <a:rPr lang="fr-FR" sz="3800" dirty="0"/>
              <a:t>).</a:t>
            </a:r>
            <a:endParaRPr lang="fr-FR" sz="3800" dirty="0"/>
          </a:p>
          <a:p>
            <a:pPr marL="0" indent="0">
              <a:buNone/>
            </a:pPr>
            <a:endParaRPr lang="fr-FR" sz="24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5100" dirty="0"/>
              <a:t> </a:t>
            </a:r>
            <a:r>
              <a:rPr lang="fr-FR" sz="5100" dirty="0"/>
              <a:t>Intérêt </a:t>
            </a:r>
            <a:r>
              <a:rPr lang="fr-FR" sz="5100" dirty="0"/>
              <a:t>du projet pour la BDF</a:t>
            </a:r>
          </a:p>
          <a:p>
            <a:pPr lvl="1">
              <a:lnSpc>
                <a:spcPct val="110000"/>
              </a:lnSpc>
            </a:pPr>
            <a:r>
              <a:rPr lang="fr-FR" sz="3800" dirty="0"/>
              <a:t>Permet de renforcer les modèles de notation avec des données de qualité dont certaines en temps réel</a:t>
            </a:r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900" i="1" dirty="0">
                <a:solidFill>
                  <a:srgbClr val="0070C0"/>
                </a:solidFill>
              </a:rPr>
              <a:t>Cf. action 25 du Plan Construire Ensemble 2024 de la BDF : « Mieux gouverner et valoriser nos données, en commençant par 5 domaines (entreprises, stabilité financière, supervision, statistiques, climat) »</a:t>
            </a:r>
          </a:p>
          <a:p>
            <a:pPr lvl="2">
              <a:buFont typeface="Calibri" panose="020F0502020204030204" pitchFamily="34" charset="0"/>
              <a:buChar char="‒"/>
            </a:pPr>
            <a:endParaRPr lang="fr-FR" dirty="0"/>
          </a:p>
          <a:p>
            <a:pPr lvl="1">
              <a:lnSpc>
                <a:spcPct val="110000"/>
              </a:lnSpc>
            </a:pPr>
            <a:r>
              <a:rPr lang="fr-FR" sz="3800" dirty="0"/>
              <a:t>Permet de prendre des actions préventives pour identifier les entreprises en difficultés et mettre en place des plans préventifs</a:t>
            </a:r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900" i="1" dirty="0">
                <a:solidFill>
                  <a:srgbClr val="0070C0"/>
                </a:solidFill>
              </a:rPr>
              <a:t>Cf. action 14 du Plan Construire Ensemble 2024 de la BDF : « Face aux crises, innover et mieux accompagner les entrepreneurs dans les territoires »</a:t>
            </a:r>
          </a:p>
          <a:p>
            <a:pPr lvl="2">
              <a:buFont typeface="Calibri" panose="020F0502020204030204" pitchFamily="34" charset="0"/>
              <a:buChar char="‒"/>
            </a:pPr>
            <a:endParaRPr lang="fr-FR" dirty="0"/>
          </a:p>
          <a:p>
            <a:pPr lvl="1">
              <a:lnSpc>
                <a:spcPct val="110000"/>
              </a:lnSpc>
            </a:pPr>
            <a:r>
              <a:rPr lang="fr-FR" sz="3800" dirty="0"/>
              <a:t>Ajuster le risque relatif à l’entreprise rapidement</a:t>
            </a:r>
          </a:p>
          <a:p>
            <a:pPr lvl="2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fr-FR" sz="2900" i="1" dirty="0">
                <a:solidFill>
                  <a:srgbClr val="0070C0"/>
                </a:solidFill>
              </a:rPr>
              <a:t>Cf. action 12 du Plan Construire Ensemble 2024 de la BDF : « Évaluer l'intégration des risques climatiques dans la cotation ainsi que la diffusion d’un indicateur aux entreprises »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6760" y="3392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5640" y="4415790"/>
            <a:ext cx="10515600" cy="244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3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1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6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1325563"/>
          </a:xfrm>
        </p:spPr>
        <p:txBody>
          <a:bodyPr anchor="ctr"/>
          <a:lstStyle/>
          <a:p>
            <a:r>
              <a:rPr lang="fr-FR" dirty="0" smtClean="0"/>
              <a:t>Problème </a:t>
            </a:r>
            <a:r>
              <a:rPr lang="fr-FR" dirty="0" smtClean="0"/>
              <a:t>choisi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7434"/>
            <a:ext cx="10515600" cy="1951341"/>
          </a:xfrm>
        </p:spPr>
        <p:txBody>
          <a:bodyPr>
            <a:normAutofit/>
          </a:bodyPr>
          <a:lstStyle/>
          <a:p>
            <a:r>
              <a:rPr lang="fr-FR" sz="2400" b="1" u="sng" dirty="0" smtClean="0"/>
              <a:t>Classification supervisée via les méthodes de Machine Learning  :</a:t>
            </a:r>
            <a:r>
              <a:rPr lang="fr-FR" sz="2400" b="1" dirty="0" smtClean="0"/>
              <a:t> </a:t>
            </a:r>
            <a:r>
              <a:rPr lang="fr-FR" sz="2400" b="1" dirty="0" smtClean="0"/>
              <a:t>prévoir </a:t>
            </a:r>
            <a:r>
              <a:rPr lang="fr-FR" sz="2400" b="1" dirty="0" smtClean="0"/>
              <a:t>la défaillance d’une entreprise l’année prochaine </a:t>
            </a:r>
            <a:r>
              <a:rPr lang="fr-FR" sz="2400" b="1" dirty="0" smtClean="0"/>
              <a:t>en s’appuyant sur </a:t>
            </a:r>
            <a:r>
              <a:rPr lang="fr-FR" sz="2400" b="1" dirty="0" smtClean="0"/>
              <a:t>son historique en termes de procédures collectives, de données comptables et de précipitations locales.</a:t>
            </a:r>
          </a:p>
          <a:p>
            <a:endParaRPr lang="fr-FR" sz="2400" dirty="0"/>
          </a:p>
          <a:p>
            <a:endParaRPr lang="fr-FR" sz="24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1887201" y="477706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686832" y="3703903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31/12/2023</a:t>
            </a:r>
            <a:endParaRPr lang="fr-FR" sz="1400" b="1" dirty="0"/>
          </a:p>
        </p:txBody>
      </p:sp>
      <p:sp>
        <p:nvSpPr>
          <p:cNvPr id="14" name="Accolade fermante 13"/>
          <p:cNvSpPr/>
          <p:nvPr/>
        </p:nvSpPr>
        <p:spPr>
          <a:xfrm rot="5400000">
            <a:off x="3916666" y="1264034"/>
            <a:ext cx="320067" cy="8018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7491" y="5602757"/>
            <a:ext cx="801841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Données de </a:t>
            </a:r>
            <a:r>
              <a:rPr lang="fr-FR" b="1" dirty="0" smtClean="0"/>
              <a:t>défaillances</a:t>
            </a:r>
            <a:r>
              <a:rPr lang="fr-FR" dirty="0" smtClean="0"/>
              <a:t> </a:t>
            </a:r>
            <a:r>
              <a:rPr lang="fr-FR" b="1" dirty="0" smtClean="0"/>
              <a:t>granulaires</a:t>
            </a:r>
            <a:r>
              <a:rPr lang="fr-FR" dirty="0" smtClean="0"/>
              <a:t> jusqu’à fin 2023 +</a:t>
            </a:r>
          </a:p>
          <a:p>
            <a:pPr algn="ctr"/>
            <a:r>
              <a:rPr lang="fr-FR" dirty="0" smtClean="0"/>
              <a:t>Données </a:t>
            </a:r>
            <a:r>
              <a:rPr lang="fr-FR" b="1" dirty="0" smtClean="0"/>
              <a:t>comptables annuelles granulaires</a:t>
            </a:r>
            <a:r>
              <a:rPr lang="fr-FR" dirty="0" smtClean="0"/>
              <a:t> jusqu’à fin 2021 +</a:t>
            </a:r>
          </a:p>
          <a:p>
            <a:pPr algn="ctr"/>
            <a:r>
              <a:rPr lang="fr-FR" dirty="0" smtClean="0"/>
              <a:t>Données </a:t>
            </a:r>
            <a:r>
              <a:rPr lang="fr-FR" b="1" dirty="0" smtClean="0"/>
              <a:t>météorologiques trimestrielles locales</a:t>
            </a:r>
            <a:r>
              <a:rPr lang="fr-FR" dirty="0" smtClean="0"/>
              <a:t> jusqu’à fin 2023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422591" y="4161995"/>
            <a:ext cx="2906564" cy="19024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EVENEMENT =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PASSAGE EN DEFAILLANCE </a:t>
            </a:r>
            <a:r>
              <a:rPr lang="fr-FR" b="1" dirty="0" smtClean="0">
                <a:solidFill>
                  <a:schemeClr val="tx1"/>
                </a:solidFill>
              </a:rPr>
              <a:t>EN 2024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67491" y="4887678"/>
            <a:ext cx="11819712" cy="145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8221594" y="4166524"/>
            <a:ext cx="4348" cy="2215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0995390" y="370377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31/12/2024</a:t>
            </a:r>
            <a:endParaRPr lang="fr-FR" sz="1400" b="1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1530152" y="4166524"/>
            <a:ext cx="4348" cy="2215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699" y="3373370"/>
            <a:ext cx="2223128" cy="1251341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005" y="3168442"/>
            <a:ext cx="2503366" cy="1606206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40" y="3318569"/>
            <a:ext cx="1845494" cy="1306142"/>
          </a:xfrm>
          <a:prstGeom prst="rect">
            <a:avLst/>
          </a:prstGeom>
        </p:spPr>
      </p:pic>
      <p:sp>
        <p:nvSpPr>
          <p:cNvPr id="29" name="Plus 28"/>
          <p:cNvSpPr/>
          <p:nvPr/>
        </p:nvSpPr>
        <p:spPr>
          <a:xfrm>
            <a:off x="2489661" y="3698937"/>
            <a:ext cx="449401" cy="458217"/>
          </a:xfrm>
          <a:prstGeom prst="mathPlus">
            <a:avLst/>
          </a:prstGeom>
          <a:solidFill>
            <a:srgbClr val="FF33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Plus 29"/>
          <p:cNvSpPr/>
          <p:nvPr/>
        </p:nvSpPr>
        <p:spPr>
          <a:xfrm>
            <a:off x="5176384" y="3698479"/>
            <a:ext cx="449401" cy="458217"/>
          </a:xfrm>
          <a:prstGeom prst="mathPlus">
            <a:avLst/>
          </a:prstGeom>
          <a:solidFill>
            <a:srgbClr val="FF33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èche droite 7"/>
          <p:cNvSpPr/>
          <p:nvPr/>
        </p:nvSpPr>
        <p:spPr>
          <a:xfrm>
            <a:off x="2009292" y="3983615"/>
            <a:ext cx="9431383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1484218" y="3933932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6328744" y="1985554"/>
            <a:ext cx="0" cy="2856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666996" y="1985554"/>
            <a:ext cx="0" cy="2856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016818" y="145433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31/12/2023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678566" y="145433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01/01/2023</a:t>
            </a:r>
            <a:endParaRPr lang="fr-FR" dirty="0"/>
          </a:p>
        </p:txBody>
      </p:sp>
      <p:sp>
        <p:nvSpPr>
          <p:cNvPr id="15" name="Accolade fermante 14"/>
          <p:cNvSpPr/>
          <p:nvPr/>
        </p:nvSpPr>
        <p:spPr>
          <a:xfrm rot="5400000">
            <a:off x="7225032" y="4134395"/>
            <a:ext cx="545675" cy="23382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653831" y="5848589"/>
            <a:ext cx="168807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601 défaillances recensées en 2023 </a:t>
            </a:r>
            <a:endParaRPr lang="fr-FR" dirty="0"/>
          </a:p>
        </p:txBody>
      </p:sp>
      <p:sp>
        <p:nvSpPr>
          <p:cNvPr id="17" name="Accolade fermante 16"/>
          <p:cNvSpPr/>
          <p:nvPr/>
        </p:nvSpPr>
        <p:spPr>
          <a:xfrm rot="5400000">
            <a:off x="3817803" y="3222173"/>
            <a:ext cx="545675" cy="4162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59464" y="5848589"/>
            <a:ext cx="551252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 des données météorologiques de 2021 et 2022 par exemple + données financières moyennes disponibles en N-2 (les plus récentes sont celles de 2021)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372288" y="1985554"/>
            <a:ext cx="2229394" cy="28564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EVENEMENT = PASSAGE EN DEFAILLANCE PENDANT L’ANNEE 2023 </a:t>
            </a:r>
            <a:r>
              <a:rPr lang="fr-FR" sz="1400" dirty="0" smtClean="0">
                <a:solidFill>
                  <a:schemeClr val="tx1"/>
                </a:solidFill>
              </a:rPr>
              <a:t>(lorsqu’on étudie les défaillances en 2023, sont donc exclues :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les sociétés défaillantes avant 2023 + les sociétés créées en 2023 et en 2024)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 sz="4400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990600" y="8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 smtClean="0"/>
              <a:t>Définition de l’évènement</a:t>
            </a:r>
            <a:endParaRPr lang="fr-FR" sz="4400" dirty="0"/>
          </a:p>
        </p:txBody>
      </p:sp>
      <p:sp>
        <p:nvSpPr>
          <p:cNvPr id="2" name="ZoneTexte 1"/>
          <p:cNvSpPr txBox="1"/>
          <p:nvPr/>
        </p:nvSpPr>
        <p:spPr>
          <a:xfrm>
            <a:off x="120846" y="1353839"/>
            <a:ext cx="359938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Les X et les Y diffèrent en fonction de l’évènement étudié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Exemple de l’étude de la défaillance en 2023 </a:t>
            </a:r>
            <a:r>
              <a:rPr lang="fr-FR" sz="1600" dirty="0" smtClean="0"/>
              <a:t>(266K observations)</a:t>
            </a: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Au final, nous concatènerons les données relatives aux X et aux Y lorsqu’on se place en 2019+2022+2023 (782K observations)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7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6202"/>
            <a:ext cx="10515600" cy="2852737"/>
          </a:xfrm>
        </p:spPr>
        <p:txBody>
          <a:bodyPr/>
          <a:lstStyle/>
          <a:p>
            <a:r>
              <a:rPr lang="fr-FR" dirty="0" smtClean="0"/>
              <a:t>CONSTITUTION DE LA BASE DE DONNEES BRUTES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831850" y="2858939"/>
            <a:ext cx="10515600" cy="3230711"/>
          </a:xfrm>
        </p:spPr>
        <p:txBody>
          <a:bodyPr>
            <a:normAutofit/>
          </a:bodyPr>
          <a:lstStyle/>
          <a:p>
            <a:pPr marL="571500" indent="-571500">
              <a:buFont typeface="Calibri" panose="020F0502020204030204" pitchFamily="34" charset="0"/>
              <a:buChar char="‐"/>
            </a:pPr>
            <a:r>
              <a:rPr lang="fr-FR" sz="4000" dirty="0"/>
              <a:t>Données utilisées et jointures effectuées</a:t>
            </a:r>
          </a:p>
          <a:p>
            <a:pPr marL="571500" indent="-571500">
              <a:buFont typeface="Calibri" panose="020F0502020204030204" pitchFamily="34" charset="0"/>
              <a:buChar char="‐"/>
            </a:pPr>
            <a:r>
              <a:rPr lang="fr-FR" sz="4000" dirty="0"/>
              <a:t>Préparation des données (avec SAS et R)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1325563"/>
          </a:xfrm>
        </p:spPr>
        <p:txBody>
          <a:bodyPr anchor="ctr"/>
          <a:lstStyle/>
          <a:p>
            <a:r>
              <a:rPr lang="fr-FR" dirty="0" smtClean="0"/>
              <a:t>Données </a:t>
            </a:r>
            <a:r>
              <a:rPr lang="fr-FR" dirty="0" smtClean="0"/>
              <a:t>utilisées et jointures effectuées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79585" y="4831760"/>
            <a:ext cx="5081452" cy="194417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2000" b="1" dirty="0" smtClean="0"/>
              <a:t>Données </a:t>
            </a:r>
            <a:r>
              <a:rPr lang="fr-FR" sz="2000" b="1" dirty="0" smtClean="0"/>
              <a:t>CHIRPS</a:t>
            </a:r>
            <a:r>
              <a:rPr lang="fr-FR" sz="2000" dirty="0" smtClean="0"/>
              <a:t> (données de précipitations sur un plan local</a:t>
            </a:r>
            <a:r>
              <a:rPr lang="fr-FR" sz="2000" dirty="0" smtClean="0"/>
              <a:t>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1600" dirty="0">
                <a:solidFill>
                  <a:srgbClr val="FF0000"/>
                </a:solidFill>
              </a:rPr>
              <a:t>Compléter</a:t>
            </a:r>
            <a:r>
              <a:rPr lang="fr-FR" sz="1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963" y="4045801"/>
            <a:ext cx="5081452" cy="2730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/>
              <a:t>Données annuelles financières ESANE </a:t>
            </a:r>
            <a:r>
              <a:rPr lang="fr-FR" sz="2000" dirty="0"/>
              <a:t>(tables confectionnées par le service des Comptes nationaux, fondées sur les données de liasses fiscales des entreprises agricoles communiquées par l’INSEE) :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1600" dirty="0" smtClean="0"/>
              <a:t> Une </a:t>
            </a:r>
            <a:r>
              <a:rPr lang="fr-FR" sz="1600" dirty="0"/>
              <a:t>table pour une année. Lag de 2 ans. Concaténation des tables entre 2012 et 2021.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1600" dirty="0" smtClean="0"/>
              <a:t> 268 </a:t>
            </a:r>
            <a:r>
              <a:rPr lang="fr-FR" sz="1600" dirty="0"/>
              <a:t>variables par table (</a:t>
            </a:r>
            <a:r>
              <a:rPr lang="fr-FR" sz="1600" u="sng" dirty="0"/>
              <a:t>SIREN</a:t>
            </a:r>
            <a:r>
              <a:rPr lang="fr-FR" sz="1600" dirty="0"/>
              <a:t>, APE, </a:t>
            </a:r>
            <a:r>
              <a:rPr lang="fr-FR" sz="1600" b="1" dirty="0">
                <a:solidFill>
                  <a:schemeClr val="accent6">
                    <a:lumMod val="50000"/>
                  </a:schemeClr>
                </a:solidFill>
              </a:rPr>
              <a:t>Code commune INSEE du siège sociale, variables financières</a:t>
            </a:r>
            <a:r>
              <a:rPr lang="fr-FR" sz="1600" dirty="0"/>
              <a:t>).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0963" y="1366636"/>
            <a:ext cx="5081452" cy="1920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/>
              <a:t>Liste des procédures collectives </a:t>
            </a:r>
            <a:r>
              <a:rPr lang="fr-FR" sz="2000" dirty="0"/>
              <a:t>communiquées par la Direction des entreprises, fondée sur les données des greffes des tribunaux de commerce</a:t>
            </a:r>
            <a:endParaRPr lang="fr-FR" sz="2000" dirty="0">
              <a:solidFill>
                <a:srgbClr val="0070C0"/>
              </a:solidFill>
            </a:endParaRP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1600" dirty="0" smtClean="0"/>
              <a:t> 3 variables au total </a:t>
            </a:r>
            <a:r>
              <a:rPr lang="fr-FR" sz="1600" dirty="0"/>
              <a:t>: </a:t>
            </a:r>
            <a:r>
              <a:rPr lang="fr-FR" sz="1600" u="sng" dirty="0"/>
              <a:t>SIREN</a:t>
            </a:r>
            <a:r>
              <a:rPr lang="fr-FR" sz="1600" dirty="0"/>
              <a:t>, </a:t>
            </a:r>
            <a:r>
              <a:rPr lang="fr-FR" sz="1600" b="1" dirty="0">
                <a:solidFill>
                  <a:schemeClr val="accent6">
                    <a:lumMod val="50000"/>
                  </a:schemeClr>
                </a:solidFill>
              </a:rPr>
              <a:t>TYPE_EVT (procédures collectives), </a:t>
            </a:r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</a:rPr>
              <a:t>DATE_EVT</a:t>
            </a:r>
            <a:endParaRPr lang="fr-FR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9585" y="1366636"/>
            <a:ext cx="5081452" cy="32850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u="sng" dirty="0" smtClean="0">
                <a:solidFill>
                  <a:srgbClr val="C00000"/>
                </a:solidFill>
              </a:rPr>
              <a:t>SIRENE comprend plus d’entreprises identifiées comme agricoles qu’ESANE (cf. APE « 01 »)</a:t>
            </a:r>
          </a:p>
          <a:p>
            <a:r>
              <a:rPr lang="fr-FR" sz="2000" b="1" dirty="0" smtClean="0"/>
              <a:t>Référentiel SIRENE </a:t>
            </a:r>
            <a:r>
              <a:rPr lang="fr-FR" sz="2000" dirty="0" smtClean="0"/>
              <a:t>(référentiel confectionné par le service des Comptes nationaux, fondé sur les données SIRENE de l’INSEE)</a:t>
            </a:r>
            <a:endParaRPr lang="fr-FR" sz="2000" dirty="0">
              <a:solidFill>
                <a:srgbClr val="0070C0"/>
              </a:solidFill>
            </a:endParaRP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1600" dirty="0" smtClean="0"/>
              <a:t> </a:t>
            </a:r>
            <a:r>
              <a:rPr lang="fr-FR" sz="1600" u="sng" dirty="0" smtClean="0"/>
              <a:t>AVANT JOINTURES :</a:t>
            </a:r>
            <a:r>
              <a:rPr lang="fr-FR" sz="1600" dirty="0" smtClean="0"/>
              <a:t> 3 variables notamment (</a:t>
            </a:r>
            <a:r>
              <a:rPr lang="fr-FR" sz="1600" u="sng" dirty="0" smtClean="0"/>
              <a:t>SIREN</a:t>
            </a:r>
            <a:r>
              <a:rPr lang="fr-FR" sz="1600" dirty="0"/>
              <a:t>, </a:t>
            </a:r>
            <a:r>
              <a:rPr lang="fr-FR" sz="1600" dirty="0" smtClean="0"/>
              <a:t>APE, NJ (nature juridique))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sz="1600" dirty="0" smtClean="0"/>
              <a:t> </a:t>
            </a:r>
            <a:r>
              <a:rPr lang="fr-FR" sz="1600" u="sng" dirty="0" smtClean="0"/>
              <a:t>APRES JOINTURES :</a:t>
            </a:r>
            <a:r>
              <a:rPr lang="fr-FR" sz="1600" dirty="0" smtClean="0"/>
              <a:t>  cf. slide suivante</a:t>
            </a:r>
            <a:endParaRPr lang="fr-FR" sz="1600" dirty="0"/>
          </a:p>
        </p:txBody>
      </p:sp>
      <p:sp>
        <p:nvSpPr>
          <p:cNvPr id="8" name="Flèche droite 7"/>
          <p:cNvSpPr/>
          <p:nvPr/>
        </p:nvSpPr>
        <p:spPr>
          <a:xfrm rot="2202111">
            <a:off x="5287131" y="2194408"/>
            <a:ext cx="1617735" cy="4157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9111684">
            <a:off x="5143754" y="3847850"/>
            <a:ext cx="1851526" cy="4157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courbée vers la gauche 9"/>
          <p:cNvSpPr/>
          <p:nvPr/>
        </p:nvSpPr>
        <p:spPr>
          <a:xfrm rot="9598942">
            <a:off x="6203472" y="4696550"/>
            <a:ext cx="483238" cy="1148861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45" y="1377526"/>
            <a:ext cx="1058767" cy="74933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570" y="5901076"/>
            <a:ext cx="1417475" cy="90947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6073459"/>
            <a:ext cx="1309521" cy="737095"/>
          </a:xfrm>
          <a:prstGeom prst="rect">
            <a:avLst/>
          </a:prstGeom>
        </p:spPr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7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196186" y="162838"/>
            <a:ext cx="1853852" cy="688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compléter par Grégoire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6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71"/>
            <a:ext cx="10515600" cy="1325563"/>
          </a:xfrm>
        </p:spPr>
        <p:txBody>
          <a:bodyPr/>
          <a:lstStyle/>
          <a:p>
            <a:r>
              <a:rPr lang="fr-FR" dirty="0" smtClean="0"/>
              <a:t>Préparation des données (avec SAS et 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15234"/>
            <a:ext cx="10515600" cy="5542766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>
                <a:sym typeface="Wingdings" panose="05000000000000000000" pitchFamily="2" charset="2"/>
              </a:rPr>
              <a:t>Liste des procédures collectives 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 smtClean="0"/>
              <a:t>Nous </a:t>
            </a:r>
            <a:r>
              <a:rPr lang="fr-FR" dirty="0"/>
              <a:t>avons recalculé la variable défaillance à partir des données des procédures collectives en suivant la définition de la défaillance selon la documentation méthodologique </a:t>
            </a:r>
            <a:r>
              <a:rPr lang="fr-FR" dirty="0" smtClean="0"/>
              <a:t>BDF : date relative au 1</a:t>
            </a:r>
            <a:r>
              <a:rPr lang="fr-FR" baseline="30000" dirty="0" smtClean="0"/>
              <a:t>er</a:t>
            </a:r>
            <a:r>
              <a:rPr lang="fr-FR" dirty="0" smtClean="0"/>
              <a:t> redressement judiciaire ou à la 1</a:t>
            </a:r>
            <a:r>
              <a:rPr lang="fr-FR" baseline="30000" dirty="0" smtClean="0"/>
              <a:t>ère</a:t>
            </a:r>
            <a:r>
              <a:rPr lang="fr-FR" dirty="0" smtClean="0"/>
              <a:t> liquidation judiciaire.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 smtClean="0"/>
              <a:t>Nous </a:t>
            </a:r>
            <a:r>
              <a:rPr lang="fr-FR" dirty="0"/>
              <a:t>sommes réconciliés de manière suffisamment satisfaisante avec les statistiques de défaillances publiques de la BDF (même dynamique partir de 2019) </a:t>
            </a:r>
            <a:r>
              <a:rPr lang="fr-FR" b="1" dirty="0">
                <a:sym typeface="Wingdings" panose="05000000000000000000" pitchFamily="2" charset="2"/>
              </a:rPr>
              <a:t> permet de confirmer la fiabilité de notre Y (cf. application Shiny).</a:t>
            </a:r>
            <a:r>
              <a:rPr lang="fr-FR" b="1" dirty="0"/>
              <a:t> </a:t>
            </a:r>
          </a:p>
          <a:p>
            <a:r>
              <a:rPr lang="fr-FR" b="1" dirty="0" smtClean="0"/>
              <a:t>Fusion avec les données SIRENE et ESANE </a:t>
            </a:r>
            <a:r>
              <a:rPr lang="fr-FR" b="1" dirty="0"/>
              <a:t>: </a:t>
            </a:r>
            <a:endParaRPr lang="fr-FR" b="1" dirty="0" smtClean="0"/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/>
              <a:t>Concaténation des 10 tables ESANE annuelles disponibles </a:t>
            </a:r>
            <a:r>
              <a:rPr lang="fr-FR" dirty="0">
                <a:sym typeface="Wingdings" panose="05000000000000000000" pitchFamily="2" charset="2"/>
              </a:rPr>
              <a:t> une entité peut apparaître sur 12 lignes. </a:t>
            </a:r>
            <a:r>
              <a:rPr lang="fr-FR" dirty="0"/>
              <a:t>Pour </a:t>
            </a:r>
            <a:r>
              <a:rPr lang="fr-FR" dirty="0"/>
              <a:t>chaque société est associée une observation. Ainsi, nous évitons qu’une entreprise puisse se trouver à la fois dans le jeu d’apprentissage et le jeu de test.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/>
              <a:t>Par conséquent, chaque ligne doit contenir les données d’identification les plus récentes (possible grâce au référentiel dynamique SIRENE) et les informations financières (sur 12 ans si disponibles) relatives à la société.</a:t>
            </a:r>
          </a:p>
          <a:p>
            <a:r>
              <a:rPr lang="fr-FR" b="1" dirty="0" smtClean="0">
                <a:sym typeface="Wingdings" panose="05000000000000000000" pitchFamily="2" charset="2"/>
              </a:rPr>
              <a:t>Fusion avec les données CHIRPS 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Xxx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xxx</a:t>
            </a:r>
          </a:p>
          <a:p>
            <a:r>
              <a:rPr lang="fr-FR" b="1" dirty="0" smtClean="0">
                <a:sym typeface="Wingdings" panose="05000000000000000000" pitchFamily="2" charset="2"/>
              </a:rPr>
              <a:t>Structure du jeu de données brut 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b="1" u="sng" dirty="0" smtClean="0">
                <a:sym typeface="Wingdings" panose="05000000000000000000" pitchFamily="2" charset="2"/>
              </a:rPr>
              <a:t>Données d’identification (les plus récentes) :</a:t>
            </a:r>
            <a:r>
              <a:rPr lang="fr-FR" b="1" dirty="0" smtClean="0">
                <a:sym typeface="Wingdings" panose="05000000000000000000" pitchFamily="2" charset="2"/>
              </a:rPr>
              <a:t> SIREN/APE/NJ/Code commune INSEE +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b="1" u="sng" dirty="0" smtClean="0">
                <a:sym typeface="Wingdings" panose="05000000000000000000" pitchFamily="2" charset="2"/>
              </a:rPr>
              <a:t>Variables financières (sur 12 ans si disponibles) :</a:t>
            </a:r>
            <a:r>
              <a:rPr lang="fr-FR" b="1" dirty="0" smtClean="0">
                <a:sym typeface="Wingdings" panose="05000000000000000000" pitchFamily="2" charset="2"/>
              </a:rPr>
              <a:t> postes comptables recensés dans les liasses fiscales +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b="1" u="sng" dirty="0" smtClean="0">
                <a:sym typeface="Wingdings" panose="05000000000000000000" pitchFamily="2" charset="2"/>
              </a:rPr>
              <a:t>Données CHIRPS (sur </a:t>
            </a:r>
            <a:r>
              <a:rPr lang="fr-FR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fr-FR" b="1" u="sng" dirty="0" smtClean="0">
                <a:sym typeface="Wingdings" panose="05000000000000000000" pitchFamily="2" charset="2"/>
              </a:rPr>
              <a:t> ans) :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xxx</a:t>
            </a:r>
            <a:r>
              <a:rPr lang="fr-FR" b="1" dirty="0" smtClean="0">
                <a:sym typeface="Wingdings" panose="05000000000000000000" pitchFamily="2" charset="2"/>
              </a:rPr>
              <a:t> +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fr-FR" b="1" u="sng" dirty="0" smtClean="0">
                <a:sym typeface="Wingdings" panose="05000000000000000000" pitchFamily="2" charset="2"/>
              </a:rPr>
              <a:t>Données de défaillance :</a:t>
            </a:r>
            <a:r>
              <a:rPr lang="fr-FR" b="1" dirty="0" smtClean="0">
                <a:sym typeface="Wingdings" panose="05000000000000000000" pitchFamily="2" charset="2"/>
              </a:rPr>
              <a:t> est-ce qu’une défaillance a déjà été constatée (Y ou N) ? si oui, date de la 1</a:t>
            </a:r>
            <a:r>
              <a:rPr lang="fr-FR" b="1" baseline="30000" dirty="0" smtClean="0">
                <a:sym typeface="Wingdings" panose="05000000000000000000" pitchFamily="2" charset="2"/>
              </a:rPr>
              <a:t>ère</a:t>
            </a:r>
            <a:r>
              <a:rPr lang="fr-FR" b="1" dirty="0" smtClean="0">
                <a:sym typeface="Wingdings" panose="05000000000000000000" pitchFamily="2" charset="2"/>
              </a:rPr>
              <a:t> défaillance constatée (</a:t>
            </a:r>
            <a:r>
              <a:rPr lang="fr-FR" b="1" dirty="0" err="1" smtClean="0">
                <a:sym typeface="Wingdings" panose="05000000000000000000" pitchFamily="2" charset="2"/>
              </a:rPr>
              <a:t>date_min</a:t>
            </a:r>
            <a:r>
              <a:rPr lang="fr-FR" b="1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6186" y="162838"/>
            <a:ext cx="1853852" cy="6889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compléter par Grégoire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7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6202"/>
            <a:ext cx="10515600" cy="2852737"/>
          </a:xfrm>
        </p:spPr>
        <p:txBody>
          <a:bodyPr/>
          <a:lstStyle/>
          <a:p>
            <a:r>
              <a:rPr lang="fr-FR" dirty="0" smtClean="0"/>
              <a:t>MODELISATION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831850" y="2858939"/>
            <a:ext cx="10515600" cy="3230711"/>
          </a:xfrm>
        </p:spPr>
        <p:txBody>
          <a:bodyPr>
            <a:normAutofit/>
          </a:bodyPr>
          <a:lstStyle/>
          <a:p>
            <a:pPr marL="571500" indent="-571500">
              <a:buFont typeface="Calibri" panose="020F0502020204030204" pitchFamily="34" charset="0"/>
              <a:buChar char="‐"/>
            </a:pPr>
            <a:r>
              <a:rPr lang="fr-FR" sz="4000" dirty="0"/>
              <a:t>Analyses statistiques et Feature </a:t>
            </a:r>
            <a:r>
              <a:rPr lang="fr-FR" sz="4000" dirty="0" smtClean="0"/>
              <a:t>Engineering</a:t>
            </a:r>
          </a:p>
          <a:p>
            <a:pPr marL="571500" indent="-571500">
              <a:buFont typeface="Calibri" panose="020F0502020204030204" pitchFamily="34" charset="0"/>
              <a:buChar char="‐"/>
            </a:pPr>
            <a:r>
              <a:rPr lang="fr-FR" sz="4000" dirty="0"/>
              <a:t>Pipeline de traitement (dont stratégie de recherche des hyperparamètres</a:t>
            </a:r>
            <a:r>
              <a:rPr lang="fr-FR" sz="4000" dirty="0" smtClean="0"/>
              <a:t>)</a:t>
            </a:r>
          </a:p>
          <a:p>
            <a:pPr marL="571500" indent="-571500">
              <a:buFont typeface="Calibri" panose="020F0502020204030204" pitchFamily="34" charset="0"/>
              <a:buChar char="‐"/>
            </a:pPr>
            <a:r>
              <a:rPr lang="fr-FR" sz="4000" dirty="0" smtClean="0"/>
              <a:t>Analyse des résultats </a:t>
            </a:r>
            <a:endParaRPr lang="fr-FR" sz="4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0C8-C5A9-4ED8-AFBB-E97D1B1F86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1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1949</Words>
  <Application>Microsoft Office PowerPoint</Application>
  <PresentationFormat>Grand écran</PresentationFormat>
  <Paragraphs>157</Paragraphs>
  <Slides>14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PROJET DE CERTIFICATION DATA SCIENTIST  - Modèle de prédiction des défaillances d’entreprises  dans le secteur agricole en France  à l’aide de données météorologiques et financières </vt:lpstr>
      <vt:lpstr>INTRODUCTION</vt:lpstr>
      <vt:lpstr>Présentation PowerPoint</vt:lpstr>
      <vt:lpstr>Problème choisi</vt:lpstr>
      <vt:lpstr>Présentation PowerPoint</vt:lpstr>
      <vt:lpstr>CONSTITUTION DE LA BASE DE DONNEES BRUTES </vt:lpstr>
      <vt:lpstr>Données utilisées et jointures effectuées</vt:lpstr>
      <vt:lpstr>Préparation des données (avec SAS et R)</vt:lpstr>
      <vt:lpstr>MODELISATION</vt:lpstr>
      <vt:lpstr>Analyses statistiques et Feature Engineering</vt:lpstr>
      <vt:lpstr>Analyses statistiques et Feature Engineering</vt:lpstr>
      <vt:lpstr>Pipeline de traitement (dont stratégie de recherche des hyperparamètres)</vt:lpstr>
      <vt:lpstr>Pipeline de traitement (dont stratégie de recherche des hyperparamètres)</vt:lpstr>
      <vt:lpstr>Analyse des résultats</vt:lpstr>
    </vt:vector>
  </TitlesOfParts>
  <Company>Banque de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 d’avancement Certification data-scientist</dc:title>
  <dc:creator>HANIQUAUT Grégoire (DGSEI DBDP)</dc:creator>
  <cp:lastModifiedBy>MIGEON Jonathan (DGSEI DSMF)</cp:lastModifiedBy>
  <cp:revision>127</cp:revision>
  <dcterms:created xsi:type="dcterms:W3CDTF">2024-03-10T17:37:39Z</dcterms:created>
  <dcterms:modified xsi:type="dcterms:W3CDTF">2024-06-02T12:34:58Z</dcterms:modified>
</cp:coreProperties>
</file>