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0" r:id="rId3"/>
    <p:sldId id="261" r:id="rId4"/>
    <p:sldId id="274" r:id="rId5"/>
    <p:sldId id="262" r:id="rId6"/>
    <p:sldId id="263" r:id="rId7"/>
    <p:sldId id="267" r:id="rId8"/>
    <p:sldId id="268" r:id="rId9"/>
    <p:sldId id="269" r:id="rId10"/>
    <p:sldId id="276" r:id="rId11"/>
    <p:sldId id="266" r:id="rId12"/>
    <p:sldId id="264" r:id="rId13"/>
    <p:sldId id="265" r:id="rId14"/>
    <p:sldId id="271" r:id="rId15"/>
    <p:sldId id="272" r:id="rId16"/>
    <p:sldId id="273" r:id="rId17"/>
    <p:sldId id="25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76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29536D-9620-44C4-8BA5-08FEB6BED5AE}" type="datetimeFigureOut">
              <a:rPr lang="es-CR" smtClean="0"/>
              <a:pPr/>
              <a:t>9/1/15</a:t>
            </a:fld>
            <a:endParaRPr lang="es-C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3DE592-B799-454F-B1A9-81873BEBC994}" type="slidenum">
              <a:rPr lang="es-CR" smtClean="0"/>
              <a:pPr/>
              <a:t>‹Nr.›</a:t>
            </a:fld>
            <a:endParaRPr lang="es-CR"/>
          </a:p>
        </p:txBody>
      </p:sp>
    </p:spTree>
    <p:extLst>
      <p:ext uri="{BB962C8B-B14F-4D97-AF65-F5344CB8AC3E}">
        <p14:creationId xmlns:p14="http://schemas.microsoft.com/office/powerpoint/2010/main" val="1861114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a:t>
            </a:fld>
            <a:endParaRPr lang="es-C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10</a:t>
            </a:fld>
            <a:endParaRPr lang="es-C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11</a:t>
            </a:fld>
            <a:endParaRPr lang="es-C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12</a:t>
            </a:fld>
            <a:endParaRPr lang="es-C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13</a:t>
            </a:fld>
            <a:endParaRPr lang="es-C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14</a:t>
            </a:fld>
            <a:endParaRPr lang="es-C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15</a:t>
            </a:fld>
            <a:endParaRPr lang="es-C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16</a:t>
            </a:fld>
            <a:endParaRPr lang="es-C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4B5E095B-713B-4BB3-8165-7B618500CD51}" type="slidenum">
              <a:rPr lang="es-CR" smtClean="0"/>
              <a:pPr/>
              <a:t>17</a:t>
            </a:fld>
            <a:endParaRPr lang="es-C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2</a:t>
            </a:fld>
            <a:endParaRPr lang="es-C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3</a:t>
            </a:fld>
            <a:endParaRPr lang="es-C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4</a:t>
            </a:fld>
            <a:endParaRPr lang="es-C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5</a:t>
            </a:fld>
            <a:endParaRPr lang="es-C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6</a:t>
            </a:fld>
            <a:endParaRPr lang="es-C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7</a:t>
            </a:fld>
            <a:endParaRPr lang="es-C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8</a:t>
            </a:fld>
            <a:endParaRPr lang="es-C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R"/>
          </a:p>
        </p:txBody>
      </p:sp>
      <p:sp>
        <p:nvSpPr>
          <p:cNvPr id="4" name="Slide Number Placeholder 3"/>
          <p:cNvSpPr>
            <a:spLocks noGrp="1"/>
          </p:cNvSpPr>
          <p:nvPr>
            <p:ph type="sldNum" sz="quarter" idx="10"/>
          </p:nvPr>
        </p:nvSpPr>
        <p:spPr/>
        <p:txBody>
          <a:bodyPr/>
          <a:lstStyle/>
          <a:p>
            <a:fld id="{063DE592-B799-454F-B1A9-81873BEBC994}" type="slidenum">
              <a:rPr lang="es-CR" smtClean="0"/>
              <a:pPr/>
              <a:t>9</a:t>
            </a:fld>
            <a:endParaRPr lang="es-C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B6F15528-21DE-4FAA-801E-634DDDAF4B2B}" type="slidenum">
              <a:rPr lang="en-US" smtClean="0"/>
              <a:pPr/>
              <a:t>‹Nr.›</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‹Nr.›</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‹Nr.›</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9/1/15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1D8BD707-D9CF-40AE-B4C6-C98DA3205C09}" type="datetimeFigureOut">
              <a:rPr lang="en-US" smtClean="0"/>
              <a:pPr/>
              <a:t>9/1/15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B6F15528-21DE-4FAA-801E-634DDDAF4B2B}" type="slidenum">
              <a:rPr lang="en-US" smtClean="0"/>
              <a:pPr/>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9/1/15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‹Nr.›</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CR" dirty="0" smtClean="0"/>
              <a:t>Enséñanos a leer…</a:t>
            </a:r>
            <a:endParaRPr lang="es-CR" dirty="0"/>
          </a:p>
        </p:txBody>
      </p:sp>
      <p:sp>
        <p:nvSpPr>
          <p:cNvPr id="3" name="Subtitle 2"/>
          <p:cNvSpPr>
            <a:spLocks noGrp="1"/>
          </p:cNvSpPr>
          <p:nvPr>
            <p:ph type="subTitle" idx="1"/>
          </p:nvPr>
        </p:nvSpPr>
        <p:spPr/>
        <p:txBody>
          <a:bodyPr/>
          <a:lstStyle/>
          <a:p>
            <a:r>
              <a:rPr lang="es-CR" dirty="0" err="1" smtClean="0"/>
              <a:t>Sadrac</a:t>
            </a:r>
            <a:r>
              <a:rPr lang="es-CR" dirty="0" smtClean="0"/>
              <a:t> Meza</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CR"/>
          </a:p>
        </p:txBody>
      </p:sp>
      <p:sp>
        <p:nvSpPr>
          <p:cNvPr id="3" name="Content Placeholder 2"/>
          <p:cNvSpPr>
            <a:spLocks noGrp="1"/>
          </p:cNvSpPr>
          <p:nvPr>
            <p:ph idx="1"/>
          </p:nvPr>
        </p:nvSpPr>
        <p:spPr>
          <a:xfrm>
            <a:off x="457200" y="304800"/>
            <a:ext cx="8229600" cy="5821363"/>
          </a:xfrm>
        </p:spPr>
        <p:txBody>
          <a:bodyPr>
            <a:normAutofit fontScale="70000" lnSpcReduction="20000"/>
          </a:bodyPr>
          <a:lstStyle/>
          <a:p>
            <a:pPr>
              <a:buNone/>
            </a:pPr>
            <a:r>
              <a:rPr lang="es-CR" dirty="0" smtClean="0"/>
              <a:t>“En segundo lugar, hemos de descubrir este propósito de Dios en</a:t>
            </a:r>
          </a:p>
          <a:p>
            <a:pPr>
              <a:buNone/>
            </a:pPr>
            <a:r>
              <a:rPr lang="es-CR" dirty="0" smtClean="0"/>
              <a:t>las Escrituras. La voluntad de Dios para el pueblo está en la Palabra</a:t>
            </a:r>
          </a:p>
          <a:p>
            <a:pPr>
              <a:buNone/>
            </a:pPr>
            <a:r>
              <a:rPr lang="es-CR" dirty="0" smtClean="0"/>
              <a:t>de Dios. Es aquí donde hemos de aprenderla, y no de la experiencia</a:t>
            </a:r>
          </a:p>
          <a:p>
            <a:pPr>
              <a:buNone/>
            </a:pPr>
            <a:r>
              <a:rPr lang="es-CR" dirty="0" smtClean="0"/>
              <a:t>de grupos o individuos en particular, sin importar cuán</a:t>
            </a:r>
          </a:p>
          <a:p>
            <a:pPr>
              <a:buNone/>
            </a:pPr>
            <a:r>
              <a:rPr lang="es-CR" dirty="0" smtClean="0"/>
              <a:t>ciertas y válidas sean estas experiencias. Ni debemos codiciar para</a:t>
            </a:r>
          </a:p>
          <a:p>
            <a:pPr>
              <a:buNone/>
            </a:pPr>
            <a:r>
              <a:rPr lang="es-CR" dirty="0" smtClean="0"/>
              <a:t>nosotros lo que Dios pueda haber dado a otros ni instar a otros a</a:t>
            </a:r>
          </a:p>
          <a:p>
            <a:pPr>
              <a:buNone/>
            </a:pPr>
            <a:r>
              <a:rPr lang="es-CR" dirty="0" smtClean="0"/>
              <a:t>experimentar lo que Dios nos pueda haber dado, a menos que esté</a:t>
            </a:r>
          </a:p>
          <a:p>
            <a:pPr>
              <a:buNone/>
            </a:pPr>
            <a:r>
              <a:rPr lang="es-CR" dirty="0" smtClean="0"/>
              <a:t>claramente revelado en su Palabra que tal cosa es parte de la herencia</a:t>
            </a:r>
          </a:p>
          <a:p>
            <a:pPr>
              <a:buNone/>
            </a:pPr>
            <a:r>
              <a:rPr lang="es-CR" dirty="0" smtClean="0"/>
              <a:t>prometida a todo su pueblo. Lo que buscamos para</a:t>
            </a:r>
          </a:p>
          <a:p>
            <a:pPr>
              <a:buNone/>
            </a:pPr>
            <a:r>
              <a:rPr lang="es-CR" dirty="0" smtClean="0"/>
              <a:t>nosotros y lo que enseñamos a otros debe provenir de los</a:t>
            </a:r>
          </a:p>
          <a:p>
            <a:pPr>
              <a:buNone/>
            </a:pPr>
            <a:r>
              <a:rPr lang="es-CR" dirty="0" smtClean="0"/>
              <a:t>mandatos de la Escritura. Únicamente estaremos capacitados</a:t>
            </a:r>
          </a:p>
          <a:p>
            <a:pPr>
              <a:buNone/>
            </a:pPr>
            <a:r>
              <a:rPr lang="es-CR" dirty="0" smtClean="0"/>
              <a:t>para evaluar nuestras experiencias, y las de otros, cuando la</a:t>
            </a:r>
          </a:p>
          <a:p>
            <a:pPr>
              <a:buNone/>
            </a:pPr>
            <a:r>
              <a:rPr lang="es-CR" dirty="0" smtClean="0"/>
              <a:t>Palabra de Dios more en nosotros "en abundancia". La experiencia</a:t>
            </a:r>
          </a:p>
          <a:p>
            <a:pPr>
              <a:buNone/>
            </a:pPr>
            <a:r>
              <a:rPr lang="es-CR" dirty="0" smtClean="0"/>
              <a:t>nunca ha de ser el criterio contra el cual se mide la verdad. De igual</a:t>
            </a:r>
          </a:p>
          <a:p>
            <a:pPr>
              <a:buNone/>
            </a:pPr>
            <a:r>
              <a:rPr lang="es-CR" dirty="0" smtClean="0"/>
              <a:t>manera la verdad debe ser siempre el criterio contra el cual se mide</a:t>
            </a:r>
          </a:p>
          <a:p>
            <a:pPr>
              <a:buNone/>
            </a:pPr>
            <a:r>
              <a:rPr lang="es-CR" dirty="0" smtClean="0"/>
              <a:t>la experiencia”.</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Nivel Comparativo y contextual</a:t>
            </a:r>
            <a:endParaRPr lang="es-CR" dirty="0"/>
          </a:p>
        </p:txBody>
      </p:sp>
      <p:sp>
        <p:nvSpPr>
          <p:cNvPr id="3" name="Content Placeholder 2"/>
          <p:cNvSpPr>
            <a:spLocks noGrp="1"/>
          </p:cNvSpPr>
          <p:nvPr>
            <p:ph idx="1"/>
          </p:nvPr>
        </p:nvSpPr>
        <p:spPr/>
        <p:txBody>
          <a:bodyPr/>
          <a:lstStyle/>
          <a:p>
            <a:r>
              <a:rPr lang="es-ES_tradnl" dirty="0" smtClean="0"/>
              <a:t>La persona puede juzgar acerca de la verdad o falsedad, totales o parciales, de un texto y acerca de su mayor o menor importancia en el área de problemas sobre los que se pronuncia</a:t>
            </a:r>
          </a:p>
          <a:p>
            <a:r>
              <a:rPr lang="es-ES_tradnl" dirty="0" smtClean="0"/>
              <a:t>En un nivel más profundo en el análisis de textos para la comprensión de lectura</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Nivel Comparativo y contextual</a:t>
            </a:r>
            <a:endParaRPr lang="es-CR" dirty="0"/>
          </a:p>
        </p:txBody>
      </p:sp>
      <p:sp>
        <p:nvSpPr>
          <p:cNvPr id="3" name="Content Placeholder 2"/>
          <p:cNvSpPr>
            <a:spLocks noGrp="1"/>
          </p:cNvSpPr>
          <p:nvPr>
            <p:ph idx="1"/>
          </p:nvPr>
        </p:nvSpPr>
        <p:spPr/>
        <p:txBody>
          <a:bodyPr/>
          <a:lstStyle/>
          <a:p>
            <a:r>
              <a:rPr lang="es-CR" dirty="0" smtClean="0"/>
              <a:t>Comprensión:</a:t>
            </a:r>
          </a:p>
          <a:p>
            <a:pPr lvl="1"/>
            <a:r>
              <a:rPr lang="es-CR" dirty="0" smtClean="0"/>
              <a:t>3. </a:t>
            </a:r>
            <a:r>
              <a:rPr lang="es-ES_tradnl" dirty="0" smtClean="0"/>
              <a:t>Estar en condiciones de juzgar respecto de la verdad o falsedad de la información contenida en un texto, verdad o falsedad que pueden ser totales o parciales; para esto es necesario contrastar y comparar el texto con otras fuentes de información, empíricas, experimentales o documentales.</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Nivel Comparativo y contextual</a:t>
            </a:r>
            <a:endParaRPr lang="es-CR" dirty="0"/>
          </a:p>
        </p:txBody>
      </p:sp>
      <p:sp>
        <p:nvSpPr>
          <p:cNvPr id="3" name="Content Placeholder 2"/>
          <p:cNvSpPr>
            <a:spLocks noGrp="1"/>
          </p:cNvSpPr>
          <p:nvPr>
            <p:ph idx="1"/>
          </p:nvPr>
        </p:nvSpPr>
        <p:spPr/>
        <p:txBody>
          <a:bodyPr/>
          <a:lstStyle/>
          <a:p>
            <a:r>
              <a:rPr lang="es-CR" dirty="0" smtClean="0"/>
              <a:t>Comprensión:</a:t>
            </a:r>
          </a:p>
          <a:p>
            <a:pPr lvl="1"/>
            <a:r>
              <a:rPr lang="es-CR" dirty="0" smtClean="0"/>
              <a:t>4. </a:t>
            </a:r>
            <a:r>
              <a:rPr lang="es-ES_tradnl" dirty="0" smtClean="0"/>
              <a:t>Estar en condiciones de reconocer la importancia, tanto respecto de la información que contiene como de lo que aporta en la comprensión de un tema o área de estudio</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R" dirty="0" smtClean="0"/>
              <a:t>¿Cómo se hace el nivel comparativo y contextual?</a:t>
            </a:r>
            <a:endParaRPr lang="es-CR" dirty="0"/>
          </a:p>
        </p:txBody>
      </p:sp>
      <p:sp>
        <p:nvSpPr>
          <p:cNvPr id="3" name="Content Placeholder 2"/>
          <p:cNvSpPr>
            <a:spLocks noGrp="1"/>
          </p:cNvSpPr>
          <p:nvPr>
            <p:ph idx="1"/>
          </p:nvPr>
        </p:nvSpPr>
        <p:spPr/>
        <p:txBody>
          <a:bodyPr>
            <a:normAutofit fontScale="77500" lnSpcReduction="20000"/>
          </a:bodyPr>
          <a:lstStyle/>
          <a:p>
            <a:r>
              <a:rPr lang="es-ES_tradnl" b="1" dirty="0" smtClean="0"/>
              <a:t>Contextualización Conceptual</a:t>
            </a:r>
            <a:endParaRPr lang="es-CR" dirty="0" smtClean="0"/>
          </a:p>
          <a:p>
            <a:pPr>
              <a:buNone/>
            </a:pPr>
            <a:r>
              <a:rPr lang="es-ES_tradnl" dirty="0" smtClean="0"/>
              <a:t> </a:t>
            </a:r>
            <a:endParaRPr lang="es-CR" dirty="0" smtClean="0"/>
          </a:p>
          <a:p>
            <a:r>
              <a:rPr lang="es-ES_tradnl" dirty="0" smtClean="0"/>
              <a:t>El objetivo es determinar los términos de un texto. Consiste en conocer las determinaciones específicas de las palabras.  ¿Cuál es su significado en general y cuál su </a:t>
            </a:r>
            <a:r>
              <a:rPr lang="es-ES_tradnl" dirty="0" err="1" smtClean="0"/>
              <a:t>su</a:t>
            </a:r>
            <a:r>
              <a:rPr lang="es-ES_tradnl" dirty="0" smtClean="0"/>
              <a:t> significado en el texto en particular?</a:t>
            </a:r>
            <a:endParaRPr lang="es-CR" dirty="0" smtClean="0"/>
          </a:p>
          <a:p>
            <a:pPr>
              <a:buNone/>
            </a:pPr>
            <a:endParaRPr lang="es-CR" dirty="0" smtClean="0"/>
          </a:p>
          <a:p>
            <a:r>
              <a:rPr lang="es-ES_tradnl" dirty="0" smtClean="0"/>
              <a:t>Para lograr esto debemos:</a:t>
            </a:r>
            <a:endParaRPr lang="es-CR" dirty="0" smtClean="0"/>
          </a:p>
          <a:p>
            <a:pPr>
              <a:buNone/>
            </a:pPr>
            <a:endParaRPr lang="es-CR" dirty="0" smtClean="0"/>
          </a:p>
          <a:p>
            <a:r>
              <a:rPr lang="es-ES_tradnl" dirty="0" smtClean="0"/>
              <a:t>1) Leer mucho. </a:t>
            </a:r>
            <a:endParaRPr lang="es-CR" dirty="0" smtClean="0"/>
          </a:p>
          <a:p>
            <a:r>
              <a:rPr lang="es-ES_tradnl" dirty="0" smtClean="0"/>
              <a:t>2) No pasar por encima de una palabra que no podemos llenar con determinaciones significativas; y no usarlas si las desconocemos.</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R" dirty="0" smtClean="0"/>
              <a:t>¿Cómo se hace el nivel comparativo y contextual?</a:t>
            </a:r>
            <a:endParaRPr lang="es-CR" dirty="0"/>
          </a:p>
        </p:txBody>
      </p:sp>
      <p:sp>
        <p:nvSpPr>
          <p:cNvPr id="3" name="Content Placeholder 2"/>
          <p:cNvSpPr>
            <a:spLocks noGrp="1"/>
          </p:cNvSpPr>
          <p:nvPr>
            <p:ph idx="1"/>
          </p:nvPr>
        </p:nvSpPr>
        <p:spPr/>
        <p:txBody>
          <a:bodyPr>
            <a:normAutofit fontScale="92500" lnSpcReduction="20000"/>
          </a:bodyPr>
          <a:lstStyle/>
          <a:p>
            <a:r>
              <a:rPr lang="es-ES_tradnl" b="1" dirty="0" smtClean="0"/>
              <a:t>Contextualización Socio-histórica</a:t>
            </a:r>
            <a:r>
              <a:rPr lang="es-ES_tradnl" dirty="0" smtClean="0"/>
              <a:t>.</a:t>
            </a:r>
            <a:endParaRPr lang="es-CR" dirty="0" smtClean="0"/>
          </a:p>
          <a:p>
            <a:pPr>
              <a:buNone/>
            </a:pPr>
            <a:r>
              <a:rPr lang="es-ES_tradnl" dirty="0" smtClean="0"/>
              <a:t> </a:t>
            </a:r>
            <a:endParaRPr lang="es-CR" dirty="0" smtClean="0"/>
          </a:p>
          <a:p>
            <a:r>
              <a:rPr lang="es-ES_tradnl" dirty="0" smtClean="0"/>
              <a:t>El objetivo de esta contextualización es resolver si las determinaciones generales o específicas de una palabra o término o frase, pueden ser llenados con los contenidos objetivos que intenta determinar.</a:t>
            </a:r>
            <a:endParaRPr lang="es-CR" dirty="0" smtClean="0"/>
          </a:p>
          <a:p>
            <a:pPr>
              <a:buNone/>
            </a:pPr>
            <a:r>
              <a:rPr lang="es-ES_tradnl" dirty="0" smtClean="0"/>
              <a:t> </a:t>
            </a:r>
            <a:endParaRPr lang="es-CR" dirty="0" smtClean="0"/>
          </a:p>
          <a:p>
            <a:r>
              <a:rPr lang="es-ES_tradnl" dirty="0" smtClean="0"/>
              <a:t>Hay que salirse del texto e ir a los procesos socio-históricos objetivos, reales, para ver si están adecuada o </a:t>
            </a:r>
            <a:r>
              <a:rPr lang="es-ES_tradnl" dirty="0" err="1" smtClean="0"/>
              <a:t>inadecuamente</a:t>
            </a:r>
            <a:r>
              <a:rPr lang="es-ES_tradnl" dirty="0" smtClean="0"/>
              <a:t> designados por esas palabras, términos o frases. </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R" dirty="0" smtClean="0"/>
              <a:t>¿Cómo se hace el nivel comparativo y contextual?</a:t>
            </a:r>
            <a:endParaRPr lang="es-CR" dirty="0"/>
          </a:p>
        </p:txBody>
      </p:sp>
      <p:sp>
        <p:nvSpPr>
          <p:cNvPr id="3" name="Content Placeholder 2"/>
          <p:cNvSpPr>
            <a:spLocks noGrp="1"/>
          </p:cNvSpPr>
          <p:nvPr>
            <p:ph idx="1"/>
          </p:nvPr>
        </p:nvSpPr>
        <p:spPr/>
        <p:txBody>
          <a:bodyPr/>
          <a:lstStyle/>
          <a:p>
            <a:endParaRPr lang="es-ES_tradnl" b="1" dirty="0" smtClean="0"/>
          </a:p>
          <a:p>
            <a:r>
              <a:rPr lang="es-ES_tradnl" b="1" dirty="0" err="1" smtClean="0"/>
              <a:t>Deteminación</a:t>
            </a:r>
            <a:r>
              <a:rPr lang="es-ES_tradnl" b="1" dirty="0" smtClean="0"/>
              <a:t> de las condiciones generales de producción del texto</a:t>
            </a:r>
            <a:r>
              <a:rPr lang="es-ES_tradnl" dirty="0" smtClean="0"/>
              <a:t>.</a:t>
            </a:r>
            <a:endParaRPr lang="es-CR" dirty="0" smtClean="0"/>
          </a:p>
          <a:p>
            <a:endParaRPr lang="es-CR"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CR"/>
          </a:p>
        </p:txBody>
      </p:sp>
      <p:sp>
        <p:nvSpPr>
          <p:cNvPr id="3" name="Content Placeholder 2"/>
          <p:cNvSpPr>
            <a:spLocks noGrp="1"/>
          </p:cNvSpPr>
          <p:nvPr>
            <p:ph idx="1"/>
          </p:nvPr>
        </p:nvSpPr>
        <p:spPr>
          <a:xfrm>
            <a:off x="457200" y="285728"/>
            <a:ext cx="7467600" cy="6188224"/>
          </a:xfrm>
        </p:spPr>
        <p:txBody>
          <a:bodyPr>
            <a:normAutofit fontScale="85000" lnSpcReduction="10000"/>
          </a:bodyPr>
          <a:lstStyle/>
          <a:p>
            <a:pPr>
              <a:buNone/>
            </a:pPr>
            <a:r>
              <a:rPr lang="es-CR" dirty="0" smtClean="0"/>
              <a:t>“Es un hecho notable que el reconocimiento de la correlación constitutiva de la teología con la revelación permaneció intacto en las discusiones del período de  la alta escolástica aun entre los teólogos más aristotélicos y a pesar de las diferencias usuales entre los campos agustiniano-platónicos y aristotélicos. Fundamentar la teología en la revelación no es una determinación que es extraña a su naturaleza, como las distinciones posteriores entre teología natural y revelada podrían parecer implicar. Más bien, el conocimiento de Dios que es hecho posible por Dios, y de allí por revelación, es una de las condiciones básicas del concepto de teología como tal. De otra manera la posibilidad del conocimiento de Dios es lógicamente inconcebible; contradiría la misma idea de Dios”.</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Nivel Básico</a:t>
            </a:r>
            <a:endParaRPr lang="es-CR" dirty="0"/>
          </a:p>
        </p:txBody>
      </p:sp>
      <p:sp>
        <p:nvSpPr>
          <p:cNvPr id="3" name="Content Placeholder 2"/>
          <p:cNvSpPr>
            <a:spLocks noGrp="1"/>
          </p:cNvSpPr>
          <p:nvPr>
            <p:ph idx="1"/>
          </p:nvPr>
        </p:nvSpPr>
        <p:spPr/>
        <p:txBody>
          <a:bodyPr/>
          <a:lstStyle/>
          <a:p>
            <a:r>
              <a:rPr lang="es-ES_tradnl" dirty="0" smtClean="0"/>
              <a:t>La persona es capaz de responder a la pregunta ¿qué dice esta frase o conjunto de frases?  Se es capaz de reflejar el mensaje explícito de un texto</a:t>
            </a:r>
          </a:p>
          <a:p>
            <a:r>
              <a:rPr lang="es-ES_tradnl" dirty="0" smtClean="0"/>
              <a:t>Comprensión: No hay</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Nivel de Inspección o Registro</a:t>
            </a:r>
            <a:endParaRPr lang="es-CR" dirty="0"/>
          </a:p>
        </p:txBody>
      </p:sp>
      <p:sp>
        <p:nvSpPr>
          <p:cNvPr id="3" name="Content Placeholder 2"/>
          <p:cNvSpPr>
            <a:spLocks noGrp="1"/>
          </p:cNvSpPr>
          <p:nvPr>
            <p:ph idx="1"/>
          </p:nvPr>
        </p:nvSpPr>
        <p:spPr/>
        <p:txBody>
          <a:bodyPr/>
          <a:lstStyle/>
          <a:p>
            <a:r>
              <a:rPr lang="es-ES_tradnl" dirty="0" smtClean="0"/>
              <a:t>La persona es capaz de reconocer lo que dicen frases o conjunto de frases contando con un tiempo limitado</a:t>
            </a:r>
          </a:p>
          <a:p>
            <a:r>
              <a:rPr lang="es-ES_tradnl" dirty="0" smtClean="0"/>
              <a:t>Comprensión: No hay</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CR"/>
          </a:p>
        </p:txBody>
      </p:sp>
      <p:sp>
        <p:nvSpPr>
          <p:cNvPr id="3" name="Content Placeholder 2"/>
          <p:cNvSpPr>
            <a:spLocks noGrp="1"/>
          </p:cNvSpPr>
          <p:nvPr>
            <p:ph idx="1"/>
          </p:nvPr>
        </p:nvSpPr>
        <p:spPr>
          <a:xfrm>
            <a:off x="457200" y="228600"/>
            <a:ext cx="8229600" cy="5897563"/>
          </a:xfrm>
        </p:spPr>
        <p:txBody>
          <a:bodyPr>
            <a:normAutofit fontScale="92500" lnSpcReduction="20000"/>
          </a:bodyPr>
          <a:lstStyle/>
          <a:p>
            <a:pPr>
              <a:buNone/>
            </a:pPr>
            <a:r>
              <a:rPr lang="es-CR" dirty="0" smtClean="0"/>
              <a:t>Fue precisamente de este contexto que surgió el pentecostalismo, la más reciente y más floreciente de las ramas del cristianismo. Como movimiento en gran escala data de la notable serie de reuniones efectuadas en la calle Azuza, de Los </a:t>
            </a:r>
            <a:r>
              <a:rPr lang="es-CR" dirty="0" err="1" smtClean="0"/>
              <a:t>Angeles</a:t>
            </a:r>
            <a:r>
              <a:rPr lang="es-CR" dirty="0" smtClean="0"/>
              <a:t>, a partir de 1906. Pero sus comienzos pueden remontarse hasta el Topeka </a:t>
            </a:r>
            <a:r>
              <a:rPr lang="es-CR" dirty="0" err="1" smtClean="0"/>
              <a:t>Bible</a:t>
            </a:r>
            <a:r>
              <a:rPr lang="es-CR" dirty="0" smtClean="0"/>
              <a:t> </a:t>
            </a:r>
            <a:r>
              <a:rPr lang="es-CR" dirty="0" err="1" smtClean="0"/>
              <a:t>College</a:t>
            </a:r>
            <a:r>
              <a:rPr lang="es-CR" dirty="0" smtClean="0"/>
              <a:t> donde, a fines de 1900, se formuló con precisión por primera vez lo que llegaría a ser </a:t>
            </a:r>
            <a:r>
              <a:rPr lang="es-CR" dirty="0" err="1" smtClean="0"/>
              <a:t>Ia</a:t>
            </a:r>
            <a:r>
              <a:rPr lang="es-CR" dirty="0" smtClean="0"/>
              <a:t> fe distintiva de los pentecostales: es decir, "que en los tiempos apostólicos, se consideraba que el hablar en lenguas era la primera evidencia física de que una persona había recibido el bautismo del Espíritu Santo". Según J. R. </a:t>
            </a:r>
            <a:r>
              <a:rPr lang="es-CR" dirty="0" err="1" smtClean="0"/>
              <a:t>Flower</a:t>
            </a:r>
            <a:r>
              <a:rPr lang="es-CR" dirty="0" smtClean="0"/>
              <a:t>, una personalidad sobresaliente de las Asambleas de Dios norteamericanas de 1914 a 1959, "fue esta definición la que creó el movimiento pentecostal del siglo veinte".</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Nivel Analítico</a:t>
            </a:r>
            <a:endParaRPr lang="es-CR" dirty="0"/>
          </a:p>
        </p:txBody>
      </p:sp>
      <p:sp>
        <p:nvSpPr>
          <p:cNvPr id="3" name="Content Placeholder 2"/>
          <p:cNvSpPr>
            <a:spLocks noGrp="1"/>
          </p:cNvSpPr>
          <p:nvPr>
            <p:ph idx="1"/>
          </p:nvPr>
        </p:nvSpPr>
        <p:spPr/>
        <p:txBody>
          <a:bodyPr>
            <a:normAutofit/>
          </a:bodyPr>
          <a:lstStyle/>
          <a:p>
            <a:r>
              <a:rPr lang="es-ES_tradnl" dirty="0" smtClean="0"/>
              <a:t>La persona está en condiciones de recomponer el sentido u organización de un texto y de juzgar su coherencia</a:t>
            </a:r>
          </a:p>
          <a:p>
            <a:r>
              <a:rPr lang="es-ES_tradnl" dirty="0" smtClean="0"/>
              <a:t>Comprensión: </a:t>
            </a:r>
          </a:p>
          <a:p>
            <a:pPr lvl="1"/>
            <a:r>
              <a:rPr lang="es-ES_tradnl" dirty="0" smtClean="0"/>
              <a:t>1. Poder responder acerca de qué trata un texto. Localizar la idea o las ideas principales y sus relaciones con las ideas secundarias o subtemas, es decir, poder dar cuenta de la organización general de las ideas del texto</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dirty="0" smtClean="0"/>
              <a:t>Nivel Analítico</a:t>
            </a:r>
            <a:endParaRPr lang="es-CR" dirty="0"/>
          </a:p>
        </p:txBody>
      </p:sp>
      <p:sp>
        <p:nvSpPr>
          <p:cNvPr id="3" name="Content Placeholder 2"/>
          <p:cNvSpPr>
            <a:spLocks noGrp="1"/>
          </p:cNvSpPr>
          <p:nvPr>
            <p:ph idx="1"/>
          </p:nvPr>
        </p:nvSpPr>
        <p:spPr/>
        <p:txBody>
          <a:bodyPr/>
          <a:lstStyle/>
          <a:p>
            <a:r>
              <a:rPr lang="es-ES_tradnl" dirty="0" smtClean="0"/>
              <a:t>Comprensión:</a:t>
            </a:r>
          </a:p>
          <a:p>
            <a:pPr lvl="1"/>
            <a:r>
              <a:rPr lang="es-ES_tradnl" dirty="0" smtClean="0"/>
              <a:t>2. Poder reconocer los procedimientos de argumentación que se emplean en el texto, es decir, su articulación formal interna.</a:t>
            </a:r>
            <a:endParaRPr lang="es-CR" dirty="0"/>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CR" dirty="0" smtClean="0"/>
              <a:t>¿En qué consiste el análisis de textos?</a:t>
            </a:r>
            <a:endParaRPr lang="es-CR" dirty="0"/>
          </a:p>
        </p:txBody>
      </p:sp>
      <p:sp>
        <p:nvSpPr>
          <p:cNvPr id="3" name="Content Placeholder 2"/>
          <p:cNvSpPr>
            <a:spLocks noGrp="1"/>
          </p:cNvSpPr>
          <p:nvPr>
            <p:ph idx="1"/>
          </p:nvPr>
        </p:nvSpPr>
        <p:spPr/>
        <p:txBody>
          <a:bodyPr>
            <a:normAutofit/>
          </a:bodyPr>
          <a:lstStyle/>
          <a:p>
            <a:r>
              <a:rPr lang="es-ES_tradnl" dirty="0" smtClean="0"/>
              <a:t>Es descomponer un texto en sus núcleos de significación o ideas principales y el restablecimiento de las relaciones de determinación que se establecen entre los núcleos al interior del texto.</a:t>
            </a:r>
            <a:endParaRPr lang="es-CR" dirty="0" smtClean="0"/>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Pasos del Análisis de Textos</a:t>
            </a:r>
            <a:endParaRPr lang="es-CR" dirty="0"/>
          </a:p>
        </p:txBody>
      </p:sp>
      <p:sp>
        <p:nvSpPr>
          <p:cNvPr id="3" name="Content Placeholder 2"/>
          <p:cNvSpPr>
            <a:spLocks noGrp="1"/>
          </p:cNvSpPr>
          <p:nvPr>
            <p:ph idx="1"/>
          </p:nvPr>
        </p:nvSpPr>
        <p:spPr/>
        <p:txBody>
          <a:bodyPr>
            <a:normAutofit/>
          </a:bodyPr>
          <a:lstStyle/>
          <a:p>
            <a:r>
              <a:rPr lang="es-ES_tradnl" dirty="0" smtClean="0"/>
              <a:t>a. Lectura general para lograr una primera impresión de conjunto.</a:t>
            </a:r>
          </a:p>
          <a:p>
            <a:endParaRPr lang="es-CR" dirty="0" smtClean="0"/>
          </a:p>
          <a:p>
            <a:r>
              <a:rPr lang="es-ES_tradnl" dirty="0" smtClean="0"/>
              <a:t>b. Descomponer el texto en sus sujetos nucleares, en núcleos de significación (se puede hacer buscando las formas </a:t>
            </a:r>
            <a:r>
              <a:rPr lang="es-ES_tradnl" b="1" dirty="0" smtClean="0"/>
              <a:t>S es P </a:t>
            </a:r>
            <a:r>
              <a:rPr lang="es-ES_tradnl" dirty="0" smtClean="0"/>
              <a:t>y </a:t>
            </a:r>
            <a:r>
              <a:rPr lang="es-ES_tradnl" b="1" dirty="0" smtClean="0"/>
              <a:t>S no es P</a:t>
            </a:r>
            <a:r>
              <a:rPr lang="es-ES_tradnl" dirty="0" smtClean="0"/>
              <a:t> contenidas en el texto).</a:t>
            </a:r>
            <a:endParaRPr lang="es-CR" dirty="0" smtClean="0"/>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R" dirty="0" smtClean="0"/>
              <a:t>Pasos del Análisis de Textos</a:t>
            </a:r>
            <a:endParaRPr lang="es-CR" dirty="0"/>
          </a:p>
        </p:txBody>
      </p:sp>
      <p:sp>
        <p:nvSpPr>
          <p:cNvPr id="3" name="Content Placeholder 2"/>
          <p:cNvSpPr>
            <a:spLocks noGrp="1"/>
          </p:cNvSpPr>
          <p:nvPr>
            <p:ph idx="1"/>
          </p:nvPr>
        </p:nvSpPr>
        <p:spPr/>
        <p:txBody>
          <a:bodyPr/>
          <a:lstStyle/>
          <a:p>
            <a:r>
              <a:rPr lang="es-ES_tradnl" dirty="0" smtClean="0"/>
              <a:t>c. Buscar el núcleo más importante de significación, es decir, el núcleo que determina el sentido de los otros núcleos.</a:t>
            </a:r>
            <a:endParaRPr lang="es-CR" dirty="0" smtClean="0"/>
          </a:p>
          <a:p>
            <a:r>
              <a:rPr lang="es-ES_tradnl" dirty="0" smtClean="0"/>
              <a:t>d. Determinar lo que en el texto aparece como positivo y negativo (valores y </a:t>
            </a:r>
            <a:r>
              <a:rPr lang="es-ES_tradnl" dirty="0" err="1" smtClean="0"/>
              <a:t>disvalores</a:t>
            </a:r>
            <a:r>
              <a:rPr lang="es-ES_tradnl" dirty="0" smtClean="0"/>
              <a:t>).</a:t>
            </a:r>
            <a:endParaRPr lang="es-CR" dirty="0" smtClean="0"/>
          </a:p>
          <a:p>
            <a:endParaRPr lang="es-CR" dirty="0"/>
          </a:p>
        </p:txBody>
      </p:sp>
    </p:spTree>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62</TotalTime>
  <Words>999</Words>
  <Application>Microsoft Macintosh PowerPoint</Application>
  <PresentationFormat>Presentación en pantalla (4:3)</PresentationFormat>
  <Paragraphs>86</Paragraphs>
  <Slides>17</Slides>
  <Notes>17</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Metro</vt:lpstr>
      <vt:lpstr>Enséñanos a leer…</vt:lpstr>
      <vt:lpstr>Nivel Básico</vt:lpstr>
      <vt:lpstr>Nivel de Inspección o Registro</vt:lpstr>
      <vt:lpstr>Presentación de PowerPoint</vt:lpstr>
      <vt:lpstr>Nivel Analítico</vt:lpstr>
      <vt:lpstr>Nivel Analítico</vt:lpstr>
      <vt:lpstr>¿En qué consiste el análisis de textos?</vt:lpstr>
      <vt:lpstr>Pasos del Análisis de Textos</vt:lpstr>
      <vt:lpstr>Pasos del Análisis de Textos</vt:lpstr>
      <vt:lpstr>Presentación de PowerPoint</vt:lpstr>
      <vt:lpstr>Nivel Comparativo y contextual</vt:lpstr>
      <vt:lpstr>Nivel Comparativo y contextual</vt:lpstr>
      <vt:lpstr>Nivel Comparativo y contextual</vt:lpstr>
      <vt:lpstr>¿Cómo se hace el nivel comparativo y contextual?</vt:lpstr>
      <vt:lpstr>¿Cómo se hace el nivel comparativo y contextual?</vt:lpstr>
      <vt:lpstr>¿Cómo se hace el nivel comparativo y contextual?</vt:lpstr>
      <vt:lpstr>Presentación de PowerPoint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Enséñanos a leer…</dc:title>
  <dc:creator>Sadrac</dc:creator>
  <cp:lastModifiedBy>Sadrac Meza</cp:lastModifiedBy>
  <cp:revision>12</cp:revision>
  <dcterms:created xsi:type="dcterms:W3CDTF">2006-08-16T00:00:00Z</dcterms:created>
  <dcterms:modified xsi:type="dcterms:W3CDTF">2015-01-10T05:21:00Z</dcterms:modified>
</cp:coreProperties>
</file>