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61" r:id="rId1"/>
  </p:sldMasterIdLst>
  <p:notesMasterIdLst>
    <p:notesMasterId r:id="rId9"/>
  </p:notesMasterIdLst>
  <p:handoutMasterIdLst>
    <p:handoutMasterId r:id="rId10"/>
  </p:handoutMasterIdLst>
  <p:sldIdLst>
    <p:sldId id="379" r:id="rId2"/>
    <p:sldId id="380" r:id="rId3"/>
    <p:sldId id="350" r:id="rId4"/>
    <p:sldId id="383" r:id="rId5"/>
    <p:sldId id="384" r:id="rId6"/>
    <p:sldId id="381" r:id="rId7"/>
    <p:sldId id="382" r:id="rId8"/>
  </p:sldIdLst>
  <p:sldSz cx="9144000" cy="6858000" type="letter"/>
  <p:notesSz cx="6845300" cy="9396413"/>
  <p:kinsoku lang="ja-JP" invalStChars="、。，．・：；？！゛゜ヽヾゝゞ々ー’”）〕］｝〉》」』】°‰′″℃￠％ぁぃぅぇぉっゃゅょゎァィゥェォッャュョヮヵヶ!%),.:;?]}｡｣､･ｧｨｩｪｫｬｭｮｯｰﾞﾟ" invalEndChars="‘“（〔［｛〈《「『【￥＄$([\{｢￡"/>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24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66FFFF"/>
    <a:srgbClr val="FF5050"/>
    <a:srgbClr val="FF99FF"/>
    <a:srgbClr val="FF0000"/>
    <a:srgbClr val="00FFFF"/>
    <a:srgbClr val="99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0929"/>
  </p:normalViewPr>
  <p:slideViewPr>
    <p:cSldViewPr snapToGrid="0" showGuides="1">
      <p:cViewPr varScale="1">
        <p:scale>
          <a:sx n="86" d="100"/>
          <a:sy n="86" d="100"/>
        </p:scale>
        <p:origin x="1051" y="58"/>
      </p:cViewPr>
      <p:guideLst>
        <p:guide orient="horz" pos="576"/>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7"/>
    </p:cViewPr>
  </p:sorterViewPr>
  <p:notesViewPr>
    <p:cSldViewPr snapToGrid="0" showGuides="1">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4825" y="8950325"/>
            <a:ext cx="757238" cy="261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algn="l" defTabSz="868363">
              <a:defRPr sz="2400">
                <a:solidFill>
                  <a:schemeClr val="tx1"/>
                </a:solidFill>
                <a:latin typeface="Times" panose="02020603050405020304" pitchFamily="18" charset="0"/>
              </a:defRPr>
            </a:lvl1pPr>
            <a:lvl2pPr marL="434975" algn="l" defTabSz="868363">
              <a:defRPr sz="2400">
                <a:solidFill>
                  <a:schemeClr val="tx1"/>
                </a:solidFill>
                <a:latin typeface="Times" panose="02020603050405020304" pitchFamily="18" charset="0"/>
              </a:defRPr>
            </a:lvl2pPr>
            <a:lvl3pPr marL="868363" algn="l" defTabSz="868363">
              <a:defRPr sz="2400">
                <a:solidFill>
                  <a:schemeClr val="tx1"/>
                </a:solidFill>
                <a:latin typeface="Times" panose="02020603050405020304" pitchFamily="18" charset="0"/>
              </a:defRPr>
            </a:lvl3pPr>
            <a:lvl4pPr marL="1303338" algn="l" defTabSz="868363">
              <a:defRPr sz="2400">
                <a:solidFill>
                  <a:schemeClr val="tx1"/>
                </a:solidFill>
                <a:latin typeface="Times" panose="02020603050405020304" pitchFamily="18" charset="0"/>
              </a:defRPr>
            </a:lvl4pPr>
            <a:lvl5pPr marL="1736725" algn="l"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eaLnBrk="1" fontAlgn="auto" hangingPunct="1">
              <a:lnSpc>
                <a:spcPct val="90000"/>
              </a:lnSpc>
              <a:spcBef>
                <a:spcPts val="0"/>
              </a:spcBef>
              <a:spcAft>
                <a:spcPts val="0"/>
              </a:spcAft>
              <a:defRPr/>
            </a:pPr>
            <a:r>
              <a:rPr lang="en-US" altLang="en-US" sz="1200">
                <a:latin typeface="Helvetica" panose="020B0604020202020204" pitchFamily="34" charset="0"/>
              </a:rPr>
              <a:t>Page </a:t>
            </a:r>
            <a:fld id="{4AA1A5BE-64EA-465E-B5A1-A9C9C8DB42DE}" type="slidenum">
              <a:rPr lang="en-US" altLang="en-US" sz="1200">
                <a:latin typeface="Helvetica" panose="020B0604020202020204" pitchFamily="34" charset="0"/>
              </a:rPr>
              <a:pPr algn="ctr" eaLnBrk="1" fontAlgn="auto" hangingPunct="1">
                <a:lnSpc>
                  <a:spcPct val="90000"/>
                </a:lnSpc>
                <a:spcBef>
                  <a:spcPts val="0"/>
                </a:spcBef>
                <a:spcAft>
                  <a:spcPts val="0"/>
                </a:spcAft>
                <a:defRPr/>
              </a:pPr>
              <a:t>‹#›</a:t>
            </a:fld>
            <a:endParaRPr lang="en-US" altLang="en-US" sz="1200">
              <a:latin typeface="Helvetica"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noProof="0"/>
              <a:t>Body Text</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1" name="Rectangle 3"/>
          <p:cNvSpPr>
            <a:spLocks noChangeArrowheads="1"/>
          </p:cNvSpPr>
          <p:nvPr/>
        </p:nvSpPr>
        <p:spPr bwMode="auto">
          <a:xfrm>
            <a:off x="3022600" y="8950325"/>
            <a:ext cx="800100" cy="265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algn="l" defTabSz="868363">
              <a:defRPr sz="2400">
                <a:solidFill>
                  <a:schemeClr val="tx1"/>
                </a:solidFill>
                <a:latin typeface="Times" panose="02020603050405020304" pitchFamily="18" charset="0"/>
              </a:defRPr>
            </a:lvl1pPr>
            <a:lvl2pPr marL="434975" algn="l" defTabSz="868363">
              <a:defRPr sz="2400">
                <a:solidFill>
                  <a:schemeClr val="tx1"/>
                </a:solidFill>
                <a:latin typeface="Times" panose="02020603050405020304" pitchFamily="18" charset="0"/>
              </a:defRPr>
            </a:lvl2pPr>
            <a:lvl3pPr marL="868363" algn="l" defTabSz="868363">
              <a:defRPr sz="2400">
                <a:solidFill>
                  <a:schemeClr val="tx1"/>
                </a:solidFill>
                <a:latin typeface="Times" panose="02020603050405020304" pitchFamily="18" charset="0"/>
              </a:defRPr>
            </a:lvl3pPr>
            <a:lvl4pPr marL="1303338" algn="l" defTabSz="868363">
              <a:defRPr sz="2400">
                <a:solidFill>
                  <a:schemeClr val="tx1"/>
                </a:solidFill>
                <a:latin typeface="Times" panose="02020603050405020304" pitchFamily="18" charset="0"/>
              </a:defRPr>
            </a:lvl4pPr>
            <a:lvl5pPr marL="1736725" algn="l"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eaLnBrk="1" fontAlgn="auto" hangingPunct="1">
              <a:lnSpc>
                <a:spcPct val="90000"/>
              </a:lnSpc>
              <a:spcBef>
                <a:spcPts val="0"/>
              </a:spcBef>
              <a:spcAft>
                <a:spcPts val="0"/>
              </a:spcAft>
              <a:defRPr/>
            </a:pPr>
            <a:r>
              <a:rPr lang="en-US" altLang="en-US" sz="1200">
                <a:latin typeface="Century Gothic" panose="020B0502020202020204" pitchFamily="34" charset="0"/>
              </a:rPr>
              <a:t>Page </a:t>
            </a:r>
            <a:fld id="{08F1F925-8539-4F11-A705-6906D1ACA311}" type="slidenum">
              <a:rPr lang="en-US" altLang="en-US" sz="1200">
                <a:latin typeface="Century Gothic" panose="020B0502020202020204" pitchFamily="34" charset="0"/>
              </a:rPr>
              <a:pPr algn="ctr" eaLnBrk="1" fontAlgn="auto" hangingPunct="1">
                <a:lnSpc>
                  <a:spcPct val="90000"/>
                </a:lnSpc>
                <a:spcBef>
                  <a:spcPts val="0"/>
                </a:spcBef>
                <a:spcAft>
                  <a:spcPts val="0"/>
                </a:spcAft>
                <a:defRPr/>
              </a:pPr>
              <a:t>‹#›</a:t>
            </a:fld>
            <a:endParaRPr lang="en-US" altLang="en-US" sz="1200">
              <a:latin typeface="Century Gothic" panose="020B0502020202020204" pitchFamily="34" charset="0"/>
            </a:endParaRPr>
          </a:p>
        </p:txBody>
      </p:sp>
      <p:sp>
        <p:nvSpPr>
          <p:cNvPr id="8196"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anose="020B0502020202020204"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panose="020B0502020202020204"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anose="020B0502020202020204"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anose="020B0502020202020204"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FAC976C1-1ACA-43C8-A477-0AAF1FB7B94B}" type="datetimeFigureOut">
              <a:rPr lang="en-US"/>
              <a:pPr>
                <a:defRPr/>
              </a:pPr>
              <a:t>2/29/2020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C6F1DF6-EF3C-4DA6-9A57-8ED7F5503FC9}" type="slidenum">
              <a:rPr lang="en-US"/>
              <a:pPr>
                <a:defRPr/>
              </a:pPr>
              <a:t>‹#›</a:t>
            </a:fld>
            <a:endParaRPr lang="en-US"/>
          </a:p>
        </p:txBody>
      </p:sp>
    </p:spTree>
    <p:extLst>
      <p:ext uri="{BB962C8B-B14F-4D97-AF65-F5344CB8AC3E}">
        <p14:creationId xmlns:p14="http://schemas.microsoft.com/office/powerpoint/2010/main" val="95834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40A22AA-B723-4118-A317-6B355011760D}" type="datetimeFigureOut">
              <a:rPr lang="en-US"/>
              <a:pPr>
                <a:defRPr/>
              </a:pPr>
              <a:t>2/29/2020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04DCE6-EF43-43FF-A1A1-7C8B724DCE9E}" type="slidenum">
              <a:rPr lang="en-US"/>
              <a:pPr>
                <a:defRPr/>
              </a:pPr>
              <a:t>‹#›</a:t>
            </a:fld>
            <a:endParaRPr lang="en-US"/>
          </a:p>
        </p:txBody>
      </p:sp>
    </p:spTree>
    <p:extLst>
      <p:ext uri="{BB962C8B-B14F-4D97-AF65-F5344CB8AC3E}">
        <p14:creationId xmlns:p14="http://schemas.microsoft.com/office/powerpoint/2010/main" val="26600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581C0B0A-8FC1-485B-82DA-7CB6650ACBBC}" type="datetimeFigureOut">
              <a:rPr lang="en-US"/>
              <a:pPr>
                <a:defRPr/>
              </a:pPr>
              <a:t>2/29/2020</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80DD2F3B-C592-42DB-8164-9426FFAF4DE6}" type="slidenum">
              <a:rPr lang="en-US"/>
              <a:pPr>
                <a:defRPr/>
              </a:pPr>
              <a:t>‹#›</a:t>
            </a:fld>
            <a:endParaRPr lang="en-US"/>
          </a:p>
        </p:txBody>
      </p:sp>
    </p:spTree>
    <p:extLst>
      <p:ext uri="{BB962C8B-B14F-4D97-AF65-F5344CB8AC3E}">
        <p14:creationId xmlns:p14="http://schemas.microsoft.com/office/powerpoint/2010/main" val="346048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9BA4D9C-D9EB-4808-A54F-FA2336ADE9AA}" type="datetimeFigureOut">
              <a:rPr lang="en-US"/>
              <a:pPr>
                <a:defRPr/>
              </a:pPr>
              <a:t>2/29/2020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57870A-41B9-4C62-AED4-935A4F647E7C}" type="slidenum">
              <a:rPr lang="en-US"/>
              <a:pPr>
                <a:defRPr/>
              </a:pPr>
              <a:t>‹#›</a:t>
            </a:fld>
            <a:endParaRPr lang="en-US"/>
          </a:p>
        </p:txBody>
      </p:sp>
    </p:spTree>
    <p:extLst>
      <p:ext uri="{BB962C8B-B14F-4D97-AF65-F5344CB8AC3E}">
        <p14:creationId xmlns:p14="http://schemas.microsoft.com/office/powerpoint/2010/main" val="175679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a:lvl1pPr>
          </a:lstStyle>
          <a:p>
            <a:pPr>
              <a:defRPr/>
            </a:pPr>
            <a:fld id="{BE511355-AD4C-4C13-A089-BEA3AA594F05}" type="datetimeFigureOut">
              <a:rPr lang="en-US"/>
              <a:pPr>
                <a:defRPr/>
              </a:pPr>
              <a:t>2/29/2020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F115CC-41E6-4D5C-8AAF-2BD5CA0C49F4}" type="slidenum">
              <a:rPr lang="en-US"/>
              <a:pPr>
                <a:defRPr/>
              </a:pPr>
              <a:t>‹#›</a:t>
            </a:fld>
            <a:endParaRPr lang="en-US"/>
          </a:p>
        </p:txBody>
      </p:sp>
    </p:spTree>
    <p:extLst>
      <p:ext uri="{BB962C8B-B14F-4D97-AF65-F5344CB8AC3E}">
        <p14:creationId xmlns:p14="http://schemas.microsoft.com/office/powerpoint/2010/main" val="331750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99F0125-2C62-4789-BFC1-6EEBFEBFDC7A}" type="datetimeFigureOut">
              <a:rPr lang="en-US"/>
              <a:pPr>
                <a:defRPr/>
              </a:pPr>
              <a:t>2/29/2020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5C8086-7D62-4BB5-A0F5-79C43C95375F}" type="slidenum">
              <a:rPr lang="en-US"/>
              <a:pPr>
                <a:defRPr/>
              </a:pPr>
              <a:t>‹#›</a:t>
            </a:fld>
            <a:endParaRPr lang="en-US"/>
          </a:p>
        </p:txBody>
      </p:sp>
    </p:spTree>
    <p:extLst>
      <p:ext uri="{BB962C8B-B14F-4D97-AF65-F5344CB8AC3E}">
        <p14:creationId xmlns:p14="http://schemas.microsoft.com/office/powerpoint/2010/main" val="287993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5600E30-4293-40BE-9918-9925FDBE6189}" type="datetimeFigureOut">
              <a:rPr lang="en-US"/>
              <a:pPr>
                <a:defRPr/>
              </a:pPr>
              <a:t>2/29/2020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48BE46F-A811-4966-A689-C4410BF6C4FE}" type="slidenum">
              <a:rPr lang="en-US"/>
              <a:pPr>
                <a:defRPr/>
              </a:pPr>
              <a:t>‹#›</a:t>
            </a:fld>
            <a:endParaRPr lang="en-US"/>
          </a:p>
        </p:txBody>
      </p:sp>
    </p:spTree>
    <p:extLst>
      <p:ext uri="{BB962C8B-B14F-4D97-AF65-F5344CB8AC3E}">
        <p14:creationId xmlns:p14="http://schemas.microsoft.com/office/powerpoint/2010/main" val="361915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873A2E0-CDB0-402B-95D2-C5BAB738DA0F}" type="datetimeFigureOut">
              <a:rPr lang="en-US"/>
              <a:pPr>
                <a:defRPr/>
              </a:pPr>
              <a:t>2/29/2020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DF4B467-C60D-4FAF-8829-C462810C631B}" type="slidenum">
              <a:rPr lang="en-US"/>
              <a:pPr>
                <a:defRPr/>
              </a:pPr>
              <a:t>‹#›</a:t>
            </a:fld>
            <a:endParaRPr lang="en-US"/>
          </a:p>
        </p:txBody>
      </p:sp>
    </p:spTree>
    <p:extLst>
      <p:ext uri="{BB962C8B-B14F-4D97-AF65-F5344CB8AC3E}">
        <p14:creationId xmlns:p14="http://schemas.microsoft.com/office/powerpoint/2010/main" val="72965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EAD6CAE4-AB85-46CC-BEBF-38FFC83FD655}" type="datetimeFigureOut">
              <a:rPr lang="en-US"/>
              <a:pPr>
                <a:defRPr/>
              </a:pPr>
              <a:t>2/29/2020</a:t>
            </a:fld>
            <a:endParaRPr lang="en-US"/>
          </a:p>
        </p:txBody>
      </p:sp>
      <p:sp>
        <p:nvSpPr>
          <p:cNvPr id="5" name="Footer Placeholder 7"/>
          <p:cNvSpPr>
            <a:spLocks noGrp="1"/>
          </p:cNvSpPr>
          <p:nvPr>
            <p:ph type="ftr" sz="quarter" idx="11"/>
          </p:nvPr>
        </p:nvSpPr>
        <p:spPr/>
        <p:txBody>
          <a:bodyPr/>
          <a:lstStyle>
            <a:lvl1pPr>
              <a:defRPr dirty="0">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7B303EA0-DFCD-4C39-B99F-A0B914BE8B4D}" type="slidenum">
              <a:rPr lang="en-US"/>
              <a:pPr>
                <a:defRPr/>
              </a:pPr>
              <a:t>‹#›</a:t>
            </a:fld>
            <a:endParaRPr lang="en-US"/>
          </a:p>
        </p:txBody>
      </p:sp>
    </p:spTree>
    <p:extLst>
      <p:ext uri="{BB962C8B-B14F-4D97-AF65-F5344CB8AC3E}">
        <p14:creationId xmlns:p14="http://schemas.microsoft.com/office/powerpoint/2010/main" val="18877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dirty="0"/>
            </a:lvl1pPr>
          </a:lstStyle>
          <a:p>
            <a:pPr>
              <a:defRPr/>
            </a:pPr>
            <a:fld id="{D1C349D4-33CE-4892-B99B-48C192C158A6}" type="datetimeFigureOut">
              <a:rPr lang="en-US"/>
              <a:pPr>
                <a:defRPr/>
              </a:pPr>
              <a:t>2/29/2020</a:t>
            </a:fld>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dirty="0">
                <a:solidFill>
                  <a:schemeClr val="tx2"/>
                </a:solidFill>
              </a:defRPr>
            </a:lvl1pPr>
          </a:lstStyle>
          <a:p>
            <a:pPr>
              <a:defRPr/>
            </a:pPr>
            <a:fld id="{6E0FF991-D947-497F-89BA-2DAB34A67A14}" type="slidenum">
              <a:rPr lang="en-US"/>
              <a:pPr>
                <a:defRPr/>
              </a:pPr>
              <a:t>‹#›</a:t>
            </a:fld>
            <a:endParaRPr lang="en-US"/>
          </a:p>
        </p:txBody>
      </p:sp>
    </p:spTree>
    <p:extLst>
      <p:ext uri="{BB962C8B-B14F-4D97-AF65-F5344CB8AC3E}">
        <p14:creationId xmlns:p14="http://schemas.microsoft.com/office/powerpoint/2010/main" val="3089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a:lvl1pPr>
          </a:lstStyle>
          <a:p>
            <a:pPr>
              <a:defRPr/>
            </a:pPr>
            <a:fld id="{65ED22EA-0D5C-41E7-9ED6-EF31B67CE67C}" type="datetimeFigureOut">
              <a:rPr lang="en-US"/>
              <a:pPr>
                <a:defRPr/>
              </a:pPr>
              <a:t>2/29/2020</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E4A2256D-FA25-4AF6-997D-B58BAF64B2EE}" type="slidenum">
              <a:rPr lang="en-US"/>
              <a:pPr>
                <a:defRPr/>
              </a:pPr>
              <a:t>‹#›</a:t>
            </a:fld>
            <a:endParaRPr lang="en-US"/>
          </a:p>
        </p:txBody>
      </p:sp>
    </p:spTree>
    <p:extLst>
      <p:ext uri="{BB962C8B-B14F-4D97-AF65-F5344CB8AC3E}">
        <p14:creationId xmlns:p14="http://schemas.microsoft.com/office/powerpoint/2010/main" val="21102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dirty="0">
                <a:solidFill>
                  <a:srgbClr val="FFFFFF"/>
                </a:solidFill>
                <a:latin typeface="+mn-lt"/>
              </a:defRPr>
            </a:lvl1pPr>
          </a:lstStyle>
          <a:p>
            <a:pPr>
              <a:defRPr/>
            </a:pPr>
            <a:fld id="{F70C0682-D819-4861-A198-6AC606D3BD76}" type="datetimeFigureOut">
              <a:rPr lang="en-US"/>
              <a:pPr>
                <a:defRPr/>
              </a:pPr>
              <a:t>2/29/2020</a:t>
            </a:fld>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dirty="0">
                <a:solidFill>
                  <a:srgbClr val="FFFFFF"/>
                </a:solidFill>
                <a:latin typeface="+mn-lt"/>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dirty="0">
                <a:solidFill>
                  <a:srgbClr val="FFFFFF"/>
                </a:solidFill>
                <a:latin typeface="+mn-lt"/>
              </a:defRPr>
            </a:lvl1pPr>
          </a:lstStyle>
          <a:p>
            <a:pPr>
              <a:defRPr/>
            </a:pPr>
            <a:fld id="{5733ECB4-49C7-44D1-80C6-9A06A1AF1B45}" type="slidenum">
              <a:rPr lang="en-US"/>
              <a:pPr>
                <a:defRPr/>
              </a:pPr>
              <a:t>‹#›</a:t>
            </a:fld>
            <a:endParaRPr 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4" r:id="rId1"/>
    <p:sldLayoutId id="2147483679" r:id="rId2"/>
    <p:sldLayoutId id="2147483685" r:id="rId3"/>
    <p:sldLayoutId id="2147483680" r:id="rId4"/>
    <p:sldLayoutId id="2147483681" r:id="rId5"/>
    <p:sldLayoutId id="2147483682" r:id="rId6"/>
    <p:sldLayoutId id="2147483686" r:id="rId7"/>
    <p:sldLayoutId id="2147483687" r:id="rId8"/>
    <p:sldLayoutId id="2147483688" r:id="rId9"/>
    <p:sldLayoutId id="2147483683" r:id="rId10"/>
    <p:sldLayoutId id="2147483689" r:id="rId11"/>
  </p:sldLayoutIdLst>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Head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22325" y="758825"/>
            <a:ext cx="7543800" cy="3565525"/>
          </a:xfrm>
        </p:spPr>
        <p:txBody>
          <a:bodyPr>
            <a:noAutofit/>
          </a:bodyPr>
          <a:lstStyle/>
          <a:p>
            <a:pPr fontAlgn="auto">
              <a:spcAft>
                <a:spcPts val="0"/>
              </a:spcAft>
              <a:defRPr/>
            </a:pPr>
            <a:r>
              <a:rPr lang="en-US" sz="4800" dirty="0">
                <a:latin typeface="Times" panose="02020603050405020304" pitchFamily="18" charset="0"/>
                <a:cs typeface="Times" panose="02020603050405020304" pitchFamily="18" charset="0"/>
              </a:rPr>
              <a:t>Web Scraping with Python</a:t>
            </a:r>
            <a:br>
              <a:rPr lang="en-US" sz="4800" dirty="0">
                <a:latin typeface="Times" panose="02020603050405020304" pitchFamily="18" charset="0"/>
                <a:cs typeface="Times" panose="02020603050405020304" pitchFamily="18" charset="0"/>
              </a:rPr>
            </a:br>
            <a:br>
              <a:rPr lang="en-US" sz="4800" dirty="0">
                <a:latin typeface="Times" panose="02020603050405020304" pitchFamily="18" charset="0"/>
                <a:cs typeface="Times" panose="02020603050405020304" pitchFamily="18" charset="0"/>
              </a:rPr>
            </a:br>
            <a:r>
              <a:rPr lang="en-US" sz="4800" dirty="0">
                <a:latin typeface="Times" panose="02020603050405020304" pitchFamily="18" charset="0"/>
                <a:cs typeface="Times" panose="02020603050405020304" pitchFamily="18" charset="0"/>
              </a:rPr>
              <a:t>Part 1: Introduction to Requests and API Data Acquisition</a:t>
            </a:r>
          </a:p>
        </p:txBody>
      </p:sp>
      <p:sp>
        <p:nvSpPr>
          <p:cNvPr id="2" name="Subtitle 1"/>
          <p:cNvSpPr>
            <a:spLocks noGrp="1"/>
          </p:cNvSpPr>
          <p:nvPr>
            <p:ph type="subTitle" idx="1"/>
          </p:nvPr>
        </p:nvSpPr>
        <p:spPr>
          <a:xfrm>
            <a:off x="825500" y="4456113"/>
            <a:ext cx="7543800" cy="1143000"/>
          </a:xfrm>
        </p:spPr>
        <p:txBody>
          <a:bodyPr rtlCol="0"/>
          <a:lstStyle/>
          <a:p>
            <a:pPr fontAlgn="auto">
              <a:defRPr/>
            </a:pPr>
            <a:r>
              <a:rPr lang="en-US" dirty="0"/>
              <a:t>Nickolas Freeman</a:t>
            </a:r>
          </a:p>
          <a:p>
            <a:pPr fontAlgn="auto">
              <a:defRPr/>
            </a:pPr>
            <a:r>
              <a:rPr lang="en-US" dirty="0"/>
              <a:t>2/8/2019</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HTTPS Requests</a:t>
            </a:r>
          </a:p>
        </p:txBody>
      </p:sp>
      <p:sp>
        <p:nvSpPr>
          <p:cNvPr id="11267" name="Content Placeholder 2"/>
          <p:cNvSpPr>
            <a:spLocks noGrp="1"/>
          </p:cNvSpPr>
          <p:nvPr>
            <p:ph idx="1"/>
          </p:nvPr>
        </p:nvSpPr>
        <p:spPr/>
        <p:txBody>
          <a:bodyPr/>
          <a:lstStyle/>
          <a:p>
            <a:r>
              <a:rPr lang="en-US" altLang="en-US" b="1" dirty="0">
                <a:latin typeface="Times New Roman" panose="02020603050405020304" pitchFamily="18" charset="0"/>
                <a:cs typeface="Times New Roman" panose="02020603050405020304" pitchFamily="18" charset="0"/>
              </a:rPr>
              <a:t>HTTP</a:t>
            </a:r>
            <a:r>
              <a:rPr lang="en-US" altLang="en-US" dirty="0">
                <a:latin typeface="Times New Roman" panose="02020603050405020304" pitchFamily="18" charset="0"/>
                <a:cs typeface="Times New Roman" panose="02020603050405020304" pitchFamily="18" charset="0"/>
              </a:rPr>
              <a:t> means </a:t>
            </a:r>
            <a:r>
              <a:rPr lang="en-US" altLang="en-US" dirty="0" err="1">
                <a:latin typeface="Times New Roman" panose="02020603050405020304" pitchFamily="18" charset="0"/>
                <a:cs typeface="Times New Roman" panose="02020603050405020304" pitchFamily="18" charset="0"/>
              </a:rPr>
              <a:t>HyperText</a:t>
            </a:r>
            <a:r>
              <a:rPr lang="en-US" altLang="en-US" dirty="0">
                <a:latin typeface="Times New Roman" panose="02020603050405020304" pitchFamily="18" charset="0"/>
                <a:cs typeface="Times New Roman" panose="02020603050405020304" pitchFamily="18" charset="0"/>
              </a:rPr>
              <a:t> Transfer Protocol. </a:t>
            </a:r>
          </a:p>
          <a:p>
            <a:r>
              <a:rPr lang="en-US" altLang="en-US" b="1" dirty="0">
                <a:latin typeface="Times New Roman" panose="02020603050405020304" pitchFamily="18" charset="0"/>
                <a:cs typeface="Times New Roman" panose="02020603050405020304" pitchFamily="18" charset="0"/>
              </a:rPr>
              <a:t>HTTP</a:t>
            </a:r>
            <a:r>
              <a:rPr lang="en-US" altLang="en-US" dirty="0">
                <a:latin typeface="Times New Roman" panose="02020603050405020304" pitchFamily="18" charset="0"/>
                <a:cs typeface="Times New Roman" panose="02020603050405020304" pitchFamily="18" charset="0"/>
              </a:rPr>
              <a:t> is the underlying protocol used by the World Wide Web and this protocol defines how messages are formatted and transmitted, and what actions Web servers and browsers should take in response to various commands.</a:t>
            </a:r>
          </a:p>
        </p:txBody>
      </p:sp>
      <p:sp>
        <p:nvSpPr>
          <p:cNvPr id="11268" name="Oval 3"/>
          <p:cNvSpPr>
            <a:spLocks noChangeArrowheads="1"/>
          </p:cNvSpPr>
          <p:nvPr/>
        </p:nvSpPr>
        <p:spPr bwMode="auto">
          <a:xfrm>
            <a:off x="5483225" y="3933825"/>
            <a:ext cx="1368425" cy="1287463"/>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defTabSz="9128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9128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3700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1825625"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2828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7400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1972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6544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a:solidFill>
                  <a:schemeClr val="tx1"/>
                </a:solidFill>
                <a:latin typeface="Times New Roman" panose="02020603050405020304" pitchFamily="18" charset="0"/>
                <a:cs typeface="Times New Roman" panose="02020603050405020304" pitchFamily="18" charset="0"/>
              </a:rPr>
              <a:t>Web</a:t>
            </a:r>
          </a:p>
          <a:p>
            <a:pPr algn="ctr" eaLnBrk="1" hangingPunct="1">
              <a:lnSpc>
                <a:spcPct val="100000"/>
              </a:lnSpc>
              <a:spcBef>
                <a:spcPct val="0"/>
              </a:spcBef>
              <a:spcAft>
                <a:spcPct val="0"/>
              </a:spcAft>
              <a:buClrTx/>
              <a:buSzTx/>
              <a:buFontTx/>
              <a:buNone/>
            </a:pPr>
            <a:r>
              <a:rPr lang="en-US" altLang="en-US" sz="1800">
                <a:solidFill>
                  <a:schemeClr val="tx1"/>
                </a:solidFill>
                <a:latin typeface="Times New Roman" panose="02020603050405020304" pitchFamily="18" charset="0"/>
                <a:cs typeface="Times New Roman" panose="02020603050405020304" pitchFamily="18" charset="0"/>
              </a:rPr>
              <a:t>server</a:t>
            </a:r>
          </a:p>
        </p:txBody>
      </p:sp>
      <p:sp>
        <p:nvSpPr>
          <p:cNvPr id="11269" name="Line 4"/>
          <p:cNvSpPr>
            <a:spLocks noChangeShapeType="1"/>
          </p:cNvSpPr>
          <p:nvPr/>
        </p:nvSpPr>
        <p:spPr bwMode="auto">
          <a:xfrm>
            <a:off x="3795713" y="4233863"/>
            <a:ext cx="17494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577" tIns="45789" rIns="91577" bIns="45789" anchor="ctr"/>
          <a:lstStyle/>
          <a:p>
            <a:endParaRPr lang="en-US">
              <a:latin typeface="Times New Roman" panose="02020603050405020304" pitchFamily="18" charset="0"/>
              <a:cs typeface="Times New Roman" panose="02020603050405020304" pitchFamily="18" charset="0"/>
            </a:endParaRPr>
          </a:p>
        </p:txBody>
      </p:sp>
      <p:sp>
        <p:nvSpPr>
          <p:cNvPr id="11270" name="Text Box 5"/>
          <p:cNvSpPr txBox="1">
            <a:spLocks noChangeArrowheads="1"/>
          </p:cNvSpPr>
          <p:nvPr/>
        </p:nvSpPr>
        <p:spPr bwMode="auto">
          <a:xfrm>
            <a:off x="3890304" y="3851557"/>
            <a:ext cx="1477692" cy="369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spAutoFit/>
          </a:bodyPr>
          <a:lstStyle>
            <a:lvl1pPr defTabSz="9128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defTabSz="9128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9128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3700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1825625"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2828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7400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1972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6544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a:solidFill>
                  <a:schemeClr val="tx1"/>
                </a:solidFill>
                <a:latin typeface="Times New Roman" panose="02020603050405020304" pitchFamily="18" charset="0"/>
                <a:cs typeface="Times New Roman" panose="02020603050405020304" pitchFamily="18" charset="0"/>
              </a:rPr>
              <a:t>HTTP request</a:t>
            </a:r>
          </a:p>
        </p:txBody>
      </p:sp>
      <p:sp>
        <p:nvSpPr>
          <p:cNvPr id="11271" name="Line 6"/>
          <p:cNvSpPr>
            <a:spLocks noChangeShapeType="1"/>
          </p:cNvSpPr>
          <p:nvPr/>
        </p:nvSpPr>
        <p:spPr bwMode="auto">
          <a:xfrm>
            <a:off x="3948113" y="4841875"/>
            <a:ext cx="1446212"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577" tIns="45789" rIns="91577" bIns="45789" anchor="ctr"/>
          <a:lstStyle/>
          <a:p>
            <a:endParaRPr lang="en-US">
              <a:latin typeface="Times New Roman" panose="02020603050405020304" pitchFamily="18" charset="0"/>
              <a:cs typeface="Times New Roman" panose="02020603050405020304" pitchFamily="18" charset="0"/>
            </a:endParaRPr>
          </a:p>
        </p:txBody>
      </p:sp>
      <p:sp>
        <p:nvSpPr>
          <p:cNvPr id="11272" name="Text Box 7"/>
          <p:cNvSpPr txBox="1">
            <a:spLocks noChangeArrowheads="1"/>
          </p:cNvSpPr>
          <p:nvPr/>
        </p:nvSpPr>
        <p:spPr bwMode="auto">
          <a:xfrm>
            <a:off x="3895972" y="4966389"/>
            <a:ext cx="1618756" cy="6463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spAutoFit/>
          </a:bodyPr>
          <a:lstStyle>
            <a:lvl1pPr defTabSz="9128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defTabSz="9128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9128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3700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1825625"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2828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7400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1972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6544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a:solidFill>
                  <a:schemeClr val="tx1"/>
                </a:solidFill>
                <a:latin typeface="Times New Roman" panose="02020603050405020304" pitchFamily="18" charset="0"/>
                <a:cs typeface="Times New Roman" panose="02020603050405020304" pitchFamily="18" charset="0"/>
              </a:rPr>
              <a:t>HTTP response</a:t>
            </a:r>
          </a:p>
          <a:p>
            <a:pPr algn="ctr" eaLnBrk="1" hangingPunct="1">
              <a:lnSpc>
                <a:spcPct val="100000"/>
              </a:lnSpc>
              <a:spcBef>
                <a:spcPct val="0"/>
              </a:spcBef>
              <a:spcAft>
                <a:spcPct val="0"/>
              </a:spcAft>
              <a:buClrTx/>
              <a:buSzTx/>
              <a:buFontTx/>
              <a:buNone/>
            </a:pPr>
            <a:r>
              <a:rPr lang="en-US" altLang="en-US" sz="1800">
                <a:solidFill>
                  <a:schemeClr val="tx1"/>
                </a:solidFill>
                <a:latin typeface="Times New Roman" panose="02020603050405020304" pitchFamily="18" charset="0"/>
                <a:cs typeface="Times New Roman" panose="02020603050405020304" pitchFamily="18" charset="0"/>
              </a:rPr>
              <a:t>(content)</a:t>
            </a:r>
          </a:p>
        </p:txBody>
      </p:sp>
      <p:sp>
        <p:nvSpPr>
          <p:cNvPr id="11273" name="Oval 9"/>
          <p:cNvSpPr>
            <a:spLocks noChangeArrowheads="1"/>
          </p:cNvSpPr>
          <p:nvPr/>
        </p:nvSpPr>
        <p:spPr bwMode="auto">
          <a:xfrm>
            <a:off x="2578100" y="3933825"/>
            <a:ext cx="1370013" cy="1287463"/>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defTabSz="91281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9128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370013"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1825625" indent="-182563" defTabSz="91281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2828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7400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1972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654425" indent="-182563" defTabSz="91281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en-US" altLang="en-US" sz="1800" dirty="0">
                <a:solidFill>
                  <a:schemeClr val="tx1"/>
                </a:solidFill>
                <a:latin typeface="Times New Roman" panose="02020603050405020304" pitchFamily="18" charset="0"/>
                <a:cs typeface="Times New Roman" panose="02020603050405020304" pitchFamily="18" charset="0"/>
              </a:rPr>
              <a:t>Web</a:t>
            </a:r>
          </a:p>
          <a:p>
            <a:pPr algn="ctr" eaLnBrk="1" hangingPunct="1">
              <a:lnSpc>
                <a:spcPct val="100000"/>
              </a:lnSpc>
              <a:spcBef>
                <a:spcPct val="0"/>
              </a:spcBef>
              <a:spcAft>
                <a:spcPct val="0"/>
              </a:spcAft>
              <a:buClrTx/>
              <a:buSzTx/>
              <a:buFontTx/>
              <a:buNone/>
            </a:pPr>
            <a:r>
              <a:rPr lang="en-US" altLang="en-US" sz="1800" dirty="0">
                <a:solidFill>
                  <a:schemeClr val="tx1"/>
                </a:solidFill>
                <a:latin typeface="Times New Roman" panose="02020603050405020304" pitchFamily="18" charset="0"/>
                <a:cs typeface="Times New Roman" panose="02020603050405020304" pitchFamily="18" charset="0"/>
              </a:rPr>
              <a:t>client</a:t>
            </a:r>
          </a:p>
          <a:p>
            <a:pPr algn="ctr" eaLnBrk="1" hangingPunct="1">
              <a:lnSpc>
                <a:spcPct val="100000"/>
              </a:lnSpc>
              <a:spcBef>
                <a:spcPct val="0"/>
              </a:spcBef>
              <a:spcAft>
                <a:spcPct val="0"/>
              </a:spcAft>
              <a:buClrTx/>
              <a:buSzTx/>
              <a:buFontTx/>
              <a:buNone/>
            </a:pPr>
            <a:r>
              <a:rPr lang="en-US" altLang="en-US" sz="1800" dirty="0">
                <a:solidFill>
                  <a:schemeClr val="tx1"/>
                </a:solidFill>
                <a:latin typeface="Times New Roman" panose="02020603050405020304" pitchFamily="18" charset="0"/>
                <a:cs typeface="Times New Roman" panose="02020603050405020304" pitchFamily="18" charset="0"/>
              </a:rPr>
              <a:t>(browser)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lIns="91294" tIns="45647" rIns="91294" bIns="45647"/>
          <a:lstStyle/>
          <a:p>
            <a:r>
              <a:rPr lang="en-US" altLang="en-US">
                <a:latin typeface="Times New Roman" panose="02020603050405020304" pitchFamily="18" charset="0"/>
                <a:cs typeface="Times New Roman" panose="02020603050405020304" pitchFamily="18" charset="0"/>
              </a:rPr>
              <a:t>The content returned in HTTP responses can be either </a:t>
            </a:r>
            <a:r>
              <a:rPr lang="en-US" altLang="en-US" i="1">
                <a:solidFill>
                  <a:srgbClr val="FF0000"/>
                </a:solidFill>
                <a:latin typeface="Times New Roman" panose="02020603050405020304" pitchFamily="18" charset="0"/>
                <a:cs typeface="Times New Roman" panose="02020603050405020304" pitchFamily="18" charset="0"/>
              </a:rPr>
              <a:t>static</a:t>
            </a:r>
            <a:r>
              <a:rPr lang="en-US" altLang="en-US">
                <a:latin typeface="Times New Roman" panose="02020603050405020304" pitchFamily="18" charset="0"/>
                <a:cs typeface="Times New Roman" panose="02020603050405020304" pitchFamily="18" charset="0"/>
              </a:rPr>
              <a:t> or </a:t>
            </a:r>
            <a:r>
              <a:rPr lang="en-US" altLang="en-US" i="1">
                <a:solidFill>
                  <a:srgbClr val="FF0000"/>
                </a:solidFill>
                <a:latin typeface="Times New Roman" panose="02020603050405020304" pitchFamily="18" charset="0"/>
                <a:cs typeface="Times New Roman" panose="02020603050405020304" pitchFamily="18" charset="0"/>
              </a:rPr>
              <a:t>dynamic</a:t>
            </a:r>
            <a:r>
              <a:rPr lang="en-US" altLang="en-US">
                <a:latin typeface="Times New Roman" panose="02020603050405020304" pitchFamily="18" charset="0"/>
                <a:cs typeface="Times New Roman" panose="02020603050405020304" pitchFamily="18" charset="0"/>
              </a:rPr>
              <a:t>.</a:t>
            </a:r>
          </a:p>
          <a:p>
            <a:pPr lvl="1"/>
            <a:r>
              <a:rPr lang="en-US" altLang="en-US">
                <a:latin typeface="Times New Roman" panose="02020603050405020304" pitchFamily="18" charset="0"/>
                <a:cs typeface="Times New Roman" panose="02020603050405020304" pitchFamily="18" charset="0"/>
              </a:rPr>
              <a:t>Static content: content stored in files and retrieved in response to an HTTP request</a:t>
            </a:r>
          </a:p>
          <a:p>
            <a:pPr lvl="2"/>
            <a:r>
              <a:rPr lang="en-US" altLang="en-US">
                <a:latin typeface="Times New Roman" panose="02020603050405020304" pitchFamily="18" charset="0"/>
                <a:cs typeface="Times New Roman" panose="02020603050405020304" pitchFamily="18" charset="0"/>
              </a:rPr>
              <a:t>Examples: HTML files, images, audio clips.</a:t>
            </a:r>
          </a:p>
          <a:p>
            <a:pPr lvl="1"/>
            <a:r>
              <a:rPr lang="en-US" altLang="en-US">
                <a:latin typeface="Times New Roman" panose="02020603050405020304" pitchFamily="18" charset="0"/>
                <a:cs typeface="Times New Roman" panose="02020603050405020304" pitchFamily="18" charset="0"/>
              </a:rPr>
              <a:t>Dynamic content: content produced on-the-fly in response to an HTTP request</a:t>
            </a:r>
          </a:p>
          <a:p>
            <a:pPr lvl="2"/>
            <a:r>
              <a:rPr lang="en-US" altLang="en-US">
                <a:latin typeface="Times New Roman" panose="02020603050405020304" pitchFamily="18" charset="0"/>
                <a:cs typeface="Times New Roman" panose="02020603050405020304" pitchFamily="18" charset="0"/>
              </a:rPr>
              <a:t>Example: content produced by a program executed by the server on behalf of the client.</a:t>
            </a:r>
          </a:p>
          <a:p>
            <a:r>
              <a:rPr lang="en-US" altLang="en-US">
                <a:latin typeface="Times New Roman" panose="02020603050405020304" pitchFamily="18" charset="0"/>
                <a:cs typeface="Times New Roman" panose="02020603050405020304" pitchFamily="18" charset="0"/>
              </a:rPr>
              <a:t>Bottom line: </a:t>
            </a:r>
            <a:r>
              <a:rPr lang="en-US" altLang="en-US" i="1">
                <a:latin typeface="Times New Roman" panose="02020603050405020304" pitchFamily="18" charset="0"/>
                <a:cs typeface="Times New Roman" panose="02020603050405020304" pitchFamily="18" charset="0"/>
              </a:rPr>
              <a:t>All Web content is associated with a file that is managed by the server.</a:t>
            </a:r>
          </a:p>
        </p:txBody>
      </p:sp>
      <p:sp>
        <p:nvSpPr>
          <p:cNvPr id="4" name="Title 1"/>
          <p:cNvSpPr txBox="1">
            <a:spLocks/>
          </p:cNvSpPr>
          <p:nvPr/>
        </p:nvSpPr>
        <p:spPr>
          <a:xfrm>
            <a:off x="822325" y="287338"/>
            <a:ext cx="7543800" cy="1449387"/>
          </a:xfrm>
          <a:prstGeom prst="rect">
            <a:avLst/>
          </a:prstGeom>
        </p:spPr>
        <p:txBody>
          <a:bodyPr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defRPr/>
            </a:pPr>
            <a:r>
              <a:rPr lang="en-US" altLang="en-US" dirty="0">
                <a:latin typeface="Times New Roman" panose="02020603050405020304" pitchFamily="18" charset="0"/>
                <a:cs typeface="Times New Roman" panose="02020603050405020304" pitchFamily="18" charset="0"/>
              </a:rPr>
              <a:t>Static and Dynamic Content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APIs</a:t>
            </a:r>
          </a:p>
        </p:txBody>
      </p:sp>
      <p:sp>
        <p:nvSpPr>
          <p:cNvPr id="13315" name="Content Placeholder 2"/>
          <p:cNvSpPr>
            <a:spLocks noGrp="1"/>
          </p:cNvSpPr>
          <p:nvPr>
            <p:ph idx="1"/>
          </p:nvPr>
        </p:nvSpPr>
        <p:spPr/>
        <p:txBody>
          <a:bodyPr/>
          <a:lstStyle/>
          <a:p>
            <a:r>
              <a:rPr lang="en-US" altLang="en-US">
                <a:latin typeface="Times New Roman" panose="02020603050405020304" pitchFamily="18" charset="0"/>
                <a:cs typeface="Times New Roman" panose="02020603050405020304" pitchFamily="18" charset="0"/>
              </a:rPr>
              <a:t>An application programming interface (API) is an interface or communication protocol between different parts of a computer program intended to simplify the implementation and maintenance of software.</a:t>
            </a:r>
          </a:p>
          <a:p>
            <a:r>
              <a:rPr lang="en-US" altLang="en-US">
                <a:latin typeface="Times New Roman" panose="02020603050405020304" pitchFamily="18" charset="0"/>
                <a:cs typeface="Times New Roman" panose="02020603050405020304" pitchFamily="18" charset="0"/>
              </a:rPr>
              <a:t>An API may be for a web-based system, operating system, database system, computer hardware, or software library.</a:t>
            </a:r>
          </a:p>
          <a:p>
            <a:r>
              <a:rPr lang="en-US" altLang="en-US">
                <a:latin typeface="Times New Roman" panose="02020603050405020304" pitchFamily="18" charset="0"/>
                <a:cs typeface="Times New Roman" panose="02020603050405020304" pitchFamily="18" charset="0"/>
              </a:rPr>
              <a:t>More recently, the term has been often used to refer to a specific kind of interface between a client and a server, which has been described as a “contract” between both - such that if the client makes a request in a specific format, it will always get a response in a specific format or initiate a defined action. This is a specialized form of API, sometimes defined as a Web API.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Anatomy of a Request</a:t>
            </a:r>
          </a:p>
        </p:txBody>
      </p:sp>
      <p:sp>
        <p:nvSpPr>
          <p:cNvPr id="14339" name="Content Placeholder 2"/>
          <p:cNvSpPr>
            <a:spLocks noGrp="1"/>
          </p:cNvSpPr>
          <p:nvPr>
            <p:ph idx="1"/>
          </p:nvPr>
        </p:nvSpPr>
        <p:spPr/>
        <p:txBody>
          <a:bodyPr/>
          <a:lstStyle/>
          <a:p>
            <a:r>
              <a:rPr lang="en-US" altLang="en-US">
                <a:latin typeface="Times New Roman" panose="02020603050405020304" pitchFamily="18" charset="0"/>
                <a:cs typeface="Times New Roman" panose="02020603050405020304" pitchFamily="18" charset="0"/>
              </a:rPr>
              <a:t>It’s important to know that a request is made up of four things:</a:t>
            </a:r>
          </a:p>
          <a:p>
            <a:pPr lvl="1"/>
            <a:endParaRPr lang="en-US" altLang="en-US">
              <a:latin typeface="Times New Roman" panose="02020603050405020304" pitchFamily="18" charset="0"/>
              <a:cs typeface="Times New Roman" panose="02020603050405020304" pitchFamily="18" charset="0"/>
            </a:endParaRPr>
          </a:p>
          <a:p>
            <a:pPr lvl="1"/>
            <a:r>
              <a:rPr lang="en-US" altLang="en-US">
                <a:latin typeface="Times New Roman" panose="02020603050405020304" pitchFamily="18" charset="0"/>
                <a:cs typeface="Times New Roman" panose="02020603050405020304" pitchFamily="18" charset="0"/>
              </a:rPr>
              <a:t>The endpoint – the URL you are targeting</a:t>
            </a:r>
          </a:p>
          <a:p>
            <a:pPr lvl="1"/>
            <a:r>
              <a:rPr lang="en-US" altLang="en-US">
                <a:latin typeface="Times New Roman" panose="02020603050405020304" pitchFamily="18" charset="0"/>
                <a:cs typeface="Times New Roman" panose="02020603050405020304" pitchFamily="18" charset="0"/>
              </a:rPr>
              <a:t>The method – the type of request you are making</a:t>
            </a:r>
          </a:p>
          <a:p>
            <a:pPr lvl="1"/>
            <a:r>
              <a:rPr lang="en-US" altLang="en-US">
                <a:latin typeface="Times New Roman" panose="02020603050405020304" pitchFamily="18" charset="0"/>
                <a:cs typeface="Times New Roman" panose="02020603050405020304" pitchFamily="18" charset="0"/>
              </a:rPr>
              <a:t>The headers – information passed between client and server (see </a:t>
            </a:r>
            <a:r>
              <a:rPr lang="en-US" altLang="en-US">
                <a:latin typeface="Times New Roman" panose="02020603050405020304" pitchFamily="18" charset="0"/>
                <a:cs typeface="Times New Roman" panose="02020603050405020304" pitchFamily="18" charset="0"/>
                <a:hlinkClick r:id="rId2"/>
              </a:rPr>
              <a:t>https://developer.mozilla.org/en-US/docs/Web/HTTP/Headers</a:t>
            </a:r>
            <a:r>
              <a:rPr lang="en-US" altLang="en-US"/>
              <a:t>)</a:t>
            </a:r>
            <a:endParaRPr lang="en-US" altLang="en-US">
              <a:latin typeface="Times New Roman" panose="02020603050405020304" pitchFamily="18" charset="0"/>
              <a:cs typeface="Times New Roman" panose="02020603050405020304" pitchFamily="18" charset="0"/>
            </a:endParaRPr>
          </a:p>
          <a:p>
            <a:pPr lvl="1"/>
            <a:r>
              <a:rPr lang="en-US" altLang="en-US">
                <a:latin typeface="Times New Roman" panose="02020603050405020304" pitchFamily="18" charset="0"/>
                <a:cs typeface="Times New Roman" panose="02020603050405020304" pitchFamily="18" charset="0"/>
              </a:rPr>
              <a:t>The data (or body)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HTTP Methods</a:t>
            </a:r>
          </a:p>
        </p:txBody>
      </p:sp>
      <p:sp>
        <p:nvSpPr>
          <p:cNvPr id="15363" name="Content Placeholder 2"/>
          <p:cNvSpPr>
            <a:spLocks noGrp="1"/>
          </p:cNvSpPr>
          <p:nvPr>
            <p:ph idx="1"/>
          </p:nvPr>
        </p:nvSpPr>
        <p:spPr/>
        <p:txBody>
          <a:bodyPr/>
          <a:lstStyle/>
          <a:p>
            <a:pPr lvl="1"/>
            <a:r>
              <a:rPr lang="en-US" altLang="en-US">
                <a:latin typeface="Times New Roman" panose="02020603050405020304" pitchFamily="18" charset="0"/>
                <a:cs typeface="Times New Roman" panose="02020603050405020304" pitchFamily="18" charset="0"/>
              </a:rPr>
              <a:t>GET: Retrieve static or dynamic content</a:t>
            </a:r>
          </a:p>
          <a:p>
            <a:pPr lvl="2"/>
            <a:r>
              <a:rPr lang="en-US" altLang="en-US">
                <a:latin typeface="Times New Roman" panose="02020603050405020304" pitchFamily="18" charset="0"/>
                <a:cs typeface="Times New Roman" panose="02020603050405020304" pitchFamily="18" charset="0"/>
              </a:rPr>
              <a:t>Arguments for dynamic content are in URI</a:t>
            </a:r>
          </a:p>
          <a:p>
            <a:pPr lvl="2"/>
            <a:r>
              <a:rPr lang="en-US" altLang="en-US">
                <a:latin typeface="Times New Roman" panose="02020603050405020304" pitchFamily="18" charset="0"/>
                <a:cs typeface="Times New Roman" panose="02020603050405020304" pitchFamily="18" charset="0"/>
              </a:rPr>
              <a:t>Workhorse method (99% of requests)</a:t>
            </a:r>
          </a:p>
          <a:p>
            <a:pPr lvl="1"/>
            <a:r>
              <a:rPr lang="en-US" altLang="en-US">
                <a:latin typeface="Times New Roman" panose="02020603050405020304" pitchFamily="18" charset="0"/>
                <a:cs typeface="Times New Roman" panose="02020603050405020304" pitchFamily="18" charset="0"/>
              </a:rPr>
              <a:t>POST: Retrieve dynamic content</a:t>
            </a:r>
          </a:p>
          <a:p>
            <a:pPr lvl="2"/>
            <a:r>
              <a:rPr lang="en-US" altLang="en-US">
                <a:latin typeface="Times New Roman" panose="02020603050405020304" pitchFamily="18" charset="0"/>
                <a:cs typeface="Times New Roman" panose="02020603050405020304" pitchFamily="18" charset="0"/>
              </a:rPr>
              <a:t>Arguments for dynamic content are in the request body</a:t>
            </a:r>
          </a:p>
          <a:p>
            <a:pPr lvl="1"/>
            <a:r>
              <a:rPr lang="en-US" altLang="en-US">
                <a:latin typeface="Times New Roman" panose="02020603050405020304" pitchFamily="18" charset="0"/>
                <a:cs typeface="Times New Roman" panose="02020603050405020304" pitchFamily="18" charset="0"/>
              </a:rPr>
              <a:t>PUT: Write a file to the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HTTP Status Codes</a:t>
            </a:r>
          </a:p>
        </p:txBody>
      </p:sp>
      <p:sp>
        <p:nvSpPr>
          <p:cNvPr id="3" name="Content Placeholder 2"/>
          <p:cNvSpPr>
            <a:spLocks noGrp="1"/>
          </p:cNvSpPr>
          <p:nvPr>
            <p:ph idx="1"/>
          </p:nvPr>
        </p:nvSpPr>
        <p:spPr/>
        <p:txBody>
          <a:bodyPr rtlCol="0">
            <a:normAutofit lnSpcReduction="10000"/>
          </a:bodyPr>
          <a:lstStyle/>
          <a:p>
            <a:pPr marL="91440" indent="-91440" fontAlgn="auto">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status of an HTTP request can be checked by referring to the status code. </a:t>
            </a:r>
          </a:p>
          <a:p>
            <a:pPr marL="91440" indent="-91440" fontAlgn="auto">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HTTP status codes range from the 1XX to 5XX. Common status codes that you have probably seen are 200, 404, and 500.</a:t>
            </a:r>
          </a:p>
          <a:p>
            <a:pPr marL="91440" indent="-91440" fontAlgn="auto">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Here’s a quick summary of what each status code means:</a:t>
            </a:r>
          </a:p>
          <a:p>
            <a:pPr marL="384048" lvl="1" indent="-182880" fontAlgn="auto">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1XX - Information</a:t>
            </a:r>
          </a:p>
          <a:p>
            <a:pPr marL="384048" lvl="1" indent="-182880" fontAlgn="auto">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2XX - Success</a:t>
            </a:r>
          </a:p>
          <a:p>
            <a:pPr marL="384048" lvl="1" indent="-182880" fontAlgn="auto">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3XX - Redirect</a:t>
            </a:r>
          </a:p>
          <a:p>
            <a:pPr marL="384048" lvl="1" indent="-182880" fontAlgn="auto">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4XX - Client Error (you made an error)</a:t>
            </a:r>
          </a:p>
          <a:p>
            <a:pPr marL="384048" lvl="1" indent="-182880" fontAlgn="auto">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5XX - Server Error (they made an error)</a:t>
            </a:r>
          </a:p>
          <a:p>
            <a:pPr marL="0" indent="0" fontAlgn="auto">
              <a:buFont typeface="Calibri" panose="020F0502020204030204" pitchFamily="34" charset="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Generally, what you’re looking for when you perform your own requests are status codes in the 200s.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Pages>35</Pages>
  <Words>469</Words>
  <Application>Microsoft Office PowerPoint</Application>
  <PresentationFormat>Letter Paper (8.5x11 in)</PresentationFormat>
  <Paragraphs>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Calibri Light</vt:lpstr>
      <vt:lpstr>Century Gothic</vt:lpstr>
      <vt:lpstr>Helvetica</vt:lpstr>
      <vt:lpstr>Times</vt:lpstr>
      <vt:lpstr>Times New Roman</vt:lpstr>
      <vt:lpstr>Retrospect</vt:lpstr>
      <vt:lpstr>Web Scraping with Python  Part 1: Introduction to Requests and API Data Acquisition</vt:lpstr>
      <vt:lpstr>HTTPS Requests</vt:lpstr>
      <vt:lpstr>PowerPoint Presentation</vt:lpstr>
      <vt:lpstr>APIs</vt:lpstr>
      <vt:lpstr>The Anatomy of a Request</vt:lpstr>
      <vt:lpstr>HTTP Methods</vt:lpstr>
      <vt:lpstr>HTTP Status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2020-02-05T15:10:20Z</dcterms:created>
  <dcterms:modified xsi:type="dcterms:W3CDTF">2020-02-29T18:02:19Z</dcterms:modified>
</cp:coreProperties>
</file>