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43891200" cy="310896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33" d="100"/>
          <a:sy n="33" d="100"/>
        </p:scale>
        <p:origin x="-1074" y="1350"/>
      </p:cViewPr>
      <p:guideLst>
        <p:guide orient="horz" pos="9792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D327DA8F-9EB6-4BEC-9D62-4EE5D21E8668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5635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6B2F74D-7054-4261-93F1-5073004487D4}" type="slidenum">
              <a:rPr lang="en-US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fld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wrap="none" lIns="90000" tIns="45000" rIns="90000" bIns="45000" anchor="ctr"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194560" y="1240200"/>
            <a:ext cx="39501720" cy="5191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194560" y="7274880"/>
            <a:ext cx="38623680" cy="860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194560" y="16692480"/>
            <a:ext cx="38623680" cy="860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194560" y="1240200"/>
            <a:ext cx="39501720" cy="5191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194560" y="7274880"/>
            <a:ext cx="18848160" cy="860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1985200" y="7274880"/>
            <a:ext cx="18848160" cy="860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1985200" y="16692480"/>
            <a:ext cx="18848160" cy="860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194560" y="16692480"/>
            <a:ext cx="18848160" cy="860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194560" y="1240200"/>
            <a:ext cx="39501720" cy="5191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194560" y="7274880"/>
            <a:ext cx="18848160" cy="860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1985200" y="7274880"/>
            <a:ext cx="18848160" cy="860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194560" y="1240200"/>
            <a:ext cx="39501720" cy="5191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194560" y="7274880"/>
            <a:ext cx="38623680" cy="18031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194560" y="1240200"/>
            <a:ext cx="39501720" cy="5191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194560" y="7274880"/>
            <a:ext cx="38623680" cy="18031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194560" y="1240200"/>
            <a:ext cx="39501720" cy="5191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194560" y="7274880"/>
            <a:ext cx="18848160" cy="18031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1985200" y="7274880"/>
            <a:ext cx="18848160" cy="18031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94560" y="1240200"/>
            <a:ext cx="39501720" cy="5191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194560" y="1240200"/>
            <a:ext cx="39501720" cy="2406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94560" y="1240200"/>
            <a:ext cx="39501720" cy="5191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194560" y="7274880"/>
            <a:ext cx="18848160" cy="860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194560" y="16692480"/>
            <a:ext cx="18848160" cy="860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21985200" y="7274880"/>
            <a:ext cx="18848160" cy="18031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194560" y="1240200"/>
            <a:ext cx="39501720" cy="5191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194560" y="7274880"/>
            <a:ext cx="18848160" cy="18031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1985200" y="7274880"/>
            <a:ext cx="18848160" cy="860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1985200" y="16692480"/>
            <a:ext cx="18848160" cy="860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194560" y="1240200"/>
            <a:ext cx="39501720" cy="5191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194560" y="7274880"/>
            <a:ext cx="18848160" cy="860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1985200" y="7274880"/>
            <a:ext cx="18848160" cy="860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194560" y="16692480"/>
            <a:ext cx="38623320" cy="8600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194560" y="1240200"/>
            <a:ext cx="39501720" cy="51915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GB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2194560" y="7274880"/>
            <a:ext cx="38623680" cy="180313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qiime.org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2067" y="10134600"/>
            <a:ext cx="13832933" cy="134041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7215" y="24937362"/>
            <a:ext cx="7999785" cy="59998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1510" y="8534401"/>
            <a:ext cx="16026090" cy="14245414"/>
          </a:xfrm>
          <a:prstGeom prst="rect">
            <a:avLst/>
          </a:prstGeom>
        </p:spPr>
      </p:pic>
      <p:sp>
        <p:nvSpPr>
          <p:cNvPr id="43" name="CustomShape 1"/>
          <p:cNvSpPr/>
          <p:nvPr/>
        </p:nvSpPr>
        <p:spPr>
          <a:xfrm>
            <a:off x="5084640" y="4114800"/>
            <a:ext cx="38577600" cy="3677820"/>
          </a:xfrm>
          <a:prstGeom prst="rect">
            <a:avLst/>
          </a:prstGeom>
        </p:spPr>
        <p:txBody>
          <a:bodyPr lIns="441360" tIns="220680" rIns="441360" bIns="220680" anchor="ctr"/>
          <a:lstStyle/>
          <a:p>
            <a:r>
              <a:rPr lang="en-US" sz="4000" dirty="0"/>
              <a:t>Jai Ram </a:t>
            </a:r>
            <a:r>
              <a:rPr lang="en-US" sz="4000" dirty="0" smtClean="0"/>
              <a:t>Rideout</a:t>
            </a:r>
            <a:r>
              <a:rPr lang="en-US" sz="4000" baseline="-25000" dirty="0" smtClean="0"/>
              <a:t>1</a:t>
            </a:r>
            <a:r>
              <a:rPr lang="en-US" sz="4000" dirty="0" smtClean="0"/>
              <a:t>, Antonio Gonzalez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, Andrew Cochran</a:t>
            </a:r>
            <a:r>
              <a:rPr lang="en-US" sz="4000" baseline="-25000" dirty="0"/>
              <a:t>2</a:t>
            </a:r>
            <a:r>
              <a:rPr lang="en-US" sz="4000" dirty="0" smtClean="0"/>
              <a:t>, Damien Coy</a:t>
            </a:r>
            <a:r>
              <a:rPr lang="en-US" sz="4000" baseline="-25000" dirty="0" smtClean="0"/>
              <a:t>1</a:t>
            </a:r>
            <a:r>
              <a:rPr lang="en-US" sz="4000" dirty="0" smtClean="0"/>
              <a:t>, Michael Dwan</a:t>
            </a:r>
            <a:r>
              <a:rPr lang="en-US" sz="4000" baseline="-25000" dirty="0"/>
              <a:t>1</a:t>
            </a:r>
            <a:r>
              <a:rPr lang="en-US" sz="4000" dirty="0"/>
              <a:t>, </a:t>
            </a:r>
            <a:r>
              <a:rPr lang="en-US" sz="4000" dirty="0" smtClean="0"/>
              <a:t>Andrew King</a:t>
            </a:r>
            <a:r>
              <a:rPr lang="en-US" sz="4000" baseline="-25000" dirty="0"/>
              <a:t>3</a:t>
            </a:r>
            <a:r>
              <a:rPr lang="en-US" sz="4000" dirty="0" smtClean="0"/>
              <a:t>, Logan Knecht</a:t>
            </a:r>
            <a:r>
              <a:rPr lang="en-US" sz="4000" baseline="-25000" dirty="0" smtClean="0"/>
              <a:t>1</a:t>
            </a:r>
            <a:r>
              <a:rPr lang="en-US" sz="4000" dirty="0" smtClean="0"/>
              <a:t>, Dan Knights</a:t>
            </a:r>
            <a:r>
              <a:rPr lang="en-US" sz="4000" baseline="-25000" dirty="0" smtClean="0"/>
              <a:t>4,5</a:t>
            </a:r>
            <a:r>
              <a:rPr lang="en-US" sz="4000" dirty="0" smtClean="0"/>
              <a:t>, Justin Kuczynski</a:t>
            </a:r>
            <a:r>
              <a:rPr lang="en-US" sz="4000" baseline="-25000" dirty="0" smtClean="0"/>
              <a:t>6</a:t>
            </a:r>
            <a:r>
              <a:rPr lang="en-US" sz="4000" dirty="0" smtClean="0"/>
              <a:t>,</a:t>
            </a:r>
          </a:p>
          <a:p>
            <a:r>
              <a:rPr lang="en-US" sz="4000" dirty="0" smtClean="0"/>
              <a:t>Levi McCracken</a:t>
            </a:r>
            <a:r>
              <a:rPr lang="en-US" sz="4000" baseline="-25000" dirty="0"/>
              <a:t>1</a:t>
            </a:r>
            <a:r>
              <a:rPr lang="en-US" sz="4000" dirty="0"/>
              <a:t>, </a:t>
            </a:r>
            <a:r>
              <a:rPr lang="en-US" sz="4000" dirty="0" smtClean="0"/>
              <a:t>Jessica Metcalf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, Laura Parfrey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, </a:t>
            </a:r>
            <a:r>
              <a:rPr lang="en-US" sz="4000" dirty="0" err="1" smtClean="0"/>
              <a:t>Bharath</a:t>
            </a:r>
            <a:r>
              <a:rPr lang="en-US" sz="4000" dirty="0" smtClean="0"/>
              <a:t> Prithiviraj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, Michael </a:t>
            </a:r>
            <a:r>
              <a:rPr lang="en-US" sz="4000" dirty="0"/>
              <a:t>S. </a:t>
            </a:r>
            <a:r>
              <a:rPr lang="en-US" sz="4000" dirty="0" smtClean="0"/>
              <a:t>Robeson</a:t>
            </a:r>
            <a:r>
              <a:rPr lang="en-US" sz="4000" baseline="-25000" dirty="0"/>
              <a:t>7</a:t>
            </a:r>
            <a:r>
              <a:rPr lang="en-US" sz="4000" dirty="0" smtClean="0"/>
              <a:t>, Will </a:t>
            </a:r>
            <a:r>
              <a:rPr lang="en-US" sz="4000" dirty="0"/>
              <a:t>Van </a:t>
            </a:r>
            <a:r>
              <a:rPr lang="en-US" sz="4000" dirty="0" smtClean="0"/>
              <a:t>Treuren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, Jose </a:t>
            </a:r>
            <a:r>
              <a:rPr lang="en-US" sz="4000" dirty="0"/>
              <a:t>Carlos </a:t>
            </a:r>
            <a:r>
              <a:rPr lang="en-US" sz="4000" dirty="0" smtClean="0"/>
              <a:t>Clemente</a:t>
            </a:r>
            <a:r>
              <a:rPr lang="en-US" sz="4000" baseline="-25000" dirty="0"/>
              <a:t>8</a:t>
            </a:r>
            <a:r>
              <a:rPr lang="en-US" sz="4000" dirty="0" smtClean="0"/>
              <a:t>, Rob Knight</a:t>
            </a:r>
            <a:r>
              <a:rPr lang="en-US" sz="4000" baseline="-25000" dirty="0" smtClean="0"/>
              <a:t>2,9</a:t>
            </a:r>
            <a:r>
              <a:rPr lang="en-US" sz="4000" dirty="0" smtClean="0"/>
              <a:t>,</a:t>
            </a:r>
          </a:p>
          <a:p>
            <a:r>
              <a:rPr lang="en-US" sz="4000" dirty="0" smtClean="0"/>
              <a:t>J</a:t>
            </a:r>
            <a:r>
              <a:rPr lang="en-US" sz="4000" dirty="0"/>
              <a:t>. Gregory </a:t>
            </a:r>
            <a:r>
              <a:rPr lang="en-US" sz="4000" dirty="0" smtClean="0"/>
              <a:t>Caporaso</a:t>
            </a:r>
            <a:r>
              <a:rPr lang="en-US" sz="4000" baseline="-25000" dirty="0" smtClean="0"/>
              <a:t>1,10</a:t>
            </a:r>
          </a:p>
          <a:p>
            <a:endParaRPr lang="en-US" sz="4000" baseline="30000" dirty="0" smtClean="0"/>
          </a:p>
          <a:p>
            <a:r>
              <a:rPr lang="en-US" sz="4000" baseline="30000" dirty="0"/>
              <a:t>1 </a:t>
            </a:r>
            <a:r>
              <a:rPr lang="en-US" sz="4000" dirty="0"/>
              <a:t>Northern Arizona University, </a:t>
            </a:r>
            <a:r>
              <a:rPr lang="en-US" sz="4000" baseline="30000" dirty="0"/>
              <a:t>2 </a:t>
            </a:r>
            <a:r>
              <a:rPr lang="en-US" sz="4000" dirty="0"/>
              <a:t>University of Colorado, </a:t>
            </a:r>
            <a:r>
              <a:rPr lang="en-US" sz="4000" baseline="30000" dirty="0"/>
              <a:t>3 </a:t>
            </a:r>
            <a:r>
              <a:rPr lang="en-US" sz="4000" dirty="0"/>
              <a:t>Ecosystem Sciences, CSIRO, </a:t>
            </a:r>
            <a:r>
              <a:rPr lang="en-US" sz="4000" baseline="30000" dirty="0"/>
              <a:t>4 </a:t>
            </a:r>
            <a:r>
              <a:rPr lang="en-US" sz="4000" dirty="0"/>
              <a:t>University of Minnesota, </a:t>
            </a:r>
            <a:r>
              <a:rPr lang="en-US" sz="4000" baseline="30000" dirty="0"/>
              <a:t>5 </a:t>
            </a:r>
            <a:r>
              <a:rPr lang="en-US" sz="4000" dirty="0"/>
              <a:t>Harvard Medical School, </a:t>
            </a:r>
            <a:r>
              <a:rPr lang="en-US" sz="4000" baseline="30000" dirty="0"/>
              <a:t>6 </a:t>
            </a:r>
            <a:r>
              <a:rPr lang="en-US" sz="4000" dirty="0"/>
              <a:t>Second </a:t>
            </a:r>
            <a:r>
              <a:rPr lang="en-US" sz="4000" dirty="0" smtClean="0"/>
              <a:t>Genome,</a:t>
            </a:r>
          </a:p>
          <a:p>
            <a:r>
              <a:rPr lang="en-US" sz="4000" baseline="30000" dirty="0" smtClean="0"/>
              <a:t>7 </a:t>
            </a:r>
            <a:r>
              <a:rPr lang="en-US" sz="4000" dirty="0"/>
              <a:t>Oak Ridge National Laboratory, </a:t>
            </a:r>
            <a:r>
              <a:rPr lang="en-US" sz="4000" baseline="30000" dirty="0"/>
              <a:t>8 </a:t>
            </a:r>
            <a:r>
              <a:rPr lang="en-US" sz="4000" dirty="0"/>
              <a:t>Mount Sinai School of Medicine</a:t>
            </a:r>
            <a:r>
              <a:rPr lang="en-US" sz="4000" dirty="0" smtClean="0"/>
              <a:t>, </a:t>
            </a:r>
            <a:r>
              <a:rPr lang="en-US" sz="4000" baseline="30000" dirty="0"/>
              <a:t>9</a:t>
            </a:r>
            <a:r>
              <a:rPr lang="en-US" sz="4000" baseline="30000" dirty="0" smtClean="0"/>
              <a:t> </a:t>
            </a:r>
            <a:r>
              <a:rPr lang="en-US" sz="4000" dirty="0" smtClean="0"/>
              <a:t>Howard Hughes Medical Institute, </a:t>
            </a:r>
            <a:r>
              <a:rPr lang="en-US" sz="4000" baseline="30000" dirty="0" smtClean="0"/>
              <a:t>10 </a:t>
            </a:r>
            <a:r>
              <a:rPr lang="en-US" sz="4000" dirty="0"/>
              <a:t>Argonne National </a:t>
            </a:r>
            <a:r>
              <a:rPr lang="en-US" sz="4000" dirty="0" smtClean="0"/>
              <a:t>Laboratory</a:t>
            </a:r>
            <a:endParaRPr lang="en-US" sz="4000" dirty="0"/>
          </a:p>
        </p:txBody>
      </p:sp>
      <p:sp>
        <p:nvSpPr>
          <p:cNvPr id="44" name="CustomShape 2"/>
          <p:cNvSpPr/>
          <p:nvPr/>
        </p:nvSpPr>
        <p:spPr>
          <a:xfrm>
            <a:off x="24348960" y="7975440"/>
            <a:ext cx="15753960" cy="7670520"/>
          </a:xfrm>
          <a:prstGeom prst="rect">
            <a:avLst/>
          </a:prstGeom>
        </p:spPr>
      </p:sp>
      <p:sp>
        <p:nvSpPr>
          <p:cNvPr id="45" name="CustomShape 3"/>
          <p:cNvSpPr/>
          <p:nvPr/>
        </p:nvSpPr>
        <p:spPr>
          <a:xfrm>
            <a:off x="5149800" y="4678200"/>
            <a:ext cx="1379160" cy="1238040"/>
          </a:xfrm>
          <a:prstGeom prst="rect">
            <a:avLst/>
          </a:prstGeom>
        </p:spPr>
      </p:sp>
      <p:sp>
        <p:nvSpPr>
          <p:cNvPr id="48" name="CustomShape 6"/>
          <p:cNvSpPr/>
          <p:nvPr/>
        </p:nvSpPr>
        <p:spPr>
          <a:xfrm>
            <a:off x="5084640" y="8018640"/>
            <a:ext cx="5365440" cy="10572480"/>
          </a:xfrm>
          <a:prstGeom prst="rect">
            <a:avLst/>
          </a:prstGeom>
        </p:spPr>
      </p:sp>
      <p:sp>
        <p:nvSpPr>
          <p:cNvPr id="49" name="CustomShape 7"/>
          <p:cNvSpPr/>
          <p:nvPr/>
        </p:nvSpPr>
        <p:spPr>
          <a:xfrm>
            <a:off x="393840" y="8236080"/>
            <a:ext cx="10119960" cy="4028760"/>
          </a:xfrm>
          <a:prstGeom prst="rect">
            <a:avLst/>
          </a:prstGeom>
        </p:spPr>
        <p:txBody>
          <a:bodyPr lIns="90360" tIns="44280" rIns="90360" bIns="44280"/>
          <a:lstStyle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50" name="CustomShape 8"/>
          <p:cNvSpPr/>
          <p:nvPr/>
        </p:nvSpPr>
        <p:spPr>
          <a:xfrm>
            <a:off x="554040" y="8145360"/>
            <a:ext cx="12628080" cy="75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360" tIns="44280" rIns="90360" bIns="44280" anchor="ctr"/>
          <a:lstStyle/>
          <a:p>
            <a:pPr algn="ctr">
              <a:lnSpc>
                <a:spcPct val="100000"/>
              </a:lnSpc>
            </a:pPr>
            <a:r>
              <a:rPr lang="en-US" sz="4800" b="1">
                <a:solidFill>
                  <a:srgbClr val="000000"/>
                </a:solidFill>
                <a:latin typeface="Arial"/>
                <a:ea typeface="ＭＳ Ｐゴシック"/>
              </a:rPr>
              <a:t>Introduction</a:t>
            </a:r>
            <a:endParaRPr/>
          </a:p>
        </p:txBody>
      </p:sp>
      <p:sp>
        <p:nvSpPr>
          <p:cNvPr id="51" name="CustomShape 9"/>
          <p:cNvSpPr/>
          <p:nvPr/>
        </p:nvSpPr>
        <p:spPr>
          <a:xfrm>
            <a:off x="609480" y="18404280"/>
            <a:ext cx="13182720" cy="87510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4000" b="1" dirty="0">
                <a:solidFill>
                  <a:srgbClr val="000000"/>
                </a:solidFill>
                <a:latin typeface="+mj-lt"/>
                <a:ea typeface="ＭＳ Ｐゴシック"/>
              </a:rPr>
              <a:t>Classes of </a:t>
            </a:r>
            <a:r>
              <a:rPr lang="en-US" sz="4000" b="1" dirty="0" err="1">
                <a:solidFill>
                  <a:srgbClr val="000000"/>
                </a:solidFill>
                <a:latin typeface="+mj-lt"/>
                <a:ea typeface="ＭＳ Ｐゴシック"/>
              </a:rPr>
              <a:t>biogeographical</a:t>
            </a:r>
            <a:r>
              <a:rPr lang="en-US" sz="4000" b="1" dirty="0">
                <a:solidFill>
                  <a:srgbClr val="000000"/>
                </a:solidFill>
                <a:latin typeface="+mj-lt"/>
                <a:ea typeface="ＭＳ Ｐゴシック"/>
              </a:rPr>
              <a:t> methods</a:t>
            </a:r>
            <a:endParaRPr sz="4000" dirty="0">
              <a:latin typeface="+mj-lt"/>
            </a:endParaRPr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lang="en-US" sz="3200" b="1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 algn="just">
              <a:lnSpc>
                <a:spcPct val="100000"/>
              </a:lnSpc>
            </a:pPr>
            <a:endParaRPr lang="en-US" sz="3200" b="1" dirty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 algn="just">
              <a:lnSpc>
                <a:spcPct val="100000"/>
              </a:lnSpc>
            </a:pPr>
            <a:endParaRPr lang="en-US" sz="3200" b="1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 algn="just">
              <a:lnSpc>
                <a:spcPct val="100000"/>
              </a:lnSpc>
            </a:pPr>
            <a:endParaRPr lang="en-US" sz="3200" b="1" dirty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r>
              <a:rPr lang="en-US" sz="4000" b="1" dirty="0" smtClean="0">
                <a:solidFill>
                  <a:srgbClr val="000000"/>
                </a:solidFill>
                <a:latin typeface="+mj-lt"/>
                <a:ea typeface="ＭＳ Ｐゴシック"/>
              </a:rPr>
              <a:t>Evaluation datasets (i.e., positive/negative controls)</a:t>
            </a:r>
            <a:endParaRPr lang="en-US" sz="4000" b="1" dirty="0">
              <a:solidFill>
                <a:srgbClr val="000000"/>
              </a:solidFill>
              <a:latin typeface="+mj-lt"/>
              <a:ea typeface="ＭＳ Ｐゴシック"/>
            </a:endParaRPr>
          </a:p>
        </p:txBody>
      </p:sp>
      <p:sp>
        <p:nvSpPr>
          <p:cNvPr id="52" name="CustomShape 10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ln w="1260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53" name="CustomShape 11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ln w="1260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54" name="CustomShape 12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ln w="1260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55" name="CustomShape 13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ln w="1260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56" name="CustomShape 14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ln w="1260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57" name="CustomShape 15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ln w="1260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58" name="CustomShape 16"/>
          <p:cNvSpPr/>
          <p:nvPr/>
        </p:nvSpPr>
        <p:spPr>
          <a:xfrm>
            <a:off x="533520" y="8991720"/>
            <a:ext cx="12648960" cy="81532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3000"/>
              </a:lnSpc>
            </a:pPr>
            <a:r>
              <a:rPr lang="en-US" sz="3200" b="1" dirty="0">
                <a:solidFill>
                  <a:srgbClr val="000000"/>
                </a:solidFill>
                <a:latin typeface="Arial"/>
                <a:ea typeface="ＭＳ Ｐゴシック"/>
              </a:rPr>
              <a:t>Microbial ecology studies are increasing in scope and complexity. 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ＭＳ Ｐゴシック"/>
              </a:rPr>
              <a:t>As more samples are being taken across temporal, spatial, and environmental gradients, there is an increasing need for tested, reliable </a:t>
            </a:r>
            <a:r>
              <a:rPr lang="en-US" sz="3200" dirty="0" err="1">
                <a:solidFill>
                  <a:srgbClr val="000000"/>
                </a:solidFill>
                <a:latin typeface="Arial"/>
                <a:ea typeface="ＭＳ Ｐゴシック"/>
              </a:rPr>
              <a:t>biogeographical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ＭＳ Ｐゴシック"/>
              </a:rPr>
              <a:t> statistical methods in the field of microbial ecology.</a:t>
            </a: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r>
              <a:rPr lang="en-US" sz="3200" b="1" dirty="0">
                <a:solidFill>
                  <a:srgbClr val="000000"/>
                </a:solidFill>
                <a:latin typeface="Arial"/>
                <a:ea typeface="ＭＳ Ｐゴシック"/>
              </a:rPr>
              <a:t>Many </a:t>
            </a:r>
            <a:r>
              <a:rPr lang="en-US" sz="3200" b="1" dirty="0" err="1">
                <a:solidFill>
                  <a:srgbClr val="000000"/>
                </a:solidFill>
                <a:latin typeface="Arial"/>
                <a:ea typeface="ＭＳ Ｐゴシック"/>
              </a:rPr>
              <a:t>biogeographical</a:t>
            </a:r>
            <a:r>
              <a:rPr lang="en-US" sz="3200" b="1" dirty="0">
                <a:solidFill>
                  <a:srgbClr val="000000"/>
                </a:solidFill>
                <a:latin typeface="Arial"/>
                <a:ea typeface="ＭＳ Ｐゴシック"/>
              </a:rPr>
              <a:t> methods have been used in traditional macro-scale ecology for years to address these types of study designs.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ＭＳ Ｐゴシック"/>
              </a:rPr>
              <a:t> However, these methods have not been properly evaluated on </a:t>
            </a:r>
            <a:r>
              <a:rPr lang="en-US" sz="3200" dirty="0" err="1">
                <a:solidFill>
                  <a:srgbClr val="000000"/>
                </a:solidFill>
                <a:latin typeface="Arial"/>
                <a:ea typeface="ＭＳ Ｐゴシック"/>
              </a:rPr>
              <a:t>microscale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ＭＳ Ｐゴシック"/>
              </a:rPr>
              <a:t> ecological data, where sample sizes are </a:t>
            </a:r>
            <a:r>
              <a:rPr lang="en-US" sz="3200" b="1" dirty="0">
                <a:solidFill>
                  <a:srgbClr val="000000"/>
                </a:solidFill>
                <a:latin typeface="Arial"/>
                <a:ea typeface="ＭＳ Ｐゴシック"/>
              </a:rPr>
              <a:t>bigger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ＭＳ Ｐゴシック"/>
              </a:rPr>
              <a:t>, there are often more </a:t>
            </a:r>
            <a:r>
              <a:rPr lang="en-US" sz="3200" b="1" dirty="0">
                <a:solidFill>
                  <a:srgbClr val="000000"/>
                </a:solidFill>
                <a:latin typeface="Arial"/>
                <a:ea typeface="ＭＳ Ｐゴシック"/>
              </a:rPr>
              <a:t>observations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ＭＳ Ｐゴシック"/>
              </a:rPr>
              <a:t> (e.g., sequences), and </a:t>
            </a:r>
            <a:r>
              <a:rPr lang="en-US" sz="3200" b="1" dirty="0">
                <a:solidFill>
                  <a:srgbClr val="000000"/>
                </a:solidFill>
                <a:latin typeface="Arial"/>
                <a:ea typeface="ＭＳ Ｐゴシック"/>
              </a:rPr>
              <a:t>scales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ＭＳ Ｐゴシック"/>
              </a:rPr>
              <a:t> are different, to verify that biologically meaningful results are obtained.</a:t>
            </a:r>
            <a:endParaRPr dirty="0"/>
          </a:p>
          <a:p>
            <a:pPr>
              <a:lnSpc>
                <a:spcPct val="93000"/>
              </a:lnSpc>
            </a:pPr>
            <a:endParaRPr dirty="0"/>
          </a:p>
          <a:p>
            <a:pPr>
              <a:lnSpc>
                <a:spcPct val="93000"/>
              </a:lnSpc>
            </a:pPr>
            <a:r>
              <a:rPr lang="en-US" sz="3200" b="1" dirty="0">
                <a:solidFill>
                  <a:srgbClr val="000000"/>
                </a:solidFill>
                <a:latin typeface="Arial"/>
                <a:ea typeface="ＭＳ Ｐゴシック"/>
              </a:rPr>
              <a:t>We present an evaluation </a:t>
            </a:r>
            <a:r>
              <a:rPr lang="en-US" sz="3200" b="1" dirty="0" smtClean="0">
                <a:solidFill>
                  <a:srgbClr val="000000"/>
                </a:solidFill>
                <a:latin typeface="Arial"/>
                <a:ea typeface="ＭＳ Ｐゴシック"/>
              </a:rPr>
              <a:t>of methods for detecting </a:t>
            </a:r>
            <a:r>
              <a:rPr lang="en-US" sz="3200" b="1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biogeographical</a:t>
            </a:r>
            <a:r>
              <a:rPr lang="en-US" sz="3200" b="1" dirty="0" smtClean="0">
                <a:solidFill>
                  <a:srgbClr val="000000"/>
                </a:solidFill>
                <a:latin typeface="Arial"/>
                <a:ea typeface="ＭＳ Ｐゴシック"/>
              </a:rPr>
              <a:t> patterns on </a:t>
            </a:r>
            <a:r>
              <a:rPr lang="en-US" sz="3200" b="1" dirty="0">
                <a:solidFill>
                  <a:srgbClr val="000000"/>
                </a:solidFill>
                <a:latin typeface="Arial"/>
                <a:ea typeface="ＭＳ Ｐゴシック"/>
              </a:rPr>
              <a:t>microbial ecology-based positive and negative controls,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ＭＳ Ｐゴシック"/>
              </a:rPr>
              <a:t> using both empirical and simulated datasets to verify their efficacy, and provide recommendations on methods that are most applicable to studies of microbial ecology.</a:t>
            </a:r>
            <a:endParaRPr dirty="0"/>
          </a:p>
        </p:txBody>
      </p:sp>
      <p:sp>
        <p:nvSpPr>
          <p:cNvPr id="59" name="CustomShape 17"/>
          <p:cNvSpPr/>
          <p:nvPr/>
        </p:nvSpPr>
        <p:spPr>
          <a:xfrm>
            <a:off x="6400800" y="1676400"/>
            <a:ext cx="28103040" cy="1265040"/>
          </a:xfrm>
          <a:prstGeom prst="rect">
            <a:avLst/>
          </a:prstGeom>
        </p:spPr>
        <p:txBody>
          <a:bodyPr lIns="441360" tIns="220680" rIns="441360" bIns="220680" anchor="ctr"/>
          <a:lstStyle/>
          <a:p>
            <a:pPr algn="ctr">
              <a:lnSpc>
                <a:spcPct val="100000"/>
              </a:lnSpc>
            </a:pPr>
            <a:r>
              <a:rPr lang="en-US" sz="8000" dirty="0">
                <a:solidFill>
                  <a:srgbClr val="000000"/>
                </a:solidFill>
                <a:latin typeface="Arial"/>
                <a:ea typeface="ＭＳ Ｐゴシック"/>
              </a:rPr>
              <a:t>Distance-Based </a:t>
            </a:r>
            <a:r>
              <a:rPr lang="en-US" sz="8000" dirty="0" err="1">
                <a:solidFill>
                  <a:srgbClr val="000000"/>
                </a:solidFill>
                <a:latin typeface="Arial"/>
                <a:ea typeface="ＭＳ Ｐゴシック"/>
              </a:rPr>
              <a:t>Biogeographical</a:t>
            </a:r>
            <a:r>
              <a:rPr lang="en-US" sz="8000" dirty="0">
                <a:solidFill>
                  <a:srgbClr val="000000"/>
                </a:solidFill>
                <a:latin typeface="Arial"/>
                <a:ea typeface="ＭＳ Ｐゴシック"/>
              </a:rPr>
              <a:t> Analyses Differ in Their Ability to Provide Insight Into Microbial Ecology</a:t>
            </a:r>
            <a:endParaRPr dirty="0"/>
          </a:p>
        </p:txBody>
      </p:sp>
      <p:pic>
        <p:nvPicPr>
          <p:cNvPr id="60" name="Picture 76"/>
          <p:cNvPicPr/>
          <p:nvPr/>
        </p:nvPicPr>
        <p:blipFill>
          <a:blip r:embed="rId6"/>
          <a:stretch>
            <a:fillRect/>
          </a:stretch>
        </p:blipFill>
        <p:spPr>
          <a:xfrm>
            <a:off x="33974640" y="685800"/>
            <a:ext cx="9687600" cy="3116520"/>
          </a:xfrm>
          <a:prstGeom prst="rect">
            <a:avLst/>
          </a:prstGeom>
        </p:spPr>
      </p:pic>
      <p:pic>
        <p:nvPicPr>
          <p:cNvPr id="62" name="Picture 84"/>
          <p:cNvPicPr/>
          <p:nvPr/>
        </p:nvPicPr>
        <p:blipFill>
          <a:blip r:embed="rId7"/>
          <a:stretch>
            <a:fillRect/>
          </a:stretch>
        </p:blipFill>
        <p:spPr>
          <a:xfrm>
            <a:off x="304920" y="304920"/>
            <a:ext cx="6532200" cy="2174040"/>
          </a:xfrm>
          <a:prstGeom prst="rect">
            <a:avLst/>
          </a:prstGeom>
        </p:spPr>
      </p:pic>
      <p:sp>
        <p:nvSpPr>
          <p:cNvPr id="63" name="CustomShape 18"/>
          <p:cNvSpPr/>
          <p:nvPr/>
        </p:nvSpPr>
        <p:spPr>
          <a:xfrm>
            <a:off x="654840" y="17537040"/>
            <a:ext cx="12628080" cy="75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360" tIns="44280" rIns="90360" bIns="44280" anchor="ctr"/>
          <a:lstStyle/>
          <a:p>
            <a:pPr algn="ctr">
              <a:lnSpc>
                <a:spcPct val="100000"/>
              </a:lnSpc>
            </a:pPr>
            <a:r>
              <a:rPr lang="en-US" sz="4800" b="1" dirty="0" smtClean="0">
                <a:solidFill>
                  <a:srgbClr val="000000"/>
                </a:solidFill>
                <a:latin typeface="Arial"/>
                <a:ea typeface="ＭＳ Ｐゴシック"/>
              </a:rPr>
              <a:t>Methods under evaluation</a:t>
            </a:r>
            <a:endParaRPr dirty="0"/>
          </a:p>
        </p:txBody>
      </p:sp>
      <p:sp>
        <p:nvSpPr>
          <p:cNvPr id="64" name="CustomShape 19"/>
          <p:cNvSpPr/>
          <p:nvPr/>
        </p:nvSpPr>
        <p:spPr>
          <a:xfrm>
            <a:off x="14670240" y="8145360"/>
            <a:ext cx="15123960" cy="75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360" tIns="44280" rIns="90360" bIns="44280" anchor="ctr"/>
          <a:lstStyle/>
          <a:p>
            <a:pPr algn="ctr">
              <a:lnSpc>
                <a:spcPct val="100000"/>
              </a:lnSpc>
            </a:pPr>
            <a:r>
              <a:rPr lang="en-US" sz="4800" b="1" dirty="0">
                <a:solidFill>
                  <a:srgbClr val="000000"/>
                </a:solidFill>
                <a:latin typeface="Arial"/>
                <a:ea typeface="ＭＳ Ｐゴシック"/>
              </a:rPr>
              <a:t>Evaluation </a:t>
            </a:r>
            <a:r>
              <a:rPr lang="en-US" sz="4800" b="1" dirty="0" smtClean="0">
                <a:solidFill>
                  <a:srgbClr val="000000"/>
                </a:solidFill>
                <a:latin typeface="Arial"/>
                <a:ea typeface="ＭＳ Ｐゴシック"/>
              </a:rPr>
              <a:t>strategy</a:t>
            </a:r>
            <a:endParaRPr dirty="0"/>
          </a:p>
        </p:txBody>
      </p:sp>
      <p:sp>
        <p:nvSpPr>
          <p:cNvPr id="65" name="CustomShape 20"/>
          <p:cNvSpPr/>
          <p:nvPr/>
        </p:nvSpPr>
        <p:spPr>
          <a:xfrm>
            <a:off x="685800" y="27444480"/>
            <a:ext cx="12628080" cy="723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360" tIns="44280" rIns="90360" bIns="44280" anchor="ctr"/>
          <a:lstStyle/>
          <a:p>
            <a:pPr algn="ctr">
              <a:lnSpc>
                <a:spcPct val="100000"/>
              </a:lnSpc>
            </a:pPr>
            <a:r>
              <a:rPr lang="en-US" sz="4800" b="1">
                <a:solidFill>
                  <a:srgbClr val="000000"/>
                </a:solidFill>
                <a:latin typeface="Arial"/>
                <a:ea typeface="ＭＳ Ｐゴシック"/>
              </a:rPr>
              <a:t>Availability</a:t>
            </a:r>
            <a:endParaRPr/>
          </a:p>
        </p:txBody>
      </p:sp>
      <p:sp>
        <p:nvSpPr>
          <p:cNvPr id="66" name="CustomShape 21"/>
          <p:cNvSpPr/>
          <p:nvPr/>
        </p:nvSpPr>
        <p:spPr>
          <a:xfrm>
            <a:off x="654840" y="28267440"/>
            <a:ext cx="12648960" cy="21363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3200" dirty="0">
                <a:solidFill>
                  <a:srgbClr val="000000"/>
                </a:solidFill>
                <a:latin typeface="Arial"/>
                <a:ea typeface="ＭＳ Ｐゴシック"/>
              </a:rPr>
              <a:t>All methods are available in </a:t>
            </a:r>
            <a:r>
              <a:rPr lang="en-US" sz="3200" b="1" dirty="0">
                <a:solidFill>
                  <a:srgbClr val="000000"/>
                </a:solidFill>
                <a:latin typeface="Arial"/>
                <a:ea typeface="ＭＳ Ｐゴシック"/>
              </a:rPr>
              <a:t>QIIME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ＭＳ Ｐゴシック"/>
              </a:rPr>
              <a:t> (versions 1.5.0 and higher) under an open </a:t>
            </a:r>
            <a:r>
              <a:rPr lang="en-US" sz="3200" dirty="0" smtClean="0">
                <a:solidFill>
                  <a:srgbClr val="000000"/>
                </a:solidFill>
                <a:latin typeface="Arial"/>
                <a:ea typeface="ＭＳ Ｐゴシック"/>
              </a:rPr>
              <a:t>source license (GPL), 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ＭＳ Ｐゴシック"/>
              </a:rPr>
              <a:t>and are accompanied with </a:t>
            </a:r>
            <a:r>
              <a:rPr lang="en-US" sz="3200" b="1" dirty="0">
                <a:solidFill>
                  <a:srgbClr val="000000"/>
                </a:solidFill>
                <a:latin typeface="Arial"/>
                <a:ea typeface="ＭＳ Ｐゴシック"/>
              </a:rPr>
              <a:t>documentation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ＭＳ Ｐゴシック"/>
              </a:rPr>
              <a:t>, </a:t>
            </a:r>
            <a:r>
              <a:rPr lang="en-US" sz="3200" b="1" dirty="0">
                <a:solidFill>
                  <a:srgbClr val="000000"/>
                </a:solidFill>
                <a:latin typeface="Arial"/>
                <a:ea typeface="ＭＳ Ｐゴシック"/>
              </a:rPr>
              <a:t>tutorials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ＭＳ Ｐゴシック"/>
              </a:rPr>
              <a:t>, and </a:t>
            </a:r>
            <a:r>
              <a:rPr lang="en-US" sz="3200" b="1" dirty="0">
                <a:solidFill>
                  <a:srgbClr val="000000"/>
                </a:solidFill>
                <a:latin typeface="Arial"/>
                <a:ea typeface="ＭＳ Ｐゴシック"/>
              </a:rPr>
              <a:t>extensive unit tests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ＭＳ Ｐゴシック"/>
              </a:rPr>
              <a:t>. More info can be found at </a:t>
            </a:r>
            <a:r>
              <a:rPr lang="en-US" sz="3200" b="1" dirty="0">
                <a:solidFill>
                  <a:srgbClr val="000000"/>
                </a:solidFill>
                <a:latin typeface="Arial"/>
                <a:ea typeface="ＭＳ Ｐゴシック"/>
                <a:hlinkClick r:id="rId8"/>
              </a:rPr>
              <a:t>www.qiime.org</a:t>
            </a:r>
            <a:r>
              <a:rPr lang="en-US" sz="3200" dirty="0" smtClean="0">
                <a:solidFill>
                  <a:srgbClr val="000000"/>
                </a:solidFill>
                <a:latin typeface="Arial"/>
                <a:ea typeface="ＭＳ Ｐゴシック"/>
              </a:rPr>
              <a:t>.</a:t>
            </a:r>
            <a:endParaRPr dirty="0"/>
          </a:p>
        </p:txBody>
      </p:sp>
      <p:graphicFrame>
        <p:nvGraphicFramePr>
          <p:cNvPr id="67" name="Table 22"/>
          <p:cNvGraphicFramePr/>
          <p:nvPr>
            <p:extLst>
              <p:ext uri="{D42A27DB-BD31-4B8C-83A1-F6EECF244321}">
                <p14:modId xmlns:p14="http://schemas.microsoft.com/office/powerpoint/2010/main" val="1616412597"/>
              </p:ext>
            </p:extLst>
          </p:nvPr>
        </p:nvGraphicFramePr>
        <p:xfrm>
          <a:off x="685800" y="19245600"/>
          <a:ext cx="12597120" cy="34747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172200"/>
                <a:gridCol w="6424920"/>
              </a:tblGrid>
              <a:tr h="538900">
                <a:tc>
                  <a:txBody>
                    <a:bodyPr/>
                    <a:lstStyle/>
                    <a:p>
                      <a:r>
                        <a:rPr lang="en-US" sz="3200" dirty="0"/>
                        <a:t>Gradient analysis</a:t>
                      </a:r>
                      <a:endParaRPr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Grouping analysis</a:t>
                      </a:r>
                      <a:endParaRPr sz="3200" i="0" dirty="0"/>
                    </a:p>
                  </a:txBody>
                  <a:tcPr/>
                </a:tc>
              </a:tr>
              <a:tr h="538900">
                <a:tc>
                  <a:txBody>
                    <a:bodyPr/>
                    <a:lstStyle/>
                    <a:p>
                      <a:r>
                        <a:rPr lang="en-US" sz="3200" dirty="0"/>
                        <a:t>Mantel</a:t>
                      </a:r>
                      <a:endParaRPr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Adonis</a:t>
                      </a:r>
                      <a:endParaRPr sz="3200" dirty="0"/>
                    </a:p>
                  </a:txBody>
                  <a:tcPr/>
                </a:tc>
              </a:tr>
              <a:tr h="538900">
                <a:tc>
                  <a:txBody>
                    <a:bodyPr/>
                    <a:lstStyle/>
                    <a:p>
                      <a:r>
                        <a:rPr lang="en-US" sz="3200" dirty="0"/>
                        <a:t>Mantel </a:t>
                      </a:r>
                      <a:r>
                        <a:rPr lang="en-US" sz="3200" dirty="0" err="1"/>
                        <a:t>Correlogram</a:t>
                      </a:r>
                      <a:endParaRPr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ANOSIM</a:t>
                      </a:r>
                      <a:endParaRPr sz="3200" dirty="0"/>
                    </a:p>
                  </a:txBody>
                  <a:tcPr/>
                </a:tc>
              </a:tr>
              <a:tr h="538900">
                <a:tc>
                  <a:txBody>
                    <a:bodyPr/>
                    <a:lstStyle/>
                    <a:p>
                      <a:r>
                        <a:rPr lang="en-US" sz="3200"/>
                        <a:t>Moran's I</a:t>
                      </a:r>
                      <a:endParaRPr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db-RDA</a:t>
                      </a:r>
                      <a:endParaRPr sz="3200"/>
                    </a:p>
                  </a:txBody>
                  <a:tcPr/>
                </a:tc>
              </a:tr>
              <a:tr h="538900">
                <a:tc>
                  <a:txBody>
                    <a:bodyPr/>
                    <a:lstStyle/>
                    <a:p>
                      <a:r>
                        <a:rPr lang="en-US" sz="3200" dirty="0"/>
                        <a:t>BEST</a:t>
                      </a:r>
                      <a:endParaRPr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MRPP</a:t>
                      </a:r>
                      <a:endParaRPr sz="3200"/>
                    </a:p>
                  </a:txBody>
                  <a:tcPr/>
                </a:tc>
              </a:tr>
              <a:tr h="538900">
                <a:tc>
                  <a:txBody>
                    <a:bodyPr/>
                    <a:lstStyle/>
                    <a:p>
                      <a:r>
                        <a:rPr lang="en-US" sz="3200"/>
                        <a:t>PC-Correlation</a:t>
                      </a:r>
                      <a:endParaRPr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PERMANOVA</a:t>
                      </a:r>
                      <a:endParaRPr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8" name="CustomShape 23"/>
          <p:cNvSpPr/>
          <p:nvPr/>
        </p:nvSpPr>
        <p:spPr>
          <a:xfrm>
            <a:off x="30891600" y="8155440"/>
            <a:ext cx="12628080" cy="75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360" tIns="44280" rIns="90360" bIns="44280" anchor="ctr"/>
          <a:lstStyle/>
          <a:p>
            <a:pPr algn="ctr"/>
            <a:r>
              <a:rPr lang="en-US" sz="3600" b="1" dirty="0">
                <a:solidFill>
                  <a:srgbClr val="000000"/>
                </a:solidFill>
                <a:ea typeface="ＭＳ Ｐゴシック"/>
              </a:rPr>
              <a:t>Effect size </a:t>
            </a:r>
            <a:r>
              <a:rPr lang="en-US" sz="3600" b="1" dirty="0" smtClean="0">
                <a:solidFill>
                  <a:srgbClr val="000000"/>
                </a:solidFill>
                <a:ea typeface="ＭＳ Ｐゴシック"/>
              </a:rPr>
              <a:t>matters: don't </a:t>
            </a:r>
            <a:r>
              <a:rPr lang="en-US" sz="3600" b="1" dirty="0">
                <a:solidFill>
                  <a:srgbClr val="000000"/>
                </a:solidFill>
                <a:ea typeface="ＭＳ Ｐゴシック"/>
              </a:rPr>
              <a:t>rely solely on the p-value!</a:t>
            </a:r>
            <a:endParaRPr lang="en-US" sz="3600" dirty="0"/>
          </a:p>
        </p:txBody>
      </p:sp>
      <p:sp>
        <p:nvSpPr>
          <p:cNvPr id="69" name="CustomShape 24"/>
          <p:cNvSpPr/>
          <p:nvPr/>
        </p:nvSpPr>
        <p:spPr>
          <a:xfrm>
            <a:off x="14552160" y="22555200"/>
            <a:ext cx="15242040" cy="75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360" tIns="44280" rIns="90360" bIns="44280" anchor="ctr"/>
          <a:lstStyle/>
          <a:p>
            <a:pPr algn="ctr"/>
            <a:r>
              <a:rPr lang="en-US" sz="4000" b="1" dirty="0">
                <a:solidFill>
                  <a:srgbClr val="000000"/>
                </a:solidFill>
                <a:ea typeface="ＭＳ Ｐゴシック"/>
              </a:rPr>
              <a:t>Methods are correlated, but differ in interpretability.</a:t>
            </a:r>
            <a:endParaRPr lang="en-US" sz="4000" dirty="0"/>
          </a:p>
        </p:txBody>
      </p:sp>
      <p:graphicFrame>
        <p:nvGraphicFramePr>
          <p:cNvPr id="72" name="Table 27"/>
          <p:cNvGraphicFramePr/>
          <p:nvPr>
            <p:extLst>
              <p:ext uri="{D42A27DB-BD31-4B8C-83A1-F6EECF244321}">
                <p14:modId xmlns:p14="http://schemas.microsoft.com/office/powerpoint/2010/main" val="884740833"/>
              </p:ext>
            </p:extLst>
          </p:nvPr>
        </p:nvGraphicFramePr>
        <p:xfrm>
          <a:off x="692940" y="24079200"/>
          <a:ext cx="12589980" cy="2895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195488"/>
                <a:gridCol w="4197246"/>
                <a:gridCol w="4197246"/>
              </a:tblGrid>
              <a:tr h="366120">
                <a:tc>
                  <a:txBody>
                    <a:bodyPr/>
                    <a:lstStyle/>
                    <a:p>
                      <a:r>
                        <a:rPr lang="en-US" sz="3200" dirty="0"/>
                        <a:t>Empirical dataset</a:t>
                      </a:r>
                      <a:endParaRPr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Parameter(s)</a:t>
                      </a:r>
                      <a:endParaRPr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Citation</a:t>
                      </a:r>
                      <a:endParaRPr sz="3200" b="1" dirty="0"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88</a:t>
                      </a:r>
                      <a:r>
                        <a:rPr lang="en-US" sz="3200" baseline="0" dirty="0" smtClean="0"/>
                        <a:t> Soils</a:t>
                      </a:r>
                      <a:endParaRPr sz="3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pH, Latitude</a:t>
                      </a:r>
                      <a:endParaRPr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Lauber</a:t>
                      </a:r>
                      <a:r>
                        <a:rPr lang="en-US" sz="3200" dirty="0" smtClean="0"/>
                        <a:t> et al., 2009</a:t>
                      </a:r>
                      <a:endParaRPr lang="en-US" sz="3200" i="0" dirty="0"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Keyboards</a:t>
                      </a:r>
                      <a:endParaRPr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Subject</a:t>
                      </a:r>
                      <a:endParaRPr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Fierer</a:t>
                      </a:r>
                      <a:r>
                        <a:rPr lang="en-US" sz="3200" dirty="0" smtClean="0"/>
                        <a:t> et al., 2010</a:t>
                      </a:r>
                      <a:endParaRPr lang="en-US" sz="3200" i="0" dirty="0"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Whole</a:t>
                      </a:r>
                      <a:r>
                        <a:rPr lang="en-US" sz="3200" baseline="0" dirty="0" smtClean="0"/>
                        <a:t> Body</a:t>
                      </a:r>
                      <a:endParaRPr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Body site, Sex</a:t>
                      </a:r>
                      <a:endParaRPr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Costello et al., 2009</a:t>
                      </a:r>
                      <a:endParaRPr lang="en-US" sz="3200" i="0" dirty="0"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Guerrero</a:t>
                      </a:r>
                      <a:r>
                        <a:rPr lang="en-US" sz="3200" baseline="0" dirty="0" smtClean="0"/>
                        <a:t> Negro</a:t>
                      </a:r>
                      <a:endParaRPr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Microbial</a:t>
                      </a:r>
                      <a:r>
                        <a:rPr lang="en-US" sz="3200" baseline="0" dirty="0" smtClean="0"/>
                        <a:t> mat layer</a:t>
                      </a:r>
                      <a:endParaRPr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Harris et al., 2013</a:t>
                      </a:r>
                      <a:endParaRPr lang="en-US" sz="3200" i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CustomShape 20"/>
          <p:cNvSpPr/>
          <p:nvPr/>
        </p:nvSpPr>
        <p:spPr>
          <a:xfrm>
            <a:off x="31034280" y="27889200"/>
            <a:ext cx="12628080" cy="723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360" tIns="44280" rIns="90360" bIns="44280" anchor="ctr"/>
          <a:lstStyle/>
          <a:p>
            <a:pPr algn="ctr">
              <a:lnSpc>
                <a:spcPct val="100000"/>
              </a:lnSpc>
            </a:pPr>
            <a:r>
              <a:rPr lang="en-US" sz="4800" b="1" dirty="0" smtClean="0">
                <a:solidFill>
                  <a:srgbClr val="000000"/>
                </a:solidFill>
                <a:latin typeface="Arial"/>
                <a:ea typeface="ＭＳ Ｐゴシック"/>
              </a:rPr>
              <a:t>Conclusions</a:t>
            </a:r>
            <a:endParaRPr dirty="0"/>
          </a:p>
        </p:txBody>
      </p:sp>
      <p:sp>
        <p:nvSpPr>
          <p:cNvPr id="37" name="CustomShape 21"/>
          <p:cNvSpPr/>
          <p:nvPr/>
        </p:nvSpPr>
        <p:spPr>
          <a:xfrm>
            <a:off x="31013400" y="28651200"/>
            <a:ext cx="12648960" cy="21363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800" dirty="0" smtClean="0"/>
              <a:t>Due to the ever-increasing numbe</a:t>
            </a:r>
            <a:r>
              <a:rPr lang="en-US" sz="2800" dirty="0" smtClean="0"/>
              <a:t>r of samples used in modern microbial ecology study designs, it is necessary for researchers to consider both effect size magnitude </a:t>
            </a:r>
            <a:r>
              <a:rPr lang="en-US" sz="2800" i="1" dirty="0" smtClean="0"/>
              <a:t>and</a:t>
            </a:r>
            <a:r>
              <a:rPr lang="en-US" sz="2800" dirty="0" smtClean="0"/>
              <a:t> p-value when drawing conclusions. We plan to provide recommendations for specific methods that easily distinguish positive from negative controls based on effect size magnitude.</a:t>
            </a:r>
            <a:endParaRPr lang="en-US" sz="2800" dirty="0" smtClean="0"/>
          </a:p>
        </p:txBody>
      </p:sp>
      <p:pic>
        <p:nvPicPr>
          <p:cNvPr id="1026" name="Picture 2" descr="https://si0.twimg.com/profile_images/2525582530/CU_logo_for_twitter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895600"/>
            <a:ext cx="4095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stomShape 21"/>
          <p:cNvSpPr/>
          <p:nvPr/>
        </p:nvSpPr>
        <p:spPr>
          <a:xfrm>
            <a:off x="21868185" y="24987960"/>
            <a:ext cx="7926015" cy="54158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heatmap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to the left indicates Spearman’s rank correlation coefficients between the five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grouping analysis methods. The data used to compute the correlation coefficients were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obtained from evaluating the empirical datasets using both positive and negative controls. Additionally, sampling depth, distance metric, and number of samples were varied.</a:t>
            </a: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heatmap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for gradient analysis methods is omitted here because analyses are still in progress.</a:t>
            </a:r>
            <a:endParaRPr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CustomShape 21"/>
          <p:cNvSpPr/>
          <p:nvPr/>
        </p:nvSpPr>
        <p:spPr>
          <a:xfrm>
            <a:off x="30937200" y="23609520"/>
            <a:ext cx="12725040" cy="40510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The plots (above) compare the five grouping analysis methods using the </a:t>
            </a:r>
            <a:r>
              <a:rPr lang="en-US" sz="2600" i="1" dirty="0" smtClean="0">
                <a:latin typeface="Arial" pitchFamily="34" charset="0"/>
                <a:cs typeface="Arial" pitchFamily="34" charset="0"/>
              </a:rPr>
              <a:t>Keyboards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dataset at an even sampling depth of 390 sequences per sample with the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unweighted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UniFrac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distance metric. The plots in the left column compare number of samples (x-axis, log scale) to effect size (y-axis) at varying dissimilarity levels (</a:t>
            </a:r>
            <a:r>
              <a:rPr lang="en-US" sz="26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). The plots in the central column compare number of samples (x-axis, log scale) to p-value (y-axis, log scale). Means are plotted with standard deviation based on 10 independent simulations. A dissimilarity level of 0.0 is represented by a bold red line and indicates the results of the original dataset without any simulation of the data. The rightmost column (panels </a:t>
            </a:r>
            <a:r>
              <a:rPr lang="en-US" sz="2600" i="1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sz="26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) are principal coordinates analysis (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PCoA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) plots that illustrate the effect of four dissimilarity levels on the clustering of samples.</a:t>
            </a:r>
            <a:endParaRPr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CustomShape 21"/>
          <p:cNvSpPr/>
          <p:nvPr/>
        </p:nvSpPr>
        <p:spPr>
          <a:xfrm>
            <a:off x="14478000" y="23317200"/>
            <a:ext cx="15318240" cy="1563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3200" dirty="0"/>
              <a:t>E</a:t>
            </a:r>
            <a:r>
              <a:rPr lang="en-US" sz="3200" dirty="0" smtClean="0"/>
              <a:t>ach method’s effect size / test-statistic varies in magnitude, making it difficult to differentiate positive and negative controls for some methods such as MRPP and Moran’s I (data not shown).</a:t>
            </a:r>
            <a:endParaRPr sz="3200" dirty="0"/>
          </a:p>
        </p:txBody>
      </p:sp>
      <p:sp>
        <p:nvSpPr>
          <p:cNvPr id="40" name="CustomShape 21"/>
          <p:cNvSpPr/>
          <p:nvPr/>
        </p:nvSpPr>
        <p:spPr>
          <a:xfrm>
            <a:off x="30891600" y="8915400"/>
            <a:ext cx="12771000" cy="123717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3200" dirty="0" smtClean="0"/>
              <a:t>As the number of samples increases, the p-value converges to zero, regardless of whether a positive or negative control is used. Thus, it is imperative to interpret </a:t>
            </a:r>
            <a:r>
              <a:rPr lang="en-US" sz="3200" b="1" dirty="0" smtClean="0"/>
              <a:t>both</a:t>
            </a:r>
            <a:r>
              <a:rPr lang="en-US" sz="3200" dirty="0" smtClean="0"/>
              <a:t> p-value and effect size / test-statistic.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767</Words>
  <Application>Microsoft Office PowerPoint</Application>
  <PresentationFormat>Custom</PresentationFormat>
  <Paragraphs>73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jrideout</dc:creator>
  <cp:lastModifiedBy>Jai Ram Rideout</cp:lastModifiedBy>
  <cp:revision>88</cp:revision>
  <dcterms:modified xsi:type="dcterms:W3CDTF">2013-05-19T15:43:41Z</dcterms:modified>
</cp:coreProperties>
</file>