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dc.noaa.gov/cdo-web/" TargetMode="External"/><Relationship Id="rId3" Type="http://schemas.openxmlformats.org/officeDocument/2006/relationships/hyperlink" Target="https://gist.github.com/erichurst/7882666" TargetMode="External"/><Relationship Id="rId4" Type="http://schemas.openxmlformats.org/officeDocument/2006/relationships/hyperlink" Target="https://data.cityofnewyork.u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Science Capstone Project Predicting NYC Taxi Trip Times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Greg DeVore and Ryan Blosser</a:t>
            </a:r>
          </a:p>
          <a:p>
            <a:pPr/>
            <a:r>
              <a:t>Deriving Knowledge from Data at Scale, Fall 2017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234953"/>
            <a:ext cx="10515600" cy="742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Can we use data from various sources to predict the length of time for a taxi trip?</a:t>
            </a:r>
          </a:p>
        </p:txBody>
      </p:sp>
      <p:sp>
        <p:nvSpPr>
          <p:cNvPr id="116" name="Content Placeholder 2"/>
          <p:cNvSpPr txBox="1"/>
          <p:nvPr>
            <p:ph type="body" sz="quarter" idx="1"/>
          </p:nvPr>
        </p:nvSpPr>
        <p:spPr>
          <a:xfrm>
            <a:off x="838200" y="883043"/>
            <a:ext cx="10515600" cy="850106"/>
          </a:xfrm>
          <a:prstGeom prst="rect">
            <a:avLst/>
          </a:prstGeom>
        </p:spPr>
        <p:txBody>
          <a:bodyPr/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Significant impact in driver scheduling: Over 250,000 taxi trips a day in New York City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Can be used to predict fare cost: Over $1 billion in fares paid per year in the city</a:t>
            </a:r>
          </a:p>
        </p:txBody>
      </p:sp>
      <p:sp>
        <p:nvSpPr>
          <p:cNvPr id="117" name="Title 1"/>
          <p:cNvSpPr txBox="1"/>
          <p:nvPr/>
        </p:nvSpPr>
        <p:spPr>
          <a:xfrm>
            <a:off x="838200" y="1402159"/>
            <a:ext cx="10515600" cy="74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sources used</a:t>
            </a:r>
          </a:p>
        </p:txBody>
      </p:sp>
      <p:sp>
        <p:nvSpPr>
          <p:cNvPr id="118" name="Content Placeholder 2"/>
          <p:cNvSpPr txBox="1"/>
          <p:nvPr/>
        </p:nvSpPr>
        <p:spPr>
          <a:xfrm>
            <a:off x="838200" y="2122083"/>
            <a:ext cx="10515600" cy="126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Class-provided set of taxi trips from 2013, 1.7 million trips from a larger set of 173 million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Hourly climatological data from JFK airport found at NOAA’s site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https://www.ncdc.noaa.gov/cdo-web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endParaRPr u="sng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Latitude and Longitude associated with NYC ZIP Codes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https://gist.github.com/erichurst/7882666</a:t>
            </a:r>
            <a:r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Data dictionary to understand some features in taxi dataset from class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https://data.cityofnewyork.us/</a:t>
            </a:r>
            <a:r>
              <a:t> </a:t>
            </a:r>
          </a:p>
        </p:txBody>
      </p:sp>
      <p:sp>
        <p:nvSpPr>
          <p:cNvPr id="119" name="Title 1"/>
          <p:cNvSpPr txBox="1"/>
          <p:nvPr/>
        </p:nvSpPr>
        <p:spPr>
          <a:xfrm>
            <a:off x="838200" y="3300412"/>
            <a:ext cx="10515600" cy="74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cleansing procedures</a:t>
            </a:r>
          </a:p>
        </p:txBody>
      </p:sp>
      <p:sp>
        <p:nvSpPr>
          <p:cNvPr id="120" name="Content Placeholder 2"/>
          <p:cNvSpPr txBox="1"/>
          <p:nvPr/>
        </p:nvSpPr>
        <p:spPr>
          <a:xfrm>
            <a:off x="838200" y="4042568"/>
            <a:ext cx="10515600" cy="205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Removing duplicate trips in data (“Medallion”, “License” and “Pickup_Datetime” was a composite key to join the two vertically-partitioned taxi trip datasets and had a small number of duplicates)</a:t>
            </a:r>
            <a:endParaRPr sz="2800"/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Removing observations with extremely low or high values for both Trip Distance and a generated feature, Speed (we are given Trip Distance and Trip Times)</a:t>
            </a:r>
            <a:endParaRPr u="sng"/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Cleansing to either swap Latitude and Longitude values if they were reversed or remove the observations that had impossible values</a:t>
            </a:r>
            <a:endParaRPr sz="2800"/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Filling in blank observations for weather data based on values of nearby observations (hourly data given but some hours are blank but “sandwiched” in between hours with valid values)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" y="178594"/>
            <a:ext cx="3561701" cy="2850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2561" y="178592"/>
            <a:ext cx="3691745" cy="277042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9"/>
          <p:cNvSpPr txBox="1"/>
          <p:nvPr/>
        </p:nvSpPr>
        <p:spPr>
          <a:xfrm>
            <a:off x="200024" y="3095922"/>
            <a:ext cx="3390252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heat map of all the pickups in the dataset (the drop-offs is very similar).  There are two heavy clusters in the center of Manhattan, with a few pockets to the north and south of them.  There is another pocket east of Manhattan, by the airports.</a:t>
            </a:r>
          </a:p>
        </p:txBody>
      </p:sp>
      <p:sp>
        <p:nvSpPr>
          <p:cNvPr id="125" name="TextBox 10"/>
          <p:cNvSpPr txBox="1"/>
          <p:nvPr/>
        </p:nvSpPr>
        <p:spPr>
          <a:xfrm>
            <a:off x="7902561" y="3095922"/>
            <a:ext cx="3291695" cy="391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plot of trip distance versus trip time, showing a strong correlation between the two variables.</a:t>
            </a:r>
          </a:p>
        </p:txBody>
      </p:sp>
      <p:pic>
        <p:nvPicPr>
          <p:cNvPr id="126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0337" y="1058033"/>
            <a:ext cx="3312163" cy="297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12"/>
          <p:cNvSpPr txBox="1"/>
          <p:nvPr/>
        </p:nvSpPr>
        <p:spPr>
          <a:xfrm>
            <a:off x="4276075" y="3949360"/>
            <a:ext cx="3390251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Traffic distribution by hour; this observation was used to determine “rush hour”.</a:t>
            </a:r>
          </a:p>
        </p:txBody>
      </p:sp>
      <p:pic>
        <p:nvPicPr>
          <p:cNvPr id="128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0026" y="4164805"/>
            <a:ext cx="3561701" cy="1414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37776" y="4164805"/>
            <a:ext cx="3756531" cy="141446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15"/>
          <p:cNvSpPr txBox="1"/>
          <p:nvPr/>
        </p:nvSpPr>
        <p:spPr>
          <a:xfrm>
            <a:off x="300037" y="5709432"/>
            <a:ext cx="363313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Distribution of trip distance, modal around 1 mile with a long right tail</a:t>
            </a:r>
          </a:p>
        </p:txBody>
      </p:sp>
      <p:sp>
        <p:nvSpPr>
          <p:cNvPr id="131" name="TextBox 17"/>
          <p:cNvSpPr txBox="1"/>
          <p:nvPr/>
        </p:nvSpPr>
        <p:spPr>
          <a:xfrm>
            <a:off x="7837776" y="5709432"/>
            <a:ext cx="363313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Distribution of trip time, modal around 7 minutes with a long right 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838200" y="229395"/>
            <a:ext cx="10515600" cy="7421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selection and engineering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838200" y="864393"/>
            <a:ext cx="10515600" cy="4764883"/>
          </a:xfrm>
          <a:prstGeom prst="rect">
            <a:avLst/>
          </a:prstGeom>
        </p:spPr>
        <p:txBody>
          <a:bodyPr/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could only use data that would have been known to the driver at the time of pickup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Date and Time engineering: splitting the Pickup_DateTime column into granular buckets</a:t>
            </a:r>
          </a:p>
          <a:p>
            <a:pPr lvl="1" marL="685800" indent="-2286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Day of week, Weekend Day or not, Holiday (US Federal) or not, Month</a:t>
            </a:r>
            <a:endParaRPr sz="2400"/>
          </a:p>
          <a:p>
            <a:pPr lvl="1" marL="685800" indent="-2286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Time was split into single hours, as well 7 buckets per day and a binary Rush Hour value (based on observation of highest number of taxis per hour for dataset)</a:t>
            </a:r>
            <a:endParaRPr sz="2400"/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Pickup and drop-off ZIP Code generated by choosing the one with the closest centroid to the coordinates of the observation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Used k-means clustering for pickup and drop off locations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Created direction (16-way) based on pickup to drop off location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Created “traffic” by counting number of taxis with a pickup or drop off in a region over the last hour (drop off location was based on time at pick up)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Binary feature for rain based on hourly weather data (used value of hour of pick up)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Binary feature for the existence of a “toll” fee or “surcharge” fee</a:t>
            </a:r>
          </a:p>
          <a:p>
            <a:pPr>
              <a:defRPr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could not use money paid for the trip, this would have been target leakage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838200" y="229395"/>
            <a:ext cx="10515600" cy="742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 selection</a:t>
            </a:r>
          </a:p>
        </p:txBody>
      </p:sp>
      <p:sp>
        <p:nvSpPr>
          <p:cNvPr id="137" name="Content Placeholder 2"/>
          <p:cNvSpPr txBox="1"/>
          <p:nvPr>
            <p:ph type="body" sz="quarter" idx="1"/>
          </p:nvPr>
        </p:nvSpPr>
        <p:spPr>
          <a:xfrm>
            <a:off x="838200" y="864393"/>
            <a:ext cx="10515600" cy="1270994"/>
          </a:xfrm>
          <a:prstGeom prst="rect">
            <a:avLst/>
          </a:prstGeom>
        </p:spPr>
        <p:txBody>
          <a:bodyPr/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Trip time varies nonlinearly due to many factors, tree based model chosen due to ability to capture nonlinear behavior</a:t>
            </a:r>
          </a:p>
          <a:p>
            <a:pPr lvl="1" marL="685800" indent="-2286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Compared single, random forest and boosted regression models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Random forest chosen - low RMSE, low variance, can be grown in parallel</a:t>
            </a:r>
          </a:p>
          <a:p>
            <a:pPr lvl="1" marL="685800" indent="-2286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200 trees, 16 features, 5 features per tree, minimum 6 rides per node</a:t>
            </a:r>
          </a:p>
        </p:txBody>
      </p:sp>
      <p:sp>
        <p:nvSpPr>
          <p:cNvPr id="138" name="Content Placeholder 2"/>
          <p:cNvSpPr txBox="1"/>
          <p:nvPr/>
        </p:nvSpPr>
        <p:spPr>
          <a:xfrm>
            <a:off x="838200" y="2680493"/>
            <a:ext cx="7593311" cy="3127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Regression (predict trip time in seconds)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Validation RMSE ~4 minutes, R</a:t>
            </a:r>
            <a:r>
              <a:rPr baseline="31999"/>
              <a:t>2</a:t>
            </a:r>
            <a:r>
              <a:t> value 0.8</a:t>
            </a:r>
          </a:p>
          <a:p>
            <a:pPr lvl="1" marL="670560" indent="-21336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400"/>
              <a:t>Residuals centered about zero, slight heteroscedasticity observed</a:t>
            </a:r>
            <a:endParaRPr sz="1400"/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RMSE is high given median trip time of 10 minutes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Classification (predict trip as being short, medium, or long)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Trip times binned using 4-quantiles (&lt; 6 min, 6-16 min, &gt; 16 min)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Average prediction accuracy ~80% across three categories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Highest misclassification on short trips in heavy traffic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Accurately predicting trip time is difficult, mostly due to effects of traffic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 fixed trip distance can take 10x as long depending on location and time of day</a:t>
            </a:r>
          </a:p>
        </p:txBody>
      </p:sp>
      <p:sp>
        <p:nvSpPr>
          <p:cNvPr id="139" name="Title 1"/>
          <p:cNvSpPr txBox="1"/>
          <p:nvPr/>
        </p:nvSpPr>
        <p:spPr>
          <a:xfrm>
            <a:off x="838200" y="2219375"/>
            <a:ext cx="2721472" cy="37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 performance</a:t>
            </a:r>
          </a:p>
        </p:txBody>
      </p:sp>
      <p:pic>
        <p:nvPicPr>
          <p:cNvPr id="140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8476" y="1569020"/>
            <a:ext cx="2824286" cy="196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12.png" descr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5705" y="4189751"/>
            <a:ext cx="3518399" cy="244351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sidual vs. Fitted Values (Regression)"/>
          <p:cNvSpPr txBox="1"/>
          <p:nvPr/>
        </p:nvSpPr>
        <p:spPr>
          <a:xfrm>
            <a:off x="8864955" y="1279946"/>
            <a:ext cx="28398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Residual vs. Fitted Values (Regression)</a:t>
            </a:r>
          </a:p>
        </p:txBody>
      </p:sp>
      <p:sp>
        <p:nvSpPr>
          <p:cNvPr id="143" name="Predicted trip length with horizontal…"/>
          <p:cNvSpPr txBox="1"/>
          <p:nvPr/>
        </p:nvSpPr>
        <p:spPr>
          <a:xfrm>
            <a:off x="8825540" y="3691509"/>
            <a:ext cx="279267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Predicted trip length with horizontal</a:t>
            </a:r>
          </a:p>
          <a:p>
            <a:pPr>
              <a:defRPr sz="1400"/>
            </a:pPr>
            <a:r>
              <a:t>lines drawn at categorical boundaries</a:t>
            </a:r>
          </a:p>
        </p:txBody>
      </p:sp>
      <p:sp>
        <p:nvSpPr>
          <p:cNvPr id="144" name="The regression model is not recommended given the current ability to model traffic. Instead, the simpler classification model should be used."/>
          <p:cNvSpPr txBox="1"/>
          <p:nvPr/>
        </p:nvSpPr>
        <p:spPr>
          <a:xfrm>
            <a:off x="813222" y="5892007"/>
            <a:ext cx="764326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The regression model is not recommended given the current ability to model traffic. Instead, the simpler classification model should be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