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Title Text"/>
          <p:cNvSpPr txBox="1"/>
          <p:nvPr>
            <p:ph type="title"/>
          </p:nvPr>
        </p:nvSpPr>
        <p:spPr>
          <a:prstGeom prst="rect">
            <a:avLst/>
          </a:prstGeom>
        </p:spPr>
        <p:txBody>
          <a:bodyPr/>
          <a:lstStyle/>
          <a:p>
            <a:pPr/>
            <a:r>
              <a:t>Title Text</a:t>
            </a:r>
          </a:p>
        </p:txBody>
      </p:sp>
      <p:sp>
        <p:nvSpPr>
          <p:cNvPr id="9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Title Text"/>
          <p:cNvSpPr txBox="1"/>
          <p:nvPr>
            <p:ph type="title"/>
          </p:nvPr>
        </p:nvSpPr>
        <p:spPr>
          <a:xfrm>
            <a:off x="8724900" y="365125"/>
            <a:ext cx="2628900" cy="5811838"/>
          </a:xfrm>
          <a:prstGeom prst="rect">
            <a:avLst/>
          </a:prstGeom>
        </p:spPr>
        <p:txBody>
          <a:bodyPr/>
          <a:lstStyle/>
          <a:p>
            <a:pPr/>
            <a:r>
              <a:t>Title Text</a:t>
            </a:r>
          </a:p>
        </p:txBody>
      </p:sp>
      <p:sp>
        <p:nvSpPr>
          <p:cNvPr id="102" name="Body Level One…"/>
          <p:cNvSpPr txBox="1"/>
          <p:nvPr>
            <p:ph type="body" idx="1"/>
          </p:nvPr>
        </p:nvSpPr>
        <p:spPr>
          <a:xfrm>
            <a:off x="838200" y="365125"/>
            <a:ext cx="773430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9"/>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90" cy="823914"/>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6172200" y="1681163"/>
            <a:ext cx="5183188" cy="823914"/>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2"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13"/>
          </p:nvPr>
        </p:nvSpPr>
        <p:spPr>
          <a:xfrm>
            <a:off x="839787" y="2057400"/>
            <a:ext cx="3932240" cy="3811588"/>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83" name="Picture Placeholder 2"/>
          <p:cNvSpPr/>
          <p:nvPr>
            <p:ph type="pic" sz="half" idx="13"/>
          </p:nvPr>
        </p:nvSpPr>
        <p:spPr>
          <a:xfrm>
            <a:off x="5183187" y="987425"/>
            <a:ext cx="6172202" cy="4873625"/>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8" y="6404293"/>
            <a:ext cx="258623" cy="269239"/>
          </a:xfrm>
          <a:prstGeom prst="rect">
            <a:avLst/>
          </a:prstGeom>
          <a:ln w="12700">
            <a:miter lim="400000"/>
          </a:ln>
        </p:spPr>
        <p:txBody>
          <a:bodyPr wrap="none" lIns="45718" tIns="45718" rIns="45718" bIns="45718" anchor="ctr">
            <a:spAutoFit/>
          </a:bodyPr>
          <a:lstStyle>
            <a:lvl1pPr algn="r">
              <a:defRPr sz="1200">
                <a:solidFill>
                  <a:srgbClr val="888888"/>
                </a:solidFill>
                <a:latin typeface="+mj-lt"/>
                <a:ea typeface="+mj-ea"/>
                <a:cs typeface="+mj-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ncdc.noaa.gov/cdo-web/" TargetMode="External"/><Relationship Id="rId3" Type="http://schemas.openxmlformats.org/officeDocument/2006/relationships/hyperlink" Target="https://gist.github.com/erichurst/7882666" TargetMode="External"/><Relationship Id="rId4" Type="http://schemas.openxmlformats.org/officeDocument/2006/relationships/hyperlink" Target="https://data.cityofnewyork.us/"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Title 1"/>
          <p:cNvSpPr txBox="1"/>
          <p:nvPr>
            <p:ph type="ctrTitle"/>
          </p:nvPr>
        </p:nvSpPr>
        <p:spPr>
          <a:prstGeom prst="rect">
            <a:avLst/>
          </a:prstGeom>
        </p:spPr>
        <p:txBody>
          <a:bodyPr/>
          <a:lstStyle>
            <a:lvl1pPr>
              <a:defRPr sz="4400">
                <a:latin typeface="Arial"/>
                <a:ea typeface="Arial"/>
                <a:cs typeface="Arial"/>
                <a:sym typeface="Arial"/>
              </a:defRPr>
            </a:lvl1pPr>
          </a:lstStyle>
          <a:p>
            <a:pPr/>
            <a:r>
              <a:t>Data Science Capstone Project Predicting NYC Taxi Trip Times</a:t>
            </a:r>
          </a:p>
        </p:txBody>
      </p:sp>
      <p:sp>
        <p:nvSpPr>
          <p:cNvPr id="113" name="Subtitle 2"/>
          <p:cNvSpPr txBox="1"/>
          <p:nvPr>
            <p:ph type="subTitle" sz="quarter" idx="1"/>
          </p:nvPr>
        </p:nvSpPr>
        <p:spPr>
          <a:xfrm>
            <a:off x="1524000" y="3602037"/>
            <a:ext cx="9144000" cy="1655762"/>
          </a:xfrm>
          <a:prstGeom prst="rect">
            <a:avLst/>
          </a:prstGeom>
        </p:spPr>
        <p:txBody>
          <a:bodyPr/>
          <a:lstStyle/>
          <a:p>
            <a:pPr/>
            <a:r>
              <a:t>Greg DeVore and Ryan Blosser</a:t>
            </a:r>
          </a:p>
          <a:p>
            <a:pPr/>
            <a:r>
              <a:t>Deriving Knowledge from Data at Scale, Fall 2017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Title 1"/>
          <p:cNvSpPr txBox="1"/>
          <p:nvPr>
            <p:ph type="title"/>
          </p:nvPr>
        </p:nvSpPr>
        <p:spPr>
          <a:xfrm>
            <a:off x="838200" y="234953"/>
            <a:ext cx="10515600" cy="742155"/>
          </a:xfrm>
          <a:prstGeom prst="rect">
            <a:avLst/>
          </a:prstGeom>
        </p:spPr>
        <p:txBody>
          <a:bodyPr/>
          <a:lstStyle>
            <a:lvl1pPr>
              <a:defRPr sz="2000">
                <a:latin typeface="Arial"/>
                <a:ea typeface="Arial"/>
                <a:cs typeface="Arial"/>
                <a:sym typeface="Arial"/>
              </a:defRPr>
            </a:lvl1pPr>
          </a:lstStyle>
          <a:p>
            <a:pPr/>
            <a:r>
              <a:t>Can we use data from various sources to predict the length of time for a taxi trip?</a:t>
            </a:r>
          </a:p>
        </p:txBody>
      </p:sp>
      <p:sp>
        <p:nvSpPr>
          <p:cNvPr id="116" name="Content Placeholder 2"/>
          <p:cNvSpPr txBox="1"/>
          <p:nvPr>
            <p:ph type="body" sz="quarter" idx="1"/>
          </p:nvPr>
        </p:nvSpPr>
        <p:spPr>
          <a:xfrm>
            <a:off x="838200" y="883042"/>
            <a:ext cx="10515600" cy="850106"/>
          </a:xfrm>
          <a:prstGeom prst="rect">
            <a:avLst/>
          </a:prstGeom>
        </p:spPr>
        <p:txBody>
          <a:bodyPr/>
          <a:lstStyle/>
          <a:p>
            <a:pPr>
              <a:defRPr sz="1500">
                <a:latin typeface="Arial"/>
                <a:ea typeface="Arial"/>
                <a:cs typeface="Arial"/>
                <a:sym typeface="Arial"/>
              </a:defRPr>
            </a:pPr>
            <a:r>
              <a:t>Significant impact in driver scheduling: Over 250,000 taxi trips a day in New York City</a:t>
            </a:r>
          </a:p>
          <a:p>
            <a:pPr>
              <a:defRPr sz="1500">
                <a:latin typeface="Arial"/>
                <a:ea typeface="Arial"/>
                <a:cs typeface="Arial"/>
                <a:sym typeface="Arial"/>
              </a:defRPr>
            </a:pPr>
            <a:r>
              <a:t>Can be used to predict fare cost: Over $1 billion in fares paid per year in the city</a:t>
            </a:r>
          </a:p>
        </p:txBody>
      </p:sp>
      <p:sp>
        <p:nvSpPr>
          <p:cNvPr id="117" name="Title 1"/>
          <p:cNvSpPr txBox="1"/>
          <p:nvPr/>
        </p:nvSpPr>
        <p:spPr>
          <a:xfrm>
            <a:off x="838200" y="1402158"/>
            <a:ext cx="10515600" cy="74215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nSpc>
                <a:spcPct val="90000"/>
              </a:lnSpc>
              <a:defRPr sz="2000">
                <a:latin typeface="Arial"/>
                <a:ea typeface="Arial"/>
                <a:cs typeface="Arial"/>
                <a:sym typeface="Arial"/>
              </a:defRPr>
            </a:lvl1pPr>
          </a:lstStyle>
          <a:p>
            <a:pPr/>
            <a:r>
              <a:t>Data sources used</a:t>
            </a:r>
          </a:p>
        </p:txBody>
      </p:sp>
      <p:sp>
        <p:nvSpPr>
          <p:cNvPr id="118" name="Content Placeholder 2"/>
          <p:cNvSpPr txBox="1"/>
          <p:nvPr/>
        </p:nvSpPr>
        <p:spPr>
          <a:xfrm>
            <a:off x="838200" y="2122083"/>
            <a:ext cx="10515600" cy="126690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28600" indent="-228600">
              <a:lnSpc>
                <a:spcPct val="90000"/>
              </a:lnSpc>
              <a:spcBef>
                <a:spcPts val="1000"/>
              </a:spcBef>
              <a:buSzPct val="100000"/>
              <a:buFont typeface="Arial"/>
              <a:buChar char="•"/>
              <a:defRPr sz="1500">
                <a:latin typeface="Arial"/>
                <a:ea typeface="Arial"/>
                <a:cs typeface="Arial"/>
                <a:sym typeface="Arial"/>
              </a:defRPr>
            </a:pPr>
            <a:r>
              <a:t>Class-provided set of taxi trips from 2013, 1.7 million trips from a larger set of 173 million</a:t>
            </a:r>
            <a:endParaRPr sz="2800"/>
          </a:p>
          <a:p>
            <a:pPr marL="228600" indent="-228600">
              <a:lnSpc>
                <a:spcPct val="90000"/>
              </a:lnSpc>
              <a:spcBef>
                <a:spcPts val="1000"/>
              </a:spcBef>
              <a:buSzPct val="100000"/>
              <a:buFont typeface="Arial"/>
              <a:buChar char="•"/>
              <a:defRPr sz="1500">
                <a:latin typeface="Arial"/>
                <a:ea typeface="Arial"/>
                <a:cs typeface="Arial"/>
                <a:sym typeface="Arial"/>
              </a:defRPr>
            </a:pPr>
            <a:r>
              <a:t>Hourly climatological data from JFK airport found at NOAA’s site </a:t>
            </a:r>
            <a:r>
              <a:rPr u="sng">
                <a:solidFill>
                  <a:srgbClr val="0000FF"/>
                </a:solidFill>
                <a:uFill>
                  <a:solidFill>
                    <a:srgbClr val="0000FF"/>
                  </a:solidFill>
                </a:uFill>
                <a:hlinkClick r:id="rId2" invalidUrl="" action="" tgtFrame="" tooltip="" history="1" highlightClick="0" endSnd="0"/>
              </a:rPr>
              <a:t>https://www.ncdc.noaa.gov/cdo-web</a:t>
            </a:r>
            <a:r>
              <a:rPr u="sng">
                <a:solidFill>
                  <a:srgbClr val="0000FF"/>
                </a:solidFill>
                <a:uFill>
                  <a:solidFill>
                    <a:srgbClr val="0000FF"/>
                  </a:solidFill>
                </a:uFill>
                <a:hlinkClick r:id="rId2" invalidUrl="" action="" tgtFrame="" tooltip="" history="1" highlightClick="0" endSnd="0"/>
              </a:rPr>
              <a:t>/</a:t>
            </a:r>
            <a:endParaRPr u="sng"/>
          </a:p>
          <a:p>
            <a:pPr marL="228600" indent="-228600">
              <a:lnSpc>
                <a:spcPct val="90000"/>
              </a:lnSpc>
              <a:spcBef>
                <a:spcPts val="1000"/>
              </a:spcBef>
              <a:buSzPct val="100000"/>
              <a:buFont typeface="Arial"/>
              <a:buChar char="•"/>
              <a:defRPr sz="1500">
                <a:latin typeface="Arial"/>
                <a:ea typeface="Arial"/>
                <a:cs typeface="Arial"/>
                <a:sym typeface="Arial"/>
              </a:defRPr>
            </a:pPr>
            <a:r>
              <a:t>Latitude and Longitude associated with NYC ZIP Codes </a:t>
            </a:r>
            <a:r>
              <a:rPr u="sng">
                <a:solidFill>
                  <a:srgbClr val="0000FF"/>
                </a:solidFill>
                <a:uFill>
                  <a:solidFill>
                    <a:srgbClr val="0000FF"/>
                  </a:solidFill>
                </a:uFill>
                <a:hlinkClick r:id="rId3" invalidUrl="" action="" tgtFrame="" tooltip="" history="1" highlightClick="0" endSnd="0"/>
              </a:rPr>
              <a:t>https://gist.github.com/erichurst/7882666</a:t>
            </a:r>
            <a:r>
              <a:t> </a:t>
            </a:r>
          </a:p>
          <a:p>
            <a:pPr marL="228600" indent="-228600">
              <a:lnSpc>
                <a:spcPct val="90000"/>
              </a:lnSpc>
              <a:spcBef>
                <a:spcPts val="1000"/>
              </a:spcBef>
              <a:buSzPct val="100000"/>
              <a:buFont typeface="Arial"/>
              <a:buChar char="•"/>
              <a:defRPr sz="1500">
                <a:latin typeface="Arial"/>
                <a:ea typeface="Arial"/>
                <a:cs typeface="Arial"/>
                <a:sym typeface="Arial"/>
              </a:defRPr>
            </a:pPr>
            <a:r>
              <a:t>Data dictionary to understand some features in taxi dataset from class </a:t>
            </a:r>
            <a:r>
              <a:rPr u="sng">
                <a:solidFill>
                  <a:srgbClr val="0000FF"/>
                </a:solidFill>
                <a:uFill>
                  <a:solidFill>
                    <a:srgbClr val="0000FF"/>
                  </a:solidFill>
                </a:uFill>
                <a:hlinkClick r:id="rId4" invalidUrl="" action="" tgtFrame="" tooltip="" history="1" highlightClick="0" endSnd="0"/>
              </a:rPr>
              <a:t>https://data.cityofnewyork.us/</a:t>
            </a:r>
            <a:r>
              <a:t> </a:t>
            </a:r>
          </a:p>
        </p:txBody>
      </p:sp>
      <p:sp>
        <p:nvSpPr>
          <p:cNvPr id="119" name="Title 1"/>
          <p:cNvSpPr txBox="1"/>
          <p:nvPr/>
        </p:nvSpPr>
        <p:spPr>
          <a:xfrm>
            <a:off x="838200" y="3300412"/>
            <a:ext cx="10515600" cy="74215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nSpc>
                <a:spcPct val="90000"/>
              </a:lnSpc>
              <a:defRPr sz="2000">
                <a:latin typeface="Arial"/>
                <a:ea typeface="Arial"/>
                <a:cs typeface="Arial"/>
                <a:sym typeface="Arial"/>
              </a:defRPr>
            </a:lvl1pPr>
          </a:lstStyle>
          <a:p>
            <a:pPr/>
            <a:r>
              <a:t>Data cleansing procedures</a:t>
            </a:r>
          </a:p>
        </p:txBody>
      </p:sp>
      <p:sp>
        <p:nvSpPr>
          <p:cNvPr id="120" name="Content Placeholder 2"/>
          <p:cNvSpPr txBox="1"/>
          <p:nvPr/>
        </p:nvSpPr>
        <p:spPr>
          <a:xfrm>
            <a:off x="838200" y="4042567"/>
            <a:ext cx="10515600" cy="20574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228600" indent="-228600">
              <a:lnSpc>
                <a:spcPct val="81000"/>
              </a:lnSpc>
              <a:spcBef>
                <a:spcPts val="1000"/>
              </a:spcBef>
              <a:buSzPct val="100000"/>
              <a:buFont typeface="Arial"/>
              <a:buChar char="•"/>
              <a:defRPr sz="1500">
                <a:latin typeface="Arial"/>
                <a:ea typeface="Arial"/>
                <a:cs typeface="Arial"/>
                <a:sym typeface="Arial"/>
              </a:defRPr>
            </a:pPr>
            <a:r>
              <a:t>Removing duplicate trips in data (“Medallion”, “License” and “Pickup_Datetime” was a composite key to join the two vertically-partitioned taxi trip datasets and had a small number of duplicates)</a:t>
            </a:r>
            <a:endParaRPr sz="2800"/>
          </a:p>
          <a:p>
            <a:pPr marL="228600" indent="-228600">
              <a:lnSpc>
                <a:spcPct val="81000"/>
              </a:lnSpc>
              <a:spcBef>
                <a:spcPts val="1000"/>
              </a:spcBef>
              <a:buSzPct val="100000"/>
              <a:buFont typeface="Arial"/>
              <a:buChar char="•"/>
              <a:defRPr sz="1500">
                <a:latin typeface="Arial"/>
                <a:ea typeface="Arial"/>
                <a:cs typeface="Arial"/>
                <a:sym typeface="Arial"/>
              </a:defRPr>
            </a:pPr>
            <a:r>
              <a:t>Removing observations with extremely low or high values for both Trip Distance and a generated feature, Speed (we are given Trip Distance and Trip Times)</a:t>
            </a:r>
            <a:endParaRPr u="sng"/>
          </a:p>
          <a:p>
            <a:pPr marL="228600" indent="-228600">
              <a:lnSpc>
                <a:spcPct val="81000"/>
              </a:lnSpc>
              <a:spcBef>
                <a:spcPts val="1000"/>
              </a:spcBef>
              <a:buSzPct val="100000"/>
              <a:buFont typeface="Arial"/>
              <a:buChar char="•"/>
              <a:defRPr sz="1500">
                <a:latin typeface="Arial"/>
                <a:ea typeface="Arial"/>
                <a:cs typeface="Arial"/>
                <a:sym typeface="Arial"/>
              </a:defRPr>
            </a:pPr>
            <a:r>
              <a:t>Cleansing to either swap Latitude and Longitude values if they were reversed or remove the observations that had impossible values</a:t>
            </a:r>
            <a:endParaRPr sz="2800"/>
          </a:p>
          <a:p>
            <a:pPr marL="228600" indent="-228600">
              <a:lnSpc>
                <a:spcPct val="81000"/>
              </a:lnSpc>
              <a:spcBef>
                <a:spcPts val="1000"/>
              </a:spcBef>
              <a:buSzPct val="100000"/>
              <a:buFont typeface="Arial"/>
              <a:buChar char="•"/>
              <a:defRPr sz="1500">
                <a:latin typeface="Arial"/>
                <a:ea typeface="Arial"/>
                <a:cs typeface="Arial"/>
                <a:sym typeface="Arial"/>
              </a:defRPr>
            </a:pPr>
            <a:r>
              <a:t>Filling in blank observations for weather data based on values of nearby observations (hourly data given but some hours are blank but “sandwiched” in between hours with valid values)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2" name="Picture 5" descr="Picture 5"/>
          <p:cNvPicPr>
            <a:picLocks noChangeAspect="1"/>
          </p:cNvPicPr>
          <p:nvPr/>
        </p:nvPicPr>
        <p:blipFill>
          <a:blip r:embed="rId2">
            <a:extLst/>
          </a:blip>
          <a:stretch>
            <a:fillRect/>
          </a:stretch>
        </p:blipFill>
        <p:spPr>
          <a:xfrm>
            <a:off x="200025" y="178594"/>
            <a:ext cx="3561701" cy="2850357"/>
          </a:xfrm>
          <a:prstGeom prst="rect">
            <a:avLst/>
          </a:prstGeom>
          <a:ln w="12700">
            <a:miter lim="400000"/>
          </a:ln>
        </p:spPr>
      </p:pic>
      <p:pic>
        <p:nvPicPr>
          <p:cNvPr id="123" name="Picture 6" descr="Picture 6"/>
          <p:cNvPicPr>
            <a:picLocks noChangeAspect="1"/>
          </p:cNvPicPr>
          <p:nvPr/>
        </p:nvPicPr>
        <p:blipFill>
          <a:blip r:embed="rId3">
            <a:extLst/>
          </a:blip>
          <a:stretch>
            <a:fillRect/>
          </a:stretch>
        </p:blipFill>
        <p:spPr>
          <a:xfrm>
            <a:off x="7902561" y="178592"/>
            <a:ext cx="3691745" cy="2770422"/>
          </a:xfrm>
          <a:prstGeom prst="rect">
            <a:avLst/>
          </a:prstGeom>
          <a:ln w="12700">
            <a:miter lim="400000"/>
          </a:ln>
        </p:spPr>
      </p:pic>
      <p:sp>
        <p:nvSpPr>
          <p:cNvPr id="124" name="TextBox 9"/>
          <p:cNvSpPr txBox="1"/>
          <p:nvPr/>
        </p:nvSpPr>
        <p:spPr>
          <a:xfrm>
            <a:off x="200024" y="3095922"/>
            <a:ext cx="3390252" cy="8488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100">
                <a:latin typeface="Arial"/>
                <a:ea typeface="Arial"/>
                <a:cs typeface="Arial"/>
                <a:sym typeface="Arial"/>
              </a:defRPr>
            </a:lvl1pPr>
          </a:lstStyle>
          <a:p>
            <a:pPr/>
            <a:r>
              <a:t>A heat map of all the pickups in the dataset (the drop-offs is very similar).  There are two heavy clusters in the center of Manhattan, with a few pockets to the north and south of them.  There is another pocket east of Manhattan, by the airports.</a:t>
            </a:r>
          </a:p>
        </p:txBody>
      </p:sp>
      <p:sp>
        <p:nvSpPr>
          <p:cNvPr id="125" name="TextBox 10"/>
          <p:cNvSpPr txBox="1"/>
          <p:nvPr/>
        </p:nvSpPr>
        <p:spPr>
          <a:xfrm>
            <a:off x="7902561" y="3095922"/>
            <a:ext cx="3291695" cy="3916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100">
                <a:latin typeface="Arial"/>
                <a:ea typeface="Arial"/>
                <a:cs typeface="Arial"/>
                <a:sym typeface="Arial"/>
              </a:defRPr>
            </a:lvl1pPr>
          </a:lstStyle>
          <a:p>
            <a:pPr/>
            <a:r>
              <a:t>A plot of trip distance versus trip time, showing a strong correlation between the two variables.</a:t>
            </a:r>
          </a:p>
        </p:txBody>
      </p:sp>
      <p:pic>
        <p:nvPicPr>
          <p:cNvPr id="126" name="Picture 11" descr="Picture 11"/>
          <p:cNvPicPr>
            <a:picLocks noChangeAspect="1"/>
          </p:cNvPicPr>
          <p:nvPr/>
        </p:nvPicPr>
        <p:blipFill>
          <a:blip r:embed="rId4">
            <a:extLst/>
          </a:blip>
          <a:stretch>
            <a:fillRect/>
          </a:stretch>
        </p:blipFill>
        <p:spPr>
          <a:xfrm>
            <a:off x="4090337" y="1058032"/>
            <a:ext cx="3312164" cy="2976611"/>
          </a:xfrm>
          <a:prstGeom prst="rect">
            <a:avLst/>
          </a:prstGeom>
          <a:ln w="12700">
            <a:miter lim="400000"/>
          </a:ln>
        </p:spPr>
      </p:pic>
      <p:sp>
        <p:nvSpPr>
          <p:cNvPr id="127" name="TextBox 12"/>
          <p:cNvSpPr txBox="1"/>
          <p:nvPr/>
        </p:nvSpPr>
        <p:spPr>
          <a:xfrm>
            <a:off x="4276075" y="3949360"/>
            <a:ext cx="3390251" cy="3916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100">
                <a:latin typeface="Arial"/>
                <a:ea typeface="Arial"/>
                <a:cs typeface="Arial"/>
                <a:sym typeface="Arial"/>
              </a:defRPr>
            </a:lvl1pPr>
          </a:lstStyle>
          <a:p>
            <a:pPr/>
            <a:r>
              <a:t>Traffic distribution by hour; this observation was used to determine “rush hour”.</a:t>
            </a:r>
          </a:p>
        </p:txBody>
      </p:sp>
      <p:pic>
        <p:nvPicPr>
          <p:cNvPr id="128" name="Picture 13" descr="Picture 13"/>
          <p:cNvPicPr>
            <a:picLocks noChangeAspect="1"/>
          </p:cNvPicPr>
          <p:nvPr/>
        </p:nvPicPr>
        <p:blipFill>
          <a:blip r:embed="rId5">
            <a:extLst/>
          </a:blip>
          <a:stretch>
            <a:fillRect/>
          </a:stretch>
        </p:blipFill>
        <p:spPr>
          <a:xfrm>
            <a:off x="200026" y="4164805"/>
            <a:ext cx="3561701" cy="1414464"/>
          </a:xfrm>
          <a:prstGeom prst="rect">
            <a:avLst/>
          </a:prstGeom>
          <a:ln w="12700">
            <a:miter lim="400000"/>
          </a:ln>
        </p:spPr>
      </p:pic>
      <p:pic>
        <p:nvPicPr>
          <p:cNvPr id="129" name="Picture 14" descr="Picture 14"/>
          <p:cNvPicPr>
            <a:picLocks noChangeAspect="1"/>
          </p:cNvPicPr>
          <p:nvPr/>
        </p:nvPicPr>
        <p:blipFill>
          <a:blip r:embed="rId6">
            <a:extLst/>
          </a:blip>
          <a:stretch>
            <a:fillRect/>
          </a:stretch>
        </p:blipFill>
        <p:spPr>
          <a:xfrm>
            <a:off x="7837775" y="4164805"/>
            <a:ext cx="3756533" cy="1414465"/>
          </a:xfrm>
          <a:prstGeom prst="rect">
            <a:avLst/>
          </a:prstGeom>
          <a:ln w="12700">
            <a:miter lim="400000"/>
          </a:ln>
        </p:spPr>
      </p:pic>
      <p:sp>
        <p:nvSpPr>
          <p:cNvPr id="130" name="TextBox 15"/>
          <p:cNvSpPr txBox="1"/>
          <p:nvPr/>
        </p:nvSpPr>
        <p:spPr>
          <a:xfrm>
            <a:off x="300036" y="5709432"/>
            <a:ext cx="3633141" cy="4420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200">
                <a:latin typeface="Arial"/>
                <a:ea typeface="Arial"/>
                <a:cs typeface="Arial"/>
                <a:sym typeface="Arial"/>
              </a:defRPr>
            </a:lvl1pPr>
          </a:lstStyle>
          <a:p>
            <a:pPr/>
            <a:r>
              <a:t>Distribution of trip distance, modal around 1 mile with a long right tail</a:t>
            </a:r>
          </a:p>
        </p:txBody>
      </p:sp>
      <p:sp>
        <p:nvSpPr>
          <p:cNvPr id="131" name="TextBox 17"/>
          <p:cNvSpPr txBox="1"/>
          <p:nvPr/>
        </p:nvSpPr>
        <p:spPr>
          <a:xfrm>
            <a:off x="7837775" y="5709432"/>
            <a:ext cx="3633139" cy="4420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200">
                <a:latin typeface="Arial"/>
                <a:ea typeface="Arial"/>
                <a:cs typeface="Arial"/>
                <a:sym typeface="Arial"/>
              </a:defRPr>
            </a:lvl1pPr>
          </a:lstStyle>
          <a:p>
            <a:pPr/>
            <a:r>
              <a:t>Distribution of trip time, modal around 7 minutes with a long right tail</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Title 1"/>
          <p:cNvSpPr txBox="1"/>
          <p:nvPr>
            <p:ph type="title"/>
          </p:nvPr>
        </p:nvSpPr>
        <p:spPr>
          <a:xfrm>
            <a:off x="838200" y="229395"/>
            <a:ext cx="10515600" cy="742157"/>
          </a:xfrm>
          <a:prstGeom prst="rect">
            <a:avLst/>
          </a:prstGeom>
        </p:spPr>
        <p:txBody>
          <a:bodyPr/>
          <a:lstStyle>
            <a:lvl1pPr>
              <a:defRPr sz="2000">
                <a:latin typeface="Arial"/>
                <a:ea typeface="Arial"/>
                <a:cs typeface="Arial"/>
                <a:sym typeface="Arial"/>
              </a:defRPr>
            </a:lvl1pPr>
          </a:lstStyle>
          <a:p>
            <a:pPr/>
            <a:r>
              <a:t>Feature selection and engineering</a:t>
            </a:r>
          </a:p>
        </p:txBody>
      </p:sp>
      <p:sp>
        <p:nvSpPr>
          <p:cNvPr id="134" name="Content Placeholder 2"/>
          <p:cNvSpPr txBox="1"/>
          <p:nvPr>
            <p:ph type="body" idx="1"/>
          </p:nvPr>
        </p:nvSpPr>
        <p:spPr>
          <a:xfrm>
            <a:off x="838200" y="864392"/>
            <a:ext cx="10515600" cy="4764885"/>
          </a:xfrm>
          <a:prstGeom prst="rect">
            <a:avLst/>
          </a:prstGeom>
        </p:spPr>
        <p:txBody>
          <a:bodyPr/>
          <a:lstStyle/>
          <a:p>
            <a:pPr>
              <a:defRPr sz="1500">
                <a:latin typeface="Arial"/>
                <a:ea typeface="Arial"/>
                <a:cs typeface="Arial"/>
                <a:sym typeface="Arial"/>
              </a:defRPr>
            </a:pPr>
            <a:r>
              <a:t>We could only use data that would have been known to the driver at the time of pickup</a:t>
            </a:r>
          </a:p>
          <a:p>
            <a:pPr>
              <a:defRPr sz="1500">
                <a:latin typeface="Arial"/>
                <a:ea typeface="Arial"/>
                <a:cs typeface="Arial"/>
                <a:sym typeface="Arial"/>
              </a:defRPr>
            </a:pPr>
            <a:r>
              <a:t>Date and Time engineering: splitting the Pickup_DateTime column into granular buckets</a:t>
            </a:r>
          </a:p>
          <a:p>
            <a:pPr lvl="1" marL="685800" indent="-228600">
              <a:spcBef>
                <a:spcPts val="500"/>
              </a:spcBef>
              <a:defRPr sz="1400">
                <a:latin typeface="Arial"/>
                <a:ea typeface="Arial"/>
                <a:cs typeface="Arial"/>
                <a:sym typeface="Arial"/>
              </a:defRPr>
            </a:pPr>
            <a:r>
              <a:t>Day of week, Weekend Day or not, Holiday (US Federal) or not, Month</a:t>
            </a:r>
            <a:endParaRPr sz="2400"/>
          </a:p>
          <a:p>
            <a:pPr lvl="1" marL="685800" indent="-228600">
              <a:spcBef>
                <a:spcPts val="500"/>
              </a:spcBef>
              <a:defRPr sz="1400">
                <a:latin typeface="Arial"/>
                <a:ea typeface="Arial"/>
                <a:cs typeface="Arial"/>
                <a:sym typeface="Arial"/>
              </a:defRPr>
            </a:pPr>
            <a:r>
              <a:t>Time was split into single hours, as well 7 buckets per day and a binary Rush Hour value (based on observation of highest number of taxis per hour for dataset)</a:t>
            </a:r>
            <a:endParaRPr sz="2400"/>
          </a:p>
          <a:p>
            <a:pPr>
              <a:defRPr sz="1500">
                <a:latin typeface="Arial"/>
                <a:ea typeface="Arial"/>
                <a:cs typeface="Arial"/>
                <a:sym typeface="Arial"/>
              </a:defRPr>
            </a:pPr>
            <a:r>
              <a:t>Pickup and drop-off ZIP Code generated by choosing the one with the closest centroid to the coordinates of the observation</a:t>
            </a:r>
          </a:p>
          <a:p>
            <a:pPr>
              <a:defRPr sz="1500">
                <a:latin typeface="Arial"/>
                <a:ea typeface="Arial"/>
                <a:cs typeface="Arial"/>
                <a:sym typeface="Arial"/>
              </a:defRPr>
            </a:pPr>
            <a:r>
              <a:t>Used k-means clustering for pickup and drop off locations</a:t>
            </a:r>
          </a:p>
          <a:p>
            <a:pPr>
              <a:defRPr sz="1500">
                <a:latin typeface="Arial"/>
                <a:ea typeface="Arial"/>
                <a:cs typeface="Arial"/>
                <a:sym typeface="Arial"/>
              </a:defRPr>
            </a:pPr>
            <a:r>
              <a:t>Created direction (16-way) based on pickup to drop off location</a:t>
            </a:r>
          </a:p>
          <a:p>
            <a:pPr>
              <a:defRPr sz="1500">
                <a:latin typeface="Arial"/>
                <a:ea typeface="Arial"/>
                <a:cs typeface="Arial"/>
                <a:sym typeface="Arial"/>
              </a:defRPr>
            </a:pPr>
            <a:r>
              <a:t>Created “traffic” by counting number of taxis with a pickup or drop off in a region over the last hour (drop off location was based on time at pick up)</a:t>
            </a:r>
          </a:p>
          <a:p>
            <a:pPr>
              <a:defRPr sz="1500">
                <a:latin typeface="Arial"/>
                <a:ea typeface="Arial"/>
                <a:cs typeface="Arial"/>
                <a:sym typeface="Arial"/>
              </a:defRPr>
            </a:pPr>
            <a:r>
              <a:t>Binary feature for rain based on hourly weather data (used value of hour of pick up)</a:t>
            </a:r>
          </a:p>
          <a:p>
            <a:pPr>
              <a:defRPr sz="1500">
                <a:latin typeface="Arial"/>
                <a:ea typeface="Arial"/>
                <a:cs typeface="Arial"/>
                <a:sym typeface="Arial"/>
              </a:defRPr>
            </a:pPr>
            <a:r>
              <a:t>Binary feature for the existence of a “toll” fee or “surcharge” fee</a:t>
            </a:r>
          </a:p>
          <a:p>
            <a:pPr>
              <a:defRPr sz="1500">
                <a:solidFill>
                  <a:srgbClr val="FF0000"/>
                </a:solidFill>
                <a:latin typeface="Arial"/>
                <a:ea typeface="Arial"/>
                <a:cs typeface="Arial"/>
                <a:sym typeface="Arial"/>
              </a:defRPr>
            </a:pPr>
            <a:r>
              <a:t>We could not use money paid for the trip, this would have been target leakage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Title 1"/>
          <p:cNvSpPr txBox="1"/>
          <p:nvPr>
            <p:ph type="title"/>
          </p:nvPr>
        </p:nvSpPr>
        <p:spPr>
          <a:xfrm>
            <a:off x="838200" y="229395"/>
            <a:ext cx="10515600" cy="742155"/>
          </a:xfrm>
          <a:prstGeom prst="rect">
            <a:avLst/>
          </a:prstGeom>
        </p:spPr>
        <p:txBody>
          <a:bodyPr/>
          <a:lstStyle>
            <a:lvl1pPr>
              <a:defRPr sz="2000">
                <a:latin typeface="Arial"/>
                <a:ea typeface="Arial"/>
                <a:cs typeface="Arial"/>
                <a:sym typeface="Arial"/>
              </a:defRPr>
            </a:lvl1pPr>
          </a:lstStyle>
          <a:p>
            <a:pPr/>
            <a:r>
              <a:t>Model selection</a:t>
            </a:r>
          </a:p>
        </p:txBody>
      </p:sp>
      <p:sp>
        <p:nvSpPr>
          <p:cNvPr id="137" name="Content Placeholder 2"/>
          <p:cNvSpPr txBox="1"/>
          <p:nvPr>
            <p:ph type="body" sz="quarter" idx="1"/>
          </p:nvPr>
        </p:nvSpPr>
        <p:spPr>
          <a:xfrm>
            <a:off x="838200" y="864392"/>
            <a:ext cx="10515600" cy="1270996"/>
          </a:xfrm>
          <a:prstGeom prst="rect">
            <a:avLst/>
          </a:prstGeom>
        </p:spPr>
        <p:txBody>
          <a:bodyPr/>
          <a:lstStyle/>
          <a:p>
            <a:pPr>
              <a:defRPr sz="1500">
                <a:latin typeface="Arial"/>
                <a:ea typeface="Arial"/>
                <a:cs typeface="Arial"/>
                <a:sym typeface="Arial"/>
              </a:defRPr>
            </a:pPr>
            <a:r>
              <a:t>Trip time varies nonlinearly due to many factors, tree based model chosen due to ability to capture nonlinear behavior</a:t>
            </a:r>
          </a:p>
          <a:p>
            <a:pPr lvl="1" marL="685800" indent="-228600">
              <a:defRPr sz="1400">
                <a:latin typeface="Arial"/>
                <a:ea typeface="Arial"/>
                <a:cs typeface="Arial"/>
                <a:sym typeface="Arial"/>
              </a:defRPr>
            </a:pPr>
            <a:r>
              <a:t>Compared single, random forest and boosted regression models</a:t>
            </a:r>
          </a:p>
          <a:p>
            <a:pPr>
              <a:defRPr sz="1500">
                <a:latin typeface="Arial"/>
                <a:ea typeface="Arial"/>
                <a:cs typeface="Arial"/>
                <a:sym typeface="Arial"/>
              </a:defRPr>
            </a:pPr>
            <a:r>
              <a:t>Random forest chosen - low RMSE, low variance, trees can be grown in parallel</a:t>
            </a:r>
          </a:p>
          <a:p>
            <a:pPr lvl="1" marL="685800" indent="-228600">
              <a:defRPr sz="1400">
                <a:latin typeface="Arial"/>
                <a:ea typeface="Arial"/>
                <a:cs typeface="Arial"/>
                <a:sym typeface="Arial"/>
              </a:defRPr>
            </a:pPr>
            <a:r>
              <a:t>200 trees, 16 features, 5 features per tree, minimum 6 rides per node</a:t>
            </a:r>
          </a:p>
        </p:txBody>
      </p:sp>
      <p:sp>
        <p:nvSpPr>
          <p:cNvPr id="138" name="Content Placeholder 2"/>
          <p:cNvSpPr txBox="1"/>
          <p:nvPr/>
        </p:nvSpPr>
        <p:spPr>
          <a:xfrm>
            <a:off x="838200" y="2680492"/>
            <a:ext cx="7593311" cy="312752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228600" indent="-228600">
              <a:lnSpc>
                <a:spcPct val="90000"/>
              </a:lnSpc>
              <a:spcBef>
                <a:spcPts val="1000"/>
              </a:spcBef>
              <a:buSzPct val="100000"/>
              <a:buFont typeface="Arial"/>
              <a:buChar char="•"/>
              <a:defRPr sz="1500">
                <a:latin typeface="Arial"/>
                <a:ea typeface="Arial"/>
                <a:cs typeface="Arial"/>
                <a:sym typeface="Arial"/>
              </a:defRPr>
            </a:pPr>
            <a:r>
              <a:t>Regression (predict trip time in seconds)</a:t>
            </a:r>
          </a:p>
          <a:p>
            <a:pPr lvl="1" marL="685800" indent="-228600">
              <a:lnSpc>
                <a:spcPct val="90000"/>
              </a:lnSpc>
              <a:spcBef>
                <a:spcPts val="1000"/>
              </a:spcBef>
              <a:buSzPct val="100000"/>
              <a:buFont typeface="Arial"/>
              <a:buChar char="•"/>
              <a:defRPr sz="1400">
                <a:latin typeface="Arial"/>
                <a:ea typeface="Arial"/>
                <a:cs typeface="Arial"/>
                <a:sym typeface="Arial"/>
              </a:defRPr>
            </a:pPr>
            <a:r>
              <a:t>Validation RMSE ~4 minutes, R</a:t>
            </a:r>
            <a:r>
              <a:rPr baseline="31999"/>
              <a:t>2</a:t>
            </a:r>
            <a:r>
              <a:t> value 0.8</a:t>
            </a:r>
          </a:p>
          <a:p>
            <a:pPr lvl="1" marL="670559" indent="-213359">
              <a:lnSpc>
                <a:spcPct val="90000"/>
              </a:lnSpc>
              <a:spcBef>
                <a:spcPts val="1000"/>
              </a:spcBef>
              <a:buSzPct val="100000"/>
              <a:buFont typeface="Arial"/>
              <a:buChar char="•"/>
              <a:defRPr sz="1400">
                <a:latin typeface="Arial"/>
                <a:ea typeface="Arial"/>
                <a:cs typeface="Arial"/>
                <a:sym typeface="Arial"/>
              </a:defRPr>
            </a:pPr>
            <a:r>
              <a:t>Residuals centered about zero, slight heteroscedasticity observed</a:t>
            </a:r>
          </a:p>
          <a:p>
            <a:pPr lvl="1" marL="685800" indent="-228600">
              <a:lnSpc>
                <a:spcPct val="90000"/>
              </a:lnSpc>
              <a:spcBef>
                <a:spcPts val="1000"/>
              </a:spcBef>
              <a:buSzPct val="100000"/>
              <a:buFont typeface="Arial"/>
              <a:buChar char="•"/>
              <a:defRPr sz="1400">
                <a:latin typeface="Arial"/>
                <a:ea typeface="Arial"/>
                <a:cs typeface="Arial"/>
                <a:sym typeface="Arial"/>
              </a:defRPr>
            </a:pPr>
            <a:r>
              <a:t>RMSE is high given median trip time of 10 minutes</a:t>
            </a:r>
          </a:p>
          <a:p>
            <a:pPr marL="228600" indent="-228600">
              <a:lnSpc>
                <a:spcPct val="90000"/>
              </a:lnSpc>
              <a:spcBef>
                <a:spcPts val="1000"/>
              </a:spcBef>
              <a:buSzPct val="100000"/>
              <a:buFont typeface="Arial"/>
              <a:buChar char="•"/>
              <a:defRPr sz="1500">
                <a:latin typeface="Arial"/>
                <a:ea typeface="Arial"/>
                <a:cs typeface="Arial"/>
                <a:sym typeface="Arial"/>
              </a:defRPr>
            </a:pPr>
            <a:r>
              <a:t>Classification (predict trip as being short, medium, or long)</a:t>
            </a:r>
          </a:p>
          <a:p>
            <a:pPr lvl="1" marL="685800" indent="-228600">
              <a:lnSpc>
                <a:spcPct val="90000"/>
              </a:lnSpc>
              <a:spcBef>
                <a:spcPts val="1000"/>
              </a:spcBef>
              <a:buSzPct val="100000"/>
              <a:buFont typeface="Arial"/>
              <a:buChar char="•"/>
              <a:defRPr sz="1400">
                <a:latin typeface="Arial"/>
                <a:ea typeface="Arial"/>
                <a:cs typeface="Arial"/>
                <a:sym typeface="Arial"/>
              </a:defRPr>
            </a:pPr>
            <a:r>
              <a:t>Trip times binned using 4-quantiles (&lt; 6 min, 6-16 min, &gt; 16 min)</a:t>
            </a:r>
          </a:p>
          <a:p>
            <a:pPr lvl="1" marL="685800" indent="-228600">
              <a:lnSpc>
                <a:spcPct val="90000"/>
              </a:lnSpc>
              <a:spcBef>
                <a:spcPts val="1000"/>
              </a:spcBef>
              <a:buSzPct val="100000"/>
              <a:buFont typeface="Arial"/>
              <a:buChar char="•"/>
              <a:defRPr sz="1400">
                <a:latin typeface="Arial"/>
                <a:ea typeface="Arial"/>
                <a:cs typeface="Arial"/>
                <a:sym typeface="Arial"/>
              </a:defRPr>
            </a:pPr>
            <a:r>
              <a:t>Average prediction accuracy ~80% across three categories</a:t>
            </a:r>
          </a:p>
          <a:p>
            <a:pPr lvl="1" marL="685800" indent="-228600">
              <a:lnSpc>
                <a:spcPct val="90000"/>
              </a:lnSpc>
              <a:spcBef>
                <a:spcPts val="1000"/>
              </a:spcBef>
              <a:buSzPct val="100000"/>
              <a:buFont typeface="Arial"/>
              <a:buChar char="•"/>
              <a:defRPr sz="1400">
                <a:latin typeface="Arial"/>
                <a:ea typeface="Arial"/>
                <a:cs typeface="Arial"/>
                <a:sym typeface="Arial"/>
              </a:defRPr>
            </a:pPr>
            <a:r>
              <a:t>Highest misclassification on short trips in heavy traffic</a:t>
            </a:r>
          </a:p>
          <a:p>
            <a:pPr marL="228600" indent="-228600">
              <a:lnSpc>
                <a:spcPct val="90000"/>
              </a:lnSpc>
              <a:spcBef>
                <a:spcPts val="1000"/>
              </a:spcBef>
              <a:buSzPct val="100000"/>
              <a:buFont typeface="Arial"/>
              <a:buChar char="•"/>
              <a:defRPr sz="1500">
                <a:latin typeface="Arial"/>
                <a:ea typeface="Arial"/>
                <a:cs typeface="Arial"/>
                <a:sym typeface="Arial"/>
              </a:defRPr>
            </a:pPr>
            <a:r>
              <a:t>Accurately predicting trip time is difficult, mostly due to effects of traffic</a:t>
            </a:r>
          </a:p>
          <a:p>
            <a:pPr lvl="1" marL="685800" indent="-228600">
              <a:lnSpc>
                <a:spcPct val="90000"/>
              </a:lnSpc>
              <a:spcBef>
                <a:spcPts val="1000"/>
              </a:spcBef>
              <a:buSzPct val="100000"/>
              <a:buFont typeface="Arial"/>
              <a:buChar char="•"/>
              <a:defRPr sz="1400">
                <a:latin typeface="Arial"/>
                <a:ea typeface="Arial"/>
                <a:cs typeface="Arial"/>
                <a:sym typeface="Arial"/>
              </a:defRPr>
            </a:pPr>
            <a:r>
              <a:t>A fixed trip distance can take 10x as long depending on location and time of day</a:t>
            </a:r>
          </a:p>
        </p:txBody>
      </p:sp>
      <p:sp>
        <p:nvSpPr>
          <p:cNvPr id="139" name="Title 1"/>
          <p:cNvSpPr txBox="1"/>
          <p:nvPr/>
        </p:nvSpPr>
        <p:spPr>
          <a:xfrm>
            <a:off x="838200" y="2219374"/>
            <a:ext cx="2721473" cy="37713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nSpc>
                <a:spcPct val="90000"/>
              </a:lnSpc>
              <a:defRPr sz="2000">
                <a:latin typeface="Arial"/>
                <a:ea typeface="Arial"/>
                <a:cs typeface="Arial"/>
                <a:sym typeface="Arial"/>
              </a:defRPr>
            </a:lvl1pPr>
          </a:lstStyle>
          <a:p>
            <a:pPr/>
            <a:r>
              <a:t>Model performance</a:t>
            </a:r>
          </a:p>
        </p:txBody>
      </p:sp>
      <p:pic>
        <p:nvPicPr>
          <p:cNvPr id="140" name="image10.png" descr="image10.png"/>
          <p:cNvPicPr>
            <a:picLocks noChangeAspect="1"/>
          </p:cNvPicPr>
          <p:nvPr/>
        </p:nvPicPr>
        <p:blipFill>
          <a:blip r:embed="rId2">
            <a:extLst/>
          </a:blip>
          <a:stretch>
            <a:fillRect/>
          </a:stretch>
        </p:blipFill>
        <p:spPr>
          <a:xfrm>
            <a:off x="8618476" y="1569020"/>
            <a:ext cx="2824287" cy="1966915"/>
          </a:xfrm>
          <a:prstGeom prst="rect">
            <a:avLst/>
          </a:prstGeom>
          <a:ln w="12700">
            <a:miter lim="400000"/>
          </a:ln>
        </p:spPr>
      </p:pic>
      <p:pic>
        <p:nvPicPr>
          <p:cNvPr id="141" name="image12.png" descr="image12.png"/>
          <p:cNvPicPr>
            <a:picLocks noChangeAspect="1"/>
          </p:cNvPicPr>
          <p:nvPr/>
        </p:nvPicPr>
        <p:blipFill>
          <a:blip r:embed="rId3">
            <a:extLst/>
          </a:blip>
          <a:stretch>
            <a:fillRect/>
          </a:stretch>
        </p:blipFill>
        <p:spPr>
          <a:xfrm>
            <a:off x="8525705" y="4189750"/>
            <a:ext cx="3518399" cy="2443520"/>
          </a:xfrm>
          <a:prstGeom prst="rect">
            <a:avLst/>
          </a:prstGeom>
          <a:ln w="12700">
            <a:miter lim="400000"/>
          </a:ln>
        </p:spPr>
      </p:pic>
      <p:sp>
        <p:nvSpPr>
          <p:cNvPr id="142" name="Residual vs. Fitted Values (Regression)"/>
          <p:cNvSpPr txBox="1"/>
          <p:nvPr/>
        </p:nvSpPr>
        <p:spPr>
          <a:xfrm>
            <a:off x="8864955" y="1279946"/>
            <a:ext cx="2839897" cy="3073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mj-lt"/>
                <a:ea typeface="+mj-ea"/>
                <a:cs typeface="+mj-cs"/>
                <a:sym typeface="Calibri"/>
              </a:defRPr>
            </a:lvl1pPr>
          </a:lstStyle>
          <a:p>
            <a:pPr/>
            <a:r>
              <a:t>Residual vs. Fitted Values (Regression)</a:t>
            </a:r>
          </a:p>
        </p:txBody>
      </p:sp>
      <p:sp>
        <p:nvSpPr>
          <p:cNvPr id="143" name="Predicted trip length with horizontal…"/>
          <p:cNvSpPr txBox="1"/>
          <p:nvPr/>
        </p:nvSpPr>
        <p:spPr>
          <a:xfrm>
            <a:off x="8825540" y="3691509"/>
            <a:ext cx="2792669" cy="5232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1400">
                <a:latin typeface="+mj-lt"/>
                <a:ea typeface="+mj-ea"/>
                <a:cs typeface="+mj-cs"/>
                <a:sym typeface="Calibri"/>
              </a:defRPr>
            </a:pPr>
            <a:r>
              <a:t>Predicted trip length with horizontal</a:t>
            </a:r>
          </a:p>
          <a:p>
            <a:pPr>
              <a:defRPr sz="1400">
                <a:latin typeface="+mj-lt"/>
                <a:ea typeface="+mj-ea"/>
                <a:cs typeface="+mj-cs"/>
                <a:sym typeface="Calibri"/>
              </a:defRPr>
            </a:pPr>
            <a:r>
              <a:t>lines drawn at categorical boundaries</a:t>
            </a:r>
          </a:p>
        </p:txBody>
      </p:sp>
      <p:sp>
        <p:nvSpPr>
          <p:cNvPr id="144" name="The regression model is not recommended given the current ability to model traffic. Instead, the simpler classification model should be used."/>
          <p:cNvSpPr txBox="1"/>
          <p:nvPr/>
        </p:nvSpPr>
        <p:spPr>
          <a:xfrm>
            <a:off x="813221" y="5815807"/>
            <a:ext cx="7643267" cy="929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a:latin typeface="+mj-lt"/>
                <a:ea typeface="+mj-ea"/>
                <a:cs typeface="+mj-cs"/>
                <a:sym typeface="Calibri"/>
              </a:defRPr>
            </a:lvl1pPr>
          </a:lstStyle>
          <a:p>
            <a:pPr/>
            <a:r>
              <a:t>We decided to use the classification approach for predicting trip times due to the high RMSE on the regression model, and because our particular binning of trip times produced favorable metrics in terms of overall prediction accuracy.</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