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1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771269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35" name="Shape 7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It is essential to understand your data before you can control access to your data.</a:t>
            </a:r>
          </a:p>
        </p:txBody>
      </p:sp>
    </p:spTree>
    <p:extLst>
      <p:ext uri="{BB962C8B-B14F-4D97-AF65-F5344CB8AC3E}">
        <p14:creationId xmlns:p14="http://schemas.microsoft.com/office/powerpoint/2010/main" val="811434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vistadataproject.info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Dept of Veterans Affairs" descr="Dept of Veterans Affair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29" y="108373"/>
            <a:ext cx="758614" cy="758614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Title Text"/>
          <p:cNvSpPr>
            <a:spLocks noGrp="1"/>
          </p:cNvSpPr>
          <p:nvPr>
            <p:ph type="title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defRPr sz="6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2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950719" y="5527040"/>
            <a:ext cx="9103361" cy="2492587"/>
          </a:xfrm>
          <a:prstGeom prst="rect">
            <a:avLst/>
          </a:prstGeom>
        </p:spPr>
        <p:txBody>
          <a:bodyPr lIns="65023" tIns="65023" rIns="65023" bIns="65023"/>
          <a:lstStyle>
            <a:lvl1pPr defTabSz="650240">
              <a:spcBef>
                <a:spcPts val="1000"/>
              </a:spcBef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457200" defTabSz="650240">
              <a:spcBef>
                <a:spcPts val="1000"/>
              </a:spcBef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914400" defTabSz="650240">
              <a:spcBef>
                <a:spcPts val="1000"/>
              </a:spcBef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1371600" defTabSz="650240">
              <a:spcBef>
                <a:spcPts val="1000"/>
              </a:spcBef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1828800" defTabSz="650240">
              <a:spcBef>
                <a:spcPts val="1000"/>
              </a:spcBef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https://vistadataproject.info"/>
          <p:cNvSpPr/>
          <p:nvPr/>
        </p:nvSpPr>
        <p:spPr>
          <a:xfrm>
            <a:off x="10737150" y="9369059"/>
            <a:ext cx="2104653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400" i="1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  <a:hlinkClick r:id="rId3"/>
              </a:defRPr>
            </a:lvl1pPr>
          </a:lstStyle>
          <a:p>
            <a:r>
              <a:rPr>
                <a:hlinkClick r:id="rId3"/>
              </a:rPr>
              <a:t>https://vistadataproject.info</a:t>
            </a:r>
          </a:p>
        </p:txBody>
      </p:sp>
      <p:sp>
        <p:nvSpPr>
          <p:cNvPr id="25" name="VISTA Data Access Design Review   2017-05-04"/>
          <p:cNvSpPr/>
          <p:nvPr/>
        </p:nvSpPr>
        <p:spPr>
          <a:xfrm>
            <a:off x="65407" y="9388109"/>
            <a:ext cx="351413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VISTA Data Access Design Review   2017-05-04</a:t>
            </a:r>
          </a:p>
        </p:txBody>
      </p:sp>
      <p:sp>
        <p:nvSpPr>
          <p:cNvPr id="26" name="Slide Number"/>
          <p:cNvSpPr>
            <a:spLocks noGrp="1"/>
          </p:cNvSpPr>
          <p:nvPr>
            <p:ph type="sldNum" sz="quarter" idx="2"/>
          </p:nvPr>
        </p:nvSpPr>
        <p:spPr>
          <a:xfrm>
            <a:off x="9320107" y="9040141"/>
            <a:ext cx="451716" cy="498349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65024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Dept of Veterans Affairs" descr="Dept of Veterans Affair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329" y="222673"/>
            <a:ext cx="629953" cy="629952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Title Text"/>
          <p:cNvSpPr>
            <a:spLocks noGrp="1"/>
          </p:cNvSpPr>
          <p:nvPr>
            <p:ph type="title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defRPr sz="6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950719" y="5527040"/>
            <a:ext cx="9103361" cy="2492587"/>
          </a:xfrm>
          <a:prstGeom prst="rect">
            <a:avLst/>
          </a:prstGeom>
        </p:spPr>
        <p:txBody>
          <a:bodyPr lIns="65023" tIns="65023" rIns="65023" bIns="65023"/>
          <a:lstStyle>
            <a:lvl1pPr defTabSz="650240">
              <a:spcBef>
                <a:spcPts val="1000"/>
              </a:spcBef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457200" defTabSz="650240">
              <a:spcBef>
                <a:spcPts val="1000"/>
              </a:spcBef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914400" defTabSz="650240">
              <a:spcBef>
                <a:spcPts val="1000"/>
              </a:spcBef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1371600" defTabSz="650240">
              <a:spcBef>
                <a:spcPts val="1000"/>
              </a:spcBef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1828800" defTabSz="650240">
              <a:spcBef>
                <a:spcPts val="1000"/>
              </a:spcBef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>
            <a:spLocks noGrp="1"/>
          </p:cNvSpPr>
          <p:nvPr>
            <p:ph type="sldNum" sz="quarter" idx="2"/>
          </p:nvPr>
        </p:nvSpPr>
        <p:spPr>
          <a:xfrm>
            <a:off x="9320107" y="9040141"/>
            <a:ext cx="451716" cy="498349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65024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4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>
            <a:spLocks noGrp="1"/>
          </p:cNvSpPr>
          <p:nvPr>
            <p:ph type="sldNum" sz="quarter" idx="2"/>
          </p:nvPr>
        </p:nvSpPr>
        <p:spPr>
          <a:xfrm>
            <a:off x="12622677" y="133291"/>
            <a:ext cx="283770" cy="2794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" name="2017-05-03"/>
          <p:cNvSpPr/>
          <p:nvPr/>
        </p:nvSpPr>
        <p:spPr>
          <a:xfrm>
            <a:off x="11464788" y="9418148"/>
            <a:ext cx="89367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2017-05-03</a:t>
            </a:r>
          </a:p>
        </p:txBody>
      </p:sp>
      <p:sp>
        <p:nvSpPr>
          <p:cNvPr id="47" name="VISTA Data Project"/>
          <p:cNvSpPr/>
          <p:nvPr/>
        </p:nvSpPr>
        <p:spPr>
          <a:xfrm>
            <a:off x="63518" y="9418148"/>
            <a:ext cx="147793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1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VISTA Data Project</a:t>
            </a:r>
          </a:p>
        </p:txBody>
      </p:sp>
      <p:pic>
        <p:nvPicPr>
          <p:cNvPr id="48" name="Dept of Veterans Affairs" descr="Dept of Veterans Affair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29" y="121073"/>
            <a:ext cx="601675" cy="601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1269999" y="1638300"/>
            <a:ext cx="10464801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1269999" y="5029200"/>
            <a:ext cx="10464801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Dept of Veterans Affairs" descr="Dept of Veterans Affairs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9729" y="121073"/>
            <a:ext cx="601675" cy="60167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/>
          <p:cNvSpPr>
            <a:spLocks noGrp="1"/>
          </p:cNvSpPr>
          <p:nvPr>
            <p:ph type="sldNum" sz="quarter" idx="2"/>
          </p:nvPr>
        </p:nvSpPr>
        <p:spPr>
          <a:xfrm>
            <a:off x="6325920" y="9251950"/>
            <a:ext cx="340260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vistadataproject.info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vistadataproject.inf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hyperlink" Target="http://www.medscape.com/features/slideshow/public/ehr2016" TargetMode="External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vistadataproject.inf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tadataproject.info" TargetMode="External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6.png" descr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81504" y="7565657"/>
            <a:ext cx="3841792" cy="738878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VA-DoD  Interagency Project…"/>
          <p:cNvSpPr/>
          <p:nvPr/>
        </p:nvSpPr>
        <p:spPr>
          <a:xfrm>
            <a:off x="4954651" y="8291582"/>
            <a:ext cx="309549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54000" indent="-254000" algn="l">
              <a:buSzPct val="75000"/>
              <a:buChar char="•"/>
              <a:defRPr sz="1200"/>
            </a:pPr>
            <a:r>
              <a:t>VA-DoD  Interagency Project</a:t>
            </a:r>
          </a:p>
          <a:p>
            <a:pPr marL="254000" indent="-254000" algn="l">
              <a:buSzPct val="75000"/>
              <a:buChar char="•"/>
              <a:defRPr sz="1200"/>
            </a:pPr>
            <a:r>
              <a:t>EHR modernization Proof of Concept</a:t>
            </a:r>
          </a:p>
          <a:p>
            <a:pPr marL="254000" indent="-254000" algn="l">
              <a:buSzPct val="75000"/>
              <a:buChar char="•"/>
              <a:defRPr sz="1200"/>
            </a:pPr>
            <a:r>
              <a:t>Leverages  DoD-developed technology</a:t>
            </a:r>
          </a:p>
          <a:p>
            <a:pPr marL="254000" indent="-254000" algn="l">
              <a:buSzPct val="75000"/>
              <a:buChar char="•"/>
              <a:defRPr sz="1200"/>
            </a:pPr>
            <a:r>
              <a:t>Formalizes Veterans Care Model</a:t>
            </a:r>
          </a:p>
          <a:p>
            <a:pPr marL="254000" indent="-254000" algn="l">
              <a:buSzPct val="75000"/>
              <a:buChar char="•"/>
              <a:defRPr sz="1200"/>
            </a:pPr>
            <a:r>
              <a:t>Execution  2016-2017</a:t>
            </a:r>
          </a:p>
          <a:p>
            <a:pPr marL="254000" indent="-254000" algn="l">
              <a:buSzPct val="75000"/>
              <a:buChar char="•"/>
              <a:defRPr sz="1200"/>
            </a:pPr>
            <a:r>
              <a:rPr>
                <a:hlinkClick r:id="rId3"/>
              </a:rPr>
              <a:t>http://vistadataproject.info</a:t>
            </a:r>
          </a:p>
        </p:txBody>
      </p:sp>
      <p:sp>
        <p:nvSpPr>
          <p:cNvPr id="59" name="A joint interagency project with the…"/>
          <p:cNvSpPr/>
          <p:nvPr/>
        </p:nvSpPr>
        <p:spPr>
          <a:xfrm>
            <a:off x="3722795" y="6896312"/>
            <a:ext cx="527893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650240">
              <a:defRPr sz="16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A joint interagency project with the </a:t>
            </a:r>
          </a:p>
          <a:p>
            <a:pPr defTabSz="650240">
              <a:defRPr sz="16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U.S. Department of Defense, Defense Health Agency</a:t>
            </a:r>
          </a:p>
        </p:txBody>
      </p:sp>
      <p:sp>
        <p:nvSpPr>
          <p:cNvPr id="60" name="VISTA Data Project"/>
          <p:cNvSpPr/>
          <p:nvPr/>
        </p:nvSpPr>
        <p:spPr>
          <a:xfrm>
            <a:off x="4166935" y="5579007"/>
            <a:ext cx="439065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b="1" i="1">
                <a:solidFill>
                  <a:srgbClr val="53585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VISTA Data Project</a:t>
            </a:r>
          </a:p>
        </p:txBody>
      </p:sp>
      <p:sp>
        <p:nvSpPr>
          <p:cNvPr id="61" name="Continuity of VA Care…"/>
          <p:cNvSpPr/>
          <p:nvPr/>
        </p:nvSpPr>
        <p:spPr>
          <a:xfrm>
            <a:off x="2235779" y="3385401"/>
            <a:ext cx="804297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1" i="1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Continuity of VA Care </a:t>
            </a:r>
          </a:p>
          <a:p>
            <a:pPr>
              <a:defRPr sz="4800" b="1" i="1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during EHR Modernization</a:t>
            </a:r>
          </a:p>
        </p:txBody>
      </p:sp>
      <p:pic>
        <p:nvPicPr>
          <p:cNvPr id="62" name="Screen Shot 2014-04-29 at 9.44.40 PM.png" descr="Screen Shot 2014-04-29 at 9.44.40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6668" y="128130"/>
            <a:ext cx="3841793" cy="1014233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wo-year Proof of Concept"/>
          <p:cNvSpPr/>
          <p:nvPr/>
        </p:nvSpPr>
        <p:spPr>
          <a:xfrm>
            <a:off x="4272194" y="6292172"/>
            <a:ext cx="41801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Two-year Proof of Concept</a:t>
            </a:r>
          </a:p>
        </p:txBody>
      </p:sp>
      <p:sp>
        <p:nvSpPr>
          <p:cNvPr id="64" name="VA VISTA Data Access…"/>
          <p:cNvSpPr/>
          <p:nvPr/>
        </p:nvSpPr>
        <p:spPr>
          <a:xfrm>
            <a:off x="4015614" y="1521996"/>
            <a:ext cx="469329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VA VISTA Data Access </a:t>
            </a:r>
          </a:p>
          <a:p>
            <a:pPr>
              <a:defRPr sz="24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Interoperability Design Review</a:t>
            </a:r>
          </a:p>
          <a:p>
            <a:pPr>
              <a:defRPr sz="24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May 3-4, 2017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Rounded Rectangle"/>
          <p:cNvSpPr/>
          <p:nvPr/>
        </p:nvSpPr>
        <p:spPr>
          <a:xfrm>
            <a:off x="1933779" y="3736112"/>
            <a:ext cx="1172768" cy="1006805"/>
          </a:xfrm>
          <a:prstGeom prst="roundRect">
            <a:avLst>
              <a:gd name="adj" fmla="val 14221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50800" dir="702589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2" name="Shape"/>
          <p:cNvSpPr/>
          <p:nvPr/>
        </p:nvSpPr>
        <p:spPr>
          <a:xfrm>
            <a:off x="2948487" y="5480750"/>
            <a:ext cx="1482369" cy="2555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9" h="21492" extrusionOk="0">
                <a:moveTo>
                  <a:pt x="1225" y="418"/>
                </a:moveTo>
                <a:cubicBezTo>
                  <a:pt x="2334" y="-108"/>
                  <a:pt x="3849" y="-16"/>
                  <a:pt x="5253" y="54"/>
                </a:cubicBezTo>
                <a:cubicBezTo>
                  <a:pt x="7832" y="181"/>
                  <a:pt x="10423" y="150"/>
                  <a:pt x="13010" y="145"/>
                </a:cubicBezTo>
                <a:cubicBezTo>
                  <a:pt x="15649" y="141"/>
                  <a:pt x="18290" y="167"/>
                  <a:pt x="20934" y="222"/>
                </a:cubicBezTo>
                <a:lnTo>
                  <a:pt x="21359" y="21492"/>
                </a:lnTo>
                <a:lnTo>
                  <a:pt x="385" y="12734"/>
                </a:lnTo>
                <a:cubicBezTo>
                  <a:pt x="335" y="10730"/>
                  <a:pt x="272" y="8762"/>
                  <a:pt x="201" y="6791"/>
                </a:cubicBezTo>
                <a:cubicBezTo>
                  <a:pt x="158" y="5602"/>
                  <a:pt x="275" y="4335"/>
                  <a:pt x="108" y="3226"/>
                </a:cubicBezTo>
                <a:cubicBezTo>
                  <a:pt x="-54" y="2151"/>
                  <a:pt x="-241" y="1113"/>
                  <a:pt x="1225" y="418"/>
                </a:cubicBezTo>
                <a:close/>
              </a:path>
            </a:pathLst>
          </a:custGeom>
          <a:solidFill>
            <a:schemeClr val="accent1">
              <a:alpha val="148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643" name="Screen Shot 2017-04-30 at 8.35.50 AM.png" descr="Screen Shot 2017-04-30 at 8.35.5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1074" y="3267107"/>
            <a:ext cx="2098751" cy="1503668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  <a:effectLst>
            <a:outerShdw blurRad="228600" dist="76200" dir="7533276" rotWithShape="0">
              <a:srgbClr val="000000">
                <a:alpha val="50000"/>
              </a:srgbClr>
            </a:outerShdw>
          </a:effectLst>
        </p:spPr>
      </p:pic>
      <p:pic>
        <p:nvPicPr>
          <p:cNvPr id="644" name="vista-cprs.png" descr="vista-cpr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02275" y="3249451"/>
            <a:ext cx="2111451" cy="1538980"/>
          </a:xfrm>
          <a:prstGeom prst="rect">
            <a:avLst/>
          </a:prstGeom>
          <a:ln w="12700">
            <a:miter lim="400000"/>
          </a:ln>
          <a:effectLst>
            <a:outerShdw blurRad="228600" dist="76200" dir="7533276" rotWithShape="0">
              <a:srgbClr val="000000">
                <a:alpha val="50000"/>
              </a:srgbClr>
            </a:outerShdw>
          </a:effectLst>
        </p:spPr>
      </p:pic>
      <p:pic>
        <p:nvPicPr>
          <p:cNvPr id="645" name="Screen Shot 2017-05-01 at 6.21.03 PM.png" descr="Screen Shot 2017-05-01 at 6.21.03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95657" y="5425939"/>
            <a:ext cx="4713416" cy="2665030"/>
          </a:xfrm>
          <a:prstGeom prst="rect">
            <a:avLst/>
          </a:prstGeom>
          <a:ln w="12700">
            <a:miter lim="400000"/>
          </a:ln>
          <a:effectLst>
            <a:outerShdw blurRad="165100" dist="152400" dir="7533276" rotWithShape="0">
              <a:srgbClr val="000000">
                <a:alpha val="50000"/>
              </a:srgbClr>
            </a:outerShdw>
          </a:effectLst>
        </p:spPr>
      </p:pic>
      <p:sp>
        <p:nvSpPr>
          <p:cNvPr id="646" name="Double Arrow"/>
          <p:cNvSpPr/>
          <p:nvPr/>
        </p:nvSpPr>
        <p:spPr>
          <a:xfrm rot="5395327">
            <a:off x="2175335" y="5034456"/>
            <a:ext cx="689656" cy="248625"/>
          </a:xfrm>
          <a:prstGeom prst="leftRightArrow">
            <a:avLst>
              <a:gd name="adj1" fmla="val 50506"/>
              <a:gd name="adj2" fmla="val 8701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647" name="Rounded Rectangle"/>
          <p:cNvSpPr/>
          <p:nvPr/>
        </p:nvSpPr>
        <p:spPr>
          <a:xfrm>
            <a:off x="674272" y="3732560"/>
            <a:ext cx="1172768" cy="1006806"/>
          </a:xfrm>
          <a:prstGeom prst="roundRect">
            <a:avLst>
              <a:gd name="adj" fmla="val 14221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50800" dir="702589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8" name="CPRS…"/>
          <p:cNvSpPr/>
          <p:nvPr/>
        </p:nvSpPr>
        <p:spPr>
          <a:xfrm>
            <a:off x="776410" y="3831144"/>
            <a:ext cx="968492" cy="91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4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FFFFF"/>
                </a:solidFill>
              </a:rPr>
              <a:t>CPRS</a:t>
            </a:r>
          </a:p>
          <a:p>
            <a:pPr>
              <a:defRPr sz="14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FFFFF"/>
                </a:solidFill>
              </a:rPr>
              <a:t>JLV</a:t>
            </a:r>
          </a:p>
          <a:p>
            <a:pPr>
              <a:defRPr sz="14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FFFFF"/>
                </a:solidFill>
              </a:rPr>
              <a:t> … </a:t>
            </a:r>
          </a:p>
        </p:txBody>
      </p:sp>
      <p:sp>
        <p:nvSpPr>
          <p:cNvPr id="649" name="web…"/>
          <p:cNvSpPr/>
          <p:nvPr/>
        </p:nvSpPr>
        <p:spPr>
          <a:xfrm>
            <a:off x="2035917" y="3862016"/>
            <a:ext cx="968492" cy="856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FFFFF"/>
                </a:solidFill>
              </a:rPr>
              <a:t>web</a:t>
            </a:r>
          </a:p>
          <a:p>
            <a:pPr>
              <a:defRPr sz="15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FFFFF"/>
                </a:solidFill>
              </a:rPr>
              <a:t>mobile </a:t>
            </a:r>
          </a:p>
          <a:p>
            <a:pPr>
              <a:defRPr sz="15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650" name="Rectangle"/>
          <p:cNvSpPr/>
          <p:nvPr/>
        </p:nvSpPr>
        <p:spPr>
          <a:xfrm>
            <a:off x="717370" y="5558984"/>
            <a:ext cx="2352966" cy="1452868"/>
          </a:xfrm>
          <a:prstGeom prst="rect">
            <a:avLst/>
          </a:prstGeom>
          <a:solidFill>
            <a:srgbClr val="DCDEE0"/>
          </a:solidFill>
          <a:ln w="63500">
            <a:solidFill>
              <a:schemeClr val="accent1"/>
            </a:solidFill>
            <a:miter lim="400000"/>
          </a:ln>
          <a:effectLst>
            <a:outerShdw blurRad="165100" dist="101600" dir="8422466" rotWithShape="0">
              <a:srgbClr val="000000">
                <a:alpha val="50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240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51" name="Rectangle"/>
          <p:cNvSpPr/>
          <p:nvPr/>
        </p:nvSpPr>
        <p:spPr>
          <a:xfrm>
            <a:off x="733970" y="6625256"/>
            <a:ext cx="2290603" cy="36502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500" b="1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2" name="Rectangle"/>
          <p:cNvSpPr/>
          <p:nvPr/>
        </p:nvSpPr>
        <p:spPr>
          <a:xfrm>
            <a:off x="731294" y="6377194"/>
            <a:ext cx="2318771" cy="24099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3" name="Rectangle"/>
          <p:cNvSpPr/>
          <p:nvPr/>
        </p:nvSpPr>
        <p:spPr>
          <a:xfrm>
            <a:off x="740563" y="5580272"/>
            <a:ext cx="1146583" cy="24099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4" name="Rectangle"/>
          <p:cNvSpPr/>
          <p:nvPr/>
        </p:nvSpPr>
        <p:spPr>
          <a:xfrm>
            <a:off x="735534" y="6112059"/>
            <a:ext cx="2318771" cy="24099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5" name="Rectangle"/>
          <p:cNvSpPr/>
          <p:nvPr/>
        </p:nvSpPr>
        <p:spPr>
          <a:xfrm>
            <a:off x="739427" y="5852506"/>
            <a:ext cx="2318771" cy="24099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6" name="Arrow"/>
          <p:cNvSpPr/>
          <p:nvPr/>
        </p:nvSpPr>
        <p:spPr>
          <a:xfrm rot="16200000">
            <a:off x="910315" y="5079082"/>
            <a:ext cx="577850" cy="142066"/>
          </a:xfrm>
          <a:prstGeom prst="rightArrow">
            <a:avLst>
              <a:gd name="adj1" fmla="val 39152"/>
              <a:gd name="adj2" fmla="val 134883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7" name="VA Fileman Database"/>
          <p:cNvSpPr/>
          <p:nvPr/>
        </p:nvSpPr>
        <p:spPr>
          <a:xfrm>
            <a:off x="920399" y="6643847"/>
            <a:ext cx="1917745" cy="328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VA Fileman Database</a:t>
            </a:r>
          </a:p>
        </p:txBody>
      </p:sp>
      <p:sp>
        <p:nvSpPr>
          <p:cNvPr id="658" name="Emulators"/>
          <p:cNvSpPr/>
          <p:nvPr/>
        </p:nvSpPr>
        <p:spPr>
          <a:xfrm>
            <a:off x="807444" y="5528440"/>
            <a:ext cx="997510" cy="328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Emulators</a:t>
            </a:r>
          </a:p>
        </p:txBody>
      </p:sp>
      <p:sp>
        <p:nvSpPr>
          <p:cNvPr id="659" name="Rectangle"/>
          <p:cNvSpPr/>
          <p:nvPr/>
        </p:nvSpPr>
        <p:spPr>
          <a:xfrm>
            <a:off x="1932530" y="5589315"/>
            <a:ext cx="968491" cy="24099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0" name="REST"/>
          <p:cNvSpPr/>
          <p:nvPr/>
        </p:nvSpPr>
        <p:spPr>
          <a:xfrm>
            <a:off x="2111922" y="5544317"/>
            <a:ext cx="609707" cy="328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REST</a:t>
            </a:r>
          </a:p>
        </p:txBody>
      </p:sp>
      <p:sp>
        <p:nvSpPr>
          <p:cNvPr id="661" name="Rectangle"/>
          <p:cNvSpPr/>
          <p:nvPr/>
        </p:nvSpPr>
        <p:spPr>
          <a:xfrm>
            <a:off x="2848090" y="5546239"/>
            <a:ext cx="252453" cy="1065614"/>
          </a:xfrm>
          <a:prstGeom prst="rect">
            <a:avLst/>
          </a:prstGeom>
          <a:solidFill>
            <a:srgbClr val="53585F"/>
          </a:solidFill>
          <a:ln w="3175">
            <a:solidFill>
              <a:srgbClr val="00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2" name="Node"/>
          <p:cNvSpPr/>
          <p:nvPr/>
        </p:nvSpPr>
        <p:spPr>
          <a:xfrm rot="5400000">
            <a:off x="2680530" y="5887535"/>
            <a:ext cx="635909" cy="330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Node</a:t>
            </a:r>
          </a:p>
        </p:txBody>
      </p:sp>
      <p:sp>
        <p:nvSpPr>
          <p:cNvPr id="663" name="Master VDM"/>
          <p:cNvSpPr/>
          <p:nvPr/>
        </p:nvSpPr>
        <p:spPr>
          <a:xfrm>
            <a:off x="1292887" y="6083197"/>
            <a:ext cx="1172769" cy="328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Master VDM</a:t>
            </a:r>
          </a:p>
        </p:txBody>
      </p:sp>
      <p:sp>
        <p:nvSpPr>
          <p:cNvPr id="664" name="Clinical Services"/>
          <p:cNvSpPr/>
          <p:nvPr/>
        </p:nvSpPr>
        <p:spPr>
          <a:xfrm>
            <a:off x="1102482" y="5808530"/>
            <a:ext cx="1582742" cy="328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Clinical Services</a:t>
            </a:r>
          </a:p>
        </p:txBody>
      </p:sp>
      <p:sp>
        <p:nvSpPr>
          <p:cNvPr id="665" name="VISTA Data Model (VDM)"/>
          <p:cNvSpPr/>
          <p:nvPr/>
        </p:nvSpPr>
        <p:spPr>
          <a:xfrm>
            <a:off x="922846" y="6352955"/>
            <a:ext cx="1951933" cy="289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VISTA Data Model (VDM)</a:t>
            </a:r>
          </a:p>
        </p:txBody>
      </p:sp>
      <p:sp>
        <p:nvSpPr>
          <p:cNvPr id="666" name="Arrow"/>
          <p:cNvSpPr/>
          <p:nvPr/>
        </p:nvSpPr>
        <p:spPr>
          <a:xfrm rot="5400000">
            <a:off x="1054619" y="5095576"/>
            <a:ext cx="577850" cy="142066"/>
          </a:xfrm>
          <a:prstGeom prst="rightArrow">
            <a:avLst>
              <a:gd name="adj1" fmla="val 39152"/>
              <a:gd name="adj2" fmla="val 134883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7" name="Arrow"/>
          <p:cNvSpPr/>
          <p:nvPr/>
        </p:nvSpPr>
        <p:spPr>
          <a:xfrm rot="16200000">
            <a:off x="5096924" y="5079488"/>
            <a:ext cx="577850" cy="142066"/>
          </a:xfrm>
          <a:prstGeom prst="rightArrow">
            <a:avLst>
              <a:gd name="adj1" fmla="val 39152"/>
              <a:gd name="adj2" fmla="val 134883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8" name="Arrow"/>
          <p:cNvSpPr/>
          <p:nvPr/>
        </p:nvSpPr>
        <p:spPr>
          <a:xfrm rot="5400000">
            <a:off x="5241228" y="5095982"/>
            <a:ext cx="577850" cy="142067"/>
          </a:xfrm>
          <a:prstGeom prst="rightArrow">
            <a:avLst>
              <a:gd name="adj1" fmla="val 39152"/>
              <a:gd name="adj2" fmla="val 134883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9" name="Audit client"/>
          <p:cNvSpPr/>
          <p:nvPr/>
        </p:nvSpPr>
        <p:spPr>
          <a:xfrm>
            <a:off x="6906486" y="2871305"/>
            <a:ext cx="194792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Audit client</a:t>
            </a:r>
          </a:p>
        </p:txBody>
      </p:sp>
      <p:sp>
        <p:nvSpPr>
          <p:cNvPr id="670" name="CPRS client"/>
          <p:cNvSpPr/>
          <p:nvPr/>
        </p:nvSpPr>
        <p:spPr>
          <a:xfrm>
            <a:off x="4662236" y="2871305"/>
            <a:ext cx="159153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CPRS client</a:t>
            </a:r>
          </a:p>
        </p:txBody>
      </p:sp>
      <p:sp>
        <p:nvSpPr>
          <p:cNvPr id="671" name="Event listener"/>
          <p:cNvSpPr/>
          <p:nvPr/>
        </p:nvSpPr>
        <p:spPr>
          <a:xfrm>
            <a:off x="7784016" y="4989213"/>
            <a:ext cx="1482369" cy="365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Event listener</a:t>
            </a:r>
          </a:p>
        </p:txBody>
      </p:sp>
      <p:sp>
        <p:nvSpPr>
          <p:cNvPr id="672" name="Arrow"/>
          <p:cNvSpPr/>
          <p:nvPr/>
        </p:nvSpPr>
        <p:spPr>
          <a:xfrm rot="16200000">
            <a:off x="7566124" y="5028648"/>
            <a:ext cx="577850" cy="142067"/>
          </a:xfrm>
          <a:prstGeom prst="rightArrow">
            <a:avLst>
              <a:gd name="adj1" fmla="val 39152"/>
              <a:gd name="adj2" fmla="val 134883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3" name="Emulator"/>
          <p:cNvSpPr/>
          <p:nvPr/>
        </p:nvSpPr>
        <p:spPr>
          <a:xfrm>
            <a:off x="5581391" y="4984096"/>
            <a:ext cx="968491" cy="365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Emulator</a:t>
            </a:r>
          </a:p>
        </p:txBody>
      </p:sp>
      <p:pic>
        <p:nvPicPr>
          <p:cNvPr id="674" name="Screen Shot 2017-04-30 at 8.29.05 AM.png" descr="Screen Shot 2017-04-30 at 8.29.05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96384" y="5723142"/>
            <a:ext cx="2787195" cy="1503668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  <a:effectLst>
            <a:outerShdw blurRad="228600" dist="76200" dir="7533276" rotWithShape="0">
              <a:srgbClr val="000000">
                <a:alpha val="50000"/>
              </a:srgbClr>
            </a:outerShdw>
          </a:effectLst>
        </p:spPr>
      </p:pic>
      <p:sp>
        <p:nvSpPr>
          <p:cNvPr id="675" name="VDM Browser"/>
          <p:cNvSpPr/>
          <p:nvPr/>
        </p:nvSpPr>
        <p:spPr>
          <a:xfrm>
            <a:off x="10162178" y="5330223"/>
            <a:ext cx="1804064" cy="365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VDM Browser</a:t>
            </a:r>
          </a:p>
        </p:txBody>
      </p:sp>
      <p:sp>
        <p:nvSpPr>
          <p:cNvPr id="676" name="nodeVISTA Implementation"/>
          <p:cNvSpPr/>
          <p:nvPr/>
        </p:nvSpPr>
        <p:spPr>
          <a:xfrm>
            <a:off x="2450367" y="173490"/>
            <a:ext cx="8104066" cy="714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/>
          </a:bodyPr>
          <a:lstStyle>
            <a:lvl1pPr defTabSz="650240">
              <a:defRPr sz="4000" b="1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nodeVISTA Implementation</a:t>
            </a:r>
          </a:p>
        </p:txBody>
      </p:sp>
      <p:sp>
        <p:nvSpPr>
          <p:cNvPr id="677" name="Line"/>
          <p:cNvSpPr/>
          <p:nvPr/>
        </p:nvSpPr>
        <p:spPr>
          <a:xfrm>
            <a:off x="82958" y="1672055"/>
            <a:ext cx="12838884" cy="1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78" name="Arrow"/>
          <p:cNvSpPr/>
          <p:nvPr/>
        </p:nvSpPr>
        <p:spPr>
          <a:xfrm>
            <a:off x="9136708" y="6426658"/>
            <a:ext cx="577850" cy="142066"/>
          </a:xfrm>
          <a:prstGeom prst="rightArrow">
            <a:avLst>
              <a:gd name="adj1" fmla="val 39152"/>
              <a:gd name="adj2" fmla="val 134883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9" name="nodeVISTA"/>
          <p:cNvSpPr/>
          <p:nvPr/>
        </p:nvSpPr>
        <p:spPr>
          <a:xfrm>
            <a:off x="480364" y="7488825"/>
            <a:ext cx="2519633" cy="63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nodeVISTA</a:t>
            </a:r>
          </a:p>
        </p:txBody>
      </p:sp>
      <p:sp>
        <p:nvSpPr>
          <p:cNvPr id="680" name="New Server.  Clients both old and new."/>
          <p:cNvSpPr/>
          <p:nvPr/>
        </p:nvSpPr>
        <p:spPr>
          <a:xfrm>
            <a:off x="987261" y="1026270"/>
            <a:ext cx="110302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24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New Server.  Clients both old and new.</a:t>
            </a:r>
          </a:p>
        </p:txBody>
      </p:sp>
      <p:sp>
        <p:nvSpPr>
          <p:cNvPr id="681" name="-"/>
          <p:cNvSpPr/>
          <p:nvPr/>
        </p:nvSpPr>
        <p:spPr>
          <a:xfrm>
            <a:off x="6609700" y="9459281"/>
            <a:ext cx="16505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-</a:t>
            </a:r>
          </a:p>
        </p:txBody>
      </p:sp>
      <p:sp>
        <p:nvSpPr>
          <p:cNvPr id="682" name="-"/>
          <p:cNvSpPr/>
          <p:nvPr/>
        </p:nvSpPr>
        <p:spPr>
          <a:xfrm>
            <a:off x="6292200" y="9459281"/>
            <a:ext cx="16505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-</a:t>
            </a:r>
          </a:p>
        </p:txBody>
      </p:sp>
      <p:sp>
        <p:nvSpPr>
          <p:cNvPr id="683" name="Text"/>
          <p:cNvSpPr/>
          <p:nvPr/>
        </p:nvSpPr>
        <p:spPr>
          <a:xfrm>
            <a:off x="6400309" y="9469432"/>
            <a:ext cx="28381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fld id="{86CB4B4D-7CA3-9044-876B-883B54F8677D}" type="slidenum">
              <a:t>10</a:t>
            </a:fld>
            <a:r>
              <a:t>￼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VDM Browser"/>
          <p:cNvSpPr/>
          <p:nvPr/>
        </p:nvSpPr>
        <p:spPr>
          <a:xfrm>
            <a:off x="2878984" y="173490"/>
            <a:ext cx="7247957" cy="714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/>
          </a:bodyPr>
          <a:lstStyle>
            <a:lvl1pPr defTabSz="650240">
              <a:defRPr sz="4000" b="1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VDM Browser</a:t>
            </a:r>
          </a:p>
        </p:txBody>
      </p:sp>
      <p:sp>
        <p:nvSpPr>
          <p:cNvPr id="686" name="Line"/>
          <p:cNvSpPr/>
          <p:nvPr/>
        </p:nvSpPr>
        <p:spPr>
          <a:xfrm>
            <a:off x="82958" y="1672055"/>
            <a:ext cx="12838884" cy="1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87" name="Demonstrates that VDM Exposes ALL FileMan-stored data (including labs)"/>
          <p:cNvSpPr/>
          <p:nvPr/>
        </p:nvSpPr>
        <p:spPr>
          <a:xfrm>
            <a:off x="1268604" y="1041771"/>
            <a:ext cx="109942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24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Demonstrates that VDM Exposes ALL FileMan-stored data (including labs)</a:t>
            </a:r>
          </a:p>
        </p:txBody>
      </p:sp>
      <p:pic>
        <p:nvPicPr>
          <p:cNvPr id="688" name="Screen Shot 2017-05-01 at 4.29.39 PM.png" descr="Screen Shot 2017-05-01 at 4.29.3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1103" y="2621363"/>
            <a:ext cx="9372601" cy="5549901"/>
          </a:xfrm>
          <a:prstGeom prst="rect">
            <a:avLst/>
          </a:prstGeom>
          <a:ln w="12700">
            <a:miter lim="400000"/>
          </a:ln>
          <a:effectLst>
            <a:outerShdw blurRad="228600" dist="76200" dir="7533276" rotWithShape="0">
              <a:srgbClr val="000000">
                <a:alpha val="50000"/>
              </a:srgbClr>
            </a:outerShdw>
          </a:effectLst>
        </p:spPr>
      </p:pic>
      <p:sp>
        <p:nvSpPr>
          <p:cNvPr id="689" name="-"/>
          <p:cNvSpPr/>
          <p:nvPr/>
        </p:nvSpPr>
        <p:spPr>
          <a:xfrm>
            <a:off x="6609700" y="9459281"/>
            <a:ext cx="16505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-</a:t>
            </a:r>
          </a:p>
        </p:txBody>
      </p:sp>
      <p:sp>
        <p:nvSpPr>
          <p:cNvPr id="690" name="-"/>
          <p:cNvSpPr/>
          <p:nvPr/>
        </p:nvSpPr>
        <p:spPr>
          <a:xfrm>
            <a:off x="6292200" y="9459281"/>
            <a:ext cx="16505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-</a:t>
            </a:r>
          </a:p>
        </p:txBody>
      </p:sp>
      <p:sp>
        <p:nvSpPr>
          <p:cNvPr id="691" name="Text"/>
          <p:cNvSpPr/>
          <p:nvPr/>
        </p:nvSpPr>
        <p:spPr>
          <a:xfrm>
            <a:off x="6404476" y="9469432"/>
            <a:ext cx="27548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fld id="{86CB4B4D-7CA3-9044-876B-883B54F8677D}" type="slidenum">
              <a:t>11</a:t>
            </a:fld>
            <a:r>
              <a:t>￼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RPC Traffic Audited"/>
          <p:cNvSpPr/>
          <p:nvPr/>
        </p:nvSpPr>
        <p:spPr>
          <a:xfrm>
            <a:off x="2878984" y="173490"/>
            <a:ext cx="7247957" cy="714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/>
          </a:bodyPr>
          <a:lstStyle>
            <a:lvl1pPr defTabSz="650240">
              <a:defRPr sz="4000" b="1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RPC Traffic Audited</a:t>
            </a:r>
          </a:p>
        </p:txBody>
      </p:sp>
      <p:sp>
        <p:nvSpPr>
          <p:cNvPr id="694" name="Line"/>
          <p:cNvSpPr/>
          <p:nvPr/>
        </p:nvSpPr>
        <p:spPr>
          <a:xfrm>
            <a:off x="82958" y="1672055"/>
            <a:ext cx="12838884" cy="1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95" name="Chatty CPRS and how RPCs are handled"/>
          <p:cNvSpPr/>
          <p:nvPr/>
        </p:nvSpPr>
        <p:spPr>
          <a:xfrm>
            <a:off x="3008577" y="969278"/>
            <a:ext cx="69876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24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Chatty CPRS and how RPCs are handled</a:t>
            </a:r>
          </a:p>
        </p:txBody>
      </p:sp>
      <p:pic>
        <p:nvPicPr>
          <p:cNvPr id="696" name="p2patient-chart-no-data.png" descr="p2patient-chart-no-dat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394" y="2456372"/>
            <a:ext cx="11214018" cy="6090799"/>
          </a:xfrm>
          <a:prstGeom prst="rect">
            <a:avLst/>
          </a:prstGeom>
          <a:ln w="12700">
            <a:miter lim="400000"/>
          </a:ln>
        </p:spPr>
      </p:pic>
      <p:sp>
        <p:nvSpPr>
          <p:cNvPr id="697" name="-"/>
          <p:cNvSpPr/>
          <p:nvPr/>
        </p:nvSpPr>
        <p:spPr>
          <a:xfrm>
            <a:off x="6609700" y="9459281"/>
            <a:ext cx="16505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-</a:t>
            </a:r>
          </a:p>
        </p:txBody>
      </p:sp>
      <p:sp>
        <p:nvSpPr>
          <p:cNvPr id="698" name="-"/>
          <p:cNvSpPr/>
          <p:nvPr/>
        </p:nvSpPr>
        <p:spPr>
          <a:xfrm>
            <a:off x="6292200" y="9459281"/>
            <a:ext cx="16505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-</a:t>
            </a:r>
          </a:p>
        </p:txBody>
      </p:sp>
      <p:sp>
        <p:nvSpPr>
          <p:cNvPr id="699" name="Text"/>
          <p:cNvSpPr/>
          <p:nvPr/>
        </p:nvSpPr>
        <p:spPr>
          <a:xfrm>
            <a:off x="6400309" y="9469432"/>
            <a:ext cx="28381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fld id="{86CB4B4D-7CA3-9044-876B-883B54F8677D}" type="slidenum">
              <a:t>12</a:t>
            </a:fld>
            <a:r>
              <a:t>￼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RPC Details Tracked"/>
          <p:cNvSpPr/>
          <p:nvPr/>
        </p:nvSpPr>
        <p:spPr>
          <a:xfrm>
            <a:off x="2878984" y="173490"/>
            <a:ext cx="7247957" cy="714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/>
          </a:bodyPr>
          <a:lstStyle>
            <a:lvl1pPr defTabSz="650240">
              <a:defRPr sz="4000" b="1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RPC Details Tracked </a:t>
            </a:r>
          </a:p>
        </p:txBody>
      </p:sp>
      <p:sp>
        <p:nvSpPr>
          <p:cNvPr id="702" name="Line"/>
          <p:cNvSpPr/>
          <p:nvPr/>
        </p:nvSpPr>
        <p:spPr>
          <a:xfrm>
            <a:off x="82958" y="1672055"/>
            <a:ext cx="12838884" cy="1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03" name="All RPCs traced by user, facility, emulation type, and transaction ID"/>
          <p:cNvSpPr/>
          <p:nvPr/>
        </p:nvSpPr>
        <p:spPr>
          <a:xfrm>
            <a:off x="1298604" y="1041771"/>
            <a:ext cx="1082519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24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All RPCs traced by user, facility, emulation type, and transaction ID</a:t>
            </a:r>
          </a:p>
        </p:txBody>
      </p:sp>
      <p:pic>
        <p:nvPicPr>
          <p:cNvPr id="704" name="allergy-mc-ORWDAL32-SAVE-ALLERGY-h.png" descr="allergy-mc-ORWDAL32-SAVE-ALLERGY-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0131" y="2482039"/>
            <a:ext cx="10244538" cy="6237322"/>
          </a:xfrm>
          <a:prstGeom prst="rect">
            <a:avLst/>
          </a:prstGeom>
          <a:ln w="12700">
            <a:miter lim="400000"/>
          </a:ln>
          <a:effectLst>
            <a:outerShdw blurRad="228600" dist="76200" dir="7533276" rotWithShape="0">
              <a:srgbClr val="000000">
                <a:alpha val="50000"/>
              </a:srgbClr>
            </a:outerShdw>
          </a:effectLst>
        </p:spPr>
      </p:pic>
      <p:sp>
        <p:nvSpPr>
          <p:cNvPr id="705" name="Rectangle"/>
          <p:cNvSpPr/>
          <p:nvPr/>
        </p:nvSpPr>
        <p:spPr>
          <a:xfrm>
            <a:off x="5237409" y="5711777"/>
            <a:ext cx="6101009" cy="601675"/>
          </a:xfrm>
          <a:prstGeom prst="rect">
            <a:avLst/>
          </a:prstGeom>
          <a:solidFill>
            <a:srgbClr val="F4F4F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6" name="Cryptic RPC data payload…"/>
          <p:cNvSpPr/>
          <p:nvPr/>
        </p:nvSpPr>
        <p:spPr>
          <a:xfrm>
            <a:off x="6148089" y="5906853"/>
            <a:ext cx="4279650" cy="66040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800" b="1">
                <a:latin typeface="Helvetica"/>
                <a:ea typeface="Helvetica"/>
                <a:cs typeface="Helvetica"/>
                <a:sym typeface="Helvetica"/>
              </a:defRPr>
            </a:pPr>
            <a:r>
              <a:t>Cryptic RPC data payload</a:t>
            </a:r>
          </a:p>
          <a:p>
            <a:pPr>
              <a:defRPr sz="1800"/>
            </a:pPr>
            <a:r>
              <a:t>(Sends raw MUMPS code to the Client!)</a:t>
            </a:r>
          </a:p>
        </p:txBody>
      </p:sp>
      <p:sp>
        <p:nvSpPr>
          <p:cNvPr id="707" name="-"/>
          <p:cNvSpPr/>
          <p:nvPr/>
        </p:nvSpPr>
        <p:spPr>
          <a:xfrm>
            <a:off x="6609700" y="9459281"/>
            <a:ext cx="16505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-</a:t>
            </a:r>
          </a:p>
        </p:txBody>
      </p:sp>
      <p:sp>
        <p:nvSpPr>
          <p:cNvPr id="708" name="-"/>
          <p:cNvSpPr/>
          <p:nvPr/>
        </p:nvSpPr>
        <p:spPr>
          <a:xfrm>
            <a:off x="6292200" y="9459281"/>
            <a:ext cx="16505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-</a:t>
            </a:r>
          </a:p>
        </p:txBody>
      </p:sp>
      <p:sp>
        <p:nvSpPr>
          <p:cNvPr id="709" name="Text"/>
          <p:cNvSpPr/>
          <p:nvPr/>
        </p:nvSpPr>
        <p:spPr>
          <a:xfrm>
            <a:off x="6400309" y="9469432"/>
            <a:ext cx="28381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fld id="{86CB4B4D-7CA3-9044-876B-883B54F8677D}" type="slidenum">
              <a:t>13</a:t>
            </a:fld>
            <a:r>
              <a:t>￼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RPC Detail - Problems"/>
          <p:cNvSpPr/>
          <p:nvPr/>
        </p:nvSpPr>
        <p:spPr>
          <a:xfrm>
            <a:off x="2878984" y="173490"/>
            <a:ext cx="7247957" cy="714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/>
          </a:bodyPr>
          <a:lstStyle>
            <a:lvl1pPr defTabSz="650240">
              <a:defRPr sz="4000" b="1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RPC Detail - Problems</a:t>
            </a:r>
          </a:p>
        </p:txBody>
      </p:sp>
      <p:sp>
        <p:nvSpPr>
          <p:cNvPr id="712" name="Line"/>
          <p:cNvSpPr/>
          <p:nvPr/>
        </p:nvSpPr>
        <p:spPr>
          <a:xfrm>
            <a:off x="82958" y="1672055"/>
            <a:ext cx="12838884" cy="1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13" name="This is a dangerous RPC"/>
          <p:cNvSpPr/>
          <p:nvPr/>
        </p:nvSpPr>
        <p:spPr>
          <a:xfrm>
            <a:off x="3008577" y="969278"/>
            <a:ext cx="69876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24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This is a dangerous RPC</a:t>
            </a:r>
          </a:p>
        </p:txBody>
      </p:sp>
      <p:pic>
        <p:nvPicPr>
          <p:cNvPr id="714" name="problem-create-details.jpg" descr="problem-create-detail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5702" y="2097087"/>
            <a:ext cx="9694119" cy="7007226"/>
          </a:xfrm>
          <a:prstGeom prst="rect">
            <a:avLst/>
          </a:prstGeom>
          <a:ln w="12700">
            <a:miter lim="400000"/>
          </a:ln>
          <a:effectLst>
            <a:outerShdw blurRad="228600" dist="76200" dir="7533276" rotWithShape="0">
              <a:srgbClr val="000000">
                <a:alpha val="50000"/>
              </a:srgbClr>
            </a:outerShdw>
          </a:effectLst>
        </p:spPr>
      </p:pic>
      <p:sp>
        <p:nvSpPr>
          <p:cNvPr id="715" name="MUMPS RPC data is:…"/>
          <p:cNvSpPr/>
          <p:nvPr/>
        </p:nvSpPr>
        <p:spPr>
          <a:xfrm>
            <a:off x="7002347" y="5256285"/>
            <a:ext cx="4283914" cy="1828812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400" b="1" i="1">
                <a:latin typeface="Helvetica"/>
                <a:ea typeface="Helvetica"/>
                <a:cs typeface="Helvetica"/>
                <a:sym typeface="Helvetica"/>
              </a:defRPr>
            </a:pPr>
            <a:r>
              <a:t>MUMPS RPC data is:</a:t>
            </a:r>
          </a:p>
          <a:p>
            <a:pPr>
              <a:defRPr sz="1400"/>
            </a:pPr>
            <a:endParaRPr/>
          </a:p>
          <a:p>
            <a:pPr marL="127000" indent="-127000" algn="l">
              <a:buSzPct val="75000"/>
              <a:buChar char="•"/>
              <a:defRPr sz="14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Insecure -  </a:t>
            </a:r>
            <a:r>
              <a:t>Sending raw MUMPS code across the wire permits </a:t>
            </a:r>
            <a:r>
              <a:rPr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rPr>
              <a:t>code execution (i.e. code injection). </a:t>
            </a:r>
          </a:p>
          <a:p>
            <a:pPr marL="127000" indent="-127000" algn="l">
              <a:buSzPct val="75000"/>
              <a:buChar char="•"/>
              <a:defRPr sz="14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Inconsistent, Opaque</a:t>
            </a:r>
            <a:r>
              <a:t> - A different, ad-hoc, undefined format and form for each RPC (x1000’s). </a:t>
            </a:r>
          </a:p>
          <a:p>
            <a:pPr marL="127000" indent="-127000" algn="l">
              <a:buSzPct val="75000"/>
              <a:buChar char="•"/>
              <a:defRPr sz="14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Unmanageable </a:t>
            </a:r>
            <a:r>
              <a:t> (and risky!) for new clients to consume</a:t>
            </a:r>
          </a:p>
        </p:txBody>
      </p:sp>
      <p:sp>
        <p:nvSpPr>
          <p:cNvPr id="716" name="Rectangle"/>
          <p:cNvSpPr/>
          <p:nvPr/>
        </p:nvSpPr>
        <p:spPr>
          <a:xfrm>
            <a:off x="2132457" y="4406797"/>
            <a:ext cx="4823481" cy="4233158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2600"/>
                </a:solidFill>
              </a:defRPr>
            </a:pPr>
            <a:endParaRPr/>
          </a:p>
        </p:txBody>
      </p:sp>
      <p:sp>
        <p:nvSpPr>
          <p:cNvPr id="717" name="-"/>
          <p:cNvSpPr/>
          <p:nvPr/>
        </p:nvSpPr>
        <p:spPr>
          <a:xfrm>
            <a:off x="6609700" y="9459281"/>
            <a:ext cx="16505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-</a:t>
            </a:r>
          </a:p>
        </p:txBody>
      </p:sp>
      <p:sp>
        <p:nvSpPr>
          <p:cNvPr id="718" name="-"/>
          <p:cNvSpPr/>
          <p:nvPr/>
        </p:nvSpPr>
        <p:spPr>
          <a:xfrm>
            <a:off x="6292200" y="9459281"/>
            <a:ext cx="16505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-</a:t>
            </a:r>
          </a:p>
        </p:txBody>
      </p:sp>
      <p:sp>
        <p:nvSpPr>
          <p:cNvPr id="719" name="Text"/>
          <p:cNvSpPr/>
          <p:nvPr/>
        </p:nvSpPr>
        <p:spPr>
          <a:xfrm>
            <a:off x="6400309" y="9469432"/>
            <a:ext cx="28381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fld id="{86CB4B4D-7CA3-9044-876B-883B54F8677D}" type="slidenum">
              <a:t>14</a:t>
            </a:fld>
            <a:r>
              <a:t>￼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MVDM from Emulated RPC"/>
          <p:cNvSpPr/>
          <p:nvPr/>
        </p:nvSpPr>
        <p:spPr>
          <a:xfrm>
            <a:off x="2878984" y="173490"/>
            <a:ext cx="7247957" cy="714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/>
          </a:bodyPr>
          <a:lstStyle>
            <a:lvl1pPr defTabSz="650240">
              <a:defRPr sz="4000" b="1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MVDM from Emulated RPC</a:t>
            </a:r>
          </a:p>
        </p:txBody>
      </p:sp>
      <p:sp>
        <p:nvSpPr>
          <p:cNvPr id="722" name="RPC emulation leads to MVDM activity:  Patient-aware and Easy to Understand"/>
          <p:cNvSpPr/>
          <p:nvPr/>
        </p:nvSpPr>
        <p:spPr>
          <a:xfrm>
            <a:off x="721898" y="1041771"/>
            <a:ext cx="1194065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650240">
              <a:defRPr sz="24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RPC emulation leads to MVDM activity:  </a:t>
            </a:r>
            <a:r>
              <a:rPr>
                <a:solidFill>
                  <a:srgbClr val="000000"/>
                </a:solidFill>
              </a:rPr>
              <a:t>Patient-aware</a:t>
            </a:r>
            <a:r>
              <a:t> and </a:t>
            </a:r>
            <a:r>
              <a:rPr>
                <a:solidFill>
                  <a:srgbClr val="000000"/>
                </a:solidFill>
              </a:rPr>
              <a:t>Easy to Understand</a:t>
            </a:r>
          </a:p>
        </p:txBody>
      </p:sp>
      <p:sp>
        <p:nvSpPr>
          <p:cNvPr id="723" name="Line"/>
          <p:cNvSpPr/>
          <p:nvPr/>
        </p:nvSpPr>
        <p:spPr>
          <a:xfrm>
            <a:off x="82958" y="1672055"/>
            <a:ext cx="12838884" cy="1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724" name="allergy-mc-create-allergy-h.png" descr="allergy-mc-create-allergy-h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3152" y="2712726"/>
            <a:ext cx="7446248" cy="6543366"/>
          </a:xfrm>
          <a:prstGeom prst="rect">
            <a:avLst/>
          </a:prstGeom>
          <a:ln w="12700">
            <a:miter lim="400000"/>
          </a:ln>
          <a:effectLst>
            <a:outerShdw blurRad="228600" dist="76200" dir="7533276" rotWithShape="0">
              <a:srgbClr val="000000">
                <a:alpha val="50000"/>
              </a:srgbClr>
            </a:outerShdw>
          </a:effectLst>
        </p:spPr>
      </p:pic>
      <p:sp>
        <p:nvSpPr>
          <p:cNvPr id="725" name="MVDM knows “Patient”"/>
          <p:cNvSpPr/>
          <p:nvPr/>
        </p:nvSpPr>
        <p:spPr>
          <a:xfrm>
            <a:off x="6786515" y="2834430"/>
            <a:ext cx="2641849" cy="38100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MVDM knows “Patient”</a:t>
            </a:r>
          </a:p>
        </p:txBody>
      </p:sp>
      <p:sp>
        <p:nvSpPr>
          <p:cNvPr id="726" name="same transaction ID as RPC, but.."/>
          <p:cNvSpPr/>
          <p:nvPr/>
        </p:nvSpPr>
        <p:spPr>
          <a:xfrm>
            <a:off x="1629671" y="2128448"/>
            <a:ext cx="3628291" cy="38100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same transaction ID as RPC, but..</a:t>
            </a:r>
          </a:p>
        </p:txBody>
      </p:sp>
      <p:sp>
        <p:nvSpPr>
          <p:cNvPr id="727" name="Rectangle"/>
          <p:cNvSpPr/>
          <p:nvPr/>
        </p:nvSpPr>
        <p:spPr>
          <a:xfrm>
            <a:off x="4670764" y="5876731"/>
            <a:ext cx="3848934" cy="601676"/>
          </a:xfrm>
          <a:prstGeom prst="rect">
            <a:avLst/>
          </a:prstGeom>
          <a:solidFill>
            <a:srgbClr val="F4F4F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8" name="MVDM data is:…"/>
          <p:cNvSpPr/>
          <p:nvPr/>
        </p:nvSpPr>
        <p:spPr>
          <a:xfrm>
            <a:off x="6657935" y="5374764"/>
            <a:ext cx="2527797" cy="121920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 b="1">
                <a:latin typeface="Helvetica"/>
                <a:ea typeface="Helvetica"/>
                <a:cs typeface="Helvetica"/>
                <a:sym typeface="Helvetica"/>
              </a:defRPr>
            </a:pPr>
            <a:r>
              <a:t>MVDM data is:</a:t>
            </a:r>
          </a:p>
          <a:p>
            <a:pPr marL="101600" indent="-101600" algn="l">
              <a:buSzPct val="75000"/>
              <a:buChar char="•"/>
              <a:defRPr sz="1800" b="1">
                <a:latin typeface="Helvetica"/>
                <a:ea typeface="Helvetica"/>
                <a:cs typeface="Helvetica"/>
                <a:sym typeface="Helvetica"/>
              </a:defRPr>
            </a:pPr>
            <a:r>
              <a:t>Clear, well-defined</a:t>
            </a:r>
          </a:p>
          <a:p>
            <a:pPr marL="101600" indent="-101600" algn="l">
              <a:buSzPct val="75000"/>
              <a:buChar char="•"/>
              <a:defRPr sz="1800" b="1">
                <a:latin typeface="Helvetica"/>
                <a:ea typeface="Helvetica"/>
                <a:cs typeface="Helvetica"/>
                <a:sym typeface="Helvetica"/>
              </a:defRPr>
            </a:pPr>
            <a:r>
              <a:t>Easy to understand  </a:t>
            </a:r>
          </a:p>
          <a:p>
            <a:pPr marL="101600" indent="-101600" algn="l">
              <a:buSzPct val="75000"/>
              <a:buChar char="•"/>
              <a:defRPr sz="1800" b="1">
                <a:latin typeface="Helvetica"/>
                <a:ea typeface="Helvetica"/>
                <a:cs typeface="Helvetica"/>
                <a:sym typeface="Helvetica"/>
              </a:defRPr>
            </a:pPr>
            <a:r>
              <a:t>Web-standard JSON</a:t>
            </a:r>
          </a:p>
        </p:txBody>
      </p:sp>
      <p:sp>
        <p:nvSpPr>
          <p:cNvPr id="729" name="-"/>
          <p:cNvSpPr/>
          <p:nvPr/>
        </p:nvSpPr>
        <p:spPr>
          <a:xfrm>
            <a:off x="6609700" y="9459281"/>
            <a:ext cx="16505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-</a:t>
            </a:r>
          </a:p>
        </p:txBody>
      </p:sp>
      <p:sp>
        <p:nvSpPr>
          <p:cNvPr id="730" name="-"/>
          <p:cNvSpPr/>
          <p:nvPr/>
        </p:nvSpPr>
        <p:spPr>
          <a:xfrm>
            <a:off x="6292200" y="9459281"/>
            <a:ext cx="16505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-</a:t>
            </a:r>
          </a:p>
        </p:txBody>
      </p:sp>
      <p:sp>
        <p:nvSpPr>
          <p:cNvPr id="731" name="Text"/>
          <p:cNvSpPr/>
          <p:nvPr/>
        </p:nvSpPr>
        <p:spPr>
          <a:xfrm>
            <a:off x="6400309" y="9469432"/>
            <a:ext cx="28381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fld id="{86CB4B4D-7CA3-9044-876B-883B54F8677D}" type="slidenum">
              <a:t>15</a:t>
            </a:fld>
            <a:r>
              <a:t>￼</a:t>
            </a:r>
          </a:p>
        </p:txBody>
      </p:sp>
      <p:sp>
        <p:nvSpPr>
          <p:cNvPr id="732" name="It is essential to understand the data before one is able to provide or control access to it. MVDM provides such structure and definition."/>
          <p:cNvSpPr/>
          <p:nvPr/>
        </p:nvSpPr>
        <p:spPr>
          <a:xfrm>
            <a:off x="9514674" y="5339369"/>
            <a:ext cx="3385803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800" b="1" i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It is essential to understand the data before one is able to provide or control access to it. MVDM provides such structure and definition.</a:t>
            </a:r>
          </a:p>
        </p:txBody>
      </p:sp>
      <p:sp>
        <p:nvSpPr>
          <p:cNvPr id="733" name="Required if one desires patient-centric access control"/>
          <p:cNvSpPr/>
          <p:nvPr/>
        </p:nvSpPr>
        <p:spPr>
          <a:xfrm>
            <a:off x="9651415" y="3022600"/>
            <a:ext cx="289772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 b="1" i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Required if one desires patient-centric access control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ummary"/>
          <p:cNvSpPr>
            <a:spLocks noGrp="1"/>
          </p:cNvSpPr>
          <p:nvPr>
            <p:ph type="title"/>
          </p:nvPr>
        </p:nvSpPr>
        <p:spPr>
          <a:xfrm>
            <a:off x="3996978" y="-94934"/>
            <a:ext cx="5010844" cy="1105454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defRPr sz="62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Summary</a:t>
            </a:r>
          </a:p>
        </p:txBody>
      </p:sp>
      <p:sp>
        <p:nvSpPr>
          <p:cNvPr id="738" name="We have proven that one can guarantee continuity of care while migrating to a modernized EHR.…"/>
          <p:cNvSpPr/>
          <p:nvPr/>
        </p:nvSpPr>
        <p:spPr>
          <a:xfrm>
            <a:off x="409358" y="3056766"/>
            <a:ext cx="7093464" cy="4742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17999"/>
              </a:lnSpc>
              <a:defRPr sz="3000" b="1" i="1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We have proven that one can guarantee continuity of care while migrating to a modernized EHR.</a:t>
            </a:r>
          </a:p>
          <a:p>
            <a:pPr algn="l" defTabSz="457200">
              <a:lnSpc>
                <a:spcPct val="117999"/>
              </a:lnSpc>
              <a:defRPr sz="3000">
                <a:solidFill>
                  <a:srgbClr val="53585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 defTabSz="457200">
              <a:lnSpc>
                <a:spcPct val="117999"/>
              </a:lnSpc>
              <a:defRPr sz="3000">
                <a:solidFill>
                  <a:srgbClr val="53585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A modernized EHR could be a</a:t>
            </a:r>
          </a:p>
          <a:p>
            <a:pPr marL="635000" lvl="1" indent="-190500" algn="l" defTabSz="457200">
              <a:lnSpc>
                <a:spcPct val="117999"/>
              </a:lnSpc>
              <a:buSzPct val="75000"/>
              <a:buChar char="•"/>
              <a:defRPr sz="3000">
                <a:solidFill>
                  <a:srgbClr val="53585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Refreshed VISTA and/or</a:t>
            </a:r>
          </a:p>
          <a:p>
            <a:pPr marL="635000" lvl="1" indent="-190500" algn="l" defTabSz="457200">
              <a:lnSpc>
                <a:spcPct val="117999"/>
              </a:lnSpc>
              <a:buSzPct val="75000"/>
              <a:buChar char="•"/>
              <a:defRPr sz="3000">
                <a:solidFill>
                  <a:srgbClr val="53585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A collection of COTS applications</a:t>
            </a:r>
          </a:p>
          <a:p>
            <a:pPr lvl="1" algn="l" defTabSz="457200">
              <a:lnSpc>
                <a:spcPct val="117999"/>
              </a:lnSpc>
              <a:defRPr sz="3000">
                <a:solidFill>
                  <a:srgbClr val="53585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lvl="1" algn="l" defTabSz="457200">
              <a:lnSpc>
                <a:spcPct val="117999"/>
              </a:lnSpc>
              <a:defRPr sz="3000" b="1" i="1">
                <a:solidFill>
                  <a:srgbClr val="53585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Emulation can work over both.</a:t>
            </a:r>
          </a:p>
        </p:txBody>
      </p:sp>
      <p:sp>
        <p:nvSpPr>
          <p:cNvPr id="739" name="Rectangle"/>
          <p:cNvSpPr/>
          <p:nvPr/>
        </p:nvSpPr>
        <p:spPr>
          <a:xfrm>
            <a:off x="8078281" y="5436220"/>
            <a:ext cx="3223963" cy="1990676"/>
          </a:xfrm>
          <a:prstGeom prst="rect">
            <a:avLst/>
          </a:prstGeom>
          <a:solidFill>
            <a:srgbClr val="DCDEE0"/>
          </a:solidFill>
          <a:ln w="76200">
            <a:solidFill>
              <a:schemeClr val="accent1"/>
            </a:solidFill>
            <a:miter lim="400000"/>
          </a:ln>
          <a:effectLst>
            <a:outerShdw blurRad="12700" dist="63500" dir="8098766" rotWithShape="0">
              <a:srgbClr val="000000">
                <a:alpha val="50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240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40" name="Double Arrow"/>
          <p:cNvSpPr/>
          <p:nvPr/>
        </p:nvSpPr>
        <p:spPr>
          <a:xfrm rot="5395327">
            <a:off x="9972088" y="4523087"/>
            <a:ext cx="1281165" cy="257401"/>
          </a:xfrm>
          <a:prstGeom prst="leftRightArrow">
            <a:avLst>
              <a:gd name="adj1" fmla="val 46886"/>
              <a:gd name="adj2" fmla="val 102428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741" name="New, Structured VISTA Server…"/>
          <p:cNvSpPr/>
          <p:nvPr/>
        </p:nvSpPr>
        <p:spPr>
          <a:xfrm>
            <a:off x="7589011" y="7436942"/>
            <a:ext cx="3991109" cy="758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New, Structured VISTA Server</a:t>
            </a:r>
          </a:p>
          <a:p>
            <a:pPr>
              <a:defRPr sz="1800" b="1" i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(mainstream, modular, extensible)</a:t>
            </a:r>
          </a:p>
        </p:txBody>
      </p:sp>
      <p:sp>
        <p:nvSpPr>
          <p:cNvPr id="742" name="Rectangle"/>
          <p:cNvSpPr/>
          <p:nvPr/>
        </p:nvSpPr>
        <p:spPr>
          <a:xfrm>
            <a:off x="8101026" y="6897196"/>
            <a:ext cx="3138514" cy="500146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500" b="1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3" name="VA Fileman Database"/>
          <p:cNvSpPr/>
          <p:nvPr/>
        </p:nvSpPr>
        <p:spPr>
          <a:xfrm>
            <a:off x="8680237" y="6988518"/>
            <a:ext cx="1902980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VA Fileman Database</a:t>
            </a:r>
          </a:p>
        </p:txBody>
      </p:sp>
      <p:sp>
        <p:nvSpPr>
          <p:cNvPr id="744" name="Rectangle"/>
          <p:cNvSpPr/>
          <p:nvPr/>
        </p:nvSpPr>
        <p:spPr>
          <a:xfrm>
            <a:off x="8097359" y="6557310"/>
            <a:ext cx="3177110" cy="3302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5" name="VISTA Data Model"/>
          <p:cNvSpPr/>
          <p:nvPr/>
        </p:nvSpPr>
        <p:spPr>
          <a:xfrm>
            <a:off x="8310669" y="6539689"/>
            <a:ext cx="2530587" cy="341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VISTA Data Model </a:t>
            </a:r>
          </a:p>
        </p:txBody>
      </p:sp>
      <p:sp>
        <p:nvSpPr>
          <p:cNvPr id="746" name="Rounded Rectangle"/>
          <p:cNvSpPr/>
          <p:nvPr/>
        </p:nvSpPr>
        <p:spPr>
          <a:xfrm>
            <a:off x="9780891" y="3264885"/>
            <a:ext cx="1592388" cy="662267"/>
          </a:xfrm>
          <a:prstGeom prst="roundRect">
            <a:avLst>
              <a:gd name="adj" fmla="val 28765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38100" dir="6562813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7" name="Rounded Rectangle"/>
          <p:cNvSpPr/>
          <p:nvPr/>
        </p:nvSpPr>
        <p:spPr>
          <a:xfrm>
            <a:off x="7990782" y="3252441"/>
            <a:ext cx="1685319" cy="662267"/>
          </a:xfrm>
          <a:prstGeom prst="roundRect">
            <a:avLst>
              <a:gd name="adj" fmla="val 28765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50800" dir="702589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8" name="CPRS / JLV…"/>
          <p:cNvSpPr/>
          <p:nvPr/>
        </p:nvSpPr>
        <p:spPr>
          <a:xfrm>
            <a:off x="7858683" y="3303193"/>
            <a:ext cx="1949517" cy="586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FFFFF"/>
                </a:solidFill>
              </a:rPr>
              <a:t>CPRS / JLV </a:t>
            </a:r>
          </a:p>
          <a:p>
            <a:pPr>
              <a:defRPr sz="15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FFFFF"/>
                </a:solidFill>
              </a:rPr>
              <a:t>(current continue)</a:t>
            </a:r>
          </a:p>
        </p:txBody>
      </p:sp>
      <p:sp>
        <p:nvSpPr>
          <p:cNvPr id="749" name="web/mobile…"/>
          <p:cNvSpPr/>
          <p:nvPr/>
        </p:nvSpPr>
        <p:spPr>
          <a:xfrm>
            <a:off x="9739007" y="3307220"/>
            <a:ext cx="172695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5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FFFFF"/>
                </a:solidFill>
              </a:rPr>
              <a:t>web/mobile </a:t>
            </a:r>
          </a:p>
          <a:p>
            <a:pPr>
              <a:defRPr sz="15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FFFFF"/>
                </a:solidFill>
              </a:rPr>
              <a:t>(new enabled)</a:t>
            </a:r>
          </a:p>
        </p:txBody>
      </p:sp>
      <p:sp>
        <p:nvSpPr>
          <p:cNvPr id="750" name="Secure…"/>
          <p:cNvSpPr/>
          <p:nvPr/>
        </p:nvSpPr>
        <p:spPr>
          <a:xfrm>
            <a:off x="11116124" y="4055421"/>
            <a:ext cx="1349545" cy="1228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200" b="1" i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Secure</a:t>
            </a:r>
          </a:p>
          <a:p>
            <a:pPr>
              <a:defRPr sz="1200" b="1" i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Symmetric</a:t>
            </a:r>
          </a:p>
          <a:p>
            <a:pPr>
              <a:defRPr sz="1200" b="1" i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Modern Node.js</a:t>
            </a:r>
          </a:p>
          <a:p>
            <a:pPr>
              <a:defRPr sz="1200" b="1" i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Model-driven</a:t>
            </a:r>
          </a:p>
          <a:p>
            <a:pPr>
              <a:defRPr sz="1200" b="1" i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Interface</a:t>
            </a:r>
          </a:p>
        </p:txBody>
      </p:sp>
      <p:sp>
        <p:nvSpPr>
          <p:cNvPr id="751" name="Rectangle"/>
          <p:cNvSpPr/>
          <p:nvPr/>
        </p:nvSpPr>
        <p:spPr>
          <a:xfrm>
            <a:off x="8110059" y="5483419"/>
            <a:ext cx="3177110" cy="3302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2" name="Rectangle"/>
          <p:cNvSpPr/>
          <p:nvPr/>
        </p:nvSpPr>
        <p:spPr>
          <a:xfrm>
            <a:off x="8103168" y="6194030"/>
            <a:ext cx="3177110" cy="3302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3" name="Rectangle"/>
          <p:cNvSpPr/>
          <p:nvPr/>
        </p:nvSpPr>
        <p:spPr>
          <a:xfrm>
            <a:off x="8108503" y="5838397"/>
            <a:ext cx="3177110" cy="3302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756" name="Group"/>
          <p:cNvGrpSpPr/>
          <p:nvPr/>
        </p:nvGrpSpPr>
        <p:grpSpPr>
          <a:xfrm>
            <a:off x="11103210" y="5411771"/>
            <a:ext cx="296533" cy="1453184"/>
            <a:chOff x="0" y="0"/>
            <a:chExt cx="296532" cy="1453182"/>
          </a:xfrm>
        </p:grpSpPr>
        <p:sp>
          <p:nvSpPr>
            <p:cNvPr id="754" name="Rectangle"/>
            <p:cNvSpPr/>
            <p:nvPr/>
          </p:nvSpPr>
          <p:spPr>
            <a:xfrm>
              <a:off x="0" y="0"/>
              <a:ext cx="237294" cy="1453183"/>
            </a:xfrm>
            <a:prstGeom prst="rect">
              <a:avLst/>
            </a:prstGeom>
            <a:solidFill>
              <a:srgbClr val="53585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5" name="Node"/>
            <p:cNvSpPr/>
            <p:nvPr/>
          </p:nvSpPr>
          <p:spPr>
            <a:xfrm rot="5400000">
              <a:off x="-211088" y="602357"/>
              <a:ext cx="735670" cy="2795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Node</a:t>
              </a:r>
            </a:p>
          </p:txBody>
        </p:sp>
      </p:grpSp>
      <p:sp>
        <p:nvSpPr>
          <p:cNvPr id="757" name="RPC Emulator"/>
          <p:cNvSpPr/>
          <p:nvPr/>
        </p:nvSpPr>
        <p:spPr>
          <a:xfrm>
            <a:off x="8166979" y="5507650"/>
            <a:ext cx="1053525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RPC Emulator</a:t>
            </a:r>
          </a:p>
        </p:txBody>
      </p:sp>
      <p:sp>
        <p:nvSpPr>
          <p:cNvPr id="758" name="VPR Emulator"/>
          <p:cNvSpPr/>
          <p:nvPr/>
        </p:nvSpPr>
        <p:spPr>
          <a:xfrm>
            <a:off x="9287827" y="5503749"/>
            <a:ext cx="1045816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VPR Emulator</a:t>
            </a:r>
          </a:p>
        </p:txBody>
      </p:sp>
      <p:sp>
        <p:nvSpPr>
          <p:cNvPr id="759" name="REST"/>
          <p:cNvSpPr/>
          <p:nvPr/>
        </p:nvSpPr>
        <p:spPr>
          <a:xfrm>
            <a:off x="10442862" y="5499413"/>
            <a:ext cx="486880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REST</a:t>
            </a:r>
          </a:p>
        </p:txBody>
      </p:sp>
      <p:sp>
        <p:nvSpPr>
          <p:cNvPr id="760" name="Master VISTA Data Model"/>
          <p:cNvSpPr/>
          <p:nvPr/>
        </p:nvSpPr>
        <p:spPr>
          <a:xfrm>
            <a:off x="8319272" y="6182056"/>
            <a:ext cx="2530588" cy="341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Master VISTA Data Model </a:t>
            </a:r>
          </a:p>
        </p:txBody>
      </p:sp>
      <p:sp>
        <p:nvSpPr>
          <p:cNvPr id="761" name="Clinical Domain Services"/>
          <p:cNvSpPr/>
          <p:nvPr/>
        </p:nvSpPr>
        <p:spPr>
          <a:xfrm>
            <a:off x="8507931" y="5801880"/>
            <a:ext cx="2186863" cy="399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Clinical Domain Services</a:t>
            </a:r>
          </a:p>
        </p:txBody>
      </p:sp>
      <p:sp>
        <p:nvSpPr>
          <p:cNvPr id="762" name="Arrow"/>
          <p:cNvSpPr/>
          <p:nvPr/>
        </p:nvSpPr>
        <p:spPr>
          <a:xfrm rot="16200000">
            <a:off x="8177496" y="4618244"/>
            <a:ext cx="1108693" cy="161639"/>
          </a:xfrm>
          <a:prstGeom prst="rightArrow">
            <a:avLst>
              <a:gd name="adj1" fmla="val 39152"/>
              <a:gd name="adj2" fmla="val 114425"/>
            </a:avLst>
          </a:prstGeom>
          <a:solidFill>
            <a:srgbClr val="A6AAA9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3" name="Arrow"/>
          <p:cNvSpPr/>
          <p:nvPr/>
        </p:nvSpPr>
        <p:spPr>
          <a:xfrm rot="5400000">
            <a:off x="8418904" y="4648658"/>
            <a:ext cx="1148471" cy="161639"/>
          </a:xfrm>
          <a:prstGeom prst="rightArrow">
            <a:avLst>
              <a:gd name="adj1" fmla="val 39152"/>
              <a:gd name="adj2" fmla="val 114425"/>
            </a:avLst>
          </a:prstGeom>
          <a:solidFill>
            <a:srgbClr val="A6AAA9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4" name="or"/>
          <p:cNvSpPr/>
          <p:nvPr/>
        </p:nvSpPr>
        <p:spPr>
          <a:xfrm>
            <a:off x="8745886" y="4579679"/>
            <a:ext cx="246843" cy="227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/>
            </a:lvl1pPr>
          </a:lstStyle>
          <a:p>
            <a:r>
              <a:t>or</a:t>
            </a:r>
          </a:p>
        </p:txBody>
      </p:sp>
      <p:sp>
        <p:nvSpPr>
          <p:cNvPr id="765" name="VISTA Data Project"/>
          <p:cNvSpPr/>
          <p:nvPr/>
        </p:nvSpPr>
        <p:spPr>
          <a:xfrm>
            <a:off x="3449268" y="1360222"/>
            <a:ext cx="5773632" cy="82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 fontScale="92500"/>
          </a:bodyPr>
          <a:lstStyle>
            <a:lvl1pPr defTabSz="650240">
              <a:defRPr sz="4800" b="1" i="1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VISTA Data Project</a:t>
            </a:r>
          </a:p>
        </p:txBody>
      </p:sp>
      <p:sp>
        <p:nvSpPr>
          <p:cNvPr id="766" name="node…"/>
          <p:cNvSpPr/>
          <p:nvPr/>
        </p:nvSpPr>
        <p:spPr>
          <a:xfrm>
            <a:off x="11245898" y="5933844"/>
            <a:ext cx="134954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650240">
              <a:defRPr sz="2400"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node</a:t>
            </a:r>
          </a:p>
          <a:p>
            <a:pPr defTabSz="650240">
              <a:defRPr sz="2400"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VISTA</a:t>
            </a:r>
          </a:p>
        </p:txBody>
      </p:sp>
      <p:sp>
        <p:nvSpPr>
          <p:cNvPr id="767" name="https://vistadataproject.info"/>
          <p:cNvSpPr/>
          <p:nvPr/>
        </p:nvSpPr>
        <p:spPr>
          <a:xfrm>
            <a:off x="3779247" y="9108268"/>
            <a:ext cx="466367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 i="1">
                <a:solidFill>
                  <a:schemeClr val="accent1"/>
                </a:solidFill>
                <a:latin typeface="Gill Sans SemiBold"/>
                <a:ea typeface="Gill Sans SemiBold"/>
                <a:cs typeface="Gill Sans SemiBold"/>
                <a:sym typeface="Gill Sans SemiBold"/>
                <a:hlinkClick r:id="rId2"/>
              </a:defRPr>
            </a:lvl1pPr>
          </a:lstStyle>
          <a:p>
            <a:r>
              <a:rPr>
                <a:hlinkClick r:id="rId2"/>
              </a:rPr>
              <a:t>https://vistadataproject.info</a:t>
            </a:r>
          </a:p>
        </p:txBody>
      </p:sp>
      <p:sp>
        <p:nvSpPr>
          <p:cNvPr id="768" name="Line"/>
          <p:cNvSpPr/>
          <p:nvPr/>
        </p:nvSpPr>
        <p:spPr>
          <a:xfrm>
            <a:off x="82958" y="991469"/>
            <a:ext cx="12838884" cy="1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>
            <a:spLocks noGrp="1"/>
          </p:cNvSpPr>
          <p:nvPr>
            <p:ph type="sldNum" sz="quarter" idx="2"/>
          </p:nvPr>
        </p:nvSpPr>
        <p:spPr>
          <a:xfrm>
            <a:off x="6442688" y="9469432"/>
            <a:ext cx="199058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67" name="Rectangle"/>
          <p:cNvSpPr/>
          <p:nvPr/>
        </p:nvSpPr>
        <p:spPr>
          <a:xfrm>
            <a:off x="1161003" y="5706204"/>
            <a:ext cx="10235626" cy="873371"/>
          </a:xfrm>
          <a:prstGeom prst="rect">
            <a:avLst/>
          </a:prstGeom>
          <a:solidFill>
            <a:srgbClr val="A6AAA9">
              <a:alpha val="1519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endParaRPr/>
          </a:p>
        </p:txBody>
      </p:sp>
      <p:sp>
        <p:nvSpPr>
          <p:cNvPr id="68" name="History of VHA-DHA Electronic Health Records"/>
          <p:cNvSpPr/>
          <p:nvPr/>
        </p:nvSpPr>
        <p:spPr>
          <a:xfrm>
            <a:off x="860688" y="170285"/>
            <a:ext cx="1136305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/>
          </a:bodyPr>
          <a:lstStyle>
            <a:lvl1pPr defTabSz="650240">
              <a:defRPr b="1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History of VHA-DHA Electronic Health Records</a:t>
            </a:r>
          </a:p>
        </p:txBody>
      </p:sp>
      <p:sp>
        <p:nvSpPr>
          <p:cNvPr id="69" name="1981 - DHCP - Decentralized Hospital Care Program - VA Fileman database and applications [VHA]…"/>
          <p:cNvSpPr/>
          <p:nvPr/>
        </p:nvSpPr>
        <p:spPr>
          <a:xfrm>
            <a:off x="1662554" y="8585530"/>
            <a:ext cx="625462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000">
                <a:solidFill>
                  <a:srgbClr val="53585F"/>
                </a:solidFill>
              </a:defRPr>
            </a:pPr>
            <a:r>
              <a:t>1981 - DHCP - Decentralized Hospital Care Program - VA Fileman database and applications [VHA]</a:t>
            </a:r>
          </a:p>
          <a:p>
            <a:pPr algn="l">
              <a:defRPr sz="1000">
                <a:solidFill>
                  <a:srgbClr val="53585F"/>
                </a:solidFill>
              </a:defRPr>
            </a:pPr>
            <a:r>
              <a:t>1985 - CHCS - (DHCP renamed) Composite Health Care System;  modified for DHA use [Leidos (SAIC)]</a:t>
            </a:r>
          </a:p>
          <a:p>
            <a:pPr algn="l">
              <a:defRPr sz="1000">
                <a:solidFill>
                  <a:srgbClr val="53585F"/>
                </a:solidFill>
              </a:defRPr>
            </a:pPr>
            <a:r>
              <a:t>1994 - VISTA - (DHCP renamed) Veterans Information Systems Technology Architecture [VHA]</a:t>
            </a:r>
          </a:p>
          <a:p>
            <a:pPr algn="l">
              <a:defRPr sz="1000">
                <a:solidFill>
                  <a:srgbClr val="53585F"/>
                </a:solidFill>
              </a:defRPr>
            </a:pPr>
            <a:r>
              <a:t>1997 - CPRS - Computerized Patient Record System  - graphical interface and workflow [VHA]</a:t>
            </a:r>
          </a:p>
          <a:p>
            <a:pPr algn="l">
              <a:defRPr sz="1000">
                <a:solidFill>
                  <a:srgbClr val="53585F"/>
                </a:solidFill>
              </a:defRPr>
            </a:pPr>
            <a:r>
              <a:t>2004 - AHLTA/ CDR/ MDR - Armed Forces Health Longitudinal Technology Application  [Northrup Grumman]</a:t>
            </a:r>
          </a:p>
        </p:txBody>
      </p:sp>
      <p:sp>
        <p:nvSpPr>
          <p:cNvPr id="70" name="VHA:  131 VISTA systems operational (since 1981)…"/>
          <p:cNvSpPr/>
          <p:nvPr/>
        </p:nvSpPr>
        <p:spPr>
          <a:xfrm>
            <a:off x="4084751" y="1733754"/>
            <a:ext cx="320243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000">
                <a:solidFill>
                  <a:srgbClr val="53585F"/>
                </a:solidFill>
              </a:defRPr>
            </a:pPr>
            <a:r>
              <a:t>VHA:  131 VISTA systems operational (since 1981)</a:t>
            </a:r>
          </a:p>
          <a:p>
            <a:pPr algn="l">
              <a:defRPr sz="1000">
                <a:solidFill>
                  <a:srgbClr val="53585F"/>
                </a:solidFill>
              </a:defRPr>
            </a:pPr>
            <a:r>
              <a:t>DHA:  101 CHCS systems operational (since 1985)</a:t>
            </a:r>
          </a:p>
          <a:p>
            <a:pPr algn="l">
              <a:defRPr sz="1000">
                <a:solidFill>
                  <a:srgbClr val="53585F"/>
                </a:solidFill>
              </a:defRPr>
            </a:pPr>
            <a:r>
              <a:t>Total:  232 DHCP-based systems across VHA-DHA </a:t>
            </a:r>
          </a:p>
        </p:txBody>
      </p:sp>
      <p:sp>
        <p:nvSpPr>
          <p:cNvPr id="71" name="Square"/>
          <p:cNvSpPr/>
          <p:nvPr/>
        </p:nvSpPr>
        <p:spPr>
          <a:xfrm>
            <a:off x="7438048" y="1777728"/>
            <a:ext cx="225260" cy="22882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" name="DHCP-based systems"/>
          <p:cNvSpPr/>
          <p:nvPr/>
        </p:nvSpPr>
        <p:spPr>
          <a:xfrm>
            <a:off x="7660359" y="1765141"/>
            <a:ext cx="1370204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000">
                <a:solidFill>
                  <a:srgbClr val="53585F"/>
                </a:solidFill>
              </a:defRPr>
            </a:lvl1pPr>
          </a:lstStyle>
          <a:p>
            <a:r>
              <a:t>DHCP-based systems</a:t>
            </a:r>
          </a:p>
        </p:txBody>
      </p:sp>
      <p:sp>
        <p:nvSpPr>
          <p:cNvPr id="73" name="Square"/>
          <p:cNvSpPr/>
          <p:nvPr/>
        </p:nvSpPr>
        <p:spPr>
          <a:xfrm>
            <a:off x="7431114" y="2040423"/>
            <a:ext cx="225260" cy="228826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" name="Common technology projects"/>
          <p:cNvSpPr/>
          <p:nvPr/>
        </p:nvSpPr>
        <p:spPr>
          <a:xfrm>
            <a:off x="7653425" y="2027836"/>
            <a:ext cx="1784732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000">
                <a:solidFill>
                  <a:srgbClr val="53585F"/>
                </a:solidFill>
              </a:defRPr>
            </a:lvl1pPr>
          </a:lstStyle>
          <a:p>
            <a:r>
              <a:t>Common technology projects</a:t>
            </a:r>
          </a:p>
        </p:txBody>
      </p:sp>
      <p:sp>
        <p:nvSpPr>
          <p:cNvPr id="75" name="Square"/>
          <p:cNvSpPr/>
          <p:nvPr/>
        </p:nvSpPr>
        <p:spPr>
          <a:xfrm>
            <a:off x="9539558" y="1773100"/>
            <a:ext cx="225259" cy="2288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" name="VHA-specific interface and workflow"/>
          <p:cNvSpPr/>
          <p:nvPr/>
        </p:nvSpPr>
        <p:spPr>
          <a:xfrm>
            <a:off x="9761868" y="1765141"/>
            <a:ext cx="2170304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000">
                <a:solidFill>
                  <a:srgbClr val="53585F"/>
                </a:solidFill>
              </a:defRPr>
            </a:lvl1pPr>
          </a:lstStyle>
          <a:p>
            <a:r>
              <a:t>VHA-specific interface and workflow</a:t>
            </a:r>
          </a:p>
        </p:txBody>
      </p:sp>
      <p:sp>
        <p:nvSpPr>
          <p:cNvPr id="77" name="Square"/>
          <p:cNvSpPr/>
          <p:nvPr/>
        </p:nvSpPr>
        <p:spPr>
          <a:xfrm>
            <a:off x="9542196" y="2054364"/>
            <a:ext cx="225260" cy="228826"/>
          </a:xfrm>
          <a:prstGeom prst="rect">
            <a:avLst/>
          </a:prstGeom>
          <a:solidFill>
            <a:schemeClr val="accent5">
              <a:hueOff val="-176146"/>
              <a:satOff val="3665"/>
              <a:lumOff val="-139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" name="DHA-specific interface and workflow"/>
          <p:cNvSpPr/>
          <p:nvPr/>
        </p:nvSpPr>
        <p:spPr>
          <a:xfrm>
            <a:off x="9782594" y="2048607"/>
            <a:ext cx="21844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000">
                <a:solidFill>
                  <a:srgbClr val="53585F"/>
                </a:solidFill>
              </a:defRPr>
            </a:lvl1pPr>
          </a:lstStyle>
          <a:p>
            <a:r>
              <a:t>DHA-specific interface and workflow</a:t>
            </a:r>
          </a:p>
        </p:txBody>
      </p:sp>
      <p:sp>
        <p:nvSpPr>
          <p:cNvPr id="79" name="2003 - JLV - (originally Janus; renamed  to JLV in 2011) [DHA-VHA]…"/>
          <p:cNvSpPr/>
          <p:nvPr/>
        </p:nvSpPr>
        <p:spPr>
          <a:xfrm>
            <a:off x="8328899" y="8661730"/>
            <a:ext cx="394906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000">
                <a:solidFill>
                  <a:srgbClr val="53585F"/>
                </a:solidFill>
              </a:defRPr>
            </a:pPr>
            <a:r>
              <a:t>2003 - JLV - (originally Janus; renamed  to JLV in 2011) [DHA-VHA]</a:t>
            </a:r>
          </a:p>
          <a:p>
            <a:pPr algn="l">
              <a:defRPr sz="1000">
                <a:solidFill>
                  <a:srgbClr val="53585F"/>
                </a:solidFill>
              </a:defRPr>
            </a:pPr>
            <a:r>
              <a:t>2011 - iEHR -  Integrated Electronic Health Record [ SMS ]</a:t>
            </a:r>
          </a:p>
          <a:p>
            <a:pPr algn="l">
              <a:defRPr sz="1000">
                <a:solidFill>
                  <a:srgbClr val="53585F"/>
                </a:solidFill>
              </a:defRPr>
            </a:pPr>
            <a:r>
              <a:t>2013 - TAPS - Transition Application Plan Support  [DHA-VHA]</a:t>
            </a:r>
          </a:p>
          <a:p>
            <a:pPr algn="l">
              <a:defRPr sz="1000"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2016 - VDP - VISTA Data Project [DHA-VHA]</a:t>
            </a:r>
          </a:p>
        </p:txBody>
      </p:sp>
      <p:sp>
        <p:nvSpPr>
          <p:cNvPr id="80" name="Line"/>
          <p:cNvSpPr/>
          <p:nvPr/>
        </p:nvSpPr>
        <p:spPr>
          <a:xfrm>
            <a:off x="82958" y="7649112"/>
            <a:ext cx="12838884" cy="1"/>
          </a:xfrm>
          <a:prstGeom prst="line">
            <a:avLst/>
          </a:prstGeom>
          <a:ln w="508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1" name="Rectangle"/>
          <p:cNvSpPr/>
          <p:nvPr/>
        </p:nvSpPr>
        <p:spPr>
          <a:xfrm>
            <a:off x="2704449" y="7655825"/>
            <a:ext cx="8666211" cy="309800"/>
          </a:xfrm>
          <a:prstGeom prst="rect">
            <a:avLst/>
          </a:prstGeom>
          <a:solidFill>
            <a:srgbClr val="A6AAA9">
              <a:alpha val="1519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endParaRPr/>
          </a:p>
        </p:txBody>
      </p:sp>
      <p:sp>
        <p:nvSpPr>
          <p:cNvPr id="82" name="Rectangle"/>
          <p:cNvSpPr/>
          <p:nvPr/>
        </p:nvSpPr>
        <p:spPr>
          <a:xfrm>
            <a:off x="2703674" y="8261469"/>
            <a:ext cx="8666211" cy="309800"/>
          </a:xfrm>
          <a:prstGeom prst="rect">
            <a:avLst/>
          </a:prstGeom>
          <a:solidFill>
            <a:srgbClr val="A6AAA9">
              <a:alpha val="1519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endParaRPr/>
          </a:p>
        </p:txBody>
      </p:sp>
      <p:sp>
        <p:nvSpPr>
          <p:cNvPr id="83" name="1980"/>
          <p:cNvSpPr/>
          <p:nvPr/>
        </p:nvSpPr>
        <p:spPr>
          <a:xfrm>
            <a:off x="2681604" y="7381985"/>
            <a:ext cx="45323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/>
            </a:lvl1pPr>
          </a:lstStyle>
          <a:p>
            <a:r>
              <a:t>1980</a:t>
            </a:r>
          </a:p>
        </p:txBody>
      </p:sp>
      <p:sp>
        <p:nvSpPr>
          <p:cNvPr id="84" name="1990"/>
          <p:cNvSpPr/>
          <p:nvPr/>
        </p:nvSpPr>
        <p:spPr>
          <a:xfrm>
            <a:off x="4900350" y="7376248"/>
            <a:ext cx="45323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/>
            </a:lvl1pPr>
          </a:lstStyle>
          <a:p>
            <a:r>
              <a:t>1990</a:t>
            </a:r>
          </a:p>
        </p:txBody>
      </p:sp>
      <p:sp>
        <p:nvSpPr>
          <p:cNvPr id="85" name="2000"/>
          <p:cNvSpPr/>
          <p:nvPr/>
        </p:nvSpPr>
        <p:spPr>
          <a:xfrm>
            <a:off x="7268416" y="7376248"/>
            <a:ext cx="45323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/>
            </a:lvl1pPr>
          </a:lstStyle>
          <a:p>
            <a:r>
              <a:t>2000</a:t>
            </a:r>
          </a:p>
        </p:txBody>
      </p:sp>
      <p:sp>
        <p:nvSpPr>
          <p:cNvPr id="86" name="2010"/>
          <p:cNvSpPr/>
          <p:nvPr/>
        </p:nvSpPr>
        <p:spPr>
          <a:xfrm>
            <a:off x="9419214" y="7376248"/>
            <a:ext cx="45323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/>
            </a:lvl1pPr>
          </a:lstStyle>
          <a:p>
            <a:r>
              <a:t>2010</a:t>
            </a:r>
          </a:p>
        </p:txBody>
      </p:sp>
      <p:sp>
        <p:nvSpPr>
          <p:cNvPr id="87" name="present"/>
          <p:cNvSpPr/>
          <p:nvPr/>
        </p:nvSpPr>
        <p:spPr>
          <a:xfrm>
            <a:off x="11076140" y="7376248"/>
            <a:ext cx="62819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/>
            </a:lvl1pPr>
          </a:lstStyle>
          <a:p>
            <a:r>
              <a:t>present</a:t>
            </a:r>
          </a:p>
        </p:txBody>
      </p:sp>
      <p:sp>
        <p:nvSpPr>
          <p:cNvPr id="88" name="CHCS"/>
          <p:cNvSpPr/>
          <p:nvPr/>
        </p:nvSpPr>
        <p:spPr>
          <a:xfrm>
            <a:off x="4329453" y="8276668"/>
            <a:ext cx="54612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CHCS</a:t>
            </a:r>
          </a:p>
        </p:txBody>
      </p:sp>
      <p:sp>
        <p:nvSpPr>
          <p:cNvPr id="89" name="AHLTA / CDR"/>
          <p:cNvSpPr/>
          <p:nvPr/>
        </p:nvSpPr>
        <p:spPr>
          <a:xfrm>
            <a:off x="7934173" y="8269068"/>
            <a:ext cx="101788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/>
            </a:lvl1pPr>
          </a:lstStyle>
          <a:p>
            <a:r>
              <a:t>AHLTA / CDR</a:t>
            </a:r>
          </a:p>
        </p:txBody>
      </p:sp>
      <p:sp>
        <p:nvSpPr>
          <p:cNvPr id="90" name="Genesis"/>
          <p:cNvSpPr/>
          <p:nvPr/>
        </p:nvSpPr>
        <p:spPr>
          <a:xfrm>
            <a:off x="10389135" y="8267336"/>
            <a:ext cx="67330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/>
            </a:lvl1pPr>
          </a:lstStyle>
          <a:p>
            <a:r>
              <a:t>Genesis</a:t>
            </a:r>
          </a:p>
        </p:txBody>
      </p:sp>
      <p:sp>
        <p:nvSpPr>
          <p:cNvPr id="91" name="DHA-specific"/>
          <p:cNvSpPr/>
          <p:nvPr/>
        </p:nvSpPr>
        <p:spPr>
          <a:xfrm>
            <a:off x="1631444" y="8276668"/>
            <a:ext cx="102031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/>
            </a:lvl1pPr>
          </a:lstStyle>
          <a:p>
            <a:r>
              <a:t>DHA-specific</a:t>
            </a:r>
          </a:p>
        </p:txBody>
      </p:sp>
      <p:sp>
        <p:nvSpPr>
          <p:cNvPr id="92" name="VISTA"/>
          <p:cNvSpPr/>
          <p:nvPr/>
        </p:nvSpPr>
        <p:spPr>
          <a:xfrm>
            <a:off x="5640213" y="7687261"/>
            <a:ext cx="55185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VISTA</a:t>
            </a:r>
          </a:p>
        </p:txBody>
      </p:sp>
      <p:sp>
        <p:nvSpPr>
          <p:cNvPr id="93" name="CPRS"/>
          <p:cNvSpPr/>
          <p:nvPr/>
        </p:nvSpPr>
        <p:spPr>
          <a:xfrm>
            <a:off x="6586756" y="7690233"/>
            <a:ext cx="51221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/>
            </a:lvl1pPr>
          </a:lstStyle>
          <a:p>
            <a:r>
              <a:t>CPRS</a:t>
            </a:r>
          </a:p>
        </p:txBody>
      </p:sp>
      <p:sp>
        <p:nvSpPr>
          <p:cNvPr id="94" name="VHA-specific"/>
          <p:cNvSpPr/>
          <p:nvPr/>
        </p:nvSpPr>
        <p:spPr>
          <a:xfrm>
            <a:off x="1639902" y="7688377"/>
            <a:ext cx="100340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/>
            </a:lvl1pPr>
          </a:lstStyle>
          <a:p>
            <a:r>
              <a:t>VHA-specific</a:t>
            </a:r>
          </a:p>
        </p:txBody>
      </p:sp>
      <p:sp>
        <p:nvSpPr>
          <p:cNvPr id="95" name="Common"/>
          <p:cNvSpPr/>
          <p:nvPr/>
        </p:nvSpPr>
        <p:spPr>
          <a:xfrm>
            <a:off x="1699186" y="7969050"/>
            <a:ext cx="73243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/>
            </a:lvl1pPr>
          </a:lstStyle>
          <a:p>
            <a:r>
              <a:t>Common</a:t>
            </a:r>
          </a:p>
        </p:txBody>
      </p:sp>
      <p:sp>
        <p:nvSpPr>
          <p:cNvPr id="96" name="JLV"/>
          <p:cNvSpPr/>
          <p:nvPr/>
        </p:nvSpPr>
        <p:spPr>
          <a:xfrm>
            <a:off x="7848707" y="7969050"/>
            <a:ext cx="35433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/>
            </a:lvl1pPr>
          </a:lstStyle>
          <a:p>
            <a:r>
              <a:t>JLV</a:t>
            </a:r>
          </a:p>
        </p:txBody>
      </p:sp>
      <p:sp>
        <p:nvSpPr>
          <p:cNvPr id="97" name="iEHR"/>
          <p:cNvSpPr/>
          <p:nvPr/>
        </p:nvSpPr>
        <p:spPr>
          <a:xfrm>
            <a:off x="9798294" y="7969050"/>
            <a:ext cx="45293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solidFill>
                  <a:srgbClr val="53585F"/>
                </a:solidFill>
              </a:defRPr>
            </a:lvl1pPr>
          </a:lstStyle>
          <a:p>
            <a:r>
              <a:t>iEHR</a:t>
            </a:r>
          </a:p>
        </p:txBody>
      </p:sp>
      <p:sp>
        <p:nvSpPr>
          <p:cNvPr id="98" name="TAPS"/>
          <p:cNvSpPr/>
          <p:nvPr/>
        </p:nvSpPr>
        <p:spPr>
          <a:xfrm>
            <a:off x="10352442" y="7973992"/>
            <a:ext cx="47289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solidFill>
                  <a:srgbClr val="53585F"/>
                </a:solidFill>
              </a:defRPr>
            </a:lvl1pPr>
          </a:lstStyle>
          <a:p>
            <a:r>
              <a:t>TAPS</a:t>
            </a:r>
          </a:p>
        </p:txBody>
      </p:sp>
      <p:sp>
        <p:nvSpPr>
          <p:cNvPr id="99" name="VDP"/>
          <p:cNvSpPr/>
          <p:nvPr/>
        </p:nvSpPr>
        <p:spPr>
          <a:xfrm>
            <a:off x="10970476" y="7971680"/>
            <a:ext cx="410567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/>
            </a:lvl1pPr>
          </a:lstStyle>
          <a:p>
            <a:r>
              <a:t>VDP</a:t>
            </a:r>
          </a:p>
        </p:txBody>
      </p:sp>
      <p:sp>
        <p:nvSpPr>
          <p:cNvPr id="100" name="DHCP"/>
          <p:cNvSpPr/>
          <p:nvPr/>
        </p:nvSpPr>
        <p:spPr>
          <a:xfrm>
            <a:off x="2717271" y="7969049"/>
            <a:ext cx="54612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DHCP</a:t>
            </a:r>
          </a:p>
        </p:txBody>
      </p:sp>
      <p:sp>
        <p:nvSpPr>
          <p:cNvPr id="101" name="Note: Time scale…"/>
          <p:cNvSpPr/>
          <p:nvPr/>
        </p:nvSpPr>
        <p:spPr>
          <a:xfrm>
            <a:off x="364523" y="7942591"/>
            <a:ext cx="121501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000">
                <a:solidFill>
                  <a:srgbClr val="53585F"/>
                </a:solidFill>
              </a:defRPr>
            </a:pPr>
            <a:r>
              <a:t>Note: Time scale  </a:t>
            </a:r>
          </a:p>
          <a:p>
            <a:pPr algn="l">
              <a:defRPr sz="1000">
                <a:solidFill>
                  <a:srgbClr val="53585F"/>
                </a:solidFill>
              </a:defRPr>
            </a:pPr>
            <a:r>
              <a:t>simplified for clarity</a:t>
            </a:r>
          </a:p>
        </p:txBody>
      </p:sp>
      <p:sp>
        <p:nvSpPr>
          <p:cNvPr id="102" name="Rectangle"/>
          <p:cNvSpPr/>
          <p:nvPr/>
        </p:nvSpPr>
        <p:spPr>
          <a:xfrm>
            <a:off x="1148303" y="2982056"/>
            <a:ext cx="10261026" cy="912827"/>
          </a:xfrm>
          <a:prstGeom prst="rect">
            <a:avLst/>
          </a:prstGeom>
          <a:solidFill>
            <a:srgbClr val="A6AAA9">
              <a:alpha val="1519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endParaRPr/>
          </a:p>
        </p:txBody>
      </p:sp>
      <p:sp>
        <p:nvSpPr>
          <p:cNvPr id="103" name="Rectangle"/>
          <p:cNvSpPr/>
          <p:nvPr/>
        </p:nvSpPr>
        <p:spPr>
          <a:xfrm>
            <a:off x="4808696" y="5641795"/>
            <a:ext cx="6588429" cy="50109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Rectangle"/>
          <p:cNvSpPr/>
          <p:nvPr/>
        </p:nvSpPr>
        <p:spPr>
          <a:xfrm>
            <a:off x="4316114" y="4421575"/>
            <a:ext cx="7081396" cy="769946"/>
          </a:xfrm>
          <a:prstGeom prst="rect">
            <a:avLst/>
          </a:prstGeom>
          <a:solidFill>
            <a:srgbClr val="A6AAA9">
              <a:alpha val="1519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endParaRPr/>
          </a:p>
        </p:txBody>
      </p:sp>
      <p:sp>
        <p:nvSpPr>
          <p:cNvPr id="105" name="Rectangle"/>
          <p:cNvSpPr/>
          <p:nvPr/>
        </p:nvSpPr>
        <p:spPr>
          <a:xfrm>
            <a:off x="4905300" y="3321365"/>
            <a:ext cx="6491825" cy="5880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" name="Rectangle"/>
          <p:cNvSpPr/>
          <p:nvPr/>
        </p:nvSpPr>
        <p:spPr>
          <a:xfrm>
            <a:off x="2721895" y="4507909"/>
            <a:ext cx="1686358" cy="60749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CHCS (x101)"/>
          <p:cNvSpPr/>
          <p:nvPr/>
        </p:nvSpPr>
        <p:spPr>
          <a:xfrm>
            <a:off x="5210707" y="5652563"/>
            <a:ext cx="213621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650240">
              <a:defRPr sz="24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CHCS </a:t>
            </a:r>
            <a:r>
              <a:rPr>
                <a:solidFill>
                  <a:srgbClr val="A6AAA9"/>
                </a:solidFill>
              </a:rPr>
              <a:t>(x101)</a:t>
            </a:r>
          </a:p>
        </p:txBody>
      </p:sp>
      <p:sp>
        <p:nvSpPr>
          <p:cNvPr id="108" name="Rectangle"/>
          <p:cNvSpPr/>
          <p:nvPr/>
        </p:nvSpPr>
        <p:spPr>
          <a:xfrm>
            <a:off x="8992844" y="4936570"/>
            <a:ext cx="631006" cy="254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" name="iEHR"/>
          <p:cNvSpPr/>
          <p:nvPr/>
        </p:nvSpPr>
        <p:spPr>
          <a:xfrm>
            <a:off x="8978894" y="4936570"/>
            <a:ext cx="63100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1400" b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iEHR</a:t>
            </a:r>
          </a:p>
        </p:txBody>
      </p:sp>
      <p:sp>
        <p:nvSpPr>
          <p:cNvPr id="110" name="Rectangle"/>
          <p:cNvSpPr/>
          <p:nvPr/>
        </p:nvSpPr>
        <p:spPr>
          <a:xfrm>
            <a:off x="7590640" y="4694406"/>
            <a:ext cx="3801955" cy="264036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JLV"/>
          <p:cNvSpPr/>
          <p:nvPr/>
        </p:nvSpPr>
        <p:spPr>
          <a:xfrm>
            <a:off x="7552252" y="4694406"/>
            <a:ext cx="74571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14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JLV</a:t>
            </a:r>
          </a:p>
        </p:txBody>
      </p:sp>
      <p:sp>
        <p:nvSpPr>
          <p:cNvPr id="112" name="joint…"/>
          <p:cNvSpPr/>
          <p:nvPr/>
        </p:nvSpPr>
        <p:spPr>
          <a:xfrm>
            <a:off x="5603322" y="4432724"/>
            <a:ext cx="120325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650240">
              <a:defRPr sz="1400" b="1">
                <a:latin typeface="Gill Sans"/>
                <a:ea typeface="Gill Sans"/>
                <a:cs typeface="Gill Sans"/>
                <a:sym typeface="Gill Sans"/>
              </a:defRPr>
            </a:pPr>
            <a:r>
              <a:t>joint</a:t>
            </a:r>
          </a:p>
          <a:p>
            <a:pPr defTabSz="650240">
              <a:defRPr sz="1400" b="1">
                <a:latin typeface="Gill Sans"/>
                <a:ea typeface="Gill Sans"/>
                <a:cs typeface="Gill Sans"/>
                <a:sym typeface="Gill Sans"/>
              </a:defRPr>
            </a:pPr>
            <a:r>
              <a:t>technology</a:t>
            </a:r>
          </a:p>
          <a:p>
            <a:pPr defTabSz="650240">
              <a:defRPr sz="1400" b="1">
                <a:latin typeface="Gill Sans"/>
                <a:ea typeface="Gill Sans"/>
                <a:cs typeface="Gill Sans"/>
                <a:sym typeface="Gill Sans"/>
              </a:defRPr>
            </a:pPr>
            <a:r>
              <a:t>projects</a:t>
            </a:r>
          </a:p>
        </p:txBody>
      </p:sp>
      <p:sp>
        <p:nvSpPr>
          <p:cNvPr id="113" name="VHA"/>
          <p:cNvSpPr/>
          <p:nvPr/>
        </p:nvSpPr>
        <p:spPr>
          <a:xfrm>
            <a:off x="1152209" y="3169568"/>
            <a:ext cx="114463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3200" b="1">
                <a:solidFill>
                  <a:srgbClr val="40404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>
                <a:solidFill>
                  <a:srgbClr val="7F7F7F"/>
                </a:solidFill>
              </a:defRPr>
            </a:pPr>
            <a:r>
              <a:rPr>
                <a:solidFill>
                  <a:srgbClr val="404040"/>
                </a:solidFill>
              </a:rPr>
              <a:t>VHA</a:t>
            </a:r>
          </a:p>
        </p:txBody>
      </p:sp>
      <p:sp>
        <p:nvSpPr>
          <p:cNvPr id="114" name="DHA"/>
          <p:cNvSpPr/>
          <p:nvPr/>
        </p:nvSpPr>
        <p:spPr>
          <a:xfrm>
            <a:off x="1138779" y="5909454"/>
            <a:ext cx="120325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3200" b="1">
                <a:solidFill>
                  <a:srgbClr val="40404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DHA</a:t>
            </a:r>
          </a:p>
        </p:txBody>
      </p:sp>
      <p:sp>
        <p:nvSpPr>
          <p:cNvPr id="115" name="Common…"/>
          <p:cNvSpPr/>
          <p:nvPr/>
        </p:nvSpPr>
        <p:spPr>
          <a:xfrm>
            <a:off x="1192271" y="4504136"/>
            <a:ext cx="104488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650240">
              <a:defRPr sz="1400" b="1">
                <a:latin typeface="Gill Sans"/>
                <a:ea typeface="Gill Sans"/>
                <a:cs typeface="Gill Sans"/>
                <a:sym typeface="Gill Sans"/>
              </a:defRPr>
            </a:pPr>
            <a:r>
              <a:t>Common </a:t>
            </a:r>
          </a:p>
          <a:p>
            <a:pPr defTabSz="650240">
              <a:defRPr sz="1400" b="1">
                <a:latin typeface="Gill Sans"/>
                <a:ea typeface="Gill Sans"/>
                <a:cs typeface="Gill Sans"/>
                <a:sym typeface="Gill Sans"/>
              </a:defRPr>
            </a:pPr>
            <a:r>
              <a:t>Base</a:t>
            </a:r>
          </a:p>
          <a:p>
            <a:pPr defTabSz="650240">
              <a:defRPr sz="1400" b="1">
                <a:latin typeface="Gill Sans"/>
                <a:ea typeface="Gill Sans"/>
                <a:cs typeface="Gill Sans"/>
                <a:sym typeface="Gill Sans"/>
              </a:defRPr>
            </a:pPr>
            <a:r>
              <a:t>System</a:t>
            </a:r>
          </a:p>
        </p:txBody>
      </p:sp>
      <p:sp>
        <p:nvSpPr>
          <p:cNvPr id="116" name="Rectangle"/>
          <p:cNvSpPr/>
          <p:nvPr/>
        </p:nvSpPr>
        <p:spPr>
          <a:xfrm rot="18440270">
            <a:off x="3730075" y="3935541"/>
            <a:ext cx="1717739" cy="4985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Rectangle"/>
          <p:cNvSpPr/>
          <p:nvPr/>
        </p:nvSpPr>
        <p:spPr>
          <a:xfrm rot="3042590">
            <a:off x="3640905" y="5107966"/>
            <a:ext cx="1637411" cy="44291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Rectangle"/>
          <p:cNvSpPr/>
          <p:nvPr/>
        </p:nvSpPr>
        <p:spPr>
          <a:xfrm>
            <a:off x="7939908" y="5868463"/>
            <a:ext cx="3466108" cy="406401"/>
          </a:xfrm>
          <a:prstGeom prst="rect">
            <a:avLst/>
          </a:prstGeom>
          <a:solidFill>
            <a:schemeClr val="accent5">
              <a:hueOff val="-176146"/>
              <a:satOff val="3665"/>
              <a:lumOff val="-139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" name="Rectangle"/>
          <p:cNvSpPr/>
          <p:nvPr/>
        </p:nvSpPr>
        <p:spPr>
          <a:xfrm>
            <a:off x="5869844" y="2996848"/>
            <a:ext cx="5529294" cy="30382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CPRS"/>
          <p:cNvSpPr/>
          <p:nvPr/>
        </p:nvSpPr>
        <p:spPr>
          <a:xfrm>
            <a:off x="7919957" y="2977312"/>
            <a:ext cx="104631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16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CPRS</a:t>
            </a:r>
          </a:p>
        </p:txBody>
      </p:sp>
      <p:sp>
        <p:nvSpPr>
          <p:cNvPr id="121" name="VISTA  (x131)"/>
          <p:cNvSpPr/>
          <p:nvPr/>
        </p:nvSpPr>
        <p:spPr>
          <a:xfrm>
            <a:off x="5251673" y="3368398"/>
            <a:ext cx="245065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650240">
              <a:defRPr sz="24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VISTA </a:t>
            </a:r>
            <a:r>
              <a:rPr>
                <a:solidFill>
                  <a:srgbClr val="A6AAA9"/>
                </a:solidFill>
              </a:rPr>
              <a:t> (x131)</a:t>
            </a:r>
          </a:p>
        </p:txBody>
      </p:sp>
      <p:sp>
        <p:nvSpPr>
          <p:cNvPr id="122" name="Rectangle"/>
          <p:cNvSpPr/>
          <p:nvPr/>
        </p:nvSpPr>
        <p:spPr>
          <a:xfrm>
            <a:off x="9813171" y="4423011"/>
            <a:ext cx="631006" cy="254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TAPS"/>
          <p:cNvSpPr/>
          <p:nvPr/>
        </p:nvSpPr>
        <p:spPr>
          <a:xfrm>
            <a:off x="9834828" y="4419009"/>
            <a:ext cx="628194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1400" b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TAPS</a:t>
            </a:r>
          </a:p>
        </p:txBody>
      </p:sp>
      <p:sp>
        <p:nvSpPr>
          <p:cNvPr id="124" name="Rectangle"/>
          <p:cNvSpPr/>
          <p:nvPr/>
        </p:nvSpPr>
        <p:spPr>
          <a:xfrm>
            <a:off x="10627524" y="4431709"/>
            <a:ext cx="758615" cy="254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VDP"/>
          <p:cNvSpPr/>
          <p:nvPr/>
        </p:nvSpPr>
        <p:spPr>
          <a:xfrm>
            <a:off x="10633973" y="4378561"/>
            <a:ext cx="74571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16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VDP</a:t>
            </a:r>
          </a:p>
        </p:txBody>
      </p:sp>
      <p:sp>
        <p:nvSpPr>
          <p:cNvPr id="126" name="operational client"/>
          <p:cNvSpPr/>
          <p:nvPr/>
        </p:nvSpPr>
        <p:spPr>
          <a:xfrm>
            <a:off x="3161937" y="2992864"/>
            <a:ext cx="108839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solidFill>
                  <a:srgbClr val="53585F"/>
                </a:solidFill>
              </a:defRPr>
            </a:lvl1pPr>
          </a:lstStyle>
          <a:p>
            <a:r>
              <a:t>operational client</a:t>
            </a:r>
          </a:p>
        </p:txBody>
      </p:sp>
      <p:sp>
        <p:nvSpPr>
          <p:cNvPr id="127" name="operational client"/>
          <p:cNvSpPr/>
          <p:nvPr/>
        </p:nvSpPr>
        <p:spPr>
          <a:xfrm>
            <a:off x="3144284" y="6306809"/>
            <a:ext cx="112369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solidFill>
                  <a:srgbClr val="53585F"/>
                </a:solidFill>
              </a:defRPr>
            </a:lvl1pPr>
          </a:lstStyle>
          <a:p>
            <a:r>
              <a:t>operational client </a:t>
            </a:r>
          </a:p>
        </p:txBody>
      </p:sp>
      <p:sp>
        <p:nvSpPr>
          <p:cNvPr id="128" name="Rectangle"/>
          <p:cNvSpPr/>
          <p:nvPr/>
        </p:nvSpPr>
        <p:spPr>
          <a:xfrm>
            <a:off x="7952609" y="6299463"/>
            <a:ext cx="3466108" cy="264036"/>
          </a:xfrm>
          <a:prstGeom prst="rect">
            <a:avLst/>
          </a:prstGeom>
          <a:solidFill>
            <a:schemeClr val="accent5">
              <a:hueOff val="-176146"/>
              <a:satOff val="3665"/>
              <a:lumOff val="-139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CDR / MDR"/>
          <p:cNvSpPr/>
          <p:nvPr/>
        </p:nvSpPr>
        <p:spPr>
          <a:xfrm>
            <a:off x="8771019" y="5894360"/>
            <a:ext cx="144119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1600" b="1">
                <a:solidFill>
                  <a:srgbClr val="DCDEE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CDR / MDR</a:t>
            </a:r>
          </a:p>
        </p:txBody>
      </p:sp>
      <p:sp>
        <p:nvSpPr>
          <p:cNvPr id="130" name="AHLTA"/>
          <p:cNvSpPr/>
          <p:nvPr/>
        </p:nvSpPr>
        <p:spPr>
          <a:xfrm>
            <a:off x="8968462" y="6237260"/>
            <a:ext cx="104631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1600" b="1">
                <a:solidFill>
                  <a:srgbClr val="DCDEE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AHLTA </a:t>
            </a:r>
          </a:p>
        </p:txBody>
      </p:sp>
      <p:sp>
        <p:nvSpPr>
          <p:cNvPr id="131" name="operational database…"/>
          <p:cNvSpPr/>
          <p:nvPr/>
        </p:nvSpPr>
        <p:spPr>
          <a:xfrm>
            <a:off x="3010172" y="3340521"/>
            <a:ext cx="139192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">
                <a:solidFill>
                  <a:srgbClr val="53585F"/>
                </a:solidFill>
              </a:defRPr>
            </a:pPr>
            <a:r>
              <a:t>operational database </a:t>
            </a:r>
          </a:p>
          <a:p>
            <a:pPr>
              <a:defRPr sz="1000">
                <a:solidFill>
                  <a:srgbClr val="53585F"/>
                </a:solidFill>
              </a:defRPr>
            </a:pPr>
            <a:r>
              <a:t>and workflow</a:t>
            </a:r>
          </a:p>
        </p:txBody>
      </p:sp>
      <p:sp>
        <p:nvSpPr>
          <p:cNvPr id="132" name="operational database(s)…"/>
          <p:cNvSpPr/>
          <p:nvPr/>
        </p:nvSpPr>
        <p:spPr>
          <a:xfrm>
            <a:off x="2953784" y="5796291"/>
            <a:ext cx="150469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">
                <a:solidFill>
                  <a:srgbClr val="53585F"/>
                </a:solidFill>
              </a:defRPr>
            </a:pPr>
            <a:r>
              <a:t>operational database(s)</a:t>
            </a:r>
          </a:p>
          <a:p>
            <a:pPr>
              <a:defRPr sz="1000">
                <a:solidFill>
                  <a:srgbClr val="53585F"/>
                </a:solidFill>
              </a:defRPr>
            </a:pPr>
            <a:r>
              <a:t>and workflow</a:t>
            </a:r>
          </a:p>
        </p:txBody>
      </p:sp>
      <p:pic>
        <p:nvPicPr>
          <p:cNvPr id="133" name="Dept of Veterans Affairs" descr="Dept of Veterans Affair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230" y="3116318"/>
            <a:ext cx="681357" cy="6813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DoD.png" descr="Do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745" y="5821698"/>
            <a:ext cx="694532" cy="719336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Veterans Health Administration  (VHA)"/>
          <p:cNvSpPr/>
          <p:nvPr/>
        </p:nvSpPr>
        <p:spPr>
          <a:xfrm>
            <a:off x="1126436" y="2676838"/>
            <a:ext cx="293154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12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Veterans Health Administration  (VHA)</a:t>
            </a:r>
          </a:p>
        </p:txBody>
      </p:sp>
      <p:sp>
        <p:nvSpPr>
          <p:cNvPr id="136" name="Defense Health Administration (DHA)"/>
          <p:cNvSpPr/>
          <p:nvPr/>
        </p:nvSpPr>
        <p:spPr>
          <a:xfrm>
            <a:off x="1154043" y="5443659"/>
            <a:ext cx="287632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12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Defense Health Administration (DHA)</a:t>
            </a:r>
          </a:p>
        </p:txBody>
      </p:sp>
      <p:sp>
        <p:nvSpPr>
          <p:cNvPr id="137" name="Line"/>
          <p:cNvSpPr/>
          <p:nvPr/>
        </p:nvSpPr>
        <p:spPr>
          <a:xfrm>
            <a:off x="122775" y="1665754"/>
            <a:ext cx="12838884" cy="1"/>
          </a:xfrm>
          <a:prstGeom prst="line">
            <a:avLst/>
          </a:prstGeom>
          <a:ln w="508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8" name="DHCP is the common base system"/>
          <p:cNvSpPr/>
          <p:nvPr/>
        </p:nvSpPr>
        <p:spPr>
          <a:xfrm>
            <a:off x="3060580" y="943467"/>
            <a:ext cx="666889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3200" b="1" i="1">
                <a:solidFill>
                  <a:srgbClr val="53585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DHCP is the common base system</a:t>
            </a:r>
          </a:p>
        </p:txBody>
      </p:sp>
      <p:sp>
        <p:nvSpPr>
          <p:cNvPr id="139" name="VHA: 151 hospitals; 820 clinics; 300 vet centers; + other  (total 1700 care sites)…"/>
          <p:cNvSpPr/>
          <p:nvPr/>
        </p:nvSpPr>
        <p:spPr>
          <a:xfrm>
            <a:off x="1366880" y="1730162"/>
            <a:ext cx="245065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000">
                <a:solidFill>
                  <a:srgbClr val="53585F"/>
                </a:solidFill>
              </a:defRPr>
            </a:pPr>
            <a:r>
              <a:t>VHA: 151 hospitals; 820 clinics; 300 vet centers; + other  (total 1700 care sites)</a:t>
            </a:r>
          </a:p>
          <a:p>
            <a:pPr algn="l">
              <a:defRPr sz="1000">
                <a:solidFill>
                  <a:srgbClr val="53585F"/>
                </a:solidFill>
              </a:defRPr>
            </a:pPr>
            <a:r>
              <a:t>DHA:   57 hospitals;  350 clinics + other</a:t>
            </a:r>
          </a:p>
        </p:txBody>
      </p:sp>
      <p:sp>
        <p:nvSpPr>
          <p:cNvPr id="140" name="DHCP"/>
          <p:cNvSpPr/>
          <p:nvPr/>
        </p:nvSpPr>
        <p:spPr>
          <a:xfrm>
            <a:off x="2854345" y="4583056"/>
            <a:ext cx="131079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24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DHCP </a:t>
            </a:r>
          </a:p>
        </p:txBody>
      </p:sp>
      <p:sp>
        <p:nvSpPr>
          <p:cNvPr id="141" name="While DHCP was similar in VHA and DHA originally, it has diverged over time.  Today the variety and volume of  CHCS data is approximately one-third the scope of VISTA data.  One reason for the difference is that DHA migrated a large portion of CHCS operational data and functions to CDR / AHLTA."/>
          <p:cNvSpPr/>
          <p:nvPr/>
        </p:nvSpPr>
        <p:spPr>
          <a:xfrm>
            <a:off x="4423532" y="6762012"/>
            <a:ext cx="720468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000">
                <a:solidFill>
                  <a:srgbClr val="53585F"/>
                </a:solidFill>
              </a:defRPr>
            </a:lvl1pPr>
          </a:lstStyle>
          <a:p>
            <a:r>
              <a:t>While DHCP was similar in VHA and DHA originally, it has diverged over time.  Today the variety and volume of  CHCS data is approximately one-third the scope of VISTA data.  One reason for the difference is that DHA migrated a large portion of CHCS operational data and functions to CDR / AHLTA.</a:t>
            </a:r>
          </a:p>
        </p:txBody>
      </p:sp>
      <p:sp>
        <p:nvSpPr>
          <p:cNvPr id="142" name="*"/>
          <p:cNvSpPr/>
          <p:nvPr/>
        </p:nvSpPr>
        <p:spPr>
          <a:xfrm>
            <a:off x="11432046" y="4280723"/>
            <a:ext cx="31199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*</a:t>
            </a:r>
          </a:p>
        </p:txBody>
      </p:sp>
      <p:sp>
        <p:nvSpPr>
          <p:cNvPr id="143" name="*"/>
          <p:cNvSpPr/>
          <p:nvPr/>
        </p:nvSpPr>
        <p:spPr>
          <a:xfrm>
            <a:off x="7995215" y="9002120"/>
            <a:ext cx="311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*</a:t>
            </a:r>
          </a:p>
        </p:txBody>
      </p:sp>
      <p:sp>
        <p:nvSpPr>
          <p:cNvPr id="144" name="-"/>
          <p:cNvSpPr/>
          <p:nvPr/>
        </p:nvSpPr>
        <p:spPr>
          <a:xfrm>
            <a:off x="6609700" y="9459281"/>
            <a:ext cx="16505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-</a:t>
            </a:r>
          </a:p>
        </p:txBody>
      </p:sp>
      <p:sp>
        <p:nvSpPr>
          <p:cNvPr id="145" name="-"/>
          <p:cNvSpPr/>
          <p:nvPr/>
        </p:nvSpPr>
        <p:spPr>
          <a:xfrm>
            <a:off x="6292200" y="9459281"/>
            <a:ext cx="16505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-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"/>
          <p:cNvGrpSpPr/>
          <p:nvPr/>
        </p:nvGrpSpPr>
        <p:grpSpPr>
          <a:xfrm>
            <a:off x="6451365" y="2495099"/>
            <a:ext cx="4139375" cy="2515140"/>
            <a:chOff x="0" y="0"/>
            <a:chExt cx="4139374" cy="2515139"/>
          </a:xfrm>
        </p:grpSpPr>
        <p:sp>
          <p:nvSpPr>
            <p:cNvPr id="368" name="Connection Line"/>
            <p:cNvSpPr/>
            <p:nvPr/>
          </p:nvSpPr>
          <p:spPr>
            <a:xfrm>
              <a:off x="0" y="12700"/>
              <a:ext cx="1919903" cy="2502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69" name="Connection Line"/>
            <p:cNvSpPr/>
            <p:nvPr/>
          </p:nvSpPr>
          <p:spPr>
            <a:xfrm>
              <a:off x="0" y="12700"/>
              <a:ext cx="2121674" cy="2502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70" name="Connection Line"/>
            <p:cNvSpPr/>
            <p:nvPr/>
          </p:nvSpPr>
          <p:spPr>
            <a:xfrm>
              <a:off x="0" y="12700"/>
              <a:ext cx="2323443" cy="2502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71" name="Connection Line"/>
            <p:cNvSpPr/>
            <p:nvPr/>
          </p:nvSpPr>
          <p:spPr>
            <a:xfrm>
              <a:off x="0" y="12700"/>
              <a:ext cx="2525213" cy="249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72" name="Connection Line"/>
            <p:cNvSpPr/>
            <p:nvPr/>
          </p:nvSpPr>
          <p:spPr>
            <a:xfrm>
              <a:off x="0" y="12700"/>
              <a:ext cx="2726984" cy="249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73" name="Connection Line"/>
            <p:cNvSpPr/>
            <p:nvPr/>
          </p:nvSpPr>
          <p:spPr>
            <a:xfrm>
              <a:off x="0" y="12700"/>
              <a:ext cx="2928754" cy="249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74" name="Connection Line"/>
            <p:cNvSpPr/>
            <p:nvPr/>
          </p:nvSpPr>
          <p:spPr>
            <a:xfrm>
              <a:off x="0" y="12700"/>
              <a:ext cx="3130524" cy="249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75" name="Connection Line"/>
            <p:cNvSpPr/>
            <p:nvPr/>
          </p:nvSpPr>
          <p:spPr>
            <a:xfrm>
              <a:off x="0" y="12700"/>
              <a:ext cx="3332294" cy="249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76" name="Connection Line"/>
            <p:cNvSpPr/>
            <p:nvPr/>
          </p:nvSpPr>
          <p:spPr>
            <a:xfrm>
              <a:off x="0" y="12700"/>
              <a:ext cx="3534065" cy="249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77" name="Connection Line"/>
            <p:cNvSpPr/>
            <p:nvPr/>
          </p:nvSpPr>
          <p:spPr>
            <a:xfrm>
              <a:off x="0" y="0"/>
              <a:ext cx="3735835" cy="2507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78" name="Connection Line"/>
            <p:cNvSpPr/>
            <p:nvPr/>
          </p:nvSpPr>
          <p:spPr>
            <a:xfrm>
              <a:off x="0" y="12700"/>
              <a:ext cx="3937606" cy="249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79" name="Connection Line"/>
            <p:cNvSpPr/>
            <p:nvPr/>
          </p:nvSpPr>
          <p:spPr>
            <a:xfrm>
              <a:off x="0" y="12700"/>
              <a:ext cx="4139375" cy="249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80" name="Connection Line"/>
            <p:cNvSpPr/>
            <p:nvPr/>
          </p:nvSpPr>
          <p:spPr>
            <a:xfrm>
              <a:off x="1919902" y="12700"/>
              <a:ext cx="1019231" cy="2502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81" name="Connection Line"/>
            <p:cNvSpPr/>
            <p:nvPr/>
          </p:nvSpPr>
          <p:spPr>
            <a:xfrm>
              <a:off x="2121672" y="12700"/>
              <a:ext cx="817461" cy="2502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82" name="Connection Line"/>
            <p:cNvSpPr/>
            <p:nvPr/>
          </p:nvSpPr>
          <p:spPr>
            <a:xfrm>
              <a:off x="2323442" y="12700"/>
              <a:ext cx="615691" cy="2502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83" name="Connection Line"/>
            <p:cNvSpPr/>
            <p:nvPr/>
          </p:nvSpPr>
          <p:spPr>
            <a:xfrm>
              <a:off x="2525212" y="12700"/>
              <a:ext cx="413921" cy="249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84" name="Connection Line"/>
            <p:cNvSpPr/>
            <p:nvPr/>
          </p:nvSpPr>
          <p:spPr>
            <a:xfrm>
              <a:off x="2726983" y="12700"/>
              <a:ext cx="212150" cy="249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85" name="Connection Line"/>
            <p:cNvSpPr/>
            <p:nvPr/>
          </p:nvSpPr>
          <p:spPr>
            <a:xfrm>
              <a:off x="2928753" y="12700"/>
              <a:ext cx="10380" cy="249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86" name="Connection Line"/>
            <p:cNvSpPr/>
            <p:nvPr/>
          </p:nvSpPr>
          <p:spPr>
            <a:xfrm>
              <a:off x="2939132" y="12700"/>
              <a:ext cx="191392" cy="249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87" name="Connection Line"/>
            <p:cNvSpPr/>
            <p:nvPr/>
          </p:nvSpPr>
          <p:spPr>
            <a:xfrm>
              <a:off x="2939132" y="12700"/>
              <a:ext cx="393162" cy="249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88" name="Connection Line"/>
            <p:cNvSpPr/>
            <p:nvPr/>
          </p:nvSpPr>
          <p:spPr>
            <a:xfrm>
              <a:off x="2939132" y="12700"/>
              <a:ext cx="594933" cy="249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89" name="Connection Line"/>
            <p:cNvSpPr/>
            <p:nvPr/>
          </p:nvSpPr>
          <p:spPr>
            <a:xfrm>
              <a:off x="2939132" y="12700"/>
              <a:ext cx="796703" cy="249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90" name="Connection Line"/>
            <p:cNvSpPr/>
            <p:nvPr/>
          </p:nvSpPr>
          <p:spPr>
            <a:xfrm>
              <a:off x="2939132" y="12700"/>
              <a:ext cx="998473" cy="249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91" name="Connection Line"/>
            <p:cNvSpPr/>
            <p:nvPr/>
          </p:nvSpPr>
          <p:spPr>
            <a:xfrm>
              <a:off x="2939132" y="12700"/>
              <a:ext cx="1200243" cy="249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184" name="Group"/>
          <p:cNvGrpSpPr/>
          <p:nvPr/>
        </p:nvGrpSpPr>
        <p:grpSpPr>
          <a:xfrm>
            <a:off x="8390325" y="6048881"/>
            <a:ext cx="2219473" cy="1738954"/>
            <a:chOff x="0" y="0"/>
            <a:chExt cx="2219472" cy="1738953"/>
          </a:xfrm>
        </p:grpSpPr>
        <p:sp>
          <p:nvSpPr>
            <p:cNvPr id="392" name="Connection Line"/>
            <p:cNvSpPr/>
            <p:nvPr/>
          </p:nvSpPr>
          <p:spPr>
            <a:xfrm>
              <a:off x="0" y="8009"/>
              <a:ext cx="1101059" cy="1730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17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93" name="Connection Line"/>
            <p:cNvSpPr/>
            <p:nvPr/>
          </p:nvSpPr>
          <p:spPr>
            <a:xfrm>
              <a:off x="201770" y="8009"/>
              <a:ext cx="899289" cy="1730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17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94" name="Connection Line"/>
            <p:cNvSpPr/>
            <p:nvPr/>
          </p:nvSpPr>
          <p:spPr>
            <a:xfrm>
              <a:off x="403541" y="8009"/>
              <a:ext cx="697519" cy="1730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17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95" name="Connection Line"/>
            <p:cNvSpPr/>
            <p:nvPr/>
          </p:nvSpPr>
          <p:spPr>
            <a:xfrm>
              <a:off x="605310" y="0"/>
              <a:ext cx="495749" cy="173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17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96" name="Connection Line"/>
            <p:cNvSpPr/>
            <p:nvPr/>
          </p:nvSpPr>
          <p:spPr>
            <a:xfrm>
              <a:off x="807080" y="0"/>
              <a:ext cx="293979" cy="173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17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97" name="Connection Line"/>
            <p:cNvSpPr/>
            <p:nvPr/>
          </p:nvSpPr>
          <p:spPr>
            <a:xfrm>
              <a:off x="1008850" y="0"/>
              <a:ext cx="92209" cy="173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17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98" name="Connection Line"/>
            <p:cNvSpPr/>
            <p:nvPr/>
          </p:nvSpPr>
          <p:spPr>
            <a:xfrm>
              <a:off x="1101059" y="0"/>
              <a:ext cx="109564" cy="173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17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99" name="Connection Line"/>
            <p:cNvSpPr/>
            <p:nvPr/>
          </p:nvSpPr>
          <p:spPr>
            <a:xfrm>
              <a:off x="1101059" y="0"/>
              <a:ext cx="311333" cy="173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17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400" name="Connection Line"/>
            <p:cNvSpPr/>
            <p:nvPr/>
          </p:nvSpPr>
          <p:spPr>
            <a:xfrm>
              <a:off x="1101058" y="0"/>
              <a:ext cx="513105" cy="173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17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401" name="Connection Line"/>
            <p:cNvSpPr/>
            <p:nvPr/>
          </p:nvSpPr>
          <p:spPr>
            <a:xfrm>
              <a:off x="1101058" y="0"/>
              <a:ext cx="714874" cy="173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17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402" name="Connection Line"/>
            <p:cNvSpPr/>
            <p:nvPr/>
          </p:nvSpPr>
          <p:spPr>
            <a:xfrm>
              <a:off x="1101059" y="0"/>
              <a:ext cx="916644" cy="173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17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403" name="Connection Line"/>
            <p:cNvSpPr/>
            <p:nvPr/>
          </p:nvSpPr>
          <p:spPr>
            <a:xfrm>
              <a:off x="1101058" y="0"/>
              <a:ext cx="1118415" cy="173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17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185" name="Rectangle"/>
          <p:cNvSpPr/>
          <p:nvPr/>
        </p:nvSpPr>
        <p:spPr>
          <a:xfrm>
            <a:off x="2083887" y="4903779"/>
            <a:ext cx="8747027" cy="1218545"/>
          </a:xfrm>
          <a:prstGeom prst="rect">
            <a:avLst/>
          </a:prstGeom>
          <a:solidFill>
            <a:srgbClr val="A6AAA9">
              <a:alpha val="1519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endParaRPr/>
          </a:p>
        </p:txBody>
      </p:sp>
      <p:sp>
        <p:nvSpPr>
          <p:cNvPr id="186" name="Rectangle"/>
          <p:cNvSpPr/>
          <p:nvPr/>
        </p:nvSpPr>
        <p:spPr>
          <a:xfrm>
            <a:off x="2011756" y="7448856"/>
            <a:ext cx="8790879" cy="713584"/>
          </a:xfrm>
          <a:prstGeom prst="rect">
            <a:avLst/>
          </a:prstGeom>
          <a:solidFill>
            <a:srgbClr val="A6AAA9">
              <a:alpha val="1519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endParaRPr/>
          </a:p>
        </p:txBody>
      </p:sp>
      <p:sp>
        <p:nvSpPr>
          <p:cNvPr id="404" name="Connection Line"/>
          <p:cNvSpPr/>
          <p:nvPr/>
        </p:nvSpPr>
        <p:spPr>
          <a:xfrm>
            <a:off x="2699918" y="5591027"/>
            <a:ext cx="777364" cy="1283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05" name="Connection Line"/>
          <p:cNvSpPr/>
          <p:nvPr/>
        </p:nvSpPr>
        <p:spPr>
          <a:xfrm>
            <a:off x="2859509" y="5590944"/>
            <a:ext cx="617773" cy="1283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06" name="Connection Line"/>
          <p:cNvSpPr/>
          <p:nvPr/>
        </p:nvSpPr>
        <p:spPr>
          <a:xfrm>
            <a:off x="3019122" y="5590862"/>
            <a:ext cx="458160" cy="1283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07" name="Connection Line"/>
          <p:cNvSpPr/>
          <p:nvPr/>
        </p:nvSpPr>
        <p:spPr>
          <a:xfrm>
            <a:off x="3185147" y="5612063"/>
            <a:ext cx="292135" cy="1262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08" name="Connection Line"/>
          <p:cNvSpPr/>
          <p:nvPr/>
        </p:nvSpPr>
        <p:spPr>
          <a:xfrm>
            <a:off x="3341381" y="5611973"/>
            <a:ext cx="135901" cy="1262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09" name="Connection Line"/>
          <p:cNvSpPr/>
          <p:nvPr/>
        </p:nvSpPr>
        <p:spPr>
          <a:xfrm>
            <a:off x="3477281" y="5611713"/>
            <a:ext cx="20359" cy="1262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10" name="Connection Line"/>
          <p:cNvSpPr/>
          <p:nvPr/>
        </p:nvSpPr>
        <p:spPr>
          <a:xfrm>
            <a:off x="3477281" y="5611456"/>
            <a:ext cx="176682" cy="1262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11" name="Connection Line"/>
          <p:cNvSpPr/>
          <p:nvPr/>
        </p:nvSpPr>
        <p:spPr>
          <a:xfrm>
            <a:off x="3477281" y="5611203"/>
            <a:ext cx="333067" cy="1262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12" name="Connection Line"/>
          <p:cNvSpPr/>
          <p:nvPr/>
        </p:nvSpPr>
        <p:spPr>
          <a:xfrm>
            <a:off x="3477281" y="5583918"/>
            <a:ext cx="659716" cy="1290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13" name="Connection Line"/>
          <p:cNvSpPr/>
          <p:nvPr/>
        </p:nvSpPr>
        <p:spPr>
          <a:xfrm>
            <a:off x="3477281" y="5583993"/>
            <a:ext cx="499960" cy="1290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14" name="Connection Line"/>
          <p:cNvSpPr/>
          <p:nvPr/>
        </p:nvSpPr>
        <p:spPr>
          <a:xfrm>
            <a:off x="3477281" y="5583845"/>
            <a:ext cx="819491" cy="1290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15" name="Connection Line"/>
          <p:cNvSpPr/>
          <p:nvPr/>
        </p:nvSpPr>
        <p:spPr>
          <a:xfrm>
            <a:off x="2733798" y="4054624"/>
            <a:ext cx="778435" cy="1127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16" name="Connection Line"/>
          <p:cNvSpPr/>
          <p:nvPr/>
        </p:nvSpPr>
        <p:spPr>
          <a:xfrm>
            <a:off x="2887977" y="4054624"/>
            <a:ext cx="624256" cy="1125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17" name="Connection Line"/>
          <p:cNvSpPr/>
          <p:nvPr/>
        </p:nvSpPr>
        <p:spPr>
          <a:xfrm>
            <a:off x="3041658" y="4054624"/>
            <a:ext cx="470575" cy="1122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18" name="Connection Line"/>
          <p:cNvSpPr/>
          <p:nvPr/>
        </p:nvSpPr>
        <p:spPr>
          <a:xfrm>
            <a:off x="3194722" y="4054624"/>
            <a:ext cx="317511" cy="1114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19" name="Connection Line"/>
          <p:cNvSpPr/>
          <p:nvPr/>
        </p:nvSpPr>
        <p:spPr>
          <a:xfrm>
            <a:off x="3346933" y="4054624"/>
            <a:ext cx="165300" cy="1114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20" name="Connection Line"/>
          <p:cNvSpPr/>
          <p:nvPr/>
        </p:nvSpPr>
        <p:spPr>
          <a:xfrm>
            <a:off x="3499068" y="4054624"/>
            <a:ext cx="13165" cy="1114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21" name="Connection Line"/>
          <p:cNvSpPr/>
          <p:nvPr/>
        </p:nvSpPr>
        <p:spPr>
          <a:xfrm>
            <a:off x="3512232" y="4054624"/>
            <a:ext cx="138896" cy="1113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22" name="Connection Line"/>
          <p:cNvSpPr/>
          <p:nvPr/>
        </p:nvSpPr>
        <p:spPr>
          <a:xfrm>
            <a:off x="3512232" y="4054624"/>
            <a:ext cx="291098" cy="1114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23" name="Connection Line"/>
          <p:cNvSpPr/>
          <p:nvPr/>
        </p:nvSpPr>
        <p:spPr>
          <a:xfrm>
            <a:off x="3512232" y="4054624"/>
            <a:ext cx="443813" cy="11158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24" name="Connection Line"/>
          <p:cNvSpPr/>
          <p:nvPr/>
        </p:nvSpPr>
        <p:spPr>
          <a:xfrm>
            <a:off x="3512232" y="4054624"/>
            <a:ext cx="597411" cy="1118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25" name="Connection Line"/>
          <p:cNvSpPr/>
          <p:nvPr/>
        </p:nvSpPr>
        <p:spPr>
          <a:xfrm>
            <a:off x="3512232" y="4054624"/>
            <a:ext cx="751835" cy="1120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209" name="read/write"/>
          <p:cNvSpPr/>
          <p:nvPr/>
        </p:nvSpPr>
        <p:spPr>
          <a:xfrm>
            <a:off x="10018493" y="3427561"/>
            <a:ext cx="834257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read/write</a:t>
            </a:r>
          </a:p>
        </p:txBody>
      </p:sp>
      <p:sp>
        <p:nvSpPr>
          <p:cNvPr id="210" name="Rectangle"/>
          <p:cNvSpPr/>
          <p:nvPr/>
        </p:nvSpPr>
        <p:spPr>
          <a:xfrm>
            <a:off x="2123342" y="2313533"/>
            <a:ext cx="8668117" cy="844127"/>
          </a:xfrm>
          <a:prstGeom prst="rect">
            <a:avLst/>
          </a:prstGeom>
          <a:solidFill>
            <a:srgbClr val="A6AAA9">
              <a:alpha val="1519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endParaRPr/>
          </a:p>
        </p:txBody>
      </p:sp>
      <p:sp>
        <p:nvSpPr>
          <p:cNvPr id="211" name="Rectangle"/>
          <p:cNvSpPr/>
          <p:nvPr/>
        </p:nvSpPr>
        <p:spPr>
          <a:xfrm>
            <a:off x="2772910" y="2444299"/>
            <a:ext cx="1478645" cy="584201"/>
          </a:xfrm>
          <a:prstGeom prst="rect">
            <a:avLst/>
          </a:prstGeom>
          <a:solidFill>
            <a:schemeClr val="accent5">
              <a:hueOff val="-176146"/>
              <a:satOff val="3665"/>
              <a:lumOff val="-139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2" name="Rectangle"/>
          <p:cNvSpPr/>
          <p:nvPr/>
        </p:nvSpPr>
        <p:spPr>
          <a:xfrm>
            <a:off x="2602847" y="3965724"/>
            <a:ext cx="1918247" cy="703763"/>
          </a:xfrm>
          <a:prstGeom prst="rect">
            <a:avLst/>
          </a:prstGeom>
          <a:solidFill>
            <a:schemeClr val="accent5">
              <a:hueOff val="-176146"/>
              <a:satOff val="3665"/>
              <a:lumOff val="-139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3" name="CDR"/>
          <p:cNvSpPr/>
          <p:nvPr/>
        </p:nvSpPr>
        <p:spPr>
          <a:xfrm>
            <a:off x="3035437" y="4133920"/>
            <a:ext cx="883689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1600" b="1">
                <a:solidFill>
                  <a:srgbClr val="DCDEE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CDR </a:t>
            </a:r>
          </a:p>
        </p:txBody>
      </p:sp>
      <p:sp>
        <p:nvSpPr>
          <p:cNvPr id="214" name="VHA"/>
          <p:cNvSpPr/>
          <p:nvPr/>
        </p:nvSpPr>
        <p:spPr>
          <a:xfrm>
            <a:off x="8737392" y="1747619"/>
            <a:ext cx="120325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2400" b="1">
                <a:solidFill>
                  <a:srgbClr val="4040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7F7F7F"/>
                </a:solidFill>
              </a:defRPr>
            </a:pPr>
            <a:r>
              <a:rPr>
                <a:solidFill>
                  <a:srgbClr val="404040"/>
                </a:solidFill>
              </a:rPr>
              <a:t>VHA</a:t>
            </a:r>
          </a:p>
        </p:txBody>
      </p:sp>
      <p:sp>
        <p:nvSpPr>
          <p:cNvPr id="215" name="DHA"/>
          <p:cNvSpPr/>
          <p:nvPr/>
        </p:nvSpPr>
        <p:spPr>
          <a:xfrm>
            <a:off x="2915439" y="1769196"/>
            <a:ext cx="120325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2400" b="1">
                <a:solidFill>
                  <a:srgbClr val="4040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7F7F7F"/>
                </a:solidFill>
              </a:defRPr>
            </a:pPr>
            <a:r>
              <a:rPr>
                <a:solidFill>
                  <a:srgbClr val="404040"/>
                </a:solidFill>
              </a:rPr>
              <a:t>DHA</a:t>
            </a:r>
          </a:p>
        </p:txBody>
      </p:sp>
      <p:sp>
        <p:nvSpPr>
          <p:cNvPr id="216" name="AHLTA"/>
          <p:cNvSpPr/>
          <p:nvPr/>
        </p:nvSpPr>
        <p:spPr>
          <a:xfrm>
            <a:off x="2989077" y="2570769"/>
            <a:ext cx="104631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1600" b="1">
                <a:solidFill>
                  <a:srgbClr val="DCDEE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AHLTA </a:t>
            </a:r>
          </a:p>
        </p:txBody>
      </p:sp>
      <p:sp>
        <p:nvSpPr>
          <p:cNvPr id="217" name="Rectangle"/>
          <p:cNvSpPr/>
          <p:nvPr/>
        </p:nvSpPr>
        <p:spPr>
          <a:xfrm>
            <a:off x="8651175" y="2444299"/>
            <a:ext cx="1478645" cy="5842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8" name="CPRS"/>
          <p:cNvSpPr/>
          <p:nvPr/>
        </p:nvSpPr>
        <p:spPr>
          <a:xfrm>
            <a:off x="8869895" y="2564949"/>
            <a:ext cx="104631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16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CPRS</a:t>
            </a:r>
          </a:p>
        </p:txBody>
      </p:sp>
      <p:sp>
        <p:nvSpPr>
          <p:cNvPr id="219" name="Clients"/>
          <p:cNvSpPr/>
          <p:nvPr/>
        </p:nvSpPr>
        <p:spPr>
          <a:xfrm>
            <a:off x="11077689" y="2513364"/>
            <a:ext cx="120325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2400" b="1">
                <a:solidFill>
                  <a:srgbClr val="4040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7F7F7F"/>
                </a:solidFill>
              </a:defRPr>
            </a:pPr>
            <a:r>
              <a:rPr>
                <a:solidFill>
                  <a:srgbClr val="404040"/>
                </a:solidFill>
              </a:rPr>
              <a:t>Clients</a:t>
            </a:r>
          </a:p>
        </p:txBody>
      </p:sp>
      <p:sp>
        <p:nvSpPr>
          <p:cNvPr id="220" name="DHCP"/>
          <p:cNvSpPr/>
          <p:nvPr/>
        </p:nvSpPr>
        <p:spPr>
          <a:xfrm>
            <a:off x="5405023" y="5218455"/>
            <a:ext cx="191824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3000" b="1">
                <a:solidFill>
                  <a:srgbClr val="4040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DHCP</a:t>
            </a:r>
          </a:p>
        </p:txBody>
      </p:sp>
      <p:sp>
        <p:nvSpPr>
          <p:cNvPr id="221" name="Rectangle"/>
          <p:cNvSpPr/>
          <p:nvPr/>
        </p:nvSpPr>
        <p:spPr>
          <a:xfrm>
            <a:off x="5759045" y="2444299"/>
            <a:ext cx="1384641" cy="58420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2" name="JLV"/>
          <p:cNvSpPr/>
          <p:nvPr/>
        </p:nvSpPr>
        <p:spPr>
          <a:xfrm>
            <a:off x="5929486" y="2566476"/>
            <a:ext cx="104631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1600" b="1">
                <a:solidFill>
                  <a:srgbClr val="DCDEE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JLV </a:t>
            </a:r>
          </a:p>
        </p:txBody>
      </p:sp>
      <p:sp>
        <p:nvSpPr>
          <p:cNvPr id="223" name="Common"/>
          <p:cNvSpPr/>
          <p:nvPr/>
        </p:nvSpPr>
        <p:spPr>
          <a:xfrm>
            <a:off x="5615634" y="1747619"/>
            <a:ext cx="174065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2400" b="1">
                <a:solidFill>
                  <a:srgbClr val="4040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7F7F7F"/>
                </a:solidFill>
              </a:defRPr>
            </a:pPr>
            <a:r>
              <a:rPr>
                <a:solidFill>
                  <a:srgbClr val="404040"/>
                </a:solidFill>
              </a:rPr>
              <a:t>Common</a:t>
            </a:r>
          </a:p>
        </p:txBody>
      </p:sp>
      <p:sp>
        <p:nvSpPr>
          <p:cNvPr id="224" name="Double Arrow"/>
          <p:cNvSpPr/>
          <p:nvPr/>
        </p:nvSpPr>
        <p:spPr>
          <a:xfrm rot="5395327">
            <a:off x="3123797" y="3346469"/>
            <a:ext cx="899004" cy="321599"/>
          </a:xfrm>
          <a:prstGeom prst="leftRightArrow">
            <a:avLst>
              <a:gd name="adj1" fmla="val 57497"/>
              <a:gd name="adj2" fmla="val 81995"/>
            </a:avLst>
          </a:prstGeom>
          <a:solidFill>
            <a:srgbClr val="000000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1912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/>
            </a:pPr>
            <a:endParaRPr/>
          </a:p>
        </p:txBody>
      </p:sp>
      <p:pic>
        <p:nvPicPr>
          <p:cNvPr id="225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8200" y="5167802"/>
            <a:ext cx="135355" cy="135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9402" y="5167802"/>
            <a:ext cx="135354" cy="135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0603" y="5167802"/>
            <a:ext cx="135355" cy="135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1805" y="5167802"/>
            <a:ext cx="135355" cy="135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3006" y="5167802"/>
            <a:ext cx="135355" cy="135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4208" y="5167802"/>
            <a:ext cx="135354" cy="135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5409" y="5167802"/>
            <a:ext cx="135355" cy="135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6611" y="5167802"/>
            <a:ext cx="135355" cy="135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4596" y="5174200"/>
            <a:ext cx="135354" cy="135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5798" y="5174200"/>
            <a:ext cx="135354" cy="135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6999" y="5174200"/>
            <a:ext cx="135354" cy="135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10926" y="5964172"/>
            <a:ext cx="169418" cy="169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12697" y="5964172"/>
            <a:ext cx="169418" cy="169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14467" y="5964172"/>
            <a:ext cx="169418" cy="169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16237" y="5964172"/>
            <a:ext cx="169418" cy="169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18007" y="5964172"/>
            <a:ext cx="169418" cy="169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19778" y="5964172"/>
            <a:ext cx="169418" cy="169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21548" y="5964172"/>
            <a:ext cx="169418" cy="169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23318" y="5964172"/>
            <a:ext cx="169418" cy="169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25088" y="5964172"/>
            <a:ext cx="169418" cy="169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5616" y="5972181"/>
            <a:ext cx="169418" cy="169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07386" y="5972181"/>
            <a:ext cx="169419" cy="169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09156" y="5972181"/>
            <a:ext cx="169419" cy="169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02248" y="5119529"/>
            <a:ext cx="169419" cy="169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04019" y="5119529"/>
            <a:ext cx="169418" cy="169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05789" y="5119529"/>
            <a:ext cx="169418" cy="169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07559" y="5119529"/>
            <a:ext cx="169419" cy="169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09329" y="5119529"/>
            <a:ext cx="169419" cy="169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11100" y="5119529"/>
            <a:ext cx="169418" cy="169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12870" y="5119529"/>
            <a:ext cx="169418" cy="169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4640" y="5119529"/>
            <a:ext cx="169419" cy="169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6410" y="5119529"/>
            <a:ext cx="169419" cy="169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96938" y="5127538"/>
            <a:ext cx="169418" cy="169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98709" y="5127538"/>
            <a:ext cx="169418" cy="169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00479" y="5127538"/>
            <a:ext cx="169418" cy="1694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2" name="Group"/>
          <p:cNvGrpSpPr/>
          <p:nvPr/>
        </p:nvGrpSpPr>
        <p:grpSpPr>
          <a:xfrm>
            <a:off x="8296938" y="5325405"/>
            <a:ext cx="2388891" cy="177427"/>
            <a:chOff x="0" y="0"/>
            <a:chExt cx="2388889" cy="177426"/>
          </a:xfrm>
        </p:grpSpPr>
        <p:pic>
          <p:nvPicPr>
            <p:cNvPr id="260" name="database-5-xxl.png" descr="database-5-xx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05310" y="0"/>
              <a:ext cx="169418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1" name="database-5-xxl.png" descr="database-5-xx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07080" y="0"/>
              <a:ext cx="169419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2" name="database-5-xxl.png" descr="database-5-xx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08850" y="0"/>
              <a:ext cx="169419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3" name="database-5-xxl.png" descr="database-5-xx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10621" y="0"/>
              <a:ext cx="169418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4" name="database-5-xxl.png" descr="database-5-xx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12391" y="0"/>
              <a:ext cx="169418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5" name="database-5-xxl.png" descr="database-5-xx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14161" y="0"/>
              <a:ext cx="169419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6" name="database-5-xxl.png" descr="database-5-xx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15931" y="0"/>
              <a:ext cx="169419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7" name="database-5-xxl.png" descr="database-5-xx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017702" y="0"/>
              <a:ext cx="169418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8" name="database-5-xxl.png" descr="database-5-xx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19472" y="0"/>
              <a:ext cx="169418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9" name="database-5-xxl.png" descr="database-5-xx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8008"/>
              <a:ext cx="169418" cy="1694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0" name="database-5-xxl.png" descr="database-5-xx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01770" y="8008"/>
              <a:ext cx="169418" cy="1694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" name="database-5-xxl.png" descr="database-5-xx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03540" y="8008"/>
              <a:ext cx="169418" cy="1694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5" name="Group"/>
          <p:cNvGrpSpPr/>
          <p:nvPr/>
        </p:nvGrpSpPr>
        <p:grpSpPr>
          <a:xfrm>
            <a:off x="8296938" y="5531280"/>
            <a:ext cx="2388891" cy="177427"/>
            <a:chOff x="0" y="0"/>
            <a:chExt cx="2388889" cy="177426"/>
          </a:xfrm>
        </p:grpSpPr>
        <p:pic>
          <p:nvPicPr>
            <p:cNvPr id="273" name="database-5-xxl.png" descr="database-5-xx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05310" y="0"/>
              <a:ext cx="169418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4" name="database-5-xxl.png" descr="database-5-xx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07080" y="0"/>
              <a:ext cx="169419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5" name="database-5-xxl.png" descr="database-5-xx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08850" y="0"/>
              <a:ext cx="169419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6" name="database-5-xxl.png" descr="database-5-xx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10621" y="0"/>
              <a:ext cx="169418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7" name="database-5-xxl.png" descr="database-5-xx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12391" y="0"/>
              <a:ext cx="169418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8" name="database-5-xxl.png" descr="database-5-xx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14161" y="0"/>
              <a:ext cx="169419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9" name="database-5-xxl.png" descr="database-5-xx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15931" y="0"/>
              <a:ext cx="169419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0" name="database-5-xxl.png" descr="database-5-xx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017702" y="0"/>
              <a:ext cx="169418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1" name="database-5-xxl.png" descr="database-5-xx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19472" y="0"/>
              <a:ext cx="169418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2" name="database-5-xxl.png" descr="database-5-xx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8008"/>
              <a:ext cx="169418" cy="1694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3" name="database-5-xxl.png" descr="database-5-xx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01770" y="8008"/>
              <a:ext cx="169418" cy="1694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4" name="database-5-xxl.png" descr="database-5-xx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03540" y="8008"/>
              <a:ext cx="169418" cy="1694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8" name="Group"/>
          <p:cNvGrpSpPr/>
          <p:nvPr/>
        </p:nvGrpSpPr>
        <p:grpSpPr>
          <a:xfrm>
            <a:off x="8296938" y="5737155"/>
            <a:ext cx="2388891" cy="177427"/>
            <a:chOff x="0" y="0"/>
            <a:chExt cx="2388889" cy="177426"/>
          </a:xfrm>
        </p:grpSpPr>
        <p:pic>
          <p:nvPicPr>
            <p:cNvPr id="286" name="database-5-xxl.png" descr="database-5-xx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05310" y="0"/>
              <a:ext cx="169418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7" name="database-5-xxl.png" descr="database-5-xx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07080" y="0"/>
              <a:ext cx="169419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8" name="database-5-xxl.png" descr="database-5-xx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08850" y="0"/>
              <a:ext cx="169419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9" name="database-5-xxl.png" descr="database-5-xx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10621" y="0"/>
              <a:ext cx="169418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0" name="database-5-xxl.png" descr="database-5-xx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12391" y="0"/>
              <a:ext cx="169418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1" name="database-5-xxl.png" descr="database-5-xx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14161" y="0"/>
              <a:ext cx="169419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2" name="database-5-xxl.png" descr="database-5-xx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15931" y="0"/>
              <a:ext cx="169419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3" name="database-5-xxl.png" descr="database-5-xx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017702" y="0"/>
              <a:ext cx="169418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4" name="database-5-xxl.png" descr="database-5-xx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19472" y="0"/>
              <a:ext cx="169418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5" name="database-5-xxl.png" descr="database-5-xx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8008"/>
              <a:ext cx="169418" cy="1694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6" name="database-5-xxl.png" descr="database-5-xx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01770" y="8008"/>
              <a:ext cx="169418" cy="1694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7" name="database-5-xxl.png" descr="database-5-xx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03540" y="8008"/>
              <a:ext cx="169418" cy="1694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99" name="x1"/>
          <p:cNvSpPr/>
          <p:nvPr/>
        </p:nvSpPr>
        <p:spPr>
          <a:xfrm>
            <a:off x="3722673" y="3271951"/>
            <a:ext cx="368574" cy="381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18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x1</a:t>
            </a:r>
          </a:p>
        </p:txBody>
      </p:sp>
      <p:sp>
        <p:nvSpPr>
          <p:cNvPr id="300" name="Rectangle"/>
          <p:cNvSpPr/>
          <p:nvPr/>
        </p:nvSpPr>
        <p:spPr>
          <a:xfrm>
            <a:off x="8626777" y="5253911"/>
            <a:ext cx="1746568" cy="5351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1" name="VISTA x131"/>
          <p:cNvSpPr/>
          <p:nvPr/>
        </p:nvSpPr>
        <p:spPr>
          <a:xfrm>
            <a:off x="8570717" y="5300815"/>
            <a:ext cx="185955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VISTA x131</a:t>
            </a:r>
          </a:p>
        </p:txBody>
      </p:sp>
      <p:sp>
        <p:nvSpPr>
          <p:cNvPr id="302" name="operational…"/>
          <p:cNvSpPr/>
          <p:nvPr/>
        </p:nvSpPr>
        <p:spPr>
          <a:xfrm>
            <a:off x="1279828" y="3977337"/>
            <a:ext cx="107141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650240"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operational </a:t>
            </a:r>
          </a:p>
          <a:p>
            <a:pPr defTabSz="650240"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clinical data </a:t>
            </a:r>
          </a:p>
          <a:p>
            <a:pPr defTabSz="650240"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migrated</a:t>
            </a:r>
          </a:p>
        </p:txBody>
      </p:sp>
      <p:sp>
        <p:nvSpPr>
          <p:cNvPr id="303" name="read/write"/>
          <p:cNvSpPr/>
          <p:nvPr/>
        </p:nvSpPr>
        <p:spPr>
          <a:xfrm>
            <a:off x="2555727" y="3356440"/>
            <a:ext cx="834257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read/write</a:t>
            </a:r>
          </a:p>
        </p:txBody>
      </p:sp>
      <p:sp>
        <p:nvSpPr>
          <p:cNvPr id="304" name="(Look-back)"/>
          <p:cNvSpPr/>
          <p:nvPr/>
        </p:nvSpPr>
        <p:spPr>
          <a:xfrm>
            <a:off x="5864865" y="3466317"/>
            <a:ext cx="97795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(Look-back)</a:t>
            </a:r>
          </a:p>
        </p:txBody>
      </p:sp>
      <p:sp>
        <p:nvSpPr>
          <p:cNvPr id="305" name="x1"/>
          <p:cNvSpPr/>
          <p:nvPr/>
        </p:nvSpPr>
        <p:spPr>
          <a:xfrm>
            <a:off x="5150643" y="3420283"/>
            <a:ext cx="368574" cy="381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18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x1</a:t>
            </a:r>
          </a:p>
        </p:txBody>
      </p:sp>
      <p:sp>
        <p:nvSpPr>
          <p:cNvPr id="306" name="Arrow"/>
          <p:cNvSpPr/>
          <p:nvPr/>
        </p:nvSpPr>
        <p:spPr>
          <a:xfrm rot="19208361">
            <a:off x="4383130" y="3349607"/>
            <a:ext cx="1554295" cy="208593"/>
          </a:xfrm>
          <a:prstGeom prst="rightArrow">
            <a:avLst>
              <a:gd name="adj1" fmla="val 40712"/>
              <a:gd name="adj2" fmla="val 136507"/>
            </a:avLst>
          </a:prstGeom>
          <a:solidFill>
            <a:srgbClr val="53585F"/>
          </a:solidFill>
          <a:ln w="12700">
            <a:miter lim="400000"/>
          </a:ln>
          <a:effectLst>
            <a:outerShdw blurRad="38100" dist="25400" dir="522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7" name="DHCP (CHCS/VISTA) servers today"/>
          <p:cNvSpPr/>
          <p:nvPr/>
        </p:nvSpPr>
        <p:spPr>
          <a:xfrm>
            <a:off x="1741080" y="311791"/>
            <a:ext cx="10060552" cy="625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/>
          </a:bodyPr>
          <a:lstStyle>
            <a:lvl1pPr defTabSz="650240">
              <a:defRPr sz="3400" b="1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DHCP (CHCS/VISTA) servers today</a:t>
            </a:r>
          </a:p>
        </p:txBody>
      </p:sp>
      <p:sp>
        <p:nvSpPr>
          <p:cNvPr id="308" name="Line"/>
          <p:cNvSpPr/>
          <p:nvPr/>
        </p:nvSpPr>
        <p:spPr>
          <a:xfrm>
            <a:off x="82958" y="1235183"/>
            <a:ext cx="12838884" cy="1"/>
          </a:xfrm>
          <a:prstGeom prst="line">
            <a:avLst/>
          </a:prstGeom>
          <a:ln w="508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9" name="Operational…"/>
          <p:cNvSpPr/>
          <p:nvPr/>
        </p:nvSpPr>
        <p:spPr>
          <a:xfrm>
            <a:off x="396318" y="2415485"/>
            <a:ext cx="174065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650240">
              <a:defRPr sz="1800" b="1" i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Operational</a:t>
            </a:r>
          </a:p>
          <a:p>
            <a:pPr defTabSz="650240">
              <a:defRPr sz="1800" b="1" i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Care Specifics</a:t>
            </a:r>
          </a:p>
        </p:txBody>
      </p:sp>
      <p:sp>
        <p:nvSpPr>
          <p:cNvPr id="310" name="Operational…"/>
          <p:cNvSpPr/>
          <p:nvPr/>
        </p:nvSpPr>
        <p:spPr>
          <a:xfrm>
            <a:off x="338228" y="5167802"/>
            <a:ext cx="149601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650240">
              <a:defRPr sz="1800" b="1" i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Operational</a:t>
            </a:r>
          </a:p>
          <a:p>
            <a:pPr defTabSz="650240">
              <a:defRPr sz="1800" b="1" i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Data</a:t>
            </a:r>
          </a:p>
        </p:txBody>
      </p:sp>
      <p:sp>
        <p:nvSpPr>
          <p:cNvPr id="311" name="Rectangle"/>
          <p:cNvSpPr/>
          <p:nvPr/>
        </p:nvSpPr>
        <p:spPr>
          <a:xfrm>
            <a:off x="2574648" y="6308525"/>
            <a:ext cx="1918247" cy="584201"/>
          </a:xfrm>
          <a:prstGeom prst="rect">
            <a:avLst/>
          </a:prstGeom>
          <a:solidFill>
            <a:schemeClr val="accent5">
              <a:hueOff val="-176146"/>
              <a:satOff val="3665"/>
              <a:lumOff val="-139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2" name="MDR"/>
          <p:cNvSpPr/>
          <p:nvPr/>
        </p:nvSpPr>
        <p:spPr>
          <a:xfrm>
            <a:off x="3044988" y="6416475"/>
            <a:ext cx="883688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1600" b="1">
                <a:solidFill>
                  <a:srgbClr val="DCDEE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MDR</a:t>
            </a:r>
          </a:p>
        </p:txBody>
      </p:sp>
      <p:pic>
        <p:nvPicPr>
          <p:cNvPr id="313" name="documents.png" descr="document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40900" y="7605351"/>
            <a:ext cx="472763" cy="472763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operational…"/>
          <p:cNvSpPr/>
          <p:nvPr/>
        </p:nvSpPr>
        <p:spPr>
          <a:xfrm>
            <a:off x="1203777" y="6245369"/>
            <a:ext cx="122351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650240"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operational </a:t>
            </a:r>
          </a:p>
          <a:p>
            <a:pPr defTabSz="650240"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reporting data </a:t>
            </a:r>
          </a:p>
          <a:p>
            <a:pPr defTabSz="650240"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migrated</a:t>
            </a:r>
          </a:p>
        </p:txBody>
      </p:sp>
      <p:sp>
        <p:nvSpPr>
          <p:cNvPr id="315" name="Operational…"/>
          <p:cNvSpPr/>
          <p:nvPr/>
        </p:nvSpPr>
        <p:spPr>
          <a:xfrm>
            <a:off x="338228" y="7471129"/>
            <a:ext cx="149601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650240">
              <a:defRPr sz="1800" b="1" i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Operational</a:t>
            </a:r>
          </a:p>
          <a:p>
            <a:pPr defTabSz="650240">
              <a:defRPr sz="1800" b="1" i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Reporting</a:t>
            </a:r>
          </a:p>
        </p:txBody>
      </p:sp>
      <p:sp>
        <p:nvSpPr>
          <p:cNvPr id="316" name="Reports"/>
          <p:cNvSpPr/>
          <p:nvPr/>
        </p:nvSpPr>
        <p:spPr>
          <a:xfrm>
            <a:off x="11070108" y="7515148"/>
            <a:ext cx="129936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2400" b="1">
                <a:solidFill>
                  <a:srgbClr val="4040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7F7F7F"/>
                </a:solidFill>
              </a:defRPr>
            </a:pPr>
            <a:r>
              <a:rPr>
                <a:solidFill>
                  <a:srgbClr val="404040"/>
                </a:solidFill>
              </a:rPr>
              <a:t>Reports</a:t>
            </a:r>
          </a:p>
        </p:txBody>
      </p:sp>
      <p:pic>
        <p:nvPicPr>
          <p:cNvPr id="317" name="documents.png" descr="document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55002" y="7551453"/>
            <a:ext cx="472763" cy="472763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Arrow"/>
          <p:cNvSpPr/>
          <p:nvPr/>
        </p:nvSpPr>
        <p:spPr>
          <a:xfrm rot="16200000" flipH="1">
            <a:off x="3146511" y="7084988"/>
            <a:ext cx="680642" cy="305352"/>
          </a:xfrm>
          <a:prstGeom prst="rightArrow">
            <a:avLst>
              <a:gd name="adj1" fmla="val 41138"/>
              <a:gd name="adj2" fmla="val 75985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9" name="Rectangle"/>
          <p:cNvSpPr/>
          <p:nvPr/>
        </p:nvSpPr>
        <p:spPr>
          <a:xfrm>
            <a:off x="7400110" y="3439549"/>
            <a:ext cx="549568" cy="317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0" name="x131"/>
          <p:cNvSpPr/>
          <p:nvPr/>
        </p:nvSpPr>
        <p:spPr>
          <a:xfrm>
            <a:off x="7382337" y="3394382"/>
            <a:ext cx="62284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18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x131</a:t>
            </a:r>
          </a:p>
        </p:txBody>
      </p:sp>
      <p:sp>
        <p:nvSpPr>
          <p:cNvPr id="321" name="Rectangle"/>
          <p:cNvSpPr/>
          <p:nvPr/>
        </p:nvSpPr>
        <p:spPr>
          <a:xfrm>
            <a:off x="9161953" y="3478816"/>
            <a:ext cx="549568" cy="317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2" name="x131"/>
          <p:cNvSpPr/>
          <p:nvPr/>
        </p:nvSpPr>
        <p:spPr>
          <a:xfrm>
            <a:off x="9144180" y="3433649"/>
            <a:ext cx="62284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18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x131</a:t>
            </a:r>
          </a:p>
        </p:txBody>
      </p:sp>
      <p:sp>
        <p:nvSpPr>
          <p:cNvPr id="323" name="Rectangle"/>
          <p:cNvSpPr/>
          <p:nvPr/>
        </p:nvSpPr>
        <p:spPr>
          <a:xfrm>
            <a:off x="9219708" y="6544271"/>
            <a:ext cx="549569" cy="317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4" name="x131"/>
          <p:cNvSpPr/>
          <p:nvPr/>
        </p:nvSpPr>
        <p:spPr>
          <a:xfrm>
            <a:off x="9179959" y="6536929"/>
            <a:ext cx="62284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18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x131</a:t>
            </a:r>
          </a:p>
        </p:txBody>
      </p:sp>
      <p:sp>
        <p:nvSpPr>
          <p:cNvPr id="325" name="x1"/>
          <p:cNvSpPr/>
          <p:nvPr/>
        </p:nvSpPr>
        <p:spPr>
          <a:xfrm>
            <a:off x="3638965" y="6969048"/>
            <a:ext cx="368574" cy="381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18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x1</a:t>
            </a:r>
          </a:p>
        </p:txBody>
      </p:sp>
      <p:sp>
        <p:nvSpPr>
          <p:cNvPr id="326" name="DHA migrated much of its operational data from CHCS to MDR / CDR ."/>
          <p:cNvSpPr/>
          <p:nvPr/>
        </p:nvSpPr>
        <p:spPr>
          <a:xfrm>
            <a:off x="2203186" y="8354774"/>
            <a:ext cx="2301416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DHA migrated much of its operational data from CHCS to MDR / CDR . </a:t>
            </a:r>
          </a:p>
        </p:txBody>
      </p:sp>
      <p:sp>
        <p:nvSpPr>
          <p:cNvPr id="327" name="VHA has not decided on its long-term strategy for operational data."/>
          <p:cNvSpPr/>
          <p:nvPr/>
        </p:nvSpPr>
        <p:spPr>
          <a:xfrm>
            <a:off x="8499485" y="8400130"/>
            <a:ext cx="2202923" cy="74930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VHA has not decided on its long-term strategy for operational data.</a:t>
            </a:r>
          </a:p>
        </p:txBody>
      </p:sp>
      <p:pic>
        <p:nvPicPr>
          <p:cNvPr id="328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1868" y="4917521"/>
            <a:ext cx="169419" cy="169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3639" y="4917521"/>
            <a:ext cx="169418" cy="169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95409" y="4917521"/>
            <a:ext cx="169418" cy="169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97179" y="4917521"/>
            <a:ext cx="169419" cy="169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949" y="4917521"/>
            <a:ext cx="169419" cy="169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0720" y="4917521"/>
            <a:ext cx="169418" cy="169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02490" y="4917521"/>
            <a:ext cx="169418" cy="169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04260" y="4917521"/>
            <a:ext cx="169419" cy="169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06030" y="4917521"/>
            <a:ext cx="169419" cy="169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6558" y="4925530"/>
            <a:ext cx="169418" cy="169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88329" y="4925530"/>
            <a:ext cx="169418" cy="169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0099" y="4925530"/>
            <a:ext cx="169418" cy="169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0769" y="5343242"/>
            <a:ext cx="135354" cy="135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1970" y="5343242"/>
            <a:ext cx="135355" cy="135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3172" y="5343242"/>
            <a:ext cx="135354" cy="135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4374" y="5343242"/>
            <a:ext cx="135354" cy="135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5575" y="5343242"/>
            <a:ext cx="135354" cy="135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6776" y="5343242"/>
            <a:ext cx="135355" cy="135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7978" y="5343242"/>
            <a:ext cx="135354" cy="135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9180" y="5343242"/>
            <a:ext cx="135354" cy="135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7164" y="5349640"/>
            <a:ext cx="135355" cy="135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8366" y="5349640"/>
            <a:ext cx="135355" cy="135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0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9567" y="5349640"/>
            <a:ext cx="135355" cy="135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8200" y="5504332"/>
            <a:ext cx="135354" cy="135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9401" y="5504332"/>
            <a:ext cx="135355" cy="135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0603" y="5504332"/>
            <a:ext cx="135354" cy="135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1805" y="5504332"/>
            <a:ext cx="135354" cy="135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3006" y="5504332"/>
            <a:ext cx="135354" cy="135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4207" y="5504332"/>
            <a:ext cx="135355" cy="135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5409" y="5504332"/>
            <a:ext cx="135354" cy="135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6611" y="5504332"/>
            <a:ext cx="135354" cy="135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4595" y="5510731"/>
            <a:ext cx="135355" cy="135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5797" y="5510731"/>
            <a:ext cx="135355" cy="135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database-5-xxl.png" descr="database-5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6998" y="5510731"/>
            <a:ext cx="135355" cy="135354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Rectangle"/>
          <p:cNvSpPr/>
          <p:nvPr/>
        </p:nvSpPr>
        <p:spPr>
          <a:xfrm>
            <a:off x="2875154" y="5291568"/>
            <a:ext cx="1274156" cy="23418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3" name="CHCS x101"/>
          <p:cNvSpPr/>
          <p:nvPr/>
        </p:nvSpPr>
        <p:spPr>
          <a:xfrm>
            <a:off x="2794880" y="5243997"/>
            <a:ext cx="143470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1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CHCS x101</a:t>
            </a:r>
          </a:p>
        </p:txBody>
      </p:sp>
      <p:sp>
        <p:nvSpPr>
          <p:cNvPr id="364" name="Today the variety and volume of  CHCS data is approximately one-third the scope of VISTA data.  One reason is that DHA migrated a large portion of CHCS operational data and functionality to  CDR / MDR."/>
          <p:cNvSpPr/>
          <p:nvPr/>
        </p:nvSpPr>
        <p:spPr>
          <a:xfrm>
            <a:off x="4837291" y="8431809"/>
            <a:ext cx="3330218" cy="711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000">
                <a:solidFill>
                  <a:srgbClr val="53585F"/>
                </a:solidFill>
              </a:defRPr>
            </a:pPr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Today the variety and volume of  CHCS data is approximately one-third the scope of VISTA data. </a:t>
            </a:r>
            <a:r>
              <a:t> One reason is that DHA migrated a large portion of CHCS operational data and functionality to  CDR / MDR.</a:t>
            </a:r>
          </a:p>
        </p:txBody>
      </p:sp>
      <p:sp>
        <p:nvSpPr>
          <p:cNvPr id="365" name="-"/>
          <p:cNvSpPr/>
          <p:nvPr/>
        </p:nvSpPr>
        <p:spPr>
          <a:xfrm>
            <a:off x="6609700" y="9459281"/>
            <a:ext cx="16505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-</a:t>
            </a:r>
          </a:p>
        </p:txBody>
      </p:sp>
      <p:sp>
        <p:nvSpPr>
          <p:cNvPr id="366" name="-"/>
          <p:cNvSpPr/>
          <p:nvPr/>
        </p:nvSpPr>
        <p:spPr>
          <a:xfrm>
            <a:off x="6292200" y="9459281"/>
            <a:ext cx="16505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-</a:t>
            </a:r>
          </a:p>
        </p:txBody>
      </p:sp>
      <p:sp>
        <p:nvSpPr>
          <p:cNvPr id="367" name="Text"/>
          <p:cNvSpPr/>
          <p:nvPr/>
        </p:nvSpPr>
        <p:spPr>
          <a:xfrm>
            <a:off x="6442688" y="9469432"/>
            <a:ext cx="19905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fld id="{86CB4B4D-7CA3-9044-876B-883B54F8677D}" type="slidenum">
              <a:t>3</a:t>
            </a:fld>
            <a:r>
              <a:t>￼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EHR review 2016.png" descr="EHR review 20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72214" y="3615264"/>
            <a:ext cx="4392571" cy="3667102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428" name="medscape2.png" descr="medscap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63901" y="2878304"/>
            <a:ext cx="4700517" cy="634288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CPRS: Blueprint for Veteran Longitudinal Care"/>
          <p:cNvSpPr/>
          <p:nvPr/>
        </p:nvSpPr>
        <p:spPr>
          <a:xfrm>
            <a:off x="840025" y="162305"/>
            <a:ext cx="11324749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/>
          </a:bodyPr>
          <a:lstStyle>
            <a:lvl1pPr defTabSz="650240">
              <a:defRPr b="1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CPRS: Blueprint for Veteran Longitudinal Care</a:t>
            </a:r>
          </a:p>
        </p:txBody>
      </p:sp>
      <p:pic>
        <p:nvPicPr>
          <p:cNvPr id="430" name="image (3).png" descr="image (3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5911" y="5858687"/>
            <a:ext cx="4983822" cy="1347479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431" name="image (2).png" descr="image (2)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5911" y="3397351"/>
            <a:ext cx="4983822" cy="1806636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432" name="Built specifically around veteran…"/>
          <p:cNvSpPr/>
          <p:nvPr/>
        </p:nvSpPr>
        <p:spPr>
          <a:xfrm>
            <a:off x="1221805" y="2616216"/>
            <a:ext cx="391656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 b="1">
                <a:solidFill>
                  <a:srgbClr val="53585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Built specifically around veteran</a:t>
            </a:r>
          </a:p>
          <a:p>
            <a:pPr>
              <a:defRPr sz="1800" b="1">
                <a:solidFill>
                  <a:srgbClr val="53585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care policies and practice</a:t>
            </a:r>
          </a:p>
        </p:txBody>
      </p:sp>
      <p:sp>
        <p:nvSpPr>
          <p:cNvPr id="433" name="Physicians favorite"/>
          <p:cNvSpPr/>
          <p:nvPr/>
        </p:nvSpPr>
        <p:spPr>
          <a:xfrm>
            <a:off x="7886610" y="2077461"/>
            <a:ext cx="3017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Physicians favorite</a:t>
            </a:r>
          </a:p>
        </p:txBody>
      </p:sp>
      <p:sp>
        <p:nvSpPr>
          <p:cNvPr id="434" name="Line"/>
          <p:cNvSpPr/>
          <p:nvPr/>
        </p:nvSpPr>
        <p:spPr>
          <a:xfrm flipV="1">
            <a:off x="6515973" y="2174175"/>
            <a:ext cx="1" cy="5772857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35" name="http://www.medscape.com/features/slideshow/public/ehr2016"/>
          <p:cNvSpPr/>
          <p:nvPr/>
        </p:nvSpPr>
        <p:spPr>
          <a:xfrm>
            <a:off x="7357928" y="7429718"/>
            <a:ext cx="431246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u="sng">
                <a:hlinkClick r:id="rId6"/>
              </a:defRPr>
            </a:lvl1pPr>
          </a:lstStyle>
          <a:p>
            <a:pPr>
              <a:defRPr u="none"/>
            </a:pPr>
            <a:r>
              <a:rPr u="sng">
                <a:hlinkClick r:id="rId6"/>
              </a:rPr>
              <a:t>http://www.medscape.com/features/slideshow/public/ehr2016</a:t>
            </a:r>
          </a:p>
        </p:txBody>
      </p:sp>
      <p:sp>
        <p:nvSpPr>
          <p:cNvPr id="436" name="Line"/>
          <p:cNvSpPr/>
          <p:nvPr/>
        </p:nvSpPr>
        <p:spPr>
          <a:xfrm>
            <a:off x="82958" y="1582213"/>
            <a:ext cx="12838884" cy="1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37" name="Veteran-specific"/>
          <p:cNvSpPr/>
          <p:nvPr/>
        </p:nvSpPr>
        <p:spPr>
          <a:xfrm>
            <a:off x="1866156" y="2103086"/>
            <a:ext cx="262785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Veteran-specific</a:t>
            </a:r>
          </a:p>
        </p:txBody>
      </p:sp>
      <p:sp>
        <p:nvSpPr>
          <p:cNvPr id="438" name="CPRS is VISTA to Physicians, and Embodies Veteran Care specifics"/>
          <p:cNvSpPr/>
          <p:nvPr/>
        </p:nvSpPr>
        <p:spPr>
          <a:xfrm>
            <a:off x="1495677" y="915013"/>
            <a:ext cx="96489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650240">
              <a:defRPr sz="24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CPRS </a:t>
            </a:r>
            <a:r>
              <a:rPr u="sng"/>
              <a:t>is</a:t>
            </a:r>
            <a:r>
              <a:t> VISTA to Physicians, and Embodies Veteran Care specifics</a:t>
            </a:r>
          </a:p>
        </p:txBody>
      </p:sp>
      <p:sp>
        <p:nvSpPr>
          <p:cNvPr id="439" name="Opportunity:…"/>
          <p:cNvSpPr/>
          <p:nvPr/>
        </p:nvSpPr>
        <p:spPr>
          <a:xfrm>
            <a:off x="3587568" y="8198393"/>
            <a:ext cx="5465192" cy="930149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/>
          </a:bodyPr>
          <a:lstStyle/>
          <a:p>
            <a:pPr defTabSz="650240">
              <a:defRPr sz="1800" b="1" i="1">
                <a:latin typeface="Gill Sans"/>
                <a:ea typeface="Gill Sans"/>
                <a:cs typeface="Gill Sans"/>
                <a:sym typeface="Gill Sans"/>
              </a:defRPr>
            </a:pPr>
            <a:r>
              <a:t>Opportunity: </a:t>
            </a:r>
          </a:p>
          <a:p>
            <a:pPr defTabSz="650240">
              <a:defRPr sz="1800" b="1" i="1">
                <a:latin typeface="Gill Sans"/>
                <a:ea typeface="Gill Sans"/>
                <a:cs typeface="Gill Sans"/>
                <a:sym typeface="Gill Sans"/>
              </a:defRPr>
            </a:pPr>
            <a:r>
              <a:t>Supporting CPRS (for a period) ensures </a:t>
            </a:r>
          </a:p>
          <a:p>
            <a:pPr defTabSz="650240">
              <a:defRPr sz="1800" b="1" i="1">
                <a:latin typeface="Gill Sans"/>
                <a:ea typeface="Gill Sans"/>
                <a:cs typeface="Gill Sans"/>
                <a:sym typeface="Gill Sans"/>
              </a:defRPr>
            </a:pPr>
            <a:r>
              <a:t>Continuity of Care as VA’s EHR is modernized.</a:t>
            </a:r>
          </a:p>
        </p:txBody>
      </p:sp>
      <p:pic>
        <p:nvPicPr>
          <p:cNvPr id="440" name="vista-cprs.png" descr="vista-cprs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73852" y="1800667"/>
            <a:ext cx="1457096" cy="1062039"/>
          </a:xfrm>
          <a:prstGeom prst="rect">
            <a:avLst/>
          </a:prstGeom>
          <a:ln w="12700">
            <a:miter lim="400000"/>
          </a:ln>
          <a:effectLst>
            <a:outerShdw blurRad="63500" dist="152400" dir="7533276" rotWithShape="0">
              <a:srgbClr val="000000">
                <a:alpha val="50000"/>
              </a:srgbClr>
            </a:outerShdw>
          </a:effectLst>
        </p:spPr>
      </p:pic>
      <p:sp>
        <p:nvSpPr>
          <p:cNvPr id="441" name="-"/>
          <p:cNvSpPr/>
          <p:nvPr/>
        </p:nvSpPr>
        <p:spPr>
          <a:xfrm>
            <a:off x="6609700" y="9459281"/>
            <a:ext cx="16505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-</a:t>
            </a:r>
          </a:p>
        </p:txBody>
      </p:sp>
      <p:sp>
        <p:nvSpPr>
          <p:cNvPr id="442" name="-"/>
          <p:cNvSpPr/>
          <p:nvPr/>
        </p:nvSpPr>
        <p:spPr>
          <a:xfrm>
            <a:off x="6292200" y="9459281"/>
            <a:ext cx="16505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-</a:t>
            </a:r>
          </a:p>
        </p:txBody>
      </p:sp>
      <p:sp>
        <p:nvSpPr>
          <p:cNvPr id="443" name="Text"/>
          <p:cNvSpPr/>
          <p:nvPr/>
        </p:nvSpPr>
        <p:spPr>
          <a:xfrm>
            <a:off x="6442688" y="9469432"/>
            <a:ext cx="19905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fld id="{86CB4B4D-7CA3-9044-876B-883B54F8677D}" type="slidenum">
              <a:t>4</a:t>
            </a:fld>
            <a:r>
              <a:t>￼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roof of Concept"/>
          <p:cNvSpPr>
            <a:spLocks noGrp="1"/>
          </p:cNvSpPr>
          <p:nvPr>
            <p:ph type="title"/>
          </p:nvPr>
        </p:nvSpPr>
        <p:spPr>
          <a:xfrm>
            <a:off x="2526186" y="3261501"/>
            <a:ext cx="7656461" cy="1302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defRPr sz="6200" b="1" i="1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Proof of Concept</a:t>
            </a:r>
          </a:p>
        </p:txBody>
      </p:sp>
      <p:sp>
        <p:nvSpPr>
          <p:cNvPr id="446" name="A modernized VA EHR server can support CPRS"/>
          <p:cNvSpPr/>
          <p:nvPr/>
        </p:nvSpPr>
        <p:spPr>
          <a:xfrm>
            <a:off x="1131553" y="4824322"/>
            <a:ext cx="1044572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17999"/>
              </a:lnSpc>
              <a:defRPr b="1" i="1">
                <a:solidFill>
                  <a:srgbClr val="53585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A modernized VA EHR server can support CPRS</a:t>
            </a:r>
          </a:p>
        </p:txBody>
      </p:sp>
      <p:sp>
        <p:nvSpPr>
          <p:cNvPr id="447" name="https://vistadataproject.info"/>
          <p:cNvSpPr/>
          <p:nvPr/>
        </p:nvSpPr>
        <p:spPr>
          <a:xfrm>
            <a:off x="841901" y="476496"/>
            <a:ext cx="2104654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400" i="1">
                <a:solidFill>
                  <a:srgbClr val="53585F"/>
                </a:solidFill>
                <a:latin typeface="Gill Sans SemiBold"/>
                <a:ea typeface="Gill Sans SemiBold"/>
                <a:cs typeface="Gill Sans SemiBold"/>
                <a:sym typeface="Gill Sans SemiBold"/>
                <a:hlinkClick r:id="rId2"/>
              </a:defRPr>
            </a:lvl1pPr>
          </a:lstStyle>
          <a:p>
            <a:r>
              <a:rPr>
                <a:hlinkClick r:id="rId2"/>
              </a:rPr>
              <a:t>https://vistadataproject.info</a:t>
            </a:r>
          </a:p>
        </p:txBody>
      </p:sp>
      <p:sp>
        <p:nvSpPr>
          <p:cNvPr id="448" name="VISTA Data Project"/>
          <p:cNvSpPr/>
          <p:nvPr/>
        </p:nvSpPr>
        <p:spPr>
          <a:xfrm>
            <a:off x="814349" y="166991"/>
            <a:ext cx="215975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1800"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VISTA Data Project</a:t>
            </a:r>
          </a:p>
        </p:txBody>
      </p:sp>
      <p:sp>
        <p:nvSpPr>
          <p:cNvPr id="449" name="Slide Number"/>
          <p:cNvSpPr>
            <a:spLocks noGrp="1"/>
          </p:cNvSpPr>
          <p:nvPr>
            <p:ph type="sldNum" sz="quarter" idx="2"/>
          </p:nvPr>
        </p:nvSpPr>
        <p:spPr>
          <a:xfrm>
            <a:off x="6442699" y="9469432"/>
            <a:ext cx="199036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450" name="-"/>
          <p:cNvSpPr/>
          <p:nvPr/>
        </p:nvSpPr>
        <p:spPr>
          <a:xfrm>
            <a:off x="6609700" y="9459281"/>
            <a:ext cx="16505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-</a:t>
            </a:r>
          </a:p>
        </p:txBody>
      </p:sp>
      <p:sp>
        <p:nvSpPr>
          <p:cNvPr id="451" name="-"/>
          <p:cNvSpPr/>
          <p:nvPr/>
        </p:nvSpPr>
        <p:spPr>
          <a:xfrm>
            <a:off x="6292200" y="9459281"/>
            <a:ext cx="16505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-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Rectangle"/>
          <p:cNvSpPr/>
          <p:nvPr/>
        </p:nvSpPr>
        <p:spPr>
          <a:xfrm>
            <a:off x="8338798" y="5330318"/>
            <a:ext cx="3223964" cy="1990676"/>
          </a:xfrm>
          <a:prstGeom prst="rect">
            <a:avLst/>
          </a:prstGeom>
          <a:solidFill>
            <a:srgbClr val="DCDEE0"/>
          </a:solidFill>
          <a:ln w="76200">
            <a:solidFill>
              <a:schemeClr val="accent1"/>
            </a:solidFill>
            <a:miter lim="400000"/>
          </a:ln>
          <a:effectLst>
            <a:outerShdw blurRad="12700" dist="63500" dir="8098766" rotWithShape="0">
              <a:srgbClr val="000000">
                <a:alpha val="50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240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54" name="Shape"/>
          <p:cNvSpPr/>
          <p:nvPr/>
        </p:nvSpPr>
        <p:spPr>
          <a:xfrm>
            <a:off x="4694959" y="5350149"/>
            <a:ext cx="3614277" cy="1784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567" y="145"/>
                </a:lnTo>
                <a:lnTo>
                  <a:pt x="21600" y="3171"/>
                </a:lnTo>
                <a:lnTo>
                  <a:pt x="15172" y="21593"/>
                </a:lnTo>
                <a:lnTo>
                  <a:pt x="6238" y="21600"/>
                </a:lnTo>
                <a:lnTo>
                  <a:pt x="17" y="337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DDDDDD">
                  <a:alpha val="37412"/>
                </a:srgbClr>
              </a:gs>
              <a:gs pos="100000">
                <a:srgbClr val="FFFFFF">
                  <a:alpha val="37412"/>
                </a:srgbClr>
              </a:gs>
            </a:gsLst>
            <a:lin ang="5400000"/>
          </a:gradFill>
          <a:ln w="12700">
            <a:miter lim="400000"/>
          </a:ln>
          <a:effectLst>
            <a:outerShdw blurRad="63500" dist="108741" dir="5400000" rotWithShape="0">
              <a:srgbClr val="000000">
                <a:alpha val="17417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55" name="Arrow"/>
          <p:cNvSpPr/>
          <p:nvPr/>
        </p:nvSpPr>
        <p:spPr>
          <a:xfrm rot="5400000">
            <a:off x="4944062" y="6108981"/>
            <a:ext cx="1217464" cy="74912"/>
          </a:xfrm>
          <a:prstGeom prst="rightArrow">
            <a:avLst>
              <a:gd name="adj1" fmla="val 39152"/>
              <a:gd name="adj2" fmla="val 111787"/>
            </a:avLst>
          </a:prstGeom>
          <a:solidFill>
            <a:srgbClr val="53585F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6" name="Time"/>
          <p:cNvSpPr/>
          <p:nvPr/>
        </p:nvSpPr>
        <p:spPr>
          <a:xfrm rot="5400000">
            <a:off x="5131754" y="5950344"/>
            <a:ext cx="489042" cy="278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Time</a:t>
            </a:r>
          </a:p>
        </p:txBody>
      </p:sp>
      <p:sp>
        <p:nvSpPr>
          <p:cNvPr id="457" name="Rectangle"/>
          <p:cNvSpPr/>
          <p:nvPr/>
        </p:nvSpPr>
        <p:spPr>
          <a:xfrm>
            <a:off x="5716668" y="6453178"/>
            <a:ext cx="1516160" cy="211843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0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8" name="Rectangle"/>
          <p:cNvSpPr/>
          <p:nvPr/>
        </p:nvSpPr>
        <p:spPr>
          <a:xfrm>
            <a:off x="5716668" y="5442346"/>
            <a:ext cx="1516160" cy="253056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0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9" name="Rectangle"/>
          <p:cNvSpPr/>
          <p:nvPr/>
        </p:nvSpPr>
        <p:spPr>
          <a:xfrm>
            <a:off x="5716668" y="5802411"/>
            <a:ext cx="1516160" cy="20608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0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60" name="Rectangle"/>
          <p:cNvSpPr/>
          <p:nvPr/>
        </p:nvSpPr>
        <p:spPr>
          <a:xfrm>
            <a:off x="5727679" y="6126591"/>
            <a:ext cx="1516160" cy="20608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0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61" name="Rectangle"/>
          <p:cNvSpPr/>
          <p:nvPr/>
        </p:nvSpPr>
        <p:spPr>
          <a:xfrm>
            <a:off x="6839602" y="5800903"/>
            <a:ext cx="393225" cy="2091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62" name="Rectangle"/>
          <p:cNvSpPr/>
          <p:nvPr/>
        </p:nvSpPr>
        <p:spPr>
          <a:xfrm>
            <a:off x="6254573" y="6453504"/>
            <a:ext cx="978254" cy="21119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63" name="Rectangle"/>
          <p:cNvSpPr/>
          <p:nvPr/>
        </p:nvSpPr>
        <p:spPr>
          <a:xfrm>
            <a:off x="5718607" y="6765166"/>
            <a:ext cx="1566981" cy="25877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64" name="Pass Thru"/>
          <p:cNvSpPr/>
          <p:nvPr/>
        </p:nvSpPr>
        <p:spPr>
          <a:xfrm>
            <a:off x="5836758" y="5766311"/>
            <a:ext cx="857937" cy="262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Pass Thru</a:t>
            </a:r>
          </a:p>
        </p:txBody>
      </p:sp>
      <p:sp>
        <p:nvSpPr>
          <p:cNvPr id="465" name="Pass Thru"/>
          <p:cNvSpPr/>
          <p:nvPr/>
        </p:nvSpPr>
        <p:spPr>
          <a:xfrm>
            <a:off x="5893246" y="5423676"/>
            <a:ext cx="1185026" cy="262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Pass Thru</a:t>
            </a:r>
          </a:p>
        </p:txBody>
      </p:sp>
      <p:sp>
        <p:nvSpPr>
          <p:cNvPr id="466" name="Pass"/>
          <p:cNvSpPr/>
          <p:nvPr/>
        </p:nvSpPr>
        <p:spPr>
          <a:xfrm>
            <a:off x="5679499" y="6406743"/>
            <a:ext cx="584915" cy="262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Pass</a:t>
            </a:r>
          </a:p>
        </p:txBody>
      </p:sp>
      <p:sp>
        <p:nvSpPr>
          <p:cNvPr id="467" name="Rectangle"/>
          <p:cNvSpPr/>
          <p:nvPr/>
        </p:nvSpPr>
        <p:spPr>
          <a:xfrm>
            <a:off x="6597955" y="6109263"/>
            <a:ext cx="669076" cy="2355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68" name="Rectangle"/>
          <p:cNvSpPr/>
          <p:nvPr/>
        </p:nvSpPr>
        <p:spPr>
          <a:xfrm>
            <a:off x="5767301" y="8419103"/>
            <a:ext cx="7120583" cy="12700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69" name="Arrow"/>
          <p:cNvSpPr/>
          <p:nvPr/>
        </p:nvSpPr>
        <p:spPr>
          <a:xfrm rot="16200000">
            <a:off x="2315296" y="4450012"/>
            <a:ext cx="1108692" cy="161639"/>
          </a:xfrm>
          <a:prstGeom prst="rightArrow">
            <a:avLst>
              <a:gd name="adj1" fmla="val 39152"/>
              <a:gd name="adj2" fmla="val 114425"/>
            </a:avLst>
          </a:prstGeom>
          <a:solidFill>
            <a:srgbClr val="FF7E79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0" name="Arrow"/>
          <p:cNvSpPr/>
          <p:nvPr/>
        </p:nvSpPr>
        <p:spPr>
          <a:xfrm rot="5400000">
            <a:off x="2545038" y="4491562"/>
            <a:ext cx="1148471" cy="161639"/>
          </a:xfrm>
          <a:prstGeom prst="rightArrow">
            <a:avLst>
              <a:gd name="adj1" fmla="val 39152"/>
              <a:gd name="adj2" fmla="val 114425"/>
            </a:avLst>
          </a:prstGeom>
          <a:solidFill>
            <a:srgbClr val="D81E00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1" name="or"/>
          <p:cNvSpPr/>
          <p:nvPr/>
        </p:nvSpPr>
        <p:spPr>
          <a:xfrm>
            <a:off x="2872020" y="4433607"/>
            <a:ext cx="246843" cy="227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/>
            </a:lvl1pPr>
          </a:lstStyle>
          <a:p>
            <a:r>
              <a:t>or</a:t>
            </a:r>
          </a:p>
        </p:txBody>
      </p:sp>
      <p:sp>
        <p:nvSpPr>
          <p:cNvPr id="472" name="Double Arrow"/>
          <p:cNvSpPr/>
          <p:nvPr/>
        </p:nvSpPr>
        <p:spPr>
          <a:xfrm rot="5395327">
            <a:off x="10270138" y="4387308"/>
            <a:ext cx="1273437" cy="190063"/>
          </a:xfrm>
          <a:prstGeom prst="leftRightArrow">
            <a:avLst>
              <a:gd name="adj1" fmla="val 58476"/>
              <a:gd name="adj2" fmla="val 156814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chemeClr val="accent3"/>
                </a:solidFill>
              </a:defRPr>
            </a:pPr>
            <a:endParaRPr/>
          </a:p>
        </p:txBody>
      </p:sp>
      <p:grpSp>
        <p:nvGrpSpPr>
          <p:cNvPr id="479" name="Group"/>
          <p:cNvGrpSpPr/>
          <p:nvPr/>
        </p:nvGrpSpPr>
        <p:grpSpPr>
          <a:xfrm>
            <a:off x="985691" y="8807338"/>
            <a:ext cx="3820536" cy="493533"/>
            <a:chOff x="0" y="0"/>
            <a:chExt cx="3820535" cy="493531"/>
          </a:xfrm>
        </p:grpSpPr>
        <p:sp>
          <p:nvSpPr>
            <p:cNvPr id="473" name="Rectangle"/>
            <p:cNvSpPr/>
            <p:nvPr/>
          </p:nvSpPr>
          <p:spPr>
            <a:xfrm>
              <a:off x="9345" y="275177"/>
              <a:ext cx="246844" cy="194965"/>
            </a:xfrm>
            <a:prstGeom prst="rect">
              <a:avLst/>
            </a:prstGeom>
            <a:solidFill>
              <a:srgbClr val="004DD6"/>
            </a:solidFill>
            <a:ln w="12700" cap="flat">
              <a:noFill/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4" name="Master VISTA Data Model (MVDM) Node.js - Driven VISTA"/>
            <p:cNvSpPr/>
            <p:nvPr/>
          </p:nvSpPr>
          <p:spPr>
            <a:xfrm>
              <a:off x="278731" y="247902"/>
              <a:ext cx="3541805" cy="245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1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Master VISTA Data Model (MVDM) Node.js - Driven VISTA</a:t>
              </a:r>
            </a:p>
          </p:txBody>
        </p:sp>
        <p:sp>
          <p:nvSpPr>
            <p:cNvPr id="475" name="Legacy VISTA (MUMPS)"/>
            <p:cNvSpPr/>
            <p:nvPr/>
          </p:nvSpPr>
          <p:spPr>
            <a:xfrm>
              <a:off x="267072" y="0"/>
              <a:ext cx="1685033" cy="259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1000" b="1">
                  <a:solidFill>
                    <a:srgbClr val="FF260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Legacy VISTA (MUMPS)</a:t>
              </a:r>
            </a:p>
          </p:txBody>
        </p:sp>
        <p:grpSp>
          <p:nvGrpSpPr>
            <p:cNvPr id="478" name="Group"/>
            <p:cNvGrpSpPr/>
            <p:nvPr/>
          </p:nvGrpSpPr>
          <p:grpSpPr>
            <a:xfrm>
              <a:off x="0" y="2886"/>
              <a:ext cx="242214" cy="254001"/>
              <a:chOff x="0" y="0"/>
              <a:chExt cx="242213" cy="254000"/>
            </a:xfrm>
          </p:grpSpPr>
          <p:sp>
            <p:nvSpPr>
              <p:cNvPr id="476" name="Rectangle"/>
              <p:cNvSpPr/>
              <p:nvPr/>
            </p:nvSpPr>
            <p:spPr>
              <a:xfrm>
                <a:off x="0" y="29518"/>
                <a:ext cx="242214" cy="194964"/>
              </a:xfrm>
              <a:prstGeom prst="rect">
                <a:avLst/>
              </a:pr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800" b="1">
                    <a:solidFill>
                      <a:srgbClr val="FF260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477" name="M"/>
              <p:cNvSpPr/>
              <p:nvPr/>
            </p:nvSpPr>
            <p:spPr>
              <a:xfrm>
                <a:off x="12241" y="-1"/>
                <a:ext cx="220093" cy="254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000" b="1">
                    <a:solidFill>
                      <a:srgbClr val="FF260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M</a:t>
                </a:r>
              </a:p>
            </p:txBody>
          </p:sp>
        </p:grpSp>
      </p:grpSp>
      <p:sp>
        <p:nvSpPr>
          <p:cNvPr id="480" name="Insecure…"/>
          <p:cNvSpPr/>
          <p:nvPr/>
        </p:nvSpPr>
        <p:spPr>
          <a:xfrm>
            <a:off x="3183983" y="3980038"/>
            <a:ext cx="1349544" cy="1184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200" b="1" i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Insecure</a:t>
            </a:r>
          </a:p>
          <a:p>
            <a:pPr>
              <a:defRPr sz="1200" b="1" i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Asymmetric</a:t>
            </a:r>
          </a:p>
          <a:p>
            <a:pPr>
              <a:defRPr sz="1200" b="1" i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Opaque</a:t>
            </a:r>
          </a:p>
          <a:p>
            <a:pPr>
              <a:defRPr sz="1200" b="1" i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Legacy MUMPS </a:t>
            </a:r>
          </a:p>
          <a:p>
            <a:pPr>
              <a:defRPr sz="1200" b="1" i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Code-driven</a:t>
            </a:r>
          </a:p>
          <a:p>
            <a:pPr>
              <a:defRPr sz="1200" b="1" i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Interfaces</a:t>
            </a:r>
          </a:p>
        </p:txBody>
      </p:sp>
      <p:sp>
        <p:nvSpPr>
          <p:cNvPr id="481" name="“Magic” MUMPS-driven VISTA Server…"/>
          <p:cNvSpPr/>
          <p:nvPr/>
        </p:nvSpPr>
        <p:spPr>
          <a:xfrm>
            <a:off x="736462" y="7448901"/>
            <a:ext cx="4852393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“Magic” MUMPS-driven VISTA Server</a:t>
            </a:r>
          </a:p>
          <a:p>
            <a:pPr>
              <a:defRPr sz="1800" b="1" i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(maintenance, growth, and usability issues)</a:t>
            </a:r>
          </a:p>
        </p:txBody>
      </p:sp>
      <p:sp>
        <p:nvSpPr>
          <p:cNvPr id="482" name="Structured VISTA Server…"/>
          <p:cNvSpPr/>
          <p:nvPr/>
        </p:nvSpPr>
        <p:spPr>
          <a:xfrm>
            <a:off x="7875061" y="7332295"/>
            <a:ext cx="3991108" cy="758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Structured VISTA Server</a:t>
            </a:r>
          </a:p>
          <a:p>
            <a:pPr>
              <a:defRPr sz="1800" b="1" i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(mainstream, modular, extensible)</a:t>
            </a:r>
          </a:p>
        </p:txBody>
      </p:sp>
      <p:pic>
        <p:nvPicPr>
          <p:cNvPr id="483" name="image6.png" descr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070" y="917980"/>
            <a:ext cx="3177109" cy="611042"/>
          </a:xfrm>
          <a:prstGeom prst="rect">
            <a:avLst/>
          </a:prstGeom>
          <a:ln w="12700">
            <a:miter lim="400000"/>
          </a:ln>
        </p:spPr>
      </p:pic>
      <p:sp>
        <p:nvSpPr>
          <p:cNvPr id="484" name="VHA-DHA Interagency project…"/>
          <p:cNvSpPr/>
          <p:nvPr/>
        </p:nvSpPr>
        <p:spPr>
          <a:xfrm>
            <a:off x="9775887" y="474921"/>
            <a:ext cx="307004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54000" indent="-254000" algn="l">
              <a:buSzPct val="75000"/>
              <a:buChar char="•"/>
              <a:defRPr sz="1200"/>
            </a:pPr>
            <a:r>
              <a:t>VHA-DHA Interagency project </a:t>
            </a:r>
          </a:p>
          <a:p>
            <a:pPr marL="254000" indent="-254000" algn="l">
              <a:buSzPct val="75000"/>
              <a:buChar char="•"/>
              <a:defRPr sz="1200"/>
            </a:pPr>
            <a:r>
              <a:t>Modernization Proof of Concept</a:t>
            </a:r>
          </a:p>
          <a:p>
            <a:pPr marL="254000" indent="-254000" algn="l">
              <a:buSzPct val="75000"/>
              <a:buChar char="•"/>
              <a:defRPr sz="1200"/>
            </a:pPr>
            <a:r>
              <a:t>Leverages DHA-developed technology</a:t>
            </a:r>
          </a:p>
          <a:p>
            <a:pPr marL="254000" indent="-254000" algn="l">
              <a:buSzPct val="75000"/>
              <a:buChar char="•"/>
              <a:defRPr sz="1200"/>
            </a:pPr>
            <a:r>
              <a:t>Formalizes Veterans Care Model</a:t>
            </a:r>
          </a:p>
          <a:p>
            <a:pPr marL="254000" indent="-254000" algn="l">
              <a:buSzPct val="75000"/>
              <a:buChar char="•"/>
              <a:defRPr sz="1200"/>
            </a:pPr>
            <a:r>
              <a:t>Migrate Server; Support CPRS/JLV</a:t>
            </a:r>
          </a:p>
          <a:p>
            <a:pPr marL="254000" indent="-254000" algn="l">
              <a:buSzPct val="75000"/>
              <a:buChar char="•"/>
              <a:defRPr sz="1200"/>
            </a:pPr>
            <a:r>
              <a:t>Execution  2016-2017</a:t>
            </a:r>
          </a:p>
        </p:txBody>
      </p:sp>
      <p:sp>
        <p:nvSpPr>
          <p:cNvPr id="485" name="VISTA Data Project"/>
          <p:cNvSpPr/>
          <p:nvPr/>
        </p:nvSpPr>
        <p:spPr>
          <a:xfrm>
            <a:off x="3615584" y="173490"/>
            <a:ext cx="5773632" cy="714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/>
          </a:bodyPr>
          <a:lstStyle>
            <a:lvl1pPr defTabSz="650240">
              <a:defRPr sz="4000" b="1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VISTA Data Project</a:t>
            </a:r>
          </a:p>
        </p:txBody>
      </p:sp>
      <p:sp>
        <p:nvSpPr>
          <p:cNvPr id="486" name="https://vistadataproject.info"/>
          <p:cNvSpPr/>
          <p:nvPr/>
        </p:nvSpPr>
        <p:spPr>
          <a:xfrm>
            <a:off x="841901" y="476496"/>
            <a:ext cx="2104654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400" i="1">
                <a:solidFill>
                  <a:srgbClr val="53585F"/>
                </a:solidFill>
                <a:latin typeface="Gill Sans SemiBold"/>
                <a:ea typeface="Gill Sans SemiBold"/>
                <a:cs typeface="Gill Sans SemiBold"/>
                <a:sym typeface="Gill Sans SemiBold"/>
                <a:hlinkClick r:id="rId3"/>
              </a:defRPr>
            </a:lvl1pPr>
          </a:lstStyle>
          <a:p>
            <a:r>
              <a:rPr>
                <a:hlinkClick r:id="rId3"/>
              </a:rPr>
              <a:t>https://vistadataproject.info</a:t>
            </a:r>
          </a:p>
        </p:txBody>
      </p:sp>
      <p:sp>
        <p:nvSpPr>
          <p:cNvPr id="487" name="VISTA Data Project"/>
          <p:cNvSpPr/>
          <p:nvPr/>
        </p:nvSpPr>
        <p:spPr>
          <a:xfrm>
            <a:off x="814349" y="166991"/>
            <a:ext cx="215975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1800"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VISTA Data Project</a:t>
            </a:r>
          </a:p>
        </p:txBody>
      </p:sp>
      <p:sp>
        <p:nvSpPr>
          <p:cNvPr id="488" name="RPC…"/>
          <p:cNvSpPr/>
          <p:nvPr/>
        </p:nvSpPr>
        <p:spPr>
          <a:xfrm>
            <a:off x="1659953" y="4073574"/>
            <a:ext cx="1046311" cy="914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200" b="1" i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RPC</a:t>
            </a:r>
          </a:p>
          <a:p>
            <a:pPr>
              <a:defRPr sz="1200" b="1" i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Interfaces</a:t>
            </a:r>
          </a:p>
          <a:p>
            <a:pPr>
              <a:defRPr sz="1200" b="1" i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(x 1000s)</a:t>
            </a:r>
          </a:p>
        </p:txBody>
      </p:sp>
      <p:sp>
        <p:nvSpPr>
          <p:cNvPr id="489" name="New, maintainable veteran care server based on mainstream technology…"/>
          <p:cNvSpPr/>
          <p:nvPr/>
        </p:nvSpPr>
        <p:spPr>
          <a:xfrm>
            <a:off x="7318546" y="8456528"/>
            <a:ext cx="5505414" cy="1118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2250" indent="-222250" algn="l" defTabSz="650240">
              <a:buSzPct val="75000"/>
              <a:buChar char="•"/>
              <a:defRPr sz="1400" i="1">
                <a:latin typeface="Gill Sans"/>
                <a:ea typeface="Gill Sans"/>
                <a:cs typeface="Gill Sans"/>
                <a:sym typeface="Gill Sans"/>
              </a:defRPr>
            </a:pPr>
            <a:r>
              <a:t>New, maintainable veteran care </a:t>
            </a:r>
            <a:r>
              <a:rPr b="1"/>
              <a:t>server</a:t>
            </a:r>
            <a:r>
              <a:t> based on mainstream technology</a:t>
            </a:r>
          </a:p>
          <a:p>
            <a:pPr marL="222250" indent="-222250" algn="l" defTabSz="650240">
              <a:buSzPct val="75000"/>
              <a:buChar char="•"/>
              <a:defRPr sz="1400" i="1">
                <a:latin typeface="Gill Sans"/>
                <a:ea typeface="Gill Sans"/>
                <a:cs typeface="Gill Sans"/>
                <a:sym typeface="Gill Sans"/>
              </a:defRPr>
            </a:pPr>
            <a:r>
              <a:t>New web and mobile clients enabled with mainstream technology</a:t>
            </a:r>
          </a:p>
          <a:p>
            <a:pPr marL="222250" indent="-222250" algn="l" defTabSz="650240">
              <a:buSzPct val="75000"/>
              <a:buChar char="•"/>
              <a:defRPr sz="1400" i="1">
                <a:latin typeface="Gill Sans"/>
                <a:ea typeface="Gill Sans"/>
                <a:cs typeface="Gill Sans"/>
                <a:sym typeface="Gill Sans"/>
              </a:defRPr>
            </a:pPr>
            <a:r>
              <a:t>Current clients (CPRS/JLV) supported and enforce VA Care coverage</a:t>
            </a:r>
          </a:p>
          <a:p>
            <a:pPr marL="222250" indent="-222250" algn="l" defTabSz="650240">
              <a:buSzPct val="75000"/>
              <a:buChar char="•"/>
              <a:defRPr sz="1400" i="1">
                <a:latin typeface="Gill Sans"/>
                <a:ea typeface="Gill Sans"/>
                <a:cs typeface="Gill Sans"/>
                <a:sym typeface="Gill Sans"/>
              </a:defRPr>
            </a:pPr>
            <a:r>
              <a:t>May now safely incrementally retire legacy MUMPS VISTA [spaghetti]</a:t>
            </a:r>
          </a:p>
          <a:p>
            <a:pPr marL="222250" indent="-222250" algn="l" defTabSz="650240">
              <a:buSzPct val="75000"/>
              <a:buChar char="•"/>
              <a:defRPr sz="1400" i="1">
                <a:latin typeface="Gill Sans"/>
                <a:ea typeface="Gill Sans"/>
                <a:cs typeface="Gill Sans"/>
                <a:sym typeface="Gill Sans"/>
              </a:defRPr>
            </a:pPr>
            <a:r>
              <a:t>(Some) Clinical Domain Services may be implemented over COTS</a:t>
            </a:r>
          </a:p>
        </p:txBody>
      </p:sp>
      <p:sp>
        <p:nvSpPr>
          <p:cNvPr id="490" name="Strategic…"/>
          <p:cNvSpPr/>
          <p:nvPr/>
        </p:nvSpPr>
        <p:spPr>
          <a:xfrm>
            <a:off x="5855918" y="8800103"/>
            <a:ext cx="129296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650240">
              <a:defRPr sz="1600"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Strategic</a:t>
            </a:r>
          </a:p>
          <a:p>
            <a:pPr defTabSz="650240">
              <a:defRPr sz="1600"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Benefits</a:t>
            </a:r>
          </a:p>
        </p:txBody>
      </p:sp>
      <p:sp>
        <p:nvSpPr>
          <p:cNvPr id="491" name="Rectangle"/>
          <p:cNvSpPr/>
          <p:nvPr/>
        </p:nvSpPr>
        <p:spPr>
          <a:xfrm>
            <a:off x="8361543" y="6791293"/>
            <a:ext cx="3138514" cy="50014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500" b="1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2" name="VA Fileman Database"/>
          <p:cNvSpPr/>
          <p:nvPr/>
        </p:nvSpPr>
        <p:spPr>
          <a:xfrm>
            <a:off x="8940755" y="6882616"/>
            <a:ext cx="190297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VA Fileman Database</a:t>
            </a:r>
          </a:p>
        </p:txBody>
      </p:sp>
      <p:sp>
        <p:nvSpPr>
          <p:cNvPr id="493" name="Rectangle"/>
          <p:cNvSpPr/>
          <p:nvPr/>
        </p:nvSpPr>
        <p:spPr>
          <a:xfrm>
            <a:off x="8357876" y="6451408"/>
            <a:ext cx="3177110" cy="3302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4" name="VISTA Data Model"/>
          <p:cNvSpPr/>
          <p:nvPr/>
        </p:nvSpPr>
        <p:spPr>
          <a:xfrm>
            <a:off x="8571186" y="6433787"/>
            <a:ext cx="2530588" cy="341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VISTA Data Model </a:t>
            </a:r>
          </a:p>
        </p:txBody>
      </p:sp>
      <p:sp>
        <p:nvSpPr>
          <p:cNvPr id="495" name="Current…"/>
          <p:cNvSpPr/>
          <p:nvPr/>
        </p:nvSpPr>
        <p:spPr>
          <a:xfrm>
            <a:off x="-17193" y="5791942"/>
            <a:ext cx="160296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650240">
              <a:defRPr sz="24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Current</a:t>
            </a:r>
          </a:p>
          <a:p>
            <a:pPr defTabSz="650240">
              <a:defRPr sz="24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Server</a:t>
            </a:r>
          </a:p>
        </p:txBody>
      </p:sp>
      <p:sp>
        <p:nvSpPr>
          <p:cNvPr id="496" name="Rounded Rectangle"/>
          <p:cNvSpPr/>
          <p:nvPr/>
        </p:nvSpPr>
        <p:spPr>
          <a:xfrm>
            <a:off x="10130308" y="3082783"/>
            <a:ext cx="1592389" cy="662267"/>
          </a:xfrm>
          <a:prstGeom prst="roundRect">
            <a:avLst>
              <a:gd name="adj" fmla="val 28765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38100" dir="6562813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7" name="Rounded Rectangle"/>
          <p:cNvSpPr/>
          <p:nvPr/>
        </p:nvSpPr>
        <p:spPr>
          <a:xfrm>
            <a:off x="8276700" y="3095739"/>
            <a:ext cx="1685318" cy="662267"/>
          </a:xfrm>
          <a:prstGeom prst="roundRect">
            <a:avLst>
              <a:gd name="adj" fmla="val 28765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50800" dir="702589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8" name="CPRS / JLV…"/>
          <p:cNvSpPr/>
          <p:nvPr/>
        </p:nvSpPr>
        <p:spPr>
          <a:xfrm>
            <a:off x="8144600" y="3146491"/>
            <a:ext cx="1949517" cy="586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FFFFF"/>
                </a:solidFill>
              </a:rPr>
              <a:t>CPRS / JLV </a:t>
            </a:r>
          </a:p>
          <a:p>
            <a:pPr>
              <a:defRPr sz="15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FFFFF"/>
                </a:solidFill>
              </a:rPr>
              <a:t>(current continue)</a:t>
            </a:r>
          </a:p>
        </p:txBody>
      </p:sp>
      <p:sp>
        <p:nvSpPr>
          <p:cNvPr id="499" name="web/mobile…"/>
          <p:cNvSpPr/>
          <p:nvPr/>
        </p:nvSpPr>
        <p:spPr>
          <a:xfrm>
            <a:off x="10088424" y="3125117"/>
            <a:ext cx="172695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5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FFFFF"/>
                </a:solidFill>
              </a:rPr>
              <a:t>web/mobile </a:t>
            </a:r>
          </a:p>
          <a:p>
            <a:pPr>
              <a:defRPr sz="15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FFFFF"/>
                </a:solidFill>
              </a:rPr>
              <a:t>(new enabled)</a:t>
            </a:r>
          </a:p>
        </p:txBody>
      </p:sp>
      <p:sp>
        <p:nvSpPr>
          <p:cNvPr id="500" name="“node…"/>
          <p:cNvSpPr/>
          <p:nvPr/>
        </p:nvSpPr>
        <p:spPr>
          <a:xfrm>
            <a:off x="11605914" y="5791942"/>
            <a:ext cx="134954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650240">
              <a:defRPr sz="2400"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“node</a:t>
            </a:r>
          </a:p>
          <a:p>
            <a:pPr defTabSz="650240">
              <a:defRPr sz="2400"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VISTA”</a:t>
            </a:r>
          </a:p>
        </p:txBody>
      </p:sp>
      <p:sp>
        <p:nvSpPr>
          <p:cNvPr id="501" name="Line"/>
          <p:cNvSpPr/>
          <p:nvPr/>
        </p:nvSpPr>
        <p:spPr>
          <a:xfrm>
            <a:off x="82958" y="1672055"/>
            <a:ext cx="12838884" cy="1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02" name="Line"/>
          <p:cNvSpPr/>
          <p:nvPr/>
        </p:nvSpPr>
        <p:spPr>
          <a:xfrm>
            <a:off x="82958" y="8345116"/>
            <a:ext cx="12838884" cy="1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03" name="Prove Stepwise Server Migration…"/>
          <p:cNvSpPr/>
          <p:nvPr/>
        </p:nvSpPr>
        <p:spPr>
          <a:xfrm>
            <a:off x="3555710" y="894021"/>
            <a:ext cx="589337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650240">
              <a:defRPr sz="18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Prove Stepwise </a:t>
            </a:r>
            <a:r>
              <a:rPr>
                <a:solidFill>
                  <a:srgbClr val="000000"/>
                </a:solidFill>
              </a:rPr>
              <a:t>Server Migration </a:t>
            </a:r>
          </a:p>
          <a:p>
            <a:pPr defTabSz="650240">
              <a:defRPr sz="18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while</a:t>
            </a:r>
            <a:r>
              <a:rPr>
                <a:solidFill>
                  <a:srgbClr val="000000"/>
                </a:solidFill>
              </a:rPr>
              <a:t> </a:t>
            </a:r>
            <a:r>
              <a:t>maintaining Continuity of Care</a:t>
            </a:r>
          </a:p>
        </p:txBody>
      </p:sp>
      <p:grpSp>
        <p:nvGrpSpPr>
          <p:cNvPr id="506" name="Group"/>
          <p:cNvGrpSpPr/>
          <p:nvPr/>
        </p:nvGrpSpPr>
        <p:grpSpPr>
          <a:xfrm>
            <a:off x="5218073" y="4815312"/>
            <a:ext cx="2434578" cy="317501"/>
            <a:chOff x="0" y="0"/>
            <a:chExt cx="2434577" cy="317500"/>
          </a:xfrm>
        </p:grpSpPr>
        <p:sp>
          <p:nvSpPr>
            <p:cNvPr id="504" name="Rectangle"/>
            <p:cNvSpPr/>
            <p:nvPr/>
          </p:nvSpPr>
          <p:spPr>
            <a:xfrm>
              <a:off x="0" y="0"/>
              <a:ext cx="2434578" cy="317500"/>
            </a:xfrm>
            <a:prstGeom prst="rect">
              <a:avLst/>
            </a:prstGeom>
            <a:solidFill>
              <a:srgbClr val="FFFB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100" b="1" i="1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5" name="Stepwise, Measurable Migration"/>
            <p:cNvSpPr/>
            <p:nvPr/>
          </p:nvSpPr>
          <p:spPr>
            <a:xfrm>
              <a:off x="120996" y="24691"/>
              <a:ext cx="2233608" cy="26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100" b="1" i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Stepwise, Measurable Migration</a:t>
              </a:r>
            </a:p>
          </p:txBody>
        </p:sp>
      </p:grpSp>
      <p:sp>
        <p:nvSpPr>
          <p:cNvPr id="507" name="Rectangle"/>
          <p:cNvSpPr/>
          <p:nvPr/>
        </p:nvSpPr>
        <p:spPr>
          <a:xfrm>
            <a:off x="1540698" y="5395000"/>
            <a:ext cx="3193121" cy="2008817"/>
          </a:xfrm>
          <a:prstGeom prst="rect">
            <a:avLst/>
          </a:prstGeom>
          <a:solidFill>
            <a:srgbClr val="DCDEE0"/>
          </a:solidFill>
          <a:ln w="50800">
            <a:solidFill>
              <a:srgbClr val="FF2600"/>
            </a:solidFill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08" name="Rectangle"/>
          <p:cNvSpPr/>
          <p:nvPr/>
        </p:nvSpPr>
        <p:spPr>
          <a:xfrm>
            <a:off x="1568002" y="5415875"/>
            <a:ext cx="3138514" cy="325171"/>
          </a:xfrm>
          <a:prstGeom prst="rect">
            <a:avLst/>
          </a:prstGeom>
          <a:solidFill>
            <a:srgbClr val="DCDEE0"/>
          </a:solidFill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200" b="1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9" name="Rectangle"/>
          <p:cNvSpPr/>
          <p:nvPr/>
        </p:nvSpPr>
        <p:spPr>
          <a:xfrm>
            <a:off x="1563173" y="6879810"/>
            <a:ext cx="3138514" cy="500147"/>
          </a:xfrm>
          <a:prstGeom prst="rect">
            <a:avLst/>
          </a:prstGeom>
          <a:solidFill>
            <a:srgbClr val="DCDEE0"/>
          </a:solidFill>
          <a:ln w="12700">
            <a:solidFill>
              <a:srgbClr val="FF26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500" b="1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0" name="VA Fileman Database"/>
          <p:cNvSpPr/>
          <p:nvPr/>
        </p:nvSpPr>
        <p:spPr>
          <a:xfrm>
            <a:off x="2096751" y="6969442"/>
            <a:ext cx="190297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VA Fileman Database</a:t>
            </a:r>
          </a:p>
        </p:txBody>
      </p:sp>
      <p:sp>
        <p:nvSpPr>
          <p:cNvPr id="511" name="RPC Interfaces (includes VPR)"/>
          <p:cNvSpPr/>
          <p:nvPr/>
        </p:nvSpPr>
        <p:spPr>
          <a:xfrm>
            <a:off x="1731623" y="5407545"/>
            <a:ext cx="268319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RPC Interfaces (includes VPR)</a:t>
            </a:r>
          </a:p>
        </p:txBody>
      </p:sp>
      <p:sp>
        <p:nvSpPr>
          <p:cNvPr id="512" name="Emulate/REST"/>
          <p:cNvSpPr/>
          <p:nvPr/>
        </p:nvSpPr>
        <p:spPr>
          <a:xfrm>
            <a:off x="5683137" y="6776765"/>
            <a:ext cx="1637921" cy="235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Emulate/REST</a:t>
            </a:r>
          </a:p>
        </p:txBody>
      </p:sp>
      <p:sp>
        <p:nvSpPr>
          <p:cNvPr id="513" name="Emulate"/>
          <p:cNvSpPr/>
          <p:nvPr/>
        </p:nvSpPr>
        <p:spPr>
          <a:xfrm>
            <a:off x="6297553" y="6436090"/>
            <a:ext cx="857937" cy="235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Emulate</a:t>
            </a:r>
          </a:p>
        </p:txBody>
      </p:sp>
      <p:sp>
        <p:nvSpPr>
          <p:cNvPr id="514" name="Emulate"/>
          <p:cNvSpPr/>
          <p:nvPr/>
        </p:nvSpPr>
        <p:spPr>
          <a:xfrm>
            <a:off x="6557701" y="6093257"/>
            <a:ext cx="737949" cy="235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Emulate</a:t>
            </a:r>
          </a:p>
        </p:txBody>
      </p:sp>
      <p:sp>
        <p:nvSpPr>
          <p:cNvPr id="515" name="Emul"/>
          <p:cNvSpPr/>
          <p:nvPr/>
        </p:nvSpPr>
        <p:spPr>
          <a:xfrm>
            <a:off x="6773216" y="5784487"/>
            <a:ext cx="523560" cy="235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Emul</a:t>
            </a:r>
          </a:p>
        </p:txBody>
      </p:sp>
      <p:sp>
        <p:nvSpPr>
          <p:cNvPr id="516" name="Secure…"/>
          <p:cNvSpPr/>
          <p:nvPr/>
        </p:nvSpPr>
        <p:spPr>
          <a:xfrm>
            <a:off x="10946695" y="3816878"/>
            <a:ext cx="1349544" cy="1228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200" b="1" i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Secure</a:t>
            </a:r>
          </a:p>
          <a:p>
            <a:pPr>
              <a:defRPr sz="1200" b="1" i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Symmetric</a:t>
            </a:r>
          </a:p>
          <a:p>
            <a:pPr>
              <a:defRPr sz="1200" b="1" i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Modern Node.js</a:t>
            </a:r>
          </a:p>
          <a:p>
            <a:pPr>
              <a:defRPr sz="1200" b="1" i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Model-driven</a:t>
            </a:r>
          </a:p>
          <a:p>
            <a:pPr>
              <a:defRPr sz="1200" b="1" i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Interface</a:t>
            </a:r>
          </a:p>
        </p:txBody>
      </p:sp>
      <p:sp>
        <p:nvSpPr>
          <p:cNvPr id="517" name="VISTA Data Project"/>
          <p:cNvSpPr/>
          <p:nvPr/>
        </p:nvSpPr>
        <p:spPr>
          <a:xfrm>
            <a:off x="8381461" y="2089350"/>
            <a:ext cx="29100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 i="1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VISTA Data Project</a:t>
            </a:r>
          </a:p>
        </p:txBody>
      </p:sp>
      <p:sp>
        <p:nvSpPr>
          <p:cNvPr id="518" name="Key Features"/>
          <p:cNvSpPr/>
          <p:nvPr/>
        </p:nvSpPr>
        <p:spPr>
          <a:xfrm>
            <a:off x="10656967" y="243191"/>
            <a:ext cx="115125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Key Features</a:t>
            </a:r>
          </a:p>
        </p:txBody>
      </p:sp>
      <p:sp>
        <p:nvSpPr>
          <p:cNvPr id="519" name="131 Current VISTAs"/>
          <p:cNvSpPr/>
          <p:nvPr/>
        </p:nvSpPr>
        <p:spPr>
          <a:xfrm>
            <a:off x="1526656" y="2084445"/>
            <a:ext cx="293757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131 Current VISTAs</a:t>
            </a:r>
          </a:p>
        </p:txBody>
      </p:sp>
      <p:pic>
        <p:nvPicPr>
          <p:cNvPr id="520" name="tangled wires.jpg" descr="tangled wires.jpg"/>
          <p:cNvPicPr>
            <a:picLocks noChangeAspect="1"/>
          </p:cNvPicPr>
          <p:nvPr/>
        </p:nvPicPr>
        <p:blipFill>
          <a:blip r:embed="rId4">
            <a:extLst/>
          </a:blip>
          <a:srcRect l="5524" t="26237" r="803" b="22755"/>
          <a:stretch>
            <a:fillRect/>
          </a:stretch>
        </p:blipFill>
        <p:spPr>
          <a:xfrm>
            <a:off x="1576483" y="5746294"/>
            <a:ext cx="3124333" cy="1129403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521" name="Rectangle"/>
          <p:cNvSpPr/>
          <p:nvPr/>
        </p:nvSpPr>
        <p:spPr>
          <a:xfrm>
            <a:off x="8370576" y="5377517"/>
            <a:ext cx="3177110" cy="3302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2" name="VISTA Applications"/>
          <p:cNvSpPr/>
          <p:nvPr/>
        </p:nvSpPr>
        <p:spPr>
          <a:xfrm>
            <a:off x="2189678" y="6158241"/>
            <a:ext cx="1728045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VISTA Applications</a:t>
            </a:r>
          </a:p>
        </p:txBody>
      </p:sp>
      <p:sp>
        <p:nvSpPr>
          <p:cNvPr id="523" name="Rectangle"/>
          <p:cNvSpPr/>
          <p:nvPr/>
        </p:nvSpPr>
        <p:spPr>
          <a:xfrm>
            <a:off x="8363686" y="6088127"/>
            <a:ext cx="3177110" cy="3302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4" name="Rectangle"/>
          <p:cNvSpPr/>
          <p:nvPr/>
        </p:nvSpPr>
        <p:spPr>
          <a:xfrm>
            <a:off x="8369020" y="5732495"/>
            <a:ext cx="3177110" cy="3302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527" name="Group"/>
          <p:cNvGrpSpPr/>
          <p:nvPr/>
        </p:nvGrpSpPr>
        <p:grpSpPr>
          <a:xfrm>
            <a:off x="11363728" y="5305869"/>
            <a:ext cx="296533" cy="1453184"/>
            <a:chOff x="0" y="0"/>
            <a:chExt cx="296532" cy="1453182"/>
          </a:xfrm>
        </p:grpSpPr>
        <p:sp>
          <p:nvSpPr>
            <p:cNvPr id="525" name="Rectangle"/>
            <p:cNvSpPr/>
            <p:nvPr/>
          </p:nvSpPr>
          <p:spPr>
            <a:xfrm>
              <a:off x="0" y="0"/>
              <a:ext cx="237294" cy="1453183"/>
            </a:xfrm>
            <a:prstGeom prst="rect">
              <a:avLst/>
            </a:prstGeom>
            <a:solidFill>
              <a:srgbClr val="53585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6" name="Node"/>
            <p:cNvSpPr/>
            <p:nvPr/>
          </p:nvSpPr>
          <p:spPr>
            <a:xfrm rot="5400000">
              <a:off x="-211088" y="602357"/>
              <a:ext cx="735670" cy="2795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Node</a:t>
              </a:r>
            </a:p>
          </p:txBody>
        </p:sp>
      </p:grpSp>
      <p:sp>
        <p:nvSpPr>
          <p:cNvPr id="528" name="RPC Emulator"/>
          <p:cNvSpPr/>
          <p:nvPr/>
        </p:nvSpPr>
        <p:spPr>
          <a:xfrm>
            <a:off x="8427497" y="5401747"/>
            <a:ext cx="1053524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RPC Emulator</a:t>
            </a:r>
          </a:p>
        </p:txBody>
      </p:sp>
      <p:sp>
        <p:nvSpPr>
          <p:cNvPr id="529" name="VPR Emulator"/>
          <p:cNvSpPr/>
          <p:nvPr/>
        </p:nvSpPr>
        <p:spPr>
          <a:xfrm>
            <a:off x="9548345" y="5397847"/>
            <a:ext cx="1045816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VPR Emulator</a:t>
            </a:r>
          </a:p>
        </p:txBody>
      </p:sp>
      <p:sp>
        <p:nvSpPr>
          <p:cNvPr id="530" name="REST"/>
          <p:cNvSpPr/>
          <p:nvPr/>
        </p:nvSpPr>
        <p:spPr>
          <a:xfrm>
            <a:off x="10703380" y="5393510"/>
            <a:ext cx="486879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REST</a:t>
            </a:r>
          </a:p>
        </p:txBody>
      </p:sp>
      <p:sp>
        <p:nvSpPr>
          <p:cNvPr id="531" name="Master VISTA Data Model"/>
          <p:cNvSpPr/>
          <p:nvPr/>
        </p:nvSpPr>
        <p:spPr>
          <a:xfrm>
            <a:off x="8579790" y="6076153"/>
            <a:ext cx="2530587" cy="341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Master VISTA Data Model </a:t>
            </a:r>
          </a:p>
        </p:txBody>
      </p:sp>
      <p:sp>
        <p:nvSpPr>
          <p:cNvPr id="532" name="Clinical Domain Services"/>
          <p:cNvSpPr/>
          <p:nvPr/>
        </p:nvSpPr>
        <p:spPr>
          <a:xfrm>
            <a:off x="8768449" y="5695977"/>
            <a:ext cx="2186862" cy="399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Clinical Domain Services</a:t>
            </a:r>
          </a:p>
        </p:txBody>
      </p:sp>
      <p:sp>
        <p:nvSpPr>
          <p:cNvPr id="533" name="Arrow"/>
          <p:cNvSpPr/>
          <p:nvPr/>
        </p:nvSpPr>
        <p:spPr>
          <a:xfrm rot="16200000">
            <a:off x="8449679" y="4388582"/>
            <a:ext cx="1108693" cy="161639"/>
          </a:xfrm>
          <a:prstGeom prst="rightArrow">
            <a:avLst>
              <a:gd name="adj1" fmla="val 39152"/>
              <a:gd name="adj2" fmla="val 114425"/>
            </a:avLst>
          </a:prstGeom>
          <a:solidFill>
            <a:srgbClr val="FF7E79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4" name="Arrow"/>
          <p:cNvSpPr/>
          <p:nvPr/>
        </p:nvSpPr>
        <p:spPr>
          <a:xfrm rot="5400000">
            <a:off x="8679422" y="4430132"/>
            <a:ext cx="1148471" cy="161639"/>
          </a:xfrm>
          <a:prstGeom prst="rightArrow">
            <a:avLst>
              <a:gd name="adj1" fmla="val 39152"/>
              <a:gd name="adj2" fmla="val 114425"/>
            </a:avLst>
          </a:prstGeom>
          <a:solidFill>
            <a:srgbClr val="D81E00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5" name="or"/>
          <p:cNvSpPr/>
          <p:nvPr/>
        </p:nvSpPr>
        <p:spPr>
          <a:xfrm>
            <a:off x="9006403" y="4372177"/>
            <a:ext cx="246844" cy="227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/>
            </a:lvl1pPr>
          </a:lstStyle>
          <a:p>
            <a:r>
              <a:t>or</a:t>
            </a:r>
          </a:p>
        </p:txBody>
      </p:sp>
      <p:sp>
        <p:nvSpPr>
          <p:cNvPr id="536" name="Rounded Rectangle"/>
          <p:cNvSpPr/>
          <p:nvPr/>
        </p:nvSpPr>
        <p:spPr>
          <a:xfrm>
            <a:off x="2123483" y="3073202"/>
            <a:ext cx="1949518" cy="662267"/>
          </a:xfrm>
          <a:prstGeom prst="roundRect">
            <a:avLst>
              <a:gd name="adj" fmla="val 28765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50800" dir="702589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7" name="CPRS / JLV …."/>
          <p:cNvSpPr/>
          <p:nvPr/>
        </p:nvSpPr>
        <p:spPr>
          <a:xfrm>
            <a:off x="1907937" y="3111241"/>
            <a:ext cx="2380610" cy="586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CPRS / JLV ….</a:t>
            </a:r>
          </a:p>
        </p:txBody>
      </p:sp>
      <p:sp>
        <p:nvSpPr>
          <p:cNvPr id="538" name="Pass Thru"/>
          <p:cNvSpPr/>
          <p:nvPr/>
        </p:nvSpPr>
        <p:spPr>
          <a:xfrm>
            <a:off x="5751986" y="6075789"/>
            <a:ext cx="857937" cy="262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Pass Thru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Rectangle"/>
          <p:cNvSpPr/>
          <p:nvPr/>
        </p:nvSpPr>
        <p:spPr>
          <a:xfrm>
            <a:off x="231847" y="3807371"/>
            <a:ext cx="4665567" cy="771478"/>
          </a:xfrm>
          <a:prstGeom prst="rect">
            <a:avLst/>
          </a:prstGeom>
          <a:solidFill>
            <a:srgbClr val="DCDEE0">
              <a:alpha val="32933"/>
            </a:srgbClr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20393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41" name="Rectangle"/>
          <p:cNvSpPr/>
          <p:nvPr/>
        </p:nvSpPr>
        <p:spPr>
          <a:xfrm>
            <a:off x="245692" y="5503990"/>
            <a:ext cx="4665567" cy="771478"/>
          </a:xfrm>
          <a:prstGeom prst="rect">
            <a:avLst/>
          </a:prstGeom>
          <a:solidFill>
            <a:srgbClr val="DCDEE0">
              <a:alpha val="32933"/>
            </a:srgbClr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16004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42" name="Rectangle"/>
          <p:cNvSpPr/>
          <p:nvPr/>
        </p:nvSpPr>
        <p:spPr>
          <a:xfrm>
            <a:off x="4953350" y="2913489"/>
            <a:ext cx="7532448" cy="4605241"/>
          </a:xfrm>
          <a:prstGeom prst="rect">
            <a:avLst/>
          </a:prstGeom>
          <a:solidFill>
            <a:srgbClr val="DCDEE0"/>
          </a:solidFill>
          <a:ln w="76200">
            <a:solidFill>
              <a:schemeClr val="accent1"/>
            </a:solidFill>
            <a:miter lim="400000"/>
          </a:ln>
          <a:effectLst>
            <a:outerShdw blurRad="12700" dist="63500" dir="8098766" rotWithShape="0">
              <a:srgbClr val="000000">
                <a:alpha val="50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240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43" name="Rectangle"/>
          <p:cNvSpPr/>
          <p:nvPr/>
        </p:nvSpPr>
        <p:spPr>
          <a:xfrm>
            <a:off x="5006491" y="6281143"/>
            <a:ext cx="7332806" cy="1168539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500" b="1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44" name="VA Fileman Database"/>
          <p:cNvSpPr/>
          <p:nvPr/>
        </p:nvSpPr>
        <p:spPr>
          <a:xfrm>
            <a:off x="6359757" y="6494508"/>
            <a:ext cx="4446108" cy="741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VA Fileman Database</a:t>
            </a:r>
          </a:p>
        </p:txBody>
      </p:sp>
      <p:sp>
        <p:nvSpPr>
          <p:cNvPr id="545" name="Rectangle"/>
          <p:cNvSpPr/>
          <p:nvPr/>
        </p:nvSpPr>
        <p:spPr>
          <a:xfrm>
            <a:off x="4997923" y="5487036"/>
            <a:ext cx="7422980" cy="77147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46" name="VISTA Data Model (VDM)"/>
          <p:cNvSpPr/>
          <p:nvPr/>
        </p:nvSpPr>
        <p:spPr>
          <a:xfrm>
            <a:off x="5496300" y="5445866"/>
            <a:ext cx="5912448" cy="798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VISTA Data Model (VDM) </a:t>
            </a:r>
          </a:p>
        </p:txBody>
      </p:sp>
      <p:sp>
        <p:nvSpPr>
          <p:cNvPr id="547" name="Rectangle"/>
          <p:cNvSpPr/>
          <p:nvPr/>
        </p:nvSpPr>
        <p:spPr>
          <a:xfrm>
            <a:off x="5027595" y="2978002"/>
            <a:ext cx="7422980" cy="77147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48" name="Rectangle"/>
          <p:cNvSpPr/>
          <p:nvPr/>
        </p:nvSpPr>
        <p:spPr>
          <a:xfrm>
            <a:off x="5011497" y="4638270"/>
            <a:ext cx="7422979" cy="77147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49" name="Rectangle"/>
          <p:cNvSpPr/>
          <p:nvPr/>
        </p:nvSpPr>
        <p:spPr>
          <a:xfrm>
            <a:off x="5023960" y="3807371"/>
            <a:ext cx="7422980" cy="77147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50" name="Rectangle"/>
          <p:cNvSpPr/>
          <p:nvPr/>
        </p:nvSpPr>
        <p:spPr>
          <a:xfrm>
            <a:off x="11944577" y="2861406"/>
            <a:ext cx="554414" cy="3395208"/>
          </a:xfrm>
          <a:prstGeom prst="rect">
            <a:avLst/>
          </a:prstGeom>
          <a:solidFill>
            <a:srgbClr val="53585F"/>
          </a:solidFill>
          <a:ln w="3175">
            <a:solidFill>
              <a:srgbClr val="00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51" name="Node"/>
          <p:cNvSpPr/>
          <p:nvPr/>
        </p:nvSpPr>
        <p:spPr>
          <a:xfrm rot="5400000">
            <a:off x="11375193" y="4268751"/>
            <a:ext cx="1718814" cy="653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Node</a:t>
            </a:r>
          </a:p>
        </p:txBody>
      </p:sp>
      <p:sp>
        <p:nvSpPr>
          <p:cNvPr id="552" name="RPC Emulator"/>
          <p:cNvSpPr/>
          <p:nvPr/>
        </p:nvSpPr>
        <p:spPr>
          <a:xfrm>
            <a:off x="5160585" y="3021915"/>
            <a:ext cx="2461446" cy="623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RPC Emulator</a:t>
            </a:r>
          </a:p>
        </p:txBody>
      </p:sp>
      <p:sp>
        <p:nvSpPr>
          <p:cNvPr id="553" name="VPR Emulator"/>
          <p:cNvSpPr/>
          <p:nvPr/>
        </p:nvSpPr>
        <p:spPr>
          <a:xfrm>
            <a:off x="7707003" y="3034615"/>
            <a:ext cx="2443438" cy="623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VPR Emulator</a:t>
            </a:r>
          </a:p>
        </p:txBody>
      </p:sp>
      <p:sp>
        <p:nvSpPr>
          <p:cNvPr id="554" name="REST"/>
          <p:cNvSpPr/>
          <p:nvPr/>
        </p:nvSpPr>
        <p:spPr>
          <a:xfrm>
            <a:off x="10477944" y="3040770"/>
            <a:ext cx="1137542" cy="623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REST</a:t>
            </a:r>
          </a:p>
        </p:txBody>
      </p:sp>
      <p:sp>
        <p:nvSpPr>
          <p:cNvPr id="555" name="Master VISTA Data Model (MVDM)"/>
          <p:cNvSpPr/>
          <p:nvPr/>
        </p:nvSpPr>
        <p:spPr>
          <a:xfrm>
            <a:off x="5516401" y="4610294"/>
            <a:ext cx="5912448" cy="798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Master VISTA Data Model (MVDM)</a:t>
            </a:r>
          </a:p>
        </p:txBody>
      </p:sp>
      <p:sp>
        <p:nvSpPr>
          <p:cNvPr id="556" name="Clinical Domain Services"/>
          <p:cNvSpPr/>
          <p:nvPr/>
        </p:nvSpPr>
        <p:spPr>
          <a:xfrm>
            <a:off x="6164889" y="3722053"/>
            <a:ext cx="4497926" cy="933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Clinical Domain Services</a:t>
            </a:r>
          </a:p>
        </p:txBody>
      </p:sp>
      <p:sp>
        <p:nvSpPr>
          <p:cNvPr id="557" name="All interaction through formal FileMan API…"/>
          <p:cNvSpPr/>
          <p:nvPr/>
        </p:nvSpPr>
        <p:spPr>
          <a:xfrm>
            <a:off x="258723" y="6557064"/>
            <a:ext cx="415368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127000" indent="-127000" algn="l">
              <a:spcBef>
                <a:spcPts val="400"/>
              </a:spcBef>
              <a:buSzPct val="75000"/>
              <a:buChar char="•"/>
              <a:defRPr sz="1400" b="1">
                <a:latin typeface="Helvetica"/>
                <a:ea typeface="Helvetica"/>
                <a:cs typeface="Helvetica"/>
                <a:sym typeface="Helvetica"/>
              </a:defRPr>
            </a:pPr>
            <a:r>
              <a:t>All interaction through formal FileMan API</a:t>
            </a:r>
          </a:p>
          <a:p>
            <a:pPr marL="127000" indent="-127000" algn="l">
              <a:spcBef>
                <a:spcPts val="400"/>
              </a:spcBef>
              <a:buSzPct val="75000"/>
              <a:buChar char="•"/>
              <a:defRPr sz="1400" b="1">
                <a:latin typeface="Helvetica"/>
                <a:ea typeface="Helvetica"/>
                <a:cs typeface="Helvetica"/>
                <a:sym typeface="Helvetica"/>
              </a:defRPr>
            </a:pPr>
            <a:r>
              <a:t>Only FileMan changes fix Data Dictionary (DD)</a:t>
            </a:r>
          </a:p>
        </p:txBody>
      </p:sp>
      <p:grpSp>
        <p:nvGrpSpPr>
          <p:cNvPr id="560" name="Group"/>
          <p:cNvGrpSpPr/>
          <p:nvPr/>
        </p:nvGrpSpPr>
        <p:grpSpPr>
          <a:xfrm>
            <a:off x="7987518" y="8882414"/>
            <a:ext cx="1882407" cy="356722"/>
            <a:chOff x="0" y="0"/>
            <a:chExt cx="1882405" cy="356721"/>
          </a:xfrm>
        </p:grpSpPr>
        <p:sp>
          <p:nvSpPr>
            <p:cNvPr id="558" name="Rectangle"/>
            <p:cNvSpPr/>
            <p:nvPr/>
          </p:nvSpPr>
          <p:spPr>
            <a:xfrm>
              <a:off x="0" y="76133"/>
              <a:ext cx="246843" cy="19496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9" name="Javascript/Node.js"/>
            <p:cNvSpPr/>
            <p:nvPr/>
          </p:nvSpPr>
          <p:spPr>
            <a:xfrm>
              <a:off x="269385" y="0"/>
              <a:ext cx="1613021" cy="3567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1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Javascript/Node.js</a:t>
              </a:r>
            </a:p>
          </p:txBody>
        </p:sp>
      </p:grpSp>
      <p:sp>
        <p:nvSpPr>
          <p:cNvPr id="561" name="Transparent JSON of the native model…"/>
          <p:cNvSpPr/>
          <p:nvPr/>
        </p:nvSpPr>
        <p:spPr>
          <a:xfrm>
            <a:off x="271423" y="5477043"/>
            <a:ext cx="359449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127000" indent="-127000" algn="l">
              <a:spcBef>
                <a:spcPts val="400"/>
              </a:spcBef>
              <a:buSzPct val="75000"/>
              <a:buChar char="•"/>
              <a:defRPr sz="1400" b="1">
                <a:latin typeface="Helvetica"/>
                <a:ea typeface="Helvetica"/>
                <a:cs typeface="Helvetica"/>
                <a:sym typeface="Helvetica"/>
              </a:defRPr>
            </a:pPr>
            <a:r>
              <a:t>Transparent JSON of the native model</a:t>
            </a:r>
          </a:p>
          <a:p>
            <a:pPr marL="127000" indent="-127000" algn="l">
              <a:spcBef>
                <a:spcPts val="400"/>
              </a:spcBef>
              <a:buSzPct val="75000"/>
              <a:buChar char="•"/>
              <a:defRPr sz="14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Read for 100% data in FileMan</a:t>
            </a:r>
          </a:p>
          <a:p>
            <a:pPr marL="127000" indent="-127000" algn="l">
              <a:spcBef>
                <a:spcPts val="400"/>
              </a:spcBef>
              <a:buSzPct val="75000"/>
              <a:buChar char="•"/>
              <a:defRPr sz="1400" b="1">
                <a:latin typeface="Helvetica"/>
                <a:ea typeface="Helvetica"/>
                <a:cs typeface="Helvetica"/>
                <a:sym typeface="Helvetica"/>
              </a:defRPr>
            </a:pPr>
            <a:r>
              <a:t>Write Tested for MVDM covered classes</a:t>
            </a:r>
          </a:p>
        </p:txBody>
      </p:sp>
      <p:sp>
        <p:nvSpPr>
          <p:cNvPr id="562" name="Normalizes VDM…"/>
          <p:cNvSpPr/>
          <p:nvPr/>
        </p:nvSpPr>
        <p:spPr>
          <a:xfrm>
            <a:off x="271423" y="4621545"/>
            <a:ext cx="4648276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127000" indent="-127000" algn="l">
              <a:spcBef>
                <a:spcPts val="400"/>
              </a:spcBef>
              <a:buSzPct val="75000"/>
              <a:buChar char="•"/>
              <a:defRPr sz="1400" b="1">
                <a:latin typeface="Helvetica"/>
                <a:ea typeface="Helvetica"/>
                <a:cs typeface="Helvetica"/>
                <a:sym typeface="Helvetica"/>
              </a:defRPr>
            </a:pPr>
            <a:r>
              <a:t>Normalizes VDM</a:t>
            </a:r>
          </a:p>
          <a:p>
            <a:pPr marL="127000" indent="-127000" algn="l">
              <a:spcBef>
                <a:spcPts val="400"/>
              </a:spcBef>
              <a:buSzPct val="75000"/>
              <a:buChar char="•"/>
              <a:defRPr sz="1400" b="1">
                <a:latin typeface="Helvetica"/>
                <a:ea typeface="Helvetica"/>
                <a:cs typeface="Helvetica"/>
                <a:sym typeface="Helvetica"/>
              </a:defRPr>
            </a:pPr>
            <a:r>
              <a:t>Distinguishes Veteran and Patient/Clinical specifics</a:t>
            </a:r>
          </a:p>
          <a:p>
            <a:pPr marL="127000" indent="-127000" algn="l">
              <a:spcBef>
                <a:spcPts val="400"/>
              </a:spcBef>
              <a:buSzPct val="75000"/>
              <a:buChar char="•"/>
              <a:defRPr sz="1400" b="1">
                <a:latin typeface="Helvetica"/>
                <a:ea typeface="Helvetica"/>
                <a:cs typeface="Helvetica"/>
                <a:sym typeface="Helvetica"/>
              </a:defRPr>
            </a:pPr>
            <a:r>
              <a:t>A Clean “CRUD+R”/Events paradigm </a:t>
            </a:r>
          </a:p>
        </p:txBody>
      </p:sp>
      <p:sp>
        <p:nvSpPr>
          <p:cNvPr id="563" name="(Problem, Pharmacy …) Services over MVDM…"/>
          <p:cNvSpPr/>
          <p:nvPr/>
        </p:nvSpPr>
        <p:spPr>
          <a:xfrm>
            <a:off x="271423" y="3899397"/>
            <a:ext cx="409508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127000" indent="-127000" algn="l">
              <a:spcBef>
                <a:spcPts val="400"/>
              </a:spcBef>
              <a:buSzPct val="75000"/>
              <a:buChar char="•"/>
              <a:defRPr sz="1400" b="1">
                <a:latin typeface="Helvetica"/>
                <a:ea typeface="Helvetica"/>
                <a:cs typeface="Helvetica"/>
                <a:sym typeface="Helvetica"/>
              </a:defRPr>
            </a:pPr>
            <a:r>
              <a:t>(Problem, Pharmacy …) Services over MVDM</a:t>
            </a:r>
          </a:p>
          <a:p>
            <a:pPr marL="127000" indent="-127000" algn="l">
              <a:spcBef>
                <a:spcPts val="400"/>
              </a:spcBef>
              <a:buSzPct val="75000"/>
              <a:buChar char="•"/>
              <a:defRPr sz="1400" b="1">
                <a:latin typeface="Helvetica"/>
                <a:ea typeface="Helvetica"/>
                <a:cs typeface="Helvetica"/>
                <a:sym typeface="Helvetica"/>
              </a:defRPr>
            </a:pPr>
            <a:r>
              <a:t>Patient level selection and security </a:t>
            </a:r>
          </a:p>
        </p:txBody>
      </p:sp>
      <p:sp>
        <p:nvSpPr>
          <p:cNvPr id="564" name="Emulation and New Interfaces…"/>
          <p:cNvSpPr/>
          <p:nvPr/>
        </p:nvSpPr>
        <p:spPr>
          <a:xfrm>
            <a:off x="271423" y="3156292"/>
            <a:ext cx="364068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127000" indent="-127000" algn="l">
              <a:spcBef>
                <a:spcPts val="400"/>
              </a:spcBef>
              <a:buSzPct val="75000"/>
              <a:buChar char="•"/>
              <a:defRPr sz="1400" b="1">
                <a:latin typeface="Helvetica"/>
                <a:ea typeface="Helvetica"/>
                <a:cs typeface="Helvetica"/>
                <a:sym typeface="Helvetica"/>
              </a:defRPr>
            </a:pPr>
            <a:r>
              <a:t>Emulation and New Interfaces</a:t>
            </a:r>
          </a:p>
          <a:p>
            <a:pPr marL="127000" indent="-127000" algn="l">
              <a:spcBef>
                <a:spcPts val="400"/>
              </a:spcBef>
              <a:buSzPct val="75000"/>
              <a:buChar char="•"/>
              <a:defRPr sz="1400" b="1">
                <a:latin typeface="Helvetica"/>
                <a:ea typeface="Helvetica"/>
                <a:cs typeface="Helvetica"/>
                <a:sym typeface="Helvetica"/>
              </a:defRPr>
            </a:pPr>
            <a:r>
              <a:t>All reduce to same service interactions  </a:t>
            </a:r>
          </a:p>
        </p:txBody>
      </p:sp>
      <p:sp>
        <p:nvSpPr>
          <p:cNvPr id="565" name="nodeVISTA Stack"/>
          <p:cNvSpPr/>
          <p:nvPr/>
        </p:nvSpPr>
        <p:spPr>
          <a:xfrm>
            <a:off x="3263060" y="241223"/>
            <a:ext cx="6478680" cy="714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/>
          </a:bodyPr>
          <a:lstStyle>
            <a:lvl1pPr defTabSz="650240">
              <a:defRPr sz="4000" b="1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nodeVISTA Stack</a:t>
            </a:r>
          </a:p>
        </p:txBody>
      </p:sp>
      <p:sp>
        <p:nvSpPr>
          <p:cNvPr id="566" name="Line"/>
          <p:cNvSpPr/>
          <p:nvPr/>
        </p:nvSpPr>
        <p:spPr>
          <a:xfrm>
            <a:off x="82958" y="1672055"/>
            <a:ext cx="12838884" cy="1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67" name="Clean, Modular, Separation of Functionality"/>
          <p:cNvSpPr/>
          <p:nvPr/>
        </p:nvSpPr>
        <p:spPr>
          <a:xfrm>
            <a:off x="3008577" y="969278"/>
            <a:ext cx="69876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24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Clean, Modular, Separation of Functionality</a:t>
            </a:r>
          </a:p>
        </p:txBody>
      </p:sp>
      <p:sp>
        <p:nvSpPr>
          <p:cNvPr id="568" name="Structured VISTA Server…"/>
          <p:cNvSpPr/>
          <p:nvPr/>
        </p:nvSpPr>
        <p:spPr>
          <a:xfrm>
            <a:off x="6061521" y="7753056"/>
            <a:ext cx="5222746" cy="933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Structured VISTA Server</a:t>
            </a:r>
          </a:p>
          <a:p>
            <a:pPr>
              <a:defRPr sz="2400"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(mainstream, modular, extensible)</a:t>
            </a:r>
          </a:p>
        </p:txBody>
      </p:sp>
      <p:sp>
        <p:nvSpPr>
          <p:cNvPr id="569" name="-"/>
          <p:cNvSpPr/>
          <p:nvPr/>
        </p:nvSpPr>
        <p:spPr>
          <a:xfrm>
            <a:off x="6609700" y="9459281"/>
            <a:ext cx="16505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-</a:t>
            </a:r>
          </a:p>
        </p:txBody>
      </p:sp>
      <p:sp>
        <p:nvSpPr>
          <p:cNvPr id="570" name="-"/>
          <p:cNvSpPr/>
          <p:nvPr/>
        </p:nvSpPr>
        <p:spPr>
          <a:xfrm>
            <a:off x="6292200" y="9459281"/>
            <a:ext cx="16505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-</a:t>
            </a:r>
          </a:p>
        </p:txBody>
      </p:sp>
      <p:sp>
        <p:nvSpPr>
          <p:cNvPr id="571" name="Text"/>
          <p:cNvSpPr/>
          <p:nvPr/>
        </p:nvSpPr>
        <p:spPr>
          <a:xfrm>
            <a:off x="6442688" y="9469432"/>
            <a:ext cx="19905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fld id="{86CB4B4D-7CA3-9044-876B-883B54F8677D}" type="slidenum">
              <a:t>7</a:t>
            </a:fld>
            <a:r>
              <a:t>￼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nodeVISTA Data Access"/>
          <p:cNvSpPr/>
          <p:nvPr/>
        </p:nvSpPr>
        <p:spPr>
          <a:xfrm>
            <a:off x="2878984" y="173490"/>
            <a:ext cx="7247957" cy="714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/>
          </a:bodyPr>
          <a:lstStyle>
            <a:lvl1pPr defTabSz="650240">
              <a:defRPr sz="4000" b="1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nodeVISTA Data Access</a:t>
            </a:r>
          </a:p>
        </p:txBody>
      </p:sp>
      <p:sp>
        <p:nvSpPr>
          <p:cNvPr id="574" name="Line"/>
          <p:cNvSpPr/>
          <p:nvPr/>
        </p:nvSpPr>
        <p:spPr>
          <a:xfrm>
            <a:off x="82958" y="1773655"/>
            <a:ext cx="12838884" cy="1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75" name="Starting point is read access to 100% of  FileMan-stored data…"/>
          <p:cNvSpPr/>
          <p:nvPr/>
        </p:nvSpPr>
        <p:spPr>
          <a:xfrm>
            <a:off x="688666" y="914771"/>
            <a:ext cx="112573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650240">
              <a:defRPr sz="24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Starting point is read access to 100% of  FileMan-stored data </a:t>
            </a:r>
          </a:p>
          <a:p>
            <a:pPr defTabSz="650240">
              <a:defRPr sz="24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(including labs) and then extends to transactional data</a:t>
            </a:r>
          </a:p>
        </p:txBody>
      </p:sp>
      <p:sp>
        <p:nvSpPr>
          <p:cNvPr id="576" name="VA Fileman Data"/>
          <p:cNvSpPr/>
          <p:nvPr/>
        </p:nvSpPr>
        <p:spPr>
          <a:xfrm>
            <a:off x="3517520" y="7451051"/>
            <a:ext cx="6248987" cy="714249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VA Fileman Data</a:t>
            </a:r>
          </a:p>
        </p:txBody>
      </p:sp>
      <p:sp>
        <p:nvSpPr>
          <p:cNvPr id="577" name="VISTA Data Model (VDM)"/>
          <p:cNvSpPr/>
          <p:nvPr/>
        </p:nvSpPr>
        <p:spPr>
          <a:xfrm>
            <a:off x="3517520" y="6708064"/>
            <a:ext cx="6248987" cy="71424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VISTA Data Model (VDM)</a:t>
            </a:r>
          </a:p>
        </p:txBody>
      </p:sp>
      <p:sp>
        <p:nvSpPr>
          <p:cNvPr id="578" name="Arrow"/>
          <p:cNvSpPr/>
          <p:nvPr/>
        </p:nvSpPr>
        <p:spPr>
          <a:xfrm rot="16200000">
            <a:off x="6618852" y="4348779"/>
            <a:ext cx="3917200" cy="749228"/>
          </a:xfrm>
          <a:prstGeom prst="rightArrow">
            <a:avLst>
              <a:gd name="adj1" fmla="val 47788"/>
              <a:gd name="adj2" fmla="val 115602"/>
            </a:avLst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9" name="MVDM"/>
          <p:cNvSpPr/>
          <p:nvPr/>
        </p:nvSpPr>
        <p:spPr>
          <a:xfrm>
            <a:off x="3517520" y="5965077"/>
            <a:ext cx="3067161" cy="71424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MVDM</a:t>
            </a:r>
          </a:p>
        </p:txBody>
      </p:sp>
      <p:sp>
        <p:nvSpPr>
          <p:cNvPr id="580" name="Double Arrow"/>
          <p:cNvSpPr/>
          <p:nvPr/>
        </p:nvSpPr>
        <p:spPr>
          <a:xfrm rot="16200000">
            <a:off x="4183243" y="3217612"/>
            <a:ext cx="1735715" cy="749228"/>
          </a:xfrm>
          <a:prstGeom prst="leftRightArrow">
            <a:avLst>
              <a:gd name="adj1" fmla="val 45651"/>
              <a:gd name="adj2" fmla="val 69148"/>
            </a:avLst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1" name="VDM provides access to 100% of…"/>
          <p:cNvSpPr/>
          <p:nvPr/>
        </p:nvSpPr>
        <p:spPr>
          <a:xfrm>
            <a:off x="8811857" y="4678013"/>
            <a:ext cx="3067161" cy="74930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400" b="1" i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VDM provides access to 100% of</a:t>
            </a:r>
          </a:p>
          <a:p>
            <a:pPr>
              <a:defRPr sz="1400" b="1" i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native VA Fileman-stored data,  all in web-standard JSON.</a:t>
            </a:r>
          </a:p>
        </p:txBody>
      </p:sp>
      <p:sp>
        <p:nvSpPr>
          <p:cNvPr id="582" name="Emulator"/>
          <p:cNvSpPr/>
          <p:nvPr/>
        </p:nvSpPr>
        <p:spPr>
          <a:xfrm>
            <a:off x="3517520" y="4481771"/>
            <a:ext cx="3067161" cy="71424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Emulator</a:t>
            </a:r>
          </a:p>
        </p:txBody>
      </p:sp>
      <p:sp>
        <p:nvSpPr>
          <p:cNvPr id="583" name="Read"/>
          <p:cNvSpPr/>
          <p:nvPr/>
        </p:nvSpPr>
        <p:spPr>
          <a:xfrm>
            <a:off x="7964205" y="2103389"/>
            <a:ext cx="122649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Read</a:t>
            </a:r>
          </a:p>
        </p:txBody>
      </p:sp>
      <p:sp>
        <p:nvSpPr>
          <p:cNvPr id="584" name="Read-write"/>
          <p:cNvSpPr/>
          <p:nvPr/>
        </p:nvSpPr>
        <p:spPr>
          <a:xfrm>
            <a:off x="3762992" y="2067681"/>
            <a:ext cx="25762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Read-write</a:t>
            </a:r>
          </a:p>
        </p:txBody>
      </p:sp>
      <p:sp>
        <p:nvSpPr>
          <p:cNvPr id="585" name="Clinical Services"/>
          <p:cNvSpPr/>
          <p:nvPr/>
        </p:nvSpPr>
        <p:spPr>
          <a:xfrm>
            <a:off x="3517520" y="5222090"/>
            <a:ext cx="3067161" cy="71424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Clinical Services</a:t>
            </a:r>
          </a:p>
        </p:txBody>
      </p:sp>
      <p:sp>
        <p:nvSpPr>
          <p:cNvPr id="586" name="Line"/>
          <p:cNvSpPr/>
          <p:nvPr/>
        </p:nvSpPr>
        <p:spPr>
          <a:xfrm>
            <a:off x="3562988" y="8585288"/>
            <a:ext cx="624898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87" name="extent of data access (%)"/>
          <p:cNvSpPr/>
          <p:nvPr/>
        </p:nvSpPr>
        <p:spPr>
          <a:xfrm>
            <a:off x="4685508" y="8704310"/>
            <a:ext cx="38344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 b="1" i="1">
                <a:solidFill>
                  <a:srgbClr val="53585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extent of data access (%)</a:t>
            </a:r>
          </a:p>
        </p:txBody>
      </p:sp>
      <p:sp>
        <p:nvSpPr>
          <p:cNvPr id="588" name="Line"/>
          <p:cNvSpPr/>
          <p:nvPr/>
        </p:nvSpPr>
        <p:spPr>
          <a:xfrm flipV="1">
            <a:off x="2939999" y="4479323"/>
            <a:ext cx="1" cy="368575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89" name="extent of…"/>
          <p:cNvSpPr/>
          <p:nvPr/>
        </p:nvSpPr>
        <p:spPr>
          <a:xfrm>
            <a:off x="686778" y="5738001"/>
            <a:ext cx="221912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 b="1" i="1">
                <a:solidFill>
                  <a:srgbClr val="53585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extent of</a:t>
            </a:r>
          </a:p>
          <a:p>
            <a:pPr>
              <a:defRPr sz="2400" b="1" i="1">
                <a:solidFill>
                  <a:srgbClr val="53585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transaction</a:t>
            </a:r>
          </a:p>
          <a:p>
            <a:pPr>
              <a:defRPr sz="2400" b="1" i="1">
                <a:solidFill>
                  <a:srgbClr val="53585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support (%)</a:t>
            </a:r>
          </a:p>
        </p:txBody>
      </p:sp>
      <p:sp>
        <p:nvSpPr>
          <p:cNvPr id="590" name="0"/>
          <p:cNvSpPr/>
          <p:nvPr/>
        </p:nvSpPr>
        <p:spPr>
          <a:xfrm>
            <a:off x="3475052" y="870431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0</a:t>
            </a:r>
          </a:p>
        </p:txBody>
      </p:sp>
      <p:sp>
        <p:nvSpPr>
          <p:cNvPr id="591" name="100"/>
          <p:cNvSpPr/>
          <p:nvPr/>
        </p:nvSpPr>
        <p:spPr>
          <a:xfrm>
            <a:off x="9480809" y="8659095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100</a:t>
            </a:r>
          </a:p>
        </p:txBody>
      </p:sp>
      <p:sp>
        <p:nvSpPr>
          <p:cNvPr id="592" name="MVDM is a normalized subset of VDM and supports symmetric read-write transactions."/>
          <p:cNvSpPr/>
          <p:nvPr/>
        </p:nvSpPr>
        <p:spPr>
          <a:xfrm>
            <a:off x="1721498" y="3192040"/>
            <a:ext cx="2826936" cy="74930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400" b="1" i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MVDM is a normalized subset of VDM and supports symmetric read-write transactions.</a:t>
            </a:r>
          </a:p>
        </p:txBody>
      </p:sp>
      <p:sp>
        <p:nvSpPr>
          <p:cNvPr id="593" name="-"/>
          <p:cNvSpPr/>
          <p:nvPr/>
        </p:nvSpPr>
        <p:spPr>
          <a:xfrm>
            <a:off x="6609700" y="9459281"/>
            <a:ext cx="16505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-</a:t>
            </a:r>
          </a:p>
        </p:txBody>
      </p:sp>
      <p:sp>
        <p:nvSpPr>
          <p:cNvPr id="594" name="-"/>
          <p:cNvSpPr/>
          <p:nvPr/>
        </p:nvSpPr>
        <p:spPr>
          <a:xfrm>
            <a:off x="6292200" y="9459281"/>
            <a:ext cx="16505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-</a:t>
            </a:r>
          </a:p>
        </p:txBody>
      </p:sp>
      <p:sp>
        <p:nvSpPr>
          <p:cNvPr id="595" name="Text"/>
          <p:cNvSpPr/>
          <p:nvPr/>
        </p:nvSpPr>
        <p:spPr>
          <a:xfrm>
            <a:off x="6442688" y="9469432"/>
            <a:ext cx="19905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fld id="{86CB4B4D-7CA3-9044-876B-883B54F8677D}" type="slidenum">
              <a:t>8</a:t>
            </a:fld>
            <a:r>
              <a:t>￼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Rectangle"/>
          <p:cNvSpPr/>
          <p:nvPr/>
        </p:nvSpPr>
        <p:spPr>
          <a:xfrm>
            <a:off x="7673067" y="7642685"/>
            <a:ext cx="4374037" cy="1957281"/>
          </a:xfrm>
          <a:prstGeom prst="rect">
            <a:avLst/>
          </a:prstGeom>
          <a:solidFill>
            <a:schemeClr val="accent1">
              <a:alpha val="9430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98" name="Shape"/>
          <p:cNvSpPr/>
          <p:nvPr/>
        </p:nvSpPr>
        <p:spPr>
          <a:xfrm>
            <a:off x="3129611" y="4262891"/>
            <a:ext cx="5539766" cy="1600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567" y="145"/>
                </a:lnTo>
                <a:lnTo>
                  <a:pt x="21600" y="3171"/>
                </a:lnTo>
                <a:lnTo>
                  <a:pt x="15172" y="21593"/>
                </a:lnTo>
                <a:lnTo>
                  <a:pt x="6238" y="21600"/>
                </a:lnTo>
                <a:lnTo>
                  <a:pt x="17" y="337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DDDDDD">
                  <a:alpha val="37412"/>
                </a:srgbClr>
              </a:gs>
              <a:gs pos="100000">
                <a:srgbClr val="FFFFFF">
                  <a:alpha val="37412"/>
                </a:srgbClr>
              </a:gs>
            </a:gsLst>
            <a:lin ang="5400000"/>
          </a:gradFill>
          <a:ln w="12700">
            <a:miter lim="400000"/>
          </a:ln>
          <a:effectLst>
            <a:outerShdw blurRad="63500" dist="108741" dir="5400000" rotWithShape="0">
              <a:srgbClr val="000000">
                <a:alpha val="17417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99" name="Backward-compatible Emulation in Steps"/>
          <p:cNvSpPr/>
          <p:nvPr/>
        </p:nvSpPr>
        <p:spPr>
          <a:xfrm>
            <a:off x="1126834" y="155187"/>
            <a:ext cx="10624132" cy="714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/>
          </a:bodyPr>
          <a:lstStyle>
            <a:lvl1pPr defTabSz="650240">
              <a:defRPr sz="4000" b="1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Backward-compatible Emulation in Steps</a:t>
            </a:r>
          </a:p>
        </p:txBody>
      </p:sp>
      <p:sp>
        <p:nvSpPr>
          <p:cNvPr id="600" name="Line"/>
          <p:cNvSpPr/>
          <p:nvPr/>
        </p:nvSpPr>
        <p:spPr>
          <a:xfrm>
            <a:off x="82958" y="1710155"/>
            <a:ext cx="12838884" cy="1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01" name="All client interactions are captured in regression test suite [“no magic”]"/>
          <p:cNvSpPr/>
          <p:nvPr/>
        </p:nvSpPr>
        <p:spPr>
          <a:xfrm>
            <a:off x="987261" y="1026270"/>
            <a:ext cx="110302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24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All client interactions are captured in regression test suite [“no magic”]</a:t>
            </a:r>
          </a:p>
        </p:txBody>
      </p:sp>
      <p:sp>
        <p:nvSpPr>
          <p:cNvPr id="602" name="Rectangle"/>
          <p:cNvSpPr/>
          <p:nvPr/>
        </p:nvSpPr>
        <p:spPr>
          <a:xfrm>
            <a:off x="4695630" y="5405892"/>
            <a:ext cx="2323887" cy="3247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0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03" name="Rectangle"/>
          <p:cNvSpPr/>
          <p:nvPr/>
        </p:nvSpPr>
        <p:spPr>
          <a:xfrm>
            <a:off x="4695630" y="4408432"/>
            <a:ext cx="2323887" cy="315879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0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04" name="Rectangle"/>
          <p:cNvSpPr/>
          <p:nvPr/>
        </p:nvSpPr>
        <p:spPr>
          <a:xfrm>
            <a:off x="4712508" y="4905318"/>
            <a:ext cx="2323887" cy="315878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0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05" name="Rectangle"/>
          <p:cNvSpPr/>
          <p:nvPr/>
        </p:nvSpPr>
        <p:spPr>
          <a:xfrm>
            <a:off x="6416803" y="4406120"/>
            <a:ext cx="602713" cy="3205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06" name="Rectangle"/>
          <p:cNvSpPr/>
          <p:nvPr/>
        </p:nvSpPr>
        <p:spPr>
          <a:xfrm>
            <a:off x="5520102" y="5406392"/>
            <a:ext cx="1499414" cy="3237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07" name="Pass Thru"/>
          <p:cNvSpPr/>
          <p:nvPr/>
        </p:nvSpPr>
        <p:spPr>
          <a:xfrm>
            <a:off x="5274449" y="4322813"/>
            <a:ext cx="896525" cy="402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Pass Thru</a:t>
            </a:r>
          </a:p>
        </p:txBody>
      </p:sp>
      <p:sp>
        <p:nvSpPr>
          <p:cNvPr id="608" name="Pass Thru"/>
          <p:cNvSpPr/>
          <p:nvPr/>
        </p:nvSpPr>
        <p:spPr>
          <a:xfrm>
            <a:off x="4969766" y="4846976"/>
            <a:ext cx="896525" cy="402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Pass Thru</a:t>
            </a:r>
          </a:p>
        </p:txBody>
      </p:sp>
      <p:sp>
        <p:nvSpPr>
          <p:cNvPr id="609" name="Pass"/>
          <p:cNvSpPr/>
          <p:nvPr/>
        </p:nvSpPr>
        <p:spPr>
          <a:xfrm>
            <a:off x="4638659" y="5367019"/>
            <a:ext cx="896526" cy="402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Pass</a:t>
            </a:r>
          </a:p>
        </p:txBody>
      </p:sp>
      <p:sp>
        <p:nvSpPr>
          <p:cNvPr id="610" name="Rectangle"/>
          <p:cNvSpPr/>
          <p:nvPr/>
        </p:nvSpPr>
        <p:spPr>
          <a:xfrm>
            <a:off x="6046420" y="4878758"/>
            <a:ext cx="1025522" cy="3610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11" name="Emulate"/>
          <p:cNvSpPr/>
          <p:nvPr/>
        </p:nvSpPr>
        <p:spPr>
          <a:xfrm>
            <a:off x="5612310" y="5387259"/>
            <a:ext cx="1314998" cy="361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Emulate</a:t>
            </a:r>
          </a:p>
        </p:txBody>
      </p:sp>
      <p:sp>
        <p:nvSpPr>
          <p:cNvPr id="612" name="Emulate"/>
          <p:cNvSpPr/>
          <p:nvPr/>
        </p:nvSpPr>
        <p:spPr>
          <a:xfrm>
            <a:off x="6044437" y="4868653"/>
            <a:ext cx="1131088" cy="361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Emulate</a:t>
            </a:r>
          </a:p>
        </p:txBody>
      </p:sp>
      <p:sp>
        <p:nvSpPr>
          <p:cNvPr id="613" name="Emulate"/>
          <p:cNvSpPr/>
          <p:nvPr/>
        </p:nvSpPr>
        <p:spPr>
          <a:xfrm>
            <a:off x="6315049" y="4380959"/>
            <a:ext cx="802483" cy="361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Emulate</a:t>
            </a:r>
          </a:p>
        </p:txBody>
      </p:sp>
      <p:grpSp>
        <p:nvGrpSpPr>
          <p:cNvPr id="616" name="Group"/>
          <p:cNvGrpSpPr/>
          <p:nvPr/>
        </p:nvGrpSpPr>
        <p:grpSpPr>
          <a:xfrm>
            <a:off x="682127" y="7054955"/>
            <a:ext cx="3318844" cy="530214"/>
            <a:chOff x="0" y="0"/>
            <a:chExt cx="3318843" cy="530212"/>
          </a:xfrm>
        </p:grpSpPr>
        <p:sp>
          <p:nvSpPr>
            <p:cNvPr id="614" name="Rectangle"/>
            <p:cNvSpPr/>
            <p:nvPr/>
          </p:nvSpPr>
          <p:spPr>
            <a:xfrm>
              <a:off x="0" y="0"/>
              <a:ext cx="3318844" cy="530213"/>
            </a:xfrm>
            <a:prstGeom prst="rect">
              <a:avLst/>
            </a:prstGeom>
            <a:solidFill>
              <a:srgbClr val="DCDEE0"/>
            </a:solidFill>
            <a:ln w="508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615" name="RPC Interfaces (includes VPR)"/>
            <p:cNvSpPr/>
            <p:nvPr/>
          </p:nvSpPr>
          <p:spPr>
            <a:xfrm>
              <a:off x="287303" y="100105"/>
              <a:ext cx="2749546" cy="3300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400" b="1">
                  <a:solidFill>
                    <a:srgbClr val="FF260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RPC Interfaces (includes VPR)</a:t>
              </a:r>
            </a:p>
          </p:txBody>
        </p:sp>
      </p:grpSp>
      <p:grpSp>
        <p:nvGrpSpPr>
          <p:cNvPr id="619" name="Group"/>
          <p:cNvGrpSpPr/>
          <p:nvPr/>
        </p:nvGrpSpPr>
        <p:grpSpPr>
          <a:xfrm>
            <a:off x="3532463" y="1936840"/>
            <a:ext cx="4810262" cy="662267"/>
            <a:chOff x="0" y="0"/>
            <a:chExt cx="4810260" cy="662265"/>
          </a:xfrm>
        </p:grpSpPr>
        <p:sp>
          <p:nvSpPr>
            <p:cNvPr id="617" name="Rounded Rectangle"/>
            <p:cNvSpPr/>
            <p:nvPr/>
          </p:nvSpPr>
          <p:spPr>
            <a:xfrm>
              <a:off x="0" y="0"/>
              <a:ext cx="4810261" cy="662266"/>
            </a:xfrm>
            <a:prstGeom prst="roundRect">
              <a:avLst>
                <a:gd name="adj" fmla="val 28765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8" name="CPRS / JLV  Regression Tests"/>
            <p:cNvSpPr/>
            <p:nvPr/>
          </p:nvSpPr>
          <p:spPr>
            <a:xfrm>
              <a:off x="168417" y="88875"/>
              <a:ext cx="4524227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CPRS / JLV  Regression Tests </a:t>
              </a:r>
            </a:p>
          </p:txBody>
        </p:sp>
      </p:grpSp>
      <p:sp>
        <p:nvSpPr>
          <p:cNvPr id="620" name="Double Arrow"/>
          <p:cNvSpPr/>
          <p:nvPr/>
        </p:nvSpPr>
        <p:spPr>
          <a:xfrm rot="5395327">
            <a:off x="5203047" y="3169455"/>
            <a:ext cx="1469094" cy="526410"/>
          </a:xfrm>
          <a:prstGeom prst="leftRightArrow">
            <a:avLst>
              <a:gd name="adj1" fmla="val 58476"/>
              <a:gd name="adj2" fmla="val 60188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A6AAA9"/>
                </a:solidFill>
              </a:defRPr>
            </a:pPr>
            <a:endParaRPr/>
          </a:p>
        </p:txBody>
      </p:sp>
      <p:sp>
        <p:nvSpPr>
          <p:cNvPr id="621" name="Rectangle"/>
          <p:cNvSpPr/>
          <p:nvPr/>
        </p:nvSpPr>
        <p:spPr>
          <a:xfrm>
            <a:off x="7673067" y="7058766"/>
            <a:ext cx="4374037" cy="49741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2" name="RPC Emulator"/>
          <p:cNvSpPr/>
          <p:nvPr/>
        </p:nvSpPr>
        <p:spPr>
          <a:xfrm>
            <a:off x="7976127" y="7129822"/>
            <a:ext cx="1464684" cy="355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RPC Emulator</a:t>
            </a:r>
          </a:p>
        </p:txBody>
      </p:sp>
      <p:sp>
        <p:nvSpPr>
          <p:cNvPr id="623" name="VPR Emulator"/>
          <p:cNvSpPr/>
          <p:nvPr/>
        </p:nvSpPr>
        <p:spPr>
          <a:xfrm>
            <a:off x="10214012" y="7129933"/>
            <a:ext cx="1453712" cy="355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VPR Emulator</a:t>
            </a:r>
          </a:p>
        </p:txBody>
      </p:sp>
      <p:sp>
        <p:nvSpPr>
          <p:cNvPr id="624" name="REST"/>
          <p:cNvSpPr/>
          <p:nvPr/>
        </p:nvSpPr>
        <p:spPr>
          <a:xfrm>
            <a:off x="10163974" y="5627039"/>
            <a:ext cx="486879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REST</a:t>
            </a:r>
          </a:p>
        </p:txBody>
      </p:sp>
      <p:sp>
        <p:nvSpPr>
          <p:cNvPr id="625" name="Arrow"/>
          <p:cNvSpPr/>
          <p:nvPr/>
        </p:nvSpPr>
        <p:spPr>
          <a:xfrm rot="8100000">
            <a:off x="2270381" y="6151304"/>
            <a:ext cx="1731167" cy="223512"/>
          </a:xfrm>
          <a:prstGeom prst="rightArrow">
            <a:avLst>
              <a:gd name="adj1" fmla="val 39152"/>
              <a:gd name="adj2" fmla="val 82749"/>
            </a:avLst>
          </a:prstGeom>
          <a:solidFill>
            <a:srgbClr val="FF2600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6" name="Arrow"/>
          <p:cNvSpPr/>
          <p:nvPr/>
        </p:nvSpPr>
        <p:spPr>
          <a:xfrm rot="2700000">
            <a:off x="7725919" y="6049172"/>
            <a:ext cx="1731166" cy="260511"/>
          </a:xfrm>
          <a:prstGeom prst="rightArrow">
            <a:avLst>
              <a:gd name="adj1" fmla="val 39152"/>
              <a:gd name="adj2" fmla="val 70997"/>
            </a:avLst>
          </a:prstGeom>
          <a:solidFill>
            <a:schemeClr val="accent1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7" name="All client interactions…"/>
          <p:cNvSpPr/>
          <p:nvPr/>
        </p:nvSpPr>
        <p:spPr>
          <a:xfrm>
            <a:off x="6470785" y="3011841"/>
            <a:ext cx="256421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>
                <a:latin typeface="Gill Sans"/>
                <a:ea typeface="Gill Sans"/>
                <a:cs typeface="Gill Sans"/>
                <a:sym typeface="Gill Sans"/>
              </a:defRPr>
            </a:pPr>
            <a:r>
              <a:t>All client interactions </a:t>
            </a:r>
          </a:p>
          <a:p>
            <a:pPr>
              <a:defRPr sz="2100">
                <a:latin typeface="Gill Sans"/>
                <a:ea typeface="Gill Sans"/>
                <a:cs typeface="Gill Sans"/>
                <a:sym typeface="Gill Sans"/>
              </a:defRPr>
            </a:pPr>
            <a:r>
              <a:t>in regression test suite</a:t>
            </a:r>
          </a:p>
        </p:txBody>
      </p:sp>
      <p:sp>
        <p:nvSpPr>
          <p:cNvPr id="628" name="Legacy clients unaffected…"/>
          <p:cNvSpPr/>
          <p:nvPr/>
        </p:nvSpPr>
        <p:spPr>
          <a:xfrm>
            <a:off x="2479334" y="3003982"/>
            <a:ext cx="292506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>
                <a:latin typeface="Gill Sans"/>
                <a:ea typeface="Gill Sans"/>
                <a:cs typeface="Gill Sans"/>
                <a:sym typeface="Gill Sans"/>
              </a:defRPr>
            </a:pPr>
            <a:r>
              <a:t>Legacy clients unaffected </a:t>
            </a:r>
          </a:p>
          <a:p>
            <a:pPr>
              <a:defRPr sz="2100">
                <a:latin typeface="Gill Sans"/>
                <a:ea typeface="Gill Sans"/>
                <a:cs typeface="Gill Sans"/>
                <a:sym typeface="Gill Sans"/>
              </a:defRPr>
            </a:pPr>
            <a:r>
              <a:t>as emulation increases</a:t>
            </a:r>
          </a:p>
        </p:txBody>
      </p:sp>
      <p:sp>
        <p:nvSpPr>
          <p:cNvPr id="629" name="Pass thru…"/>
          <p:cNvSpPr/>
          <p:nvPr/>
        </p:nvSpPr>
        <p:spPr>
          <a:xfrm>
            <a:off x="1419571" y="5645672"/>
            <a:ext cx="151396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 b="1">
                <a:latin typeface="Gill Sans"/>
                <a:ea typeface="Gill Sans"/>
                <a:cs typeface="Gill Sans"/>
                <a:sym typeface="Gill Sans"/>
              </a:defRPr>
            </a:pPr>
            <a:r>
              <a:t>Pass thru</a:t>
            </a:r>
          </a:p>
          <a:p>
            <a:pPr>
              <a:defRPr sz="1700">
                <a:latin typeface="Gill Sans"/>
                <a:ea typeface="Gill Sans"/>
                <a:cs typeface="Gill Sans"/>
                <a:sym typeface="Gill Sans"/>
              </a:defRPr>
            </a:pPr>
            <a:r>
              <a:t>but fully audited</a:t>
            </a:r>
          </a:p>
        </p:txBody>
      </p:sp>
      <p:sp>
        <p:nvSpPr>
          <p:cNvPr id="630" name="Arrow"/>
          <p:cNvSpPr/>
          <p:nvPr/>
        </p:nvSpPr>
        <p:spPr>
          <a:xfrm rot="5400000">
            <a:off x="5503372" y="6402301"/>
            <a:ext cx="868445" cy="344337"/>
          </a:xfrm>
          <a:prstGeom prst="rightArrow">
            <a:avLst>
              <a:gd name="adj1" fmla="val 39152"/>
              <a:gd name="adj2" fmla="val 53713"/>
            </a:avLst>
          </a:prstGeom>
          <a:solidFill>
            <a:srgbClr val="53585F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1" name="All traffic - emulated or not - is fully audited"/>
          <p:cNvSpPr/>
          <p:nvPr/>
        </p:nvSpPr>
        <p:spPr>
          <a:xfrm>
            <a:off x="4421329" y="7058766"/>
            <a:ext cx="2956331" cy="60960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7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All traffic - emulated or not - is fully audited</a:t>
            </a:r>
          </a:p>
        </p:txBody>
      </p:sp>
      <p:sp>
        <p:nvSpPr>
          <p:cNvPr id="632" name="Emulation…"/>
          <p:cNvSpPr/>
          <p:nvPr/>
        </p:nvSpPr>
        <p:spPr>
          <a:xfrm>
            <a:off x="9399481" y="4572000"/>
            <a:ext cx="222586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 b="1">
                <a:latin typeface="Gill Sans"/>
                <a:ea typeface="Gill Sans"/>
                <a:cs typeface="Gill Sans"/>
                <a:sym typeface="Gill Sans"/>
              </a:defRPr>
            </a:pPr>
            <a:r>
              <a:t>Emulation </a:t>
            </a:r>
          </a:p>
          <a:p>
            <a:pPr>
              <a:defRPr sz="1700">
                <a:latin typeface="Gill Sans"/>
                <a:ea typeface="Gill Sans"/>
                <a:cs typeface="Gill Sans"/>
                <a:sym typeface="Gill Sans"/>
              </a:defRPr>
            </a:pPr>
            <a:r>
              <a:t>based on formal analysis</a:t>
            </a:r>
          </a:p>
        </p:txBody>
      </p:sp>
      <p:sp>
        <p:nvSpPr>
          <p:cNvPr id="633" name="“Write Back” Emulation in scope in Year 2 (2017)"/>
          <p:cNvSpPr/>
          <p:nvPr/>
        </p:nvSpPr>
        <p:spPr>
          <a:xfrm>
            <a:off x="9670688" y="8884164"/>
            <a:ext cx="2225862" cy="536449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/>
          </a:bodyPr>
          <a:lstStyle>
            <a:lvl1pPr defTabSz="650240">
              <a:defRPr sz="1400" b="1" i="1">
                <a:solidFill>
                  <a:srgbClr val="53585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“Write Back” Emulation in scope in Year 2 (2017)</a:t>
            </a:r>
          </a:p>
        </p:txBody>
      </p:sp>
      <p:sp>
        <p:nvSpPr>
          <p:cNvPr id="634" name="Clinical (416) vs Non Clinical (561)…"/>
          <p:cNvSpPr/>
          <p:nvPr/>
        </p:nvSpPr>
        <p:spPr>
          <a:xfrm>
            <a:off x="9286085" y="5264672"/>
            <a:ext cx="36055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75000"/>
              <a:buChar char="•"/>
              <a:defRPr sz="1700">
                <a:latin typeface="Gill Sans"/>
                <a:ea typeface="Gill Sans"/>
                <a:cs typeface="Gill Sans"/>
                <a:sym typeface="Gill Sans"/>
              </a:defRPr>
            </a:pPr>
            <a:r>
              <a:t>Clinical (416) vs Non Clinical (561)</a:t>
            </a:r>
          </a:p>
          <a:p>
            <a:pPr marL="228600" indent="-228600" algn="l">
              <a:buSzPct val="75000"/>
              <a:buChar char="•"/>
              <a:defRPr sz="1700">
                <a:latin typeface="Gill Sans"/>
                <a:ea typeface="Gill Sans"/>
                <a:cs typeface="Gill Sans"/>
                <a:sym typeface="Gill Sans"/>
              </a:defRPr>
            </a:pPr>
            <a:r>
              <a:t>Veteran vs Generic</a:t>
            </a:r>
          </a:p>
          <a:p>
            <a:pPr marL="228600" indent="-228600" algn="l">
              <a:buSzPct val="75000"/>
              <a:buChar char="•"/>
              <a:defRPr sz="1700">
                <a:latin typeface="Gill Sans"/>
                <a:ea typeface="Gill Sans"/>
                <a:cs typeface="Gill Sans"/>
                <a:sym typeface="Gill Sans"/>
              </a:defRPr>
            </a:pPr>
            <a:r>
              <a:t>Complexity: High, Medium, Low</a:t>
            </a:r>
          </a:p>
          <a:p>
            <a:pPr marL="228600" indent="-228600" algn="l">
              <a:buSzPct val="75000"/>
              <a:buChar char="•"/>
              <a:defRPr sz="1700">
                <a:latin typeface="Gill Sans"/>
                <a:ea typeface="Gill Sans"/>
                <a:cs typeface="Gill Sans"/>
                <a:sym typeface="Gill Sans"/>
              </a:defRPr>
            </a:pPr>
            <a:r>
              <a:t>Files/Parameters/Outside FileMan</a:t>
            </a:r>
          </a:p>
          <a:p>
            <a:pPr marL="228600" indent="-228600" algn="l">
              <a:buSzPct val="75000"/>
              <a:buChar char="•"/>
              <a:defRPr sz="1700">
                <a:latin typeface="Gill Sans"/>
                <a:ea typeface="Gill Sans"/>
                <a:cs typeface="Gill Sans"/>
                <a:sym typeface="Gill Sans"/>
              </a:defRPr>
            </a:pPr>
            <a:r>
              <a:t>OP Pharmacy takes 1/3 of Orders</a:t>
            </a:r>
          </a:p>
        </p:txBody>
      </p:sp>
      <p:sp>
        <p:nvSpPr>
          <p:cNvPr id="635" name="Pharmacy (OP)…"/>
          <p:cNvSpPr/>
          <p:nvPr/>
        </p:nvSpPr>
        <p:spPr>
          <a:xfrm>
            <a:off x="7973086" y="7657895"/>
            <a:ext cx="1763096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27000" indent="-127000" algn="l" defTabSz="650240">
              <a:buSzPct val="75000"/>
              <a:buChar char="•"/>
              <a:defRPr sz="1400" b="1" i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Pharmacy (OP)</a:t>
            </a:r>
          </a:p>
          <a:p>
            <a:pPr marL="127000" indent="-127000" algn="l" defTabSz="650240">
              <a:buSzPct val="75000"/>
              <a:buChar char="•"/>
              <a:defRPr sz="1400" b="1" i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Patient</a:t>
            </a:r>
          </a:p>
          <a:p>
            <a:pPr marL="127000" indent="-127000" algn="l" defTabSz="650240">
              <a:buSzPct val="75000"/>
              <a:buChar char="•"/>
              <a:defRPr sz="1400" b="1" i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Visits</a:t>
            </a:r>
          </a:p>
          <a:p>
            <a:pPr marL="127000" indent="-127000" algn="l" defTabSz="650240">
              <a:buSzPct val="75000"/>
              <a:buChar char="•"/>
              <a:defRPr sz="1400" b="1" i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Documents</a:t>
            </a:r>
          </a:p>
          <a:p>
            <a:pPr marL="127000" indent="-127000" algn="l" defTabSz="650240">
              <a:buSzPct val="75000"/>
              <a:buChar char="•"/>
              <a:defRPr sz="1400" b="1" i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Problem</a:t>
            </a:r>
          </a:p>
          <a:p>
            <a:pPr marL="127000" indent="-127000" algn="l" defTabSz="650240">
              <a:buSzPct val="75000"/>
              <a:buChar char="•"/>
              <a:defRPr sz="1400" b="1" i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Allergy</a:t>
            </a:r>
          </a:p>
          <a:p>
            <a:pPr marL="127000" indent="-127000" algn="l" defTabSz="650240">
              <a:buSzPct val="75000"/>
              <a:buChar char="•"/>
              <a:defRPr sz="1400" b="1" i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Vitals</a:t>
            </a:r>
          </a:p>
          <a:p>
            <a:pPr marL="127000" indent="-127000" algn="l" defTabSz="650240">
              <a:buSzPct val="75000"/>
              <a:buChar char="•"/>
              <a:defRPr sz="1400" b="1" i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PCE</a:t>
            </a:r>
          </a:p>
          <a:p>
            <a:pPr marL="127000" indent="-127000" algn="l" defTabSz="650240">
              <a:buSzPct val="75000"/>
              <a:buChar char="•"/>
              <a:defRPr sz="1400" b="1" i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PRF</a:t>
            </a:r>
          </a:p>
        </p:txBody>
      </p:sp>
      <p:sp>
        <p:nvSpPr>
          <p:cNvPr id="636" name="Virtual Patient Record (all)"/>
          <p:cNvSpPr/>
          <p:nvPr/>
        </p:nvSpPr>
        <p:spPr>
          <a:xfrm>
            <a:off x="10207306" y="7657895"/>
            <a:ext cx="17630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127000" indent="-127000" algn="l" defTabSz="650240">
              <a:buSzPct val="75000"/>
              <a:buChar char="•"/>
              <a:defRPr sz="1400" b="1" i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Virtual Patient Record (all)</a:t>
            </a:r>
          </a:p>
        </p:txBody>
      </p:sp>
      <p:sp>
        <p:nvSpPr>
          <p:cNvPr id="637" name="-"/>
          <p:cNvSpPr/>
          <p:nvPr/>
        </p:nvSpPr>
        <p:spPr>
          <a:xfrm>
            <a:off x="6609700" y="9459281"/>
            <a:ext cx="16505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-</a:t>
            </a:r>
          </a:p>
        </p:txBody>
      </p:sp>
      <p:sp>
        <p:nvSpPr>
          <p:cNvPr id="638" name="-"/>
          <p:cNvSpPr/>
          <p:nvPr/>
        </p:nvSpPr>
        <p:spPr>
          <a:xfrm>
            <a:off x="6292200" y="9459281"/>
            <a:ext cx="16505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-</a:t>
            </a:r>
          </a:p>
        </p:txBody>
      </p:sp>
      <p:sp>
        <p:nvSpPr>
          <p:cNvPr id="639" name="Text"/>
          <p:cNvSpPr/>
          <p:nvPr/>
        </p:nvSpPr>
        <p:spPr>
          <a:xfrm>
            <a:off x="6442688" y="9469432"/>
            <a:ext cx="19905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fld id="{86CB4B4D-7CA3-9044-876B-883B54F8677D}" type="slidenum">
              <a:t>9</a:t>
            </a:fld>
            <a:r>
              <a:t>￼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1549</Words>
  <Application>Microsoft Macintosh PowerPoint</Application>
  <PresentationFormat>Custom</PresentationFormat>
  <Paragraphs>410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Gill Sans</vt:lpstr>
      <vt:lpstr>Gill Sans SemiBold</vt:lpstr>
      <vt:lpstr>Helvetica</vt:lpstr>
      <vt:lpstr>Helvetica Light</vt:lpstr>
      <vt:lpstr>Helvetica Neue</vt:lpstr>
      <vt:lpstr>Times New Roman</vt:lpstr>
      <vt:lpstr>White</vt:lpstr>
      <vt:lpstr>PowerPoint Presentation</vt:lpstr>
      <vt:lpstr>PowerPoint Presentation</vt:lpstr>
      <vt:lpstr>PowerPoint Presentation</vt:lpstr>
      <vt:lpstr>PowerPoint Presentation</vt:lpstr>
      <vt:lpstr>Proof of Concept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2017-05-02T15:25:12Z</dcterms:modified>
</cp:coreProperties>
</file>