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VMDP: 35 Years of Successful VISTA IP - reframing in modern terms, language</a:t>
            </a:r>
          </a:p>
          <a:p>
            <a:pPr/>
          </a:p>
          <a:p>
            <a:pPr/>
            <a:r>
              <a:t>Left: NEARLY ALL KNOW THIS … (from top down) 3500, opaque, brittle - no sync event model - what’s in here? (no docs/ no test suite/ apis - keystones of programming?) - anything goes</a:t>
            </a:r>
          </a:p>
          <a:p>
            <a:pPr/>
          </a:p>
          <a:p>
            <a:pPr/>
            <a:r>
              <a:t>Right: (VDP in green) clear layering, internal and external apis doced and tested, 2 APIs: backward compatible AND new CRURD API, sync event model.</a:t>
            </a:r>
          </a:p>
          <a:p>
            <a:pPr/>
          </a:p>
          <a:p>
            <a:pPr/>
            <a:r>
              <a:t>… both the SAME BEHAVIOR, do the same thing! The project is not about new behavior - it’s about existing behavior in maintainable, modern form.</a:t>
            </a:r>
          </a:p>
          <a:p>
            <a:pPr/>
          </a:p>
          <a:p>
            <a:pPr/>
            <a:r>
              <a:t>Why existing clients - keeps you honest AND to be practical</a:t>
            </a:r>
          </a:p>
          <a:p>
            <a:pPr/>
          </a:p>
          <a:p>
            <a:pPr/>
            <a:r>
              <a:t>Problem is how to PRACTICALLY GO FROM NOW TO THEN, is it practical?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we’re not MUMPS code examiners … won’t scale</a:t>
            </a:r>
          </a:p>
          <a:p>
            <a:pPr/>
            <a:r>
              <a:t>Numbers-driven, Scoped (which is NOT typical)</a:t>
            </a:r>
          </a:p>
          <a:p>
            <a:pPr/>
            <a:r>
              <a:t>VDM: base model is generated</a:t>
            </a:r>
          </a:p>
          <a:p>
            <a:pPr/>
            <a:r>
              <a:t>MVDM: behaviors from three sources building on a normalized base model</a:t>
            </a:r>
          </a:p>
          <a:p>
            <a:pPr/>
            <a:r>
              <a:t>RPC Emulate: sessions again and 8994/function signatures</a:t>
            </a:r>
          </a:p>
          <a:p>
            <a:pPr/>
            <a:r>
              <a:t>Domain by domain, vertical not horizontal</a:t>
            </a:r>
          </a:p>
          <a:p>
            <a:pPr/>
            <a:r>
              <a:t>… in the OPEN, we’re transparent, anyone can take at any time, no big bang …</a:t>
            </a:r>
          </a:p>
          <a:p>
            <a:pPr/>
          </a:p>
          <a:p>
            <a:pPr/>
            <a:r>
              <a:t>Key end “deliverable” is clear scoping #’s - done and to do (research part)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“Let me see it!” … Organizing principle</a:t>
            </a:r>
          </a:p>
          <a:p>
            <a:pPr/>
            <a:r>
              <a:t>Basic in place: “fool” CPRS, events show in a browser</a:t>
            </a:r>
          </a:p>
          <a:p>
            <a:pPr/>
            <a:r>
              <a:t>Vertical - going domain by domain, emulation on and off</a:t>
            </a:r>
          </a:p>
          <a:p>
            <a:pPr/>
            <a:r>
              <a:t>First pass cosmetically - far from final form</a:t>
            </a:r>
          </a:p>
          <a:p>
            <a:pPr/>
            <a:r>
              <a:t>New Client Demo will come too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the formalisms and models enable</a:t>
            </a:r>
          </a:p>
          <a:p>
            <a:pPr/>
            <a:r>
              <a:t>we have let’s us “document” VISTA broadly - graphically and in browsable documents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capturing behavior - formally and strictly test behavior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Knowing VISTA == documented, proven model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40043" y="9245600"/>
            <a:ext cx="312014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40043" y="9251950"/>
            <a:ext cx="312014" cy="317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VISTA Meta Data Project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September IPR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952500" y="444500"/>
            <a:ext cx="11099800" cy="1479683"/>
          </a:xfrm>
          <a:prstGeom prst="rect">
            <a:avLst/>
          </a:prstGeom>
        </p:spPr>
        <p:txBody>
          <a:bodyPr/>
          <a:lstStyle/>
          <a:p>
            <a:pPr lvl="1">
              <a:defRPr sz="7000"/>
            </a:pPr>
            <a:r>
              <a:t>Technical Work Remaining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952500" y="1791306"/>
            <a:ext cx="11099801" cy="7420726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764"/>
            </a:pPr>
            <a:r>
              <a:t>“Always Ready” Vertical Demo Evolve and Enhance: 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Expand Clients (JLV, Web, Event Synchronization)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Core domains completed (vitals/allergies/problems)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Packaging/ ease of use from our open Github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Event Form for Audit and Synchronization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Infrastructure and Architecture (“Under the Hood”)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MVDM identity (vs VDM/local) - enterprise identifiers - va:{location}:localId AND “portable K”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Layer Separation - MVDM self-contained (no VDM references) with only Javascript behaviors 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VDM Generated: distinct DD, DD+, DDC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Improved Data/Interfacing Analytics: Clone analysis, RPC sessions 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Locking Scope - patient, domain …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Two more Domains - Medication (Orders) and Patient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Security Module and its part in the demonstration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Presentation/Documentation including Graphics, much of it generated, enabling use and scoping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7221474" y="2148148"/>
            <a:ext cx="405140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 weeks from August 29th through December 16th.</a:t>
            </a:r>
          </a:p>
        </p:txBody>
      </p:sp>
      <p:sp>
        <p:nvSpPr>
          <p:cNvPr id="271" name="Shape 27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35 Years of VISTA IP - Reframed</a:t>
            </a:r>
          </a:p>
        </p:txBody>
      </p:sp>
      <p:sp>
        <p:nvSpPr>
          <p:cNvPr id="123" name="Shape 123"/>
          <p:cNvSpPr/>
          <p:nvPr/>
        </p:nvSpPr>
        <p:spPr>
          <a:xfrm>
            <a:off x="7785100" y="4906424"/>
            <a:ext cx="3383866" cy="3151931"/>
          </a:xfrm>
          <a:prstGeom prst="rect">
            <a:avLst/>
          </a:prstGeom>
          <a:solidFill>
            <a:srgbClr val="DCDEE0">
              <a:alpha val="21415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7988300" y="5126034"/>
            <a:ext cx="1562253" cy="8255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988300" y="6146800"/>
            <a:ext cx="3021280" cy="825500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7988300" y="7154865"/>
            <a:ext cx="3033980" cy="8255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988300" y="8213730"/>
            <a:ext cx="3033980" cy="10414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407827" y="8201031"/>
            <a:ext cx="3033980" cy="10414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407827" y="5135164"/>
            <a:ext cx="3033980" cy="3183883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8988379" y="7288215"/>
            <a:ext cx="11045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VDM</a:t>
            </a:r>
          </a:p>
        </p:txBody>
      </p:sp>
      <p:sp>
        <p:nvSpPr>
          <p:cNvPr id="131" name="Shape 131"/>
          <p:cNvSpPr/>
          <p:nvPr/>
        </p:nvSpPr>
        <p:spPr>
          <a:xfrm>
            <a:off x="8747155" y="6242050"/>
            <a:ext cx="14854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MVDM</a:t>
            </a:r>
          </a:p>
        </p:txBody>
      </p:sp>
      <p:sp>
        <p:nvSpPr>
          <p:cNvPr id="132" name="Shape 132"/>
          <p:cNvSpPr/>
          <p:nvPr/>
        </p:nvSpPr>
        <p:spPr>
          <a:xfrm>
            <a:off x="1404994" y="8060214"/>
            <a:ext cx="1485444" cy="2249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8082907" y="5310184"/>
            <a:ext cx="141694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Emulator</a:t>
            </a:r>
          </a:p>
        </p:txBody>
      </p:sp>
      <p:sp>
        <p:nvSpPr>
          <p:cNvPr id="134" name="Shape 134"/>
          <p:cNvSpPr/>
          <p:nvPr/>
        </p:nvSpPr>
        <p:spPr>
          <a:xfrm>
            <a:off x="8594298" y="8423280"/>
            <a:ext cx="1714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FileMan</a:t>
            </a:r>
          </a:p>
        </p:txBody>
      </p:sp>
      <p:sp>
        <p:nvSpPr>
          <p:cNvPr id="135" name="Shape 135"/>
          <p:cNvSpPr/>
          <p:nvPr/>
        </p:nvSpPr>
        <p:spPr>
          <a:xfrm>
            <a:off x="2018722" y="8448681"/>
            <a:ext cx="17149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FileMan</a:t>
            </a:r>
          </a:p>
        </p:txBody>
      </p:sp>
      <p:sp>
        <p:nvSpPr>
          <p:cNvPr id="136" name="Shape 136"/>
          <p:cNvSpPr/>
          <p:nvPr/>
        </p:nvSpPr>
        <p:spPr>
          <a:xfrm>
            <a:off x="4312046" y="2349500"/>
            <a:ext cx="1840636" cy="1270000"/>
          </a:xfrm>
          <a:prstGeom prst="roundRect">
            <a:avLst>
              <a:gd name="adj" fmla="val 15000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7962900" y="5048788"/>
            <a:ext cx="156225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1366589" y="5048788"/>
            <a:ext cx="311645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9693988" y="6040434"/>
            <a:ext cx="12700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7991277" y="7076282"/>
            <a:ext cx="3033980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7991276" y="8117682"/>
            <a:ext cx="3033981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7991276" y="6060282"/>
            <a:ext cx="1574801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1385715" y="8185390"/>
            <a:ext cx="143156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4439046" y="2476500"/>
            <a:ext cx="1840636" cy="1270000"/>
          </a:xfrm>
          <a:prstGeom prst="roundRect">
            <a:avLst>
              <a:gd name="adj" fmla="val 15000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590429" y="2489200"/>
            <a:ext cx="156225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t>CPRS/</a:t>
            </a:r>
          </a:p>
          <a:p>
            <a:pPr>
              <a:defRPr>
                <a:solidFill>
                  <a:srgbClr val="53585F"/>
                </a:solidFill>
              </a:defRPr>
            </a:pPr>
            <a:r>
              <a:t>JLV/ …</a:t>
            </a:r>
          </a:p>
        </p:txBody>
      </p:sp>
      <p:sp>
        <p:nvSpPr>
          <p:cNvPr id="146" name="Shape 146"/>
          <p:cNvSpPr/>
          <p:nvPr/>
        </p:nvSpPr>
        <p:spPr>
          <a:xfrm>
            <a:off x="9214246" y="2311400"/>
            <a:ext cx="1840636" cy="1270000"/>
          </a:xfrm>
          <a:prstGeom prst="roundRect">
            <a:avLst>
              <a:gd name="adj" fmla="val 15000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9341246" y="2438400"/>
            <a:ext cx="1840636" cy="1270000"/>
          </a:xfrm>
          <a:prstGeom prst="roundRect">
            <a:avLst>
              <a:gd name="adj" fmla="val 15000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9403653" y="2438400"/>
            <a:ext cx="16386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t>New</a:t>
            </a:r>
          </a:p>
          <a:p>
            <a:pPr>
              <a:defRPr>
                <a:solidFill>
                  <a:srgbClr val="53585F"/>
                </a:solidFill>
              </a:defRPr>
            </a:pPr>
            <a:r>
              <a:t> Clients</a:t>
            </a:r>
          </a:p>
        </p:txBody>
      </p:sp>
      <p:sp>
        <p:nvSpPr>
          <p:cNvPr id="149" name="Shape 149"/>
          <p:cNvSpPr/>
          <p:nvPr/>
        </p:nvSpPr>
        <p:spPr>
          <a:xfrm rot="21256899">
            <a:off x="1856431" y="5719476"/>
            <a:ext cx="20395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What’s in here?</a:t>
            </a:r>
          </a:p>
        </p:txBody>
      </p:sp>
      <p:sp>
        <p:nvSpPr>
          <p:cNvPr id="150" name="Shape 150"/>
          <p:cNvSpPr/>
          <p:nvPr/>
        </p:nvSpPr>
        <p:spPr>
          <a:xfrm rot="27715">
            <a:off x="1456559" y="4605932"/>
            <a:ext cx="2987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3500+ Opaque and Brittle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3155097" y="3852604"/>
            <a:ext cx="2110362" cy="7990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5555204" y="3861238"/>
            <a:ext cx="3113666" cy="6872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10163960" y="3817662"/>
            <a:ext cx="1" cy="17515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 flipV="1">
            <a:off x="10531901" y="3785066"/>
            <a:ext cx="1" cy="17515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 rot="27715">
            <a:off x="7986723" y="4565840"/>
            <a:ext cx="15146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Transparent</a:t>
            </a:r>
          </a:p>
        </p:txBody>
      </p:sp>
      <p:sp>
        <p:nvSpPr>
          <p:cNvPr id="156" name="Shape 156"/>
          <p:cNvSpPr/>
          <p:nvPr/>
        </p:nvSpPr>
        <p:spPr>
          <a:xfrm rot="21256899">
            <a:off x="833633" y="6533189"/>
            <a:ext cx="38775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What’s Changing/Who did it?</a:t>
            </a:r>
          </a:p>
        </p:txBody>
      </p:sp>
      <p:sp>
        <p:nvSpPr>
          <p:cNvPr id="157" name="Shape 157"/>
          <p:cNvSpPr/>
          <p:nvPr/>
        </p:nvSpPr>
        <p:spPr>
          <a:xfrm rot="27715">
            <a:off x="9719671" y="5605465"/>
            <a:ext cx="121806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CRU(R)D</a:t>
            </a:r>
          </a:p>
        </p:txBody>
      </p:sp>
      <p:sp>
        <p:nvSpPr>
          <p:cNvPr id="158" name="Shape 158"/>
          <p:cNvSpPr/>
          <p:nvPr/>
        </p:nvSpPr>
        <p:spPr>
          <a:xfrm rot="21256899">
            <a:off x="2783808" y="7393290"/>
            <a:ext cx="188092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Anything goes</a:t>
            </a:r>
          </a:p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MUMPS</a:t>
            </a:r>
          </a:p>
        </p:txBody>
      </p:sp>
      <p:sp>
        <p:nvSpPr>
          <p:cNvPr id="159" name="Shape 159"/>
          <p:cNvSpPr/>
          <p:nvPr/>
        </p:nvSpPr>
        <p:spPr>
          <a:xfrm rot="27715">
            <a:off x="10443802" y="3780851"/>
            <a:ext cx="139805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what’s</a:t>
            </a:r>
          </a:p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 changing</a:t>
            </a:r>
          </a:p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and who </a:t>
            </a:r>
          </a:p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did it</a:t>
            </a:r>
          </a:p>
        </p:txBody>
      </p:sp>
      <p:sp>
        <p:nvSpPr>
          <p:cNvPr id="160" name="Shape 160"/>
          <p:cNvSpPr/>
          <p:nvPr/>
        </p:nvSpPr>
        <p:spPr>
          <a:xfrm rot="20929021">
            <a:off x="10464272" y="6436777"/>
            <a:ext cx="209371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Clear separation</a:t>
            </a:r>
          </a:p>
          <a:p>
            <a:pPr>
              <a:defRPr sz="21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in </a:t>
            </a:r>
            <a:r>
              <a:rPr>
                <a:solidFill>
                  <a:srgbClr val="6FBF41"/>
                </a:solidFill>
              </a:rPr>
              <a:t>Javascript</a:t>
            </a:r>
          </a:p>
        </p:txBody>
      </p:sp>
      <p:sp>
        <p:nvSpPr>
          <p:cNvPr id="161" name="Shape 161"/>
          <p:cNvSpPr/>
          <p:nvPr/>
        </p:nvSpPr>
        <p:spPr>
          <a:xfrm>
            <a:off x="5088034" y="7163699"/>
            <a:ext cx="2255949" cy="1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5142579" y="6341527"/>
            <a:ext cx="18420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Reframe</a:t>
            </a:r>
          </a:p>
        </p:txBody>
      </p:sp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5806499" y="6394894"/>
            <a:ext cx="2291030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5806499" y="4929280"/>
            <a:ext cx="2291030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8225449" y="4929280"/>
            <a:ext cx="2291030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8225449" y="3438266"/>
            <a:ext cx="2291030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5806499" y="3438266"/>
            <a:ext cx="2291030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3372708" y="3438266"/>
            <a:ext cx="2291030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3372318" y="4930120"/>
            <a:ext cx="2291030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8219499" y="6382194"/>
            <a:ext cx="2291030" cy="1270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3372318" y="6396574"/>
            <a:ext cx="2291030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3380750" y="4955520"/>
            <a:ext cx="22233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Database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Diffs</a:t>
            </a:r>
          </a:p>
        </p:txBody>
      </p:sp>
      <p:sp>
        <p:nvSpPr>
          <p:cNvPr id="177" name="Shape 177"/>
          <p:cNvSpPr/>
          <p:nvPr/>
        </p:nvSpPr>
        <p:spPr>
          <a:xfrm>
            <a:off x="5980235" y="4993620"/>
            <a:ext cx="19435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RPC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Sessions</a:t>
            </a:r>
          </a:p>
        </p:txBody>
      </p:sp>
      <p:sp>
        <p:nvSpPr>
          <p:cNvPr id="178" name="Shape 178"/>
          <p:cNvSpPr/>
          <p:nvPr/>
        </p:nvSpPr>
        <p:spPr>
          <a:xfrm>
            <a:off x="8415220" y="4929280"/>
            <a:ext cx="196916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Clone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Analytics</a:t>
            </a:r>
          </a:p>
        </p:txBody>
      </p:sp>
      <p:sp>
        <p:nvSpPr>
          <p:cNvPr id="179" name="Shape 179"/>
          <p:cNvSpPr/>
          <p:nvPr/>
        </p:nvSpPr>
        <p:spPr>
          <a:xfrm>
            <a:off x="3952666" y="3724016"/>
            <a:ext cx="1131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8994</a:t>
            </a:r>
          </a:p>
        </p:txBody>
      </p:sp>
      <p:sp>
        <p:nvSpPr>
          <p:cNvPr id="180" name="Shape 180"/>
          <p:cNvSpPr/>
          <p:nvPr/>
        </p:nvSpPr>
        <p:spPr>
          <a:xfrm>
            <a:off x="5980235" y="3450966"/>
            <a:ext cx="19435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RPC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Sessions</a:t>
            </a:r>
          </a:p>
        </p:txBody>
      </p:sp>
      <p:sp>
        <p:nvSpPr>
          <p:cNvPr id="181" name="Shape 181"/>
          <p:cNvSpPr/>
          <p:nvPr/>
        </p:nvSpPr>
        <p:spPr>
          <a:xfrm>
            <a:off x="8292386" y="3450966"/>
            <a:ext cx="22910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API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Signatures</a:t>
            </a:r>
          </a:p>
        </p:txBody>
      </p:sp>
      <p:sp>
        <p:nvSpPr>
          <p:cNvPr id="182" name="Shape 182"/>
          <p:cNvSpPr/>
          <p:nvPr/>
        </p:nvSpPr>
        <p:spPr>
          <a:xfrm>
            <a:off x="4105184" y="6693344"/>
            <a:ext cx="7744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DD</a:t>
            </a:r>
          </a:p>
        </p:txBody>
      </p:sp>
      <p:sp>
        <p:nvSpPr>
          <p:cNvPr id="183" name="Shape 183"/>
          <p:cNvSpPr/>
          <p:nvPr/>
        </p:nvSpPr>
        <p:spPr>
          <a:xfrm>
            <a:off x="6406274" y="6693344"/>
            <a:ext cx="10762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DD+</a:t>
            </a:r>
          </a:p>
        </p:txBody>
      </p:sp>
      <p:sp>
        <p:nvSpPr>
          <p:cNvPr id="184" name="Shape 184"/>
          <p:cNvSpPr/>
          <p:nvPr/>
        </p:nvSpPr>
        <p:spPr>
          <a:xfrm>
            <a:off x="8885552" y="6693344"/>
            <a:ext cx="11046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DD</a:t>
            </a:r>
            <a:r>
              <a:rPr sz="2500">
                <a:latin typeface="Apple Color Emoji"/>
                <a:ea typeface="Apple Color Emoji"/>
                <a:cs typeface="Apple Color Emoji"/>
                <a:sym typeface="Apple Color Emoji"/>
              </a:rPr>
              <a:t>✔️</a:t>
            </a:r>
          </a:p>
        </p:txBody>
      </p:sp>
      <p:sp>
        <p:nvSpPr>
          <p:cNvPr id="185" name="Shape 185"/>
          <p:cNvSpPr/>
          <p:nvPr/>
        </p:nvSpPr>
        <p:spPr>
          <a:xfrm>
            <a:off x="1213899" y="3495645"/>
            <a:ext cx="200990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RPC</a:t>
            </a:r>
          </a:p>
          <a:p>
            <a:pPr>
              <a:defRPr sz="3400"/>
            </a:pPr>
            <a:r>
              <a:t>Emulation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1438983" y="4974567"/>
            <a:ext cx="1553926" cy="114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aster</a:t>
            </a:r>
          </a:p>
          <a:p>
            <a:pPr>
              <a:defRPr b="1"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VDM</a:t>
            </a:r>
          </a:p>
        </p:txBody>
      </p:sp>
      <p:sp>
        <p:nvSpPr>
          <p:cNvPr id="187" name="Shape 187"/>
          <p:cNvSpPr/>
          <p:nvPr/>
        </p:nvSpPr>
        <p:spPr>
          <a:xfrm>
            <a:off x="827086" y="6441558"/>
            <a:ext cx="2345920" cy="114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</a:t>
            </a:r>
            <a:r>
              <a:t>ISTA</a:t>
            </a:r>
          </a:p>
          <a:p>
            <a:pPr>
              <a:defRPr sz="3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t>ata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odel</a:t>
            </a:r>
          </a:p>
        </p:txBody>
      </p:sp>
      <p:sp>
        <p:nvSpPr>
          <p:cNvPr id="188" name="Shape 188"/>
          <p:cNvSpPr/>
          <p:nvPr/>
        </p:nvSpPr>
        <p:spPr>
          <a:xfrm>
            <a:off x="1037689" y="7848575"/>
            <a:ext cx="1270001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174600" y="7860656"/>
            <a:ext cx="1716025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5981474" y="7860656"/>
            <a:ext cx="2161878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212421" y="7855303"/>
            <a:ext cx="1270001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9545166" y="7843222"/>
            <a:ext cx="882676" cy="69169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8334087" y="7915023"/>
            <a:ext cx="10176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Vitals</a:t>
            </a:r>
          </a:p>
        </p:txBody>
      </p:sp>
      <p:sp>
        <p:nvSpPr>
          <p:cNvPr id="194" name="Shape 194"/>
          <p:cNvSpPr/>
          <p:nvPr/>
        </p:nvSpPr>
        <p:spPr>
          <a:xfrm>
            <a:off x="5991054" y="7909669"/>
            <a:ext cx="21606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Med Orders</a:t>
            </a:r>
          </a:p>
        </p:txBody>
      </p:sp>
      <p:sp>
        <p:nvSpPr>
          <p:cNvPr id="195" name="Shape 195"/>
          <p:cNvSpPr/>
          <p:nvPr/>
        </p:nvSpPr>
        <p:spPr>
          <a:xfrm>
            <a:off x="4228582" y="7927103"/>
            <a:ext cx="15960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Allergies</a:t>
            </a:r>
          </a:p>
        </p:txBody>
      </p:sp>
      <p:sp>
        <p:nvSpPr>
          <p:cNvPr id="196" name="Shape 196"/>
          <p:cNvSpPr/>
          <p:nvPr/>
        </p:nvSpPr>
        <p:spPr>
          <a:xfrm>
            <a:off x="1223842" y="7909669"/>
            <a:ext cx="8976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VPR</a:t>
            </a:r>
          </a:p>
        </p:txBody>
      </p:sp>
      <p:sp>
        <p:nvSpPr>
          <p:cNvPr id="197" name="Shape 197"/>
          <p:cNvSpPr/>
          <p:nvPr/>
        </p:nvSpPr>
        <p:spPr>
          <a:xfrm>
            <a:off x="9649466" y="8016096"/>
            <a:ext cx="882677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2378374" y="7857755"/>
            <a:ext cx="1716025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2383545" y="7909669"/>
            <a:ext cx="171602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200" name="Shape 200"/>
          <p:cNvSpPr/>
          <p:nvPr/>
        </p:nvSpPr>
        <p:spPr>
          <a:xfrm>
            <a:off x="9731993" y="8190251"/>
            <a:ext cx="882676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9919355" y="8218598"/>
            <a:ext cx="495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02" name="Shape 202"/>
          <p:cNvSpPr/>
          <p:nvPr/>
        </p:nvSpPr>
        <p:spPr>
          <a:xfrm>
            <a:off x="668082" y="4819306"/>
            <a:ext cx="1041184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721855" y="6288060"/>
            <a:ext cx="1041184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1103934" y="2506003"/>
            <a:ext cx="9463945" cy="69169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642844" y="2572450"/>
            <a:ext cx="84924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#’s Driven: 3500 RPCs/ 1050 CPRS, 2641 files, …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6731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How? - Multiple Dimensions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10753418" y="2501683"/>
            <a:ext cx="730840" cy="638458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0840536" y="3068394"/>
            <a:ext cx="597104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</a:t>
            </a:r>
          </a:p>
          <a:p>
            <a:pPr/>
          </a:p>
          <a:p>
            <a:pPr/>
            <a:r>
              <a:t>G</a:t>
            </a:r>
          </a:p>
          <a:p>
            <a:pPr/>
            <a:r>
              <a:t>I</a:t>
            </a:r>
          </a:p>
          <a:p>
            <a:pPr/>
            <a:r>
              <a:t>T</a:t>
            </a:r>
          </a:p>
          <a:p>
            <a:pPr/>
            <a:r>
              <a:t>S</a:t>
            </a:r>
          </a:p>
        </p:txBody>
      </p:sp>
      <p:sp>
        <p:nvSpPr>
          <p:cNvPr id="209" name="Shape 209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Let’s See It! (#23)</a:t>
            </a:r>
          </a:p>
        </p:txBody>
      </p:sp>
      <p:pic>
        <p:nvPicPr>
          <p:cNvPr id="214" name="Screen Shot 2016-08-11 at 5.13.1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601" y="2583682"/>
            <a:ext cx="5615745" cy="277457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6212148" y="6847987"/>
            <a:ext cx="3383867" cy="2159001"/>
          </a:xfrm>
          <a:prstGeom prst="rect">
            <a:avLst/>
          </a:prstGeom>
          <a:solidFill>
            <a:srgbClr val="DCDEE0">
              <a:alpha val="21415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>
            <a:off x="6415348" y="7067597"/>
            <a:ext cx="1562253" cy="8255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415348" y="8088363"/>
            <a:ext cx="3021281" cy="8255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3044131" y="7056879"/>
            <a:ext cx="3033980" cy="1850238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7174204" y="8183613"/>
            <a:ext cx="14854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MVDM</a:t>
            </a:r>
          </a:p>
        </p:txBody>
      </p:sp>
      <p:sp>
        <p:nvSpPr>
          <p:cNvPr id="220" name="Shape 220"/>
          <p:cNvSpPr/>
          <p:nvPr/>
        </p:nvSpPr>
        <p:spPr>
          <a:xfrm>
            <a:off x="6509956" y="7251747"/>
            <a:ext cx="141694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Emulator</a:t>
            </a:r>
          </a:p>
        </p:txBody>
      </p:sp>
      <p:sp>
        <p:nvSpPr>
          <p:cNvPr id="221" name="Shape 221"/>
          <p:cNvSpPr/>
          <p:nvPr/>
        </p:nvSpPr>
        <p:spPr>
          <a:xfrm>
            <a:off x="6389948" y="6990352"/>
            <a:ext cx="156225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2" name="Shape 222"/>
          <p:cNvSpPr/>
          <p:nvPr/>
        </p:nvSpPr>
        <p:spPr>
          <a:xfrm>
            <a:off x="2977493" y="6990352"/>
            <a:ext cx="311645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8121037" y="7981997"/>
            <a:ext cx="12700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>
            <a:off x="6418325" y="8001846"/>
            <a:ext cx="1574801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4475993" y="5547887"/>
            <a:ext cx="1" cy="13300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 flipV="1">
            <a:off x="8756037" y="5539353"/>
            <a:ext cx="789298" cy="2154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3572197" y="7385097"/>
            <a:ext cx="197784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Ye Olde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MUMPS</a:t>
            </a:r>
          </a:p>
        </p:txBody>
      </p:sp>
      <p:pic>
        <p:nvPicPr>
          <p:cNvPr id="228" name="EventsDescribeCro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17767" y="3501777"/>
            <a:ext cx="4965029" cy="170368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9344265" y="5857328"/>
            <a:ext cx="203899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Change/</a:t>
            </a:r>
          </a:p>
          <a:p>
            <a:pPr>
              <a:defRPr sz="2700"/>
            </a:pPr>
            <a:r>
              <a:t>Audit Events</a:t>
            </a:r>
          </a:p>
        </p:txBody>
      </p:sp>
      <p:sp>
        <p:nvSpPr>
          <p:cNvPr id="230" name="Shape 230"/>
          <p:cNvSpPr/>
          <p:nvPr/>
        </p:nvSpPr>
        <p:spPr>
          <a:xfrm>
            <a:off x="4426232" y="2401423"/>
            <a:ext cx="2324635" cy="50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CPRS “fooled”</a:t>
            </a:r>
          </a:p>
        </p:txBody>
      </p:sp>
      <p:sp>
        <p:nvSpPr>
          <p:cNvPr id="231" name="Shape 231"/>
          <p:cNvSpPr/>
          <p:nvPr/>
        </p:nvSpPr>
        <p:spPr>
          <a:xfrm>
            <a:off x="4460543" y="5570449"/>
            <a:ext cx="2540220" cy="1038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32" name="Screen Shot 2016-08-11 at 5.44.5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21113" y="6125019"/>
            <a:ext cx="17018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8195681" y="2811338"/>
            <a:ext cx="343631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Browser Event Viewer</a:t>
            </a:r>
          </a:p>
        </p:txBody>
      </p:sp>
      <p:sp>
        <p:nvSpPr>
          <p:cNvPr id="234" name="Shape 234"/>
          <p:cNvSpPr/>
          <p:nvPr/>
        </p:nvSpPr>
        <p:spPr>
          <a:xfrm flipV="1">
            <a:off x="7428213" y="2519214"/>
            <a:ext cx="1" cy="334788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Document “What’s going on?”</a:t>
            </a:r>
          </a:p>
        </p:txBody>
      </p:sp>
      <p:pic>
        <p:nvPicPr>
          <p:cNvPr id="240" name="Screen Shot 2016-08-11 at 6.07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7639" y="2406121"/>
            <a:ext cx="57658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6-08-11 at 6.04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343" y="2234767"/>
            <a:ext cx="3022601" cy="312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16-08-11 at 6.06.2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48190" y="5404930"/>
            <a:ext cx="3537948" cy="370031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4119274" y="3222723"/>
            <a:ext cx="2538455" cy="5673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" name="Shape 244"/>
          <p:cNvSpPr/>
          <p:nvPr/>
        </p:nvSpPr>
        <p:spPr>
          <a:xfrm>
            <a:off x="4119274" y="3439440"/>
            <a:ext cx="786864" cy="1880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Regression Test “What’s going on?”</a:t>
            </a:r>
          </a:p>
        </p:txBody>
      </p:sp>
      <p:pic>
        <p:nvPicPr>
          <p:cNvPr id="250" name="Screen Shot 2016-08-11 at 6.14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528" y="2273996"/>
            <a:ext cx="6159501" cy="591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16-08-11 at 6.15.3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2843" y="2303621"/>
            <a:ext cx="4330701" cy="436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for all Choices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Choices:</a:t>
            </a:r>
          </a:p>
          <a:p>
            <a:pPr lvl="1"/>
            <a:r>
              <a:t>Evolve VISTA</a:t>
            </a:r>
          </a:p>
          <a:p>
            <a:pPr lvl="1"/>
            <a:r>
              <a:t>Partially Replace VISTA</a:t>
            </a:r>
          </a:p>
          <a:p>
            <a:pPr lvl="1"/>
            <a:r>
              <a:t>Wholly Replace VISTA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In every case, need to </a:t>
            </a:r>
            <a:r>
              <a:t>“Know VISTA”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Proven, Documented Master VISTA Data Model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952500" y="3099544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State of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Results to Date</a:t>
            </a:r>
          </a:p>
        </p:txBody>
      </p:sp>
      <p:pic>
        <p:nvPicPr>
          <p:cNvPr id="265" name="Screen Shot 2016-08-11 at 7.00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171" y="2273210"/>
            <a:ext cx="5730586" cy="695978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>
            <p:ph type="sldNum" sz="quarter" idx="4294967295"/>
          </p:nvPr>
        </p:nvSpPr>
        <p:spPr>
          <a:xfrm>
            <a:off x="6389471" y="9251950"/>
            <a:ext cx="213158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