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5"/>
  </p:sldMasterIdLst>
  <p:notesMasterIdLst>
    <p:notesMasterId r:id="rId33"/>
  </p:notesMasterIdLst>
  <p:handoutMasterIdLst>
    <p:handoutMasterId r:id="rId34"/>
  </p:handoutMasterIdLst>
  <p:sldIdLst>
    <p:sldId id="256" r:id="rId6"/>
    <p:sldId id="259" r:id="rId7"/>
    <p:sldId id="287" r:id="rId8"/>
    <p:sldId id="263" r:id="rId9"/>
    <p:sldId id="262" r:id="rId10"/>
    <p:sldId id="264" r:id="rId11"/>
    <p:sldId id="266" r:id="rId12"/>
    <p:sldId id="265" r:id="rId13"/>
    <p:sldId id="272" r:id="rId14"/>
    <p:sldId id="268" r:id="rId15"/>
    <p:sldId id="270" r:id="rId16"/>
    <p:sldId id="269" r:id="rId17"/>
    <p:sldId id="271" r:id="rId18"/>
    <p:sldId id="273" r:id="rId19"/>
    <p:sldId id="274" r:id="rId20"/>
    <p:sldId id="275" r:id="rId21"/>
    <p:sldId id="277" r:id="rId22"/>
    <p:sldId id="283" r:id="rId23"/>
    <p:sldId id="276" r:id="rId24"/>
    <p:sldId id="278" r:id="rId25"/>
    <p:sldId id="284" r:id="rId26"/>
    <p:sldId id="279" r:id="rId27"/>
    <p:sldId id="280" r:id="rId28"/>
    <p:sldId id="281" r:id="rId29"/>
    <p:sldId id="282" r:id="rId30"/>
    <p:sldId id="286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1117" autoAdjust="0"/>
  </p:normalViewPr>
  <p:slideViewPr>
    <p:cSldViewPr>
      <p:cViewPr>
        <p:scale>
          <a:sx n="60" d="100"/>
          <a:sy n="60" d="100"/>
        </p:scale>
        <p:origin x="-1205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E7090-0799-4944-BFE7-D94F385F528F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ECF5C-C244-4797-BF33-0351FEC41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02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0CC76-7F52-470A-96F1-1D68D44AF42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B69B2-DBC4-4090-806D-02547FD62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07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4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CDFC-EA4E-4738-A0F0-FEE103765ABA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08C6-53F4-4D04-8F2D-25D809DBFA1C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928C-28B7-415E-8068-72CF566B3C35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6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5CE6-31A6-4C88-8B1A-EF52ADA93D9A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5A5E-231F-46EC-985D-A65A408C7AF3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EC8-EBCB-4C81-9FE6-5D3F2AC5C732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01A4-2304-4B37-A289-F682C1F66862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54BC-9D88-49AE-BC74-2E2260F25312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6DCE-0BF5-41E2-88BB-7AFD462D4C95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85DD-0A8C-4EC6-A204-A71742082EC5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E917-F07E-4AC3-AA7A-0271BA95BD51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F1C2-8B56-4BB0-9147-F8EADA3D9F3E}" type="datetime1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Business Intelligence Service Line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9051"/>
            <a:ext cx="8839200" cy="2204349"/>
          </a:xfrm>
          <a:ln w="19050" cmpd="sng">
            <a:noFill/>
          </a:ln>
        </p:spPr>
        <p:txBody>
          <a:bodyPr anchor="ctr"/>
          <a:lstStyle/>
          <a:p>
            <a:r>
              <a:rPr lang="en-US" cap="none" dirty="0" smtClean="0">
                <a:solidFill>
                  <a:srgbClr val="C00000"/>
                </a:solidFill>
              </a:rPr>
              <a:t>CDW Data Domain Update</a:t>
            </a:r>
            <a:endParaRPr lang="en-US" cap="none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974011" y="609600"/>
            <a:ext cx="7162800" cy="533400"/>
          </a:xfrm>
        </p:spPr>
        <p:txBody>
          <a:bodyPr/>
          <a:lstStyle/>
          <a:p>
            <a:pPr lvl="0"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8259"/>
            <a:ext cx="114300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300" y="5721866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BISL Day 4/24/2017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393" y="1600200"/>
            <a:ext cx="8393207" cy="510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 err="1"/>
              <a:t>SPatient.SPatient</a:t>
            </a:r>
            <a:r>
              <a:rPr lang="en-US" sz="2800" b="1" dirty="0"/>
              <a:t> </a:t>
            </a:r>
            <a:r>
              <a:rPr lang="en-US" sz="2800" b="1" dirty="0" smtClean="0"/>
              <a:t>View </a:t>
            </a:r>
            <a:r>
              <a:rPr lang="en-US" sz="2800" b="1" dirty="0" smtClean="0"/>
              <a:t>(continued)</a:t>
            </a:r>
            <a:endParaRPr lang="en-US" sz="2800" dirty="0"/>
          </a:p>
          <a:p>
            <a:r>
              <a:rPr lang="en-US" sz="2800" dirty="0" smtClean="0"/>
              <a:t>Columns </a:t>
            </a:r>
            <a:r>
              <a:rPr lang="en-US" sz="2800" dirty="0"/>
              <a:t>that will be removed: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CurrentPurpleHeartDecisionType</a:t>
            </a:r>
            <a:r>
              <a:rPr lang="en-US" sz="2400" dirty="0" smtClean="0"/>
              <a:t> – Moved to new </a:t>
            </a:r>
            <a:r>
              <a:rPr lang="en-US" sz="2400" dirty="0" err="1" smtClean="0"/>
              <a:t>Patient.PurpleHeart</a:t>
            </a:r>
            <a:r>
              <a:rPr lang="en-US" sz="2400" dirty="0" smtClean="0"/>
              <a:t> </a:t>
            </a:r>
            <a:r>
              <a:rPr lang="en-US" sz="2400" dirty="0" smtClean="0"/>
              <a:t>view.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CurrentPurpleHeartStatus</a:t>
            </a:r>
            <a:r>
              <a:rPr lang="en-US" sz="2400" dirty="0" smtClean="0"/>
              <a:t> </a:t>
            </a:r>
            <a:r>
              <a:rPr lang="en-US" sz="2400" dirty="0"/>
              <a:t>– Moved to new </a:t>
            </a:r>
            <a:r>
              <a:rPr lang="en-US" sz="2400" dirty="0" err="1"/>
              <a:t>Patient.PurpleHeart</a:t>
            </a:r>
            <a:r>
              <a:rPr lang="en-US" sz="2400" dirty="0"/>
              <a:t> </a:t>
            </a:r>
            <a:r>
              <a:rPr lang="en-US" sz="2400" dirty="0" smtClean="0"/>
              <a:t>view.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PurpleHeartInstitutionSID</a:t>
            </a:r>
            <a:r>
              <a:rPr lang="en-US" sz="2400" dirty="0" smtClean="0"/>
              <a:t> – </a:t>
            </a:r>
            <a:r>
              <a:rPr lang="en-US" sz="2400" dirty="0"/>
              <a:t>Moved to new </a:t>
            </a:r>
            <a:r>
              <a:rPr lang="en-US" sz="2400" dirty="0" err="1"/>
              <a:t>Patient.PurpleHeart</a:t>
            </a:r>
            <a:r>
              <a:rPr lang="en-US" sz="2400" dirty="0"/>
              <a:t> </a:t>
            </a:r>
            <a:r>
              <a:rPr lang="en-US" sz="2400" dirty="0" smtClean="0"/>
              <a:t>view.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PhoneCellular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/>
              <a:t>Moved to new </a:t>
            </a:r>
            <a:r>
              <a:rPr lang="en-US" sz="2400" dirty="0" err="1"/>
              <a:t>SPatient.SPatientPhone</a:t>
            </a:r>
            <a:r>
              <a:rPr lang="en-US" sz="2400" dirty="0"/>
              <a:t> </a:t>
            </a:r>
            <a:r>
              <a:rPr lang="en-US" sz="2400" dirty="0" smtClean="0"/>
              <a:t>view.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PhoneResidence</a:t>
            </a:r>
            <a:r>
              <a:rPr lang="en-US" sz="2400" dirty="0" smtClean="0"/>
              <a:t> </a:t>
            </a:r>
            <a:r>
              <a:rPr lang="en-US" sz="2400" dirty="0"/>
              <a:t>– Moved to new </a:t>
            </a:r>
            <a:r>
              <a:rPr lang="en-US" sz="2400" dirty="0" err="1"/>
              <a:t>SPatient.SPatientPhone</a:t>
            </a:r>
            <a:r>
              <a:rPr lang="en-US" sz="2400" dirty="0"/>
              <a:t> </a:t>
            </a:r>
            <a:r>
              <a:rPr lang="en-US" sz="2400" dirty="0" smtClean="0"/>
              <a:t>view.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PhoneWork</a:t>
            </a:r>
            <a:r>
              <a:rPr lang="en-US" sz="2400" dirty="0" smtClean="0"/>
              <a:t> </a:t>
            </a:r>
            <a:r>
              <a:rPr lang="en-US" sz="2400" dirty="0"/>
              <a:t>– Moved to new </a:t>
            </a:r>
            <a:r>
              <a:rPr lang="en-US" sz="2400" dirty="0" err="1"/>
              <a:t>SPatient.SPatientPhone</a:t>
            </a:r>
            <a:r>
              <a:rPr lang="en-US" sz="2400" dirty="0"/>
              <a:t> </a:t>
            </a:r>
            <a:r>
              <a:rPr lang="en-US" sz="2400" dirty="0" smtClean="0"/>
              <a:t>view.</a:t>
            </a:r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EmailAddress</a:t>
            </a:r>
            <a:r>
              <a:rPr lang="en-US" sz="2400" dirty="0"/>
              <a:t> – Moved to new </a:t>
            </a:r>
            <a:r>
              <a:rPr lang="en-US" sz="2400" dirty="0" err="1"/>
              <a:t>SPatient.SPatientPhone</a:t>
            </a:r>
            <a:r>
              <a:rPr lang="en-US" sz="2400" dirty="0"/>
              <a:t> </a:t>
            </a:r>
            <a:r>
              <a:rPr lang="en-US" sz="2400" dirty="0" smtClean="0"/>
              <a:t>view.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231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SPatient.SPatient</a:t>
            </a:r>
            <a:r>
              <a:rPr lang="en-US" sz="2400" b="1" dirty="0"/>
              <a:t> </a:t>
            </a:r>
            <a:r>
              <a:rPr lang="en-US" sz="2400" b="1" dirty="0"/>
              <a:t>V</a:t>
            </a:r>
            <a:r>
              <a:rPr lang="en-US" sz="2400" b="1" dirty="0" smtClean="0"/>
              <a:t>iew </a:t>
            </a:r>
            <a:r>
              <a:rPr lang="en-US" sz="2400" b="1" dirty="0" smtClean="0"/>
              <a:t>(continued)</a:t>
            </a:r>
            <a:endParaRPr lang="en-US" sz="2400" dirty="0"/>
          </a:p>
          <a:p>
            <a:r>
              <a:rPr lang="en-US" sz="2400" dirty="0" smtClean="0"/>
              <a:t>Patient address columns will </a:t>
            </a:r>
            <a:r>
              <a:rPr lang="en-US" sz="2400" dirty="0"/>
              <a:t>be </a:t>
            </a:r>
            <a:r>
              <a:rPr lang="en-US" sz="2400" dirty="0" smtClean="0"/>
              <a:t>moved to a new version of the </a:t>
            </a:r>
            <a:r>
              <a:rPr lang="en-US" sz="2400" dirty="0" err="1" smtClean="0"/>
              <a:t>SPatient.SPatientAddress</a:t>
            </a:r>
            <a:r>
              <a:rPr lang="en-US" sz="2400" dirty="0" smtClean="0"/>
              <a:t> </a:t>
            </a:r>
            <a:r>
              <a:rPr lang="en-US" sz="2400" dirty="0" smtClean="0"/>
              <a:t>view:</a:t>
            </a:r>
            <a:endParaRPr lang="en-US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11658"/>
              </p:ext>
            </p:extLst>
          </p:nvPr>
        </p:nvGraphicFramePr>
        <p:xfrm>
          <a:off x="228600" y="2695140"/>
          <a:ext cx="8686800" cy="3934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3657600"/>
                <a:gridCol w="3581400"/>
              </a:tblGrid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StreetAddress1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BadAddressIndicator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AddressChangeInstitutionSID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StreetAddress2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ConfidentialAddressActiveFlag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AddressChangeStaffSID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StreetAddress3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TemporaryAddressActiveFlag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NOKEmergencyContactSameAsFlag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TemporaryAddressChangeInstitutionSID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NOKPrimaryChangeDateTime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Zip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TemporaryAddressEndDate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NOKPrimaryChangeVistaErrorDate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Zip4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TemporaryAddressEndVistaErrorDate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NOKPrimaryChangeDateTimeTransformSID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PostalCode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TemporaryAddressEndDateTransformSID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NOKRelationshipToPatient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Province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TemporaryAddressLastEditedDateTime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NOKSecondaryChangeDateTime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CountrySID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TemporaryAddressLastEditedVistaErrorDate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NOKSecondaryChangeVistaErrorDate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TemporaryAddressLastEditedDateTime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               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NOKSecondaryChangeDateTime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            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TemporaryAddressStartDate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NOKDesigneeSameAsFlag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TemporaryAddressStartVistaErrorDate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GIS Columns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287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StateSID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TemporaryAddressStartDateTransformSID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SPatient.SPatient</a:t>
            </a:r>
            <a:r>
              <a:rPr lang="en-US" sz="2800" b="1" dirty="0"/>
              <a:t> </a:t>
            </a:r>
            <a:r>
              <a:rPr lang="en-US" sz="2800" b="1" dirty="0" smtClean="0"/>
              <a:t>View </a:t>
            </a:r>
            <a:r>
              <a:rPr lang="en-US" sz="2800" b="1" dirty="0" smtClean="0"/>
              <a:t>(continued)</a:t>
            </a:r>
            <a:endParaRPr lang="en-US" sz="2800" dirty="0"/>
          </a:p>
          <a:p>
            <a:r>
              <a:rPr lang="en-US" sz="2800" dirty="0" smtClean="0"/>
              <a:t>Columns </a:t>
            </a:r>
            <a:r>
              <a:rPr lang="en-US" sz="2800" dirty="0"/>
              <a:t>that will be </a:t>
            </a:r>
            <a:r>
              <a:rPr lang="en-US" sz="2800" dirty="0" smtClean="0"/>
              <a:t>moved to a new </a:t>
            </a:r>
            <a:r>
              <a:rPr lang="en-US" sz="2800" dirty="0" err="1" smtClean="0"/>
              <a:t>SPatient.SPatientDisability</a:t>
            </a:r>
            <a:r>
              <a:rPr lang="en-US" sz="2800" dirty="0" smtClean="0"/>
              <a:t> </a:t>
            </a:r>
            <a:r>
              <a:rPr lang="en-US" sz="2800" dirty="0" smtClean="0"/>
              <a:t>view: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60337"/>
              </p:ext>
            </p:extLst>
          </p:nvPr>
        </p:nvGraphicFramePr>
        <p:xfrm>
          <a:off x="533400" y="3200400"/>
          <a:ext cx="8458200" cy="3032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3400"/>
                <a:gridCol w="4114800"/>
              </a:tblGrid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 dirty="0" err="1">
                          <a:effectLst/>
                        </a:rPr>
                        <a:t>ClaimNumber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POWFlag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AgentOrangeExposureFlag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POWFromVistaDate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AgentOrangeLocationCode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POWToVistaDate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804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CombatEligibilityEndDate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POWLocation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104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CombatFlag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RadiationExposureCode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 dirty="0" err="1">
                          <a:effectLst/>
                        </a:rPr>
                        <a:t>CombatFromVistaDate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SHADFlag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CombatToVistaDate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SpinalCordInjuryType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096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 dirty="0" err="1">
                          <a:effectLst/>
                        </a:rPr>
                        <a:t>IonizingRadiationExposureFlag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 err="1" smtClean="0"/>
                        <a:t>PercentServiceConnect</a:t>
                      </a:r>
                      <a:endParaRPr lang="en-US" sz="2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7800"/>
            <a:ext cx="76962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/>
              <a:t>SPatient.SPatient</a:t>
            </a:r>
            <a:r>
              <a:rPr lang="en-US" sz="2800" b="1" dirty="0"/>
              <a:t> </a:t>
            </a:r>
            <a:r>
              <a:rPr lang="en-US" sz="2800" b="1" dirty="0" smtClean="0"/>
              <a:t>View </a:t>
            </a:r>
            <a:r>
              <a:rPr lang="en-US" sz="2800" b="1" dirty="0" smtClean="0"/>
              <a:t>(continued)</a:t>
            </a:r>
            <a:endParaRPr lang="en-US" sz="2800" dirty="0"/>
          </a:p>
          <a:p>
            <a:r>
              <a:rPr lang="en-US" sz="2400" dirty="0" smtClean="0"/>
              <a:t>Patient columns that will </a:t>
            </a:r>
            <a:r>
              <a:rPr lang="en-US" sz="2400" dirty="0"/>
              <a:t>be </a:t>
            </a:r>
            <a:r>
              <a:rPr lang="en-US" sz="2400" dirty="0" smtClean="0"/>
              <a:t>moved to the new </a:t>
            </a:r>
            <a:r>
              <a:rPr lang="en-US" sz="2400" dirty="0" err="1" smtClean="0"/>
              <a:t>Patient.CatastrophicDisability</a:t>
            </a:r>
            <a:r>
              <a:rPr lang="en-US" sz="2400" dirty="0" smtClean="0"/>
              <a:t> and </a:t>
            </a:r>
            <a:r>
              <a:rPr lang="en-US" sz="2400" dirty="0" err="1" smtClean="0"/>
              <a:t>Patient.CatastrophicDisabilityHistory</a:t>
            </a:r>
            <a:r>
              <a:rPr lang="en-US" sz="2400" dirty="0" smtClean="0"/>
              <a:t> views: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CDDecidedByName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CDDecisionDate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CDDecisionDateTransformSID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CDDecisionVistaErrorDate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CDDeterminationType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CDDeterminingInstitutionSID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CDFlag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CDReviewedDate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CDReviewedDateTransformSID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CDReviewedVistaErrorDate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53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394" y="1524000"/>
            <a:ext cx="8469406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SPatient.SPatient</a:t>
            </a:r>
            <a:r>
              <a:rPr lang="en-US" sz="2800" b="1" dirty="0"/>
              <a:t> </a:t>
            </a:r>
            <a:r>
              <a:rPr lang="en-US" sz="2800" b="1" dirty="0" smtClean="0"/>
              <a:t>View </a:t>
            </a:r>
            <a:r>
              <a:rPr lang="en-US" sz="2800" b="1" dirty="0" smtClean="0"/>
              <a:t>(continued)</a:t>
            </a:r>
            <a:endParaRPr lang="en-US" sz="2800" dirty="0"/>
          </a:p>
          <a:p>
            <a:r>
              <a:rPr lang="en-US" sz="2400" dirty="0" smtClean="0"/>
              <a:t>New columns that will be added to the </a:t>
            </a:r>
            <a:r>
              <a:rPr lang="en-US" sz="2400" dirty="0" err="1" smtClean="0"/>
              <a:t>SPatient.SPatient</a:t>
            </a:r>
            <a:r>
              <a:rPr lang="en-US" sz="2400" dirty="0" smtClean="0"/>
              <a:t> </a:t>
            </a:r>
            <a:r>
              <a:rPr lang="en-US" sz="2400" dirty="0" smtClean="0"/>
              <a:t>view.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21495"/>
              </p:ext>
            </p:extLst>
          </p:nvPr>
        </p:nvGraphicFramePr>
        <p:xfrm>
          <a:off x="217394" y="2743200"/>
          <a:ext cx="8632825" cy="3301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600"/>
                <a:gridCol w="2971800"/>
                <a:gridCol w="2765425"/>
              </a:tblGrid>
              <a:tr h="263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PatientTypeSID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FilipinoVeteranCode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IneligibleCity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CurrentEnrollmentSID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ServiceConnectedFlag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IneligibleSource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DeathDocumentationType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EligibilityEnteredStaffSID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IneligibleStateSID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DeathEnteredByStaffSID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EligibilityInterimDateTime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IneligibleVAROReason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DeathLastUpdatedByStaffSID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EligibilityInterimVistaErrorDate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ODSRankType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DeathVistaErrorDate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EligibilityInterimDateTime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ODSRecalledCode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DeathModifiedDateTime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EligibilityStatusDateTime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ODSTreatmentDateTime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DeathModifiedVistaErrorDate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EligibilityStatusVistaErrorDate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ODSTreatmentVistaErrorDate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7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DeathModifiedDateTime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EligibilityStatusDateTime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ODSTreatmentDateTime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DeathNotificationSource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EligibilityVerificationMethod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OperationDesertShieldRank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394" y="1447800"/>
            <a:ext cx="8469406" cy="121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/>
              <a:t>SPatient.SPatient</a:t>
            </a:r>
            <a:r>
              <a:rPr lang="en-US" sz="2800" b="1" dirty="0"/>
              <a:t> </a:t>
            </a:r>
            <a:r>
              <a:rPr lang="en-US" sz="2800" b="1" dirty="0" smtClean="0"/>
              <a:t>View </a:t>
            </a:r>
            <a:r>
              <a:rPr lang="en-US" sz="2800" b="1" dirty="0" smtClean="0"/>
              <a:t>(continued)</a:t>
            </a:r>
            <a:endParaRPr lang="en-US" sz="2800" dirty="0"/>
          </a:p>
          <a:p>
            <a:r>
              <a:rPr lang="en-US" sz="2400" dirty="0" smtClean="0"/>
              <a:t>New columns that will be added to the </a:t>
            </a:r>
            <a:r>
              <a:rPr lang="en-US" sz="2400" dirty="0" err="1" smtClean="0"/>
              <a:t>SPatient.SPatient</a:t>
            </a:r>
            <a:r>
              <a:rPr lang="en-US" sz="2400" dirty="0" smtClean="0"/>
              <a:t> </a:t>
            </a:r>
            <a:r>
              <a:rPr lang="en-US" sz="2400" dirty="0" smtClean="0"/>
              <a:t>view </a:t>
            </a:r>
            <a:r>
              <a:rPr lang="en-US" sz="2400" dirty="0" smtClean="0"/>
              <a:t>(</a:t>
            </a:r>
            <a:r>
              <a:rPr lang="en-US" sz="2400" dirty="0" err="1" smtClean="0"/>
              <a:t>cont</a:t>
            </a:r>
            <a:r>
              <a:rPr lang="en-US" sz="2400" dirty="0" smtClean="0"/>
              <a:t>).</a:t>
            </a:r>
            <a:endParaRPr lang="en-US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99300"/>
              </p:ext>
            </p:extLst>
          </p:nvPr>
        </p:nvGraphicFramePr>
        <p:xfrm>
          <a:off x="217394" y="2743200"/>
          <a:ext cx="8621806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5319"/>
                <a:gridCol w="2812516"/>
                <a:gridCol w="2973971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PatientEnteredByStaffSID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FugitiveFelonFlag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PatientMissingCity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PatientEnteredCode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FFFEnteredDateTime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PatientMissingDateTime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PatientEnteredRemark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FFFEnteredVistaErrorDate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PatientMissingVistaErrorDate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DestinationMergePatientSID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FFFEnteredDateTime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PatientMissingDateTime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DuplicateRecordStatus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FFFEnteredStaffSID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PatientMissingSource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CollateralSponsorPatientSID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FFFRemovedStaffSID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PatientMissingStateSID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SSNVerificationStatus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FFFRemovedDateTime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MedicaidInquireDateTime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SelfIdentifiedGender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FFFRemovedVistaErrorDate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MedicaidInquireVistaErrorDate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FederalAgencySID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FFFRemovedDateTime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MedicaidInquireDateTime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TransformSID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GovernmentEmployeeFlag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FFFRemovedReason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MedicaidEligibleFlag</a:t>
                      </a:r>
                    </a:p>
                  </a:txBody>
                  <a:tcPr marL="0" marR="0" marT="0" marB="0" anchor="ctr"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PreferredInstitutionSource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VeteranTransportation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ProgramFlag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8"/>
            <a:ext cx="5715000" cy="639762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err="1"/>
              <a:t>SPatient.SPatient</a:t>
            </a:r>
            <a:r>
              <a:rPr lang="en-US" sz="3800" dirty="0"/>
              <a:t> View (continued)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724400" cy="3463925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The new version of </a:t>
            </a:r>
            <a:r>
              <a:rPr lang="en-US" sz="2800" dirty="0" err="1"/>
              <a:t>SPatient.SPatient</a:t>
            </a:r>
            <a:r>
              <a:rPr lang="en-US" sz="2800" dirty="0"/>
              <a:t> will have 109 </a:t>
            </a:r>
            <a:r>
              <a:rPr lang="en-US" sz="2800" dirty="0" smtClean="0"/>
              <a:t>columns.</a:t>
            </a:r>
            <a:endParaRPr lang="en-US" sz="2800" dirty="0"/>
          </a:p>
          <a:p>
            <a:pPr marL="285750" indent="-285750"/>
            <a:r>
              <a:rPr lang="en-US" sz="2800" dirty="0"/>
              <a:t>The order of the </a:t>
            </a:r>
            <a:r>
              <a:rPr lang="en-US" sz="2800" dirty="0" err="1" smtClean="0"/>
              <a:t>SPatient.SPatient</a:t>
            </a:r>
            <a:r>
              <a:rPr lang="en-US" sz="2800" dirty="0" smtClean="0"/>
              <a:t> </a:t>
            </a:r>
            <a:r>
              <a:rPr lang="en-US" sz="2800" dirty="0"/>
              <a:t>view also changed to group similar </a:t>
            </a:r>
            <a:r>
              <a:rPr lang="en-US" sz="2800" dirty="0" smtClean="0"/>
              <a:t>columns together.</a:t>
            </a:r>
            <a:endParaRPr lang="en-US" sz="2400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185813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2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49874"/>
            <a:ext cx="8001000" cy="4879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Patsub.PatientRace</a:t>
            </a:r>
            <a:endParaRPr lang="en-US" sz="2800" b="1" dirty="0" smtClean="0"/>
          </a:p>
          <a:p>
            <a:r>
              <a:rPr lang="en-US" sz="2400" dirty="0" smtClean="0"/>
              <a:t>The new version of </a:t>
            </a:r>
            <a:r>
              <a:rPr lang="en-US" sz="2400" dirty="0" err="1" smtClean="0"/>
              <a:t>Patsub.PatientRace</a:t>
            </a:r>
            <a:r>
              <a:rPr lang="en-US" sz="2400" dirty="0" smtClean="0"/>
              <a:t> will have two new columns (at the end of the list of columns).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LegacyRace</a:t>
            </a:r>
            <a:r>
              <a:rPr lang="en-US" sz="2400" dirty="0" smtClean="0"/>
              <a:t> column displays </a:t>
            </a:r>
            <a:r>
              <a:rPr lang="en-US" sz="2400" dirty="0"/>
              <a:t>the value that was initially recorded in the patient </a:t>
            </a:r>
            <a:r>
              <a:rPr lang="en-US" sz="2400" dirty="0" smtClean="0"/>
              <a:t>file (when a patient could only specify a single race).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LegacyRaceSID</a:t>
            </a:r>
            <a:r>
              <a:rPr lang="en-US" sz="2400" dirty="0" smtClean="0"/>
              <a:t> can be joined to the </a:t>
            </a:r>
            <a:r>
              <a:rPr lang="en-US" sz="2400" dirty="0" err="1" smtClean="0"/>
              <a:t>Dim.Race</a:t>
            </a:r>
            <a:r>
              <a:rPr lang="en-US" sz="2400" dirty="0" smtClean="0"/>
              <a:t> </a:t>
            </a:r>
            <a:r>
              <a:rPr lang="en-US" sz="2400" dirty="0" smtClean="0"/>
              <a:t>view. </a:t>
            </a:r>
            <a:endParaRPr lang="en-US" sz="2400" dirty="0" smtClean="0"/>
          </a:p>
          <a:p>
            <a:r>
              <a:rPr lang="en-US" sz="2400" dirty="0" smtClean="0"/>
              <a:t>Since the value is specific to the PatientSID, the value may repeat </a:t>
            </a:r>
            <a:r>
              <a:rPr lang="en-US" sz="2400" dirty="0" smtClean="0"/>
              <a:t>when </a:t>
            </a:r>
            <a:r>
              <a:rPr lang="en-US" sz="2400" dirty="0" smtClean="0"/>
              <a:t>there is more than one race specified in the Patient Race sub-file (i.e. </a:t>
            </a:r>
            <a:r>
              <a:rPr lang="en-US" sz="2400" dirty="0" err="1" smtClean="0"/>
              <a:t>Patsub.PatientRace</a:t>
            </a:r>
            <a:r>
              <a:rPr lang="en-US" sz="2400" dirty="0" smtClean="0"/>
              <a:t>).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13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 smtClean="0"/>
              <a:t>Patient.PurpleHeart</a:t>
            </a:r>
            <a:endParaRPr lang="en-US" sz="2800" b="1" dirty="0" smtClean="0"/>
          </a:p>
          <a:p>
            <a:r>
              <a:rPr lang="en-US" sz="2800" dirty="0" smtClean="0"/>
              <a:t>This is a new </a:t>
            </a:r>
            <a:r>
              <a:rPr lang="en-US" sz="2800" dirty="0" smtClean="0"/>
              <a:t>view </a:t>
            </a:r>
            <a:r>
              <a:rPr lang="en-US" sz="2800" dirty="0" smtClean="0"/>
              <a:t>that provides information on the patient Purple Heart columns.</a:t>
            </a:r>
          </a:p>
          <a:p>
            <a:pPr>
              <a:lnSpc>
                <a:spcPct val="70000"/>
              </a:lnSpc>
            </a:pPr>
            <a:r>
              <a:rPr lang="en-US" sz="2800" dirty="0" smtClean="0"/>
              <a:t>Columns include: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2600" dirty="0" err="1" smtClean="0"/>
              <a:t>PurpleHeartFlag</a:t>
            </a:r>
            <a:endParaRPr lang="en-US" sz="2600" dirty="0" smtClean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2600" dirty="0" err="1" smtClean="0"/>
              <a:t>PurpleHeartStatus</a:t>
            </a:r>
            <a:endParaRPr lang="en-US" sz="2600" dirty="0" smtClean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2600" dirty="0" err="1" smtClean="0"/>
              <a:t>PurpleHeartModifiedDateTime</a:t>
            </a:r>
            <a:endParaRPr lang="en-US" sz="2600" dirty="0" smtClean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2600" dirty="0" err="1" smtClean="0"/>
              <a:t>PurpleHeartRemark</a:t>
            </a:r>
            <a:endParaRPr lang="en-US" sz="2600" dirty="0"/>
          </a:p>
          <a:p>
            <a:pPr marL="0" indent="0">
              <a:buNone/>
            </a:pPr>
            <a:r>
              <a:rPr lang="en-US" sz="2800" b="1" dirty="0" err="1" smtClean="0"/>
              <a:t>Patsub.PatientService</a:t>
            </a:r>
            <a:r>
              <a:rPr lang="en-US" sz="2800" b="1" dirty="0" err="1" smtClean="0"/>
              <a:t>Period</a:t>
            </a:r>
            <a:endParaRPr lang="en-US" sz="2800" b="1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PeriodO</a:t>
            </a:r>
            <a:r>
              <a:rPr lang="en-US" sz="2800" dirty="0" err="1" smtClean="0"/>
              <a:t>fService</a:t>
            </a:r>
            <a:r>
              <a:rPr lang="en-US" sz="2800" dirty="0"/>
              <a:t> </a:t>
            </a:r>
            <a:r>
              <a:rPr lang="en-US" sz="2800" dirty="0" smtClean="0"/>
              <a:t>from the Patient view was added.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date columns wher</a:t>
            </a:r>
            <a:r>
              <a:rPr lang="en-US" sz="2800" dirty="0" smtClean="0"/>
              <a:t>e renamed: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err="1" smtClean="0"/>
              <a:t>PeriodFromDate</a:t>
            </a:r>
            <a:r>
              <a:rPr lang="en-US" sz="2600" dirty="0" smtClean="0"/>
              <a:t> – </a:t>
            </a:r>
            <a:r>
              <a:rPr lang="en-US" sz="2600" dirty="0" err="1" smtClean="0"/>
              <a:t>PeriodStartDateTime</a:t>
            </a:r>
            <a:endParaRPr lang="en-US" sz="26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dirty="0" err="1" smtClean="0"/>
              <a:t>PeriodToDate</a:t>
            </a:r>
            <a:r>
              <a:rPr lang="en-US" sz="2600" dirty="0" smtClean="0"/>
              <a:t> – </a:t>
            </a:r>
            <a:r>
              <a:rPr lang="en-US" sz="2600" dirty="0" err="1" smtClean="0"/>
              <a:t>PeriodEndDateTime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4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394" y="1600200"/>
            <a:ext cx="8545606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Patient.CatastrophicDisability</a:t>
            </a:r>
            <a:endParaRPr lang="en-US" sz="2800" b="1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Patient.CatastrophicDisability</a:t>
            </a:r>
            <a:r>
              <a:rPr lang="en-US" sz="2800" dirty="0" smtClean="0"/>
              <a:t> </a:t>
            </a:r>
            <a:r>
              <a:rPr lang="en-US" sz="2800" dirty="0" smtClean="0"/>
              <a:t>view </a:t>
            </a:r>
            <a:r>
              <a:rPr lang="en-US" sz="2800" dirty="0" smtClean="0"/>
              <a:t>contains catastrophic disability information from a VistA sub-file. </a:t>
            </a:r>
          </a:p>
          <a:p>
            <a:r>
              <a:rPr lang="en-US" sz="2800" dirty="0" smtClean="0"/>
              <a:t>The </a:t>
            </a:r>
            <a:r>
              <a:rPr lang="en-US" sz="2800" dirty="0" smtClean="0"/>
              <a:t>view </a:t>
            </a:r>
            <a:r>
              <a:rPr lang="en-US" sz="2800" dirty="0" smtClean="0"/>
              <a:t>can be used to display the most recent information about the patient catastrophic disability.</a:t>
            </a:r>
          </a:p>
          <a:p>
            <a:pPr marL="0" indent="0">
              <a:buNone/>
            </a:pPr>
            <a:r>
              <a:rPr lang="en-US" sz="2800" b="1" dirty="0" err="1" smtClean="0"/>
              <a:t>Patient.CatastrophicDisabilityHistory</a:t>
            </a:r>
            <a:endParaRPr lang="en-US" sz="2800" b="1" dirty="0" smtClean="0"/>
          </a:p>
          <a:p>
            <a:r>
              <a:rPr lang="en-US" sz="2800" dirty="0" smtClean="0"/>
              <a:t>The history of the catastrophic disability decisions are available in the </a:t>
            </a:r>
            <a:r>
              <a:rPr lang="en-US" sz="2800" dirty="0" err="1" smtClean="0"/>
              <a:t>Patient.CatastrophicDisabilityHistory</a:t>
            </a:r>
            <a:r>
              <a:rPr lang="en-US" sz="2800" dirty="0" smtClean="0"/>
              <a:t> </a:t>
            </a:r>
            <a:r>
              <a:rPr lang="en-US" sz="2800" dirty="0" smtClean="0"/>
              <a:t>view.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396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1816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Domain Changes</a:t>
            </a:r>
          </a:p>
          <a:p>
            <a:pPr marL="0" indent="0">
              <a:buNone/>
            </a:pPr>
            <a:r>
              <a:rPr lang="en-US" sz="2800" b="1" dirty="0" smtClean="0"/>
              <a:t>Surgery</a:t>
            </a:r>
          </a:p>
          <a:p>
            <a:r>
              <a:rPr lang="en-US" sz="2800" dirty="0" err="1" smtClean="0"/>
              <a:t>Surg.SurgeryPRE</a:t>
            </a:r>
            <a:r>
              <a:rPr lang="en-US" sz="2800" dirty="0" smtClean="0"/>
              <a:t> additional columns have been added, the new view will be released to </a:t>
            </a:r>
            <a:r>
              <a:rPr lang="en-US" sz="2800" dirty="0" err="1" smtClean="0"/>
              <a:t>SPVNext</a:t>
            </a:r>
            <a:r>
              <a:rPr lang="en-US" sz="2800" dirty="0"/>
              <a:t> </a:t>
            </a:r>
            <a:r>
              <a:rPr lang="en-US" sz="2800" dirty="0" smtClean="0"/>
              <a:t>soon.</a:t>
            </a:r>
          </a:p>
          <a:p>
            <a:pPr marL="0" indent="0">
              <a:buNone/>
            </a:pPr>
            <a:r>
              <a:rPr lang="en-US" sz="2800" b="1" dirty="0" smtClean="0"/>
              <a:t>Integrated Billing</a:t>
            </a:r>
          </a:p>
          <a:p>
            <a:r>
              <a:rPr lang="en-US" sz="2800" dirty="0" smtClean="0"/>
              <a:t>Several of the tables need to be reloaded. The tables will likely be finished in May.</a:t>
            </a:r>
          </a:p>
          <a:p>
            <a:r>
              <a:rPr lang="en-US" sz="2800" dirty="0" smtClean="0"/>
              <a:t>Majority of the tables are new and will be added to CDWWork.</a:t>
            </a:r>
            <a:endParaRPr lang="en-US" sz="2800" dirty="0" smtClean="0"/>
          </a:p>
          <a:p>
            <a:r>
              <a:rPr lang="en-US" sz="2800" dirty="0" smtClean="0"/>
              <a:t>The May or June Insights call will go over the IB views in depth.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394" y="1447800"/>
            <a:ext cx="8850406" cy="510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 err="1" smtClean="0"/>
              <a:t>SPatient.MilitaryServiceEpisodeLegacy</a:t>
            </a:r>
            <a:endParaRPr lang="en-US" sz="2800" b="1" dirty="0" smtClean="0"/>
          </a:p>
          <a:p>
            <a:r>
              <a:rPr lang="en-US" sz="2800" dirty="0" smtClean="0"/>
              <a:t>Initially in the Patient file, the military service information for a veteran was stored in separate fields using the naming convention:</a:t>
            </a:r>
          </a:p>
          <a:p>
            <a:pPr lvl="1"/>
            <a:r>
              <a:rPr lang="en-US" sz="2400" dirty="0" smtClean="0"/>
              <a:t>Last to indicate the last service.</a:t>
            </a:r>
          </a:p>
          <a:p>
            <a:pPr lvl="1"/>
            <a:r>
              <a:rPr lang="en-US" sz="2400" dirty="0" smtClean="0"/>
              <a:t>Next to Last (or NTL) to indicate the next to last service.</a:t>
            </a:r>
          </a:p>
          <a:p>
            <a:pPr lvl="1"/>
            <a:r>
              <a:rPr lang="en-US" sz="2400" dirty="0" smtClean="0"/>
              <a:t>Next </a:t>
            </a:r>
            <a:r>
              <a:rPr lang="en-US" sz="2400" dirty="0" err="1" smtClean="0"/>
              <a:t>Next</a:t>
            </a:r>
            <a:r>
              <a:rPr lang="en-US" sz="2400" dirty="0" smtClean="0"/>
              <a:t> to Last (or NNTL) to indicate the next, next to last service.</a:t>
            </a:r>
          </a:p>
          <a:p>
            <a:r>
              <a:rPr lang="en-US" sz="2800" dirty="0" smtClean="0"/>
              <a:t>A VistA patch created a sub-file to remove the limitation of only three services. The sub-file information is in the </a:t>
            </a:r>
            <a:r>
              <a:rPr lang="en-US" sz="2800" dirty="0" err="1" smtClean="0"/>
              <a:t>SPatient.MilitaryServiceEpisode</a:t>
            </a:r>
            <a:endParaRPr lang="en-US" sz="2800" dirty="0" smtClean="0"/>
          </a:p>
          <a:p>
            <a:r>
              <a:rPr lang="en-US" sz="2800" dirty="0" smtClean="0"/>
              <a:t>The original VistA Patient fields (Last, NTL,NNTL) are in the </a:t>
            </a:r>
            <a:r>
              <a:rPr lang="en-US" sz="2800" dirty="0" err="1" smtClean="0"/>
              <a:t>SPatient.MilitaryServiceEpisodeLegacy</a:t>
            </a:r>
            <a:r>
              <a:rPr lang="en-US" sz="2800" dirty="0" smtClean="0"/>
              <a:t> </a:t>
            </a:r>
            <a:r>
              <a:rPr lang="en-US" sz="2800" dirty="0" smtClean="0"/>
              <a:t>view.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93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3962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err="1" smtClean="0"/>
              <a:t>SPatient.MilitaryServiceEpisodeLegacy</a:t>
            </a:r>
            <a:r>
              <a:rPr lang="en-US" sz="2800" b="1" dirty="0" smtClean="0"/>
              <a:t> (continued)</a:t>
            </a:r>
          </a:p>
          <a:p>
            <a:r>
              <a:rPr lang="en-US" sz="2700" dirty="0" smtClean="0"/>
              <a:t>Analysis was conducted between the original fields and the sub-model. It revealed that not all of the values were moved from the original Patient file fields to the newer sub-model. Thus the legacy </a:t>
            </a:r>
            <a:r>
              <a:rPr lang="en-US" sz="2700" dirty="0" smtClean="0"/>
              <a:t>view </a:t>
            </a:r>
            <a:r>
              <a:rPr lang="en-US" sz="2700" dirty="0" smtClean="0"/>
              <a:t>was created to help provide a complete picture of the values.</a:t>
            </a:r>
          </a:p>
          <a:p>
            <a:r>
              <a:rPr lang="en-US" sz="2800" dirty="0" smtClean="0"/>
              <a:t>Similar to the patient address </a:t>
            </a:r>
            <a:r>
              <a:rPr lang="en-US" sz="2800" dirty="0" smtClean="0"/>
              <a:t>view, </a:t>
            </a:r>
            <a:r>
              <a:rPr lang="en-US" sz="2800" dirty="0" smtClean="0"/>
              <a:t>the </a:t>
            </a:r>
            <a:r>
              <a:rPr lang="en-US" sz="2800" dirty="0" err="1" smtClean="0"/>
              <a:t>SPatient.MiliatryServiceEpisodeLegacy</a:t>
            </a:r>
            <a:r>
              <a:rPr lang="en-US" sz="2800" dirty="0" smtClean="0"/>
              <a:t> </a:t>
            </a:r>
            <a:r>
              <a:rPr lang="en-US" sz="2800" dirty="0" smtClean="0"/>
              <a:t>view </a:t>
            </a:r>
            <a:r>
              <a:rPr lang="en-US" sz="2800" dirty="0" smtClean="0"/>
              <a:t>is pivoted. The </a:t>
            </a:r>
            <a:r>
              <a:rPr lang="en-US" sz="2800" dirty="0" smtClean="0"/>
              <a:t>view </a:t>
            </a:r>
            <a:r>
              <a:rPr lang="en-US" sz="2800" dirty="0" smtClean="0"/>
              <a:t>has a column called OrdinalNumber where the following values are applied:</a:t>
            </a:r>
          </a:p>
          <a:p>
            <a:pPr lvl="1"/>
            <a:r>
              <a:rPr lang="en-US" sz="2600" dirty="0" smtClean="0"/>
              <a:t>OrdinalNumber value 1 = Last service</a:t>
            </a:r>
          </a:p>
          <a:p>
            <a:pPr lvl="1"/>
            <a:r>
              <a:rPr lang="en-US" sz="2600" dirty="0" smtClean="0"/>
              <a:t>OrdinalNumber value 2 = Next to Last (NTL) service</a:t>
            </a:r>
          </a:p>
          <a:p>
            <a:pPr lvl="1"/>
            <a:r>
              <a:rPr lang="en-US" sz="2600" dirty="0" smtClean="0"/>
              <a:t>OrdinalNumber value 3 = Next Next to Last (NNTL) </a:t>
            </a:r>
            <a:r>
              <a:rPr lang="en-US" sz="2600" dirty="0" smtClean="0"/>
              <a:t>service</a:t>
            </a:r>
            <a:endParaRPr lang="en-US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4961"/>
              </p:ext>
            </p:extLst>
          </p:nvPr>
        </p:nvGraphicFramePr>
        <p:xfrm>
          <a:off x="822329" y="5196840"/>
          <a:ext cx="7483471" cy="15849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69467"/>
                <a:gridCol w="827245"/>
                <a:gridCol w="1227488"/>
                <a:gridCol w="1371600"/>
                <a:gridCol w="1752600"/>
                <a:gridCol w="1235071"/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effectLst/>
                        </a:rPr>
                        <a:t>PatientIEN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Ordinal</a:t>
                      </a:r>
                    </a:p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Number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effectLst/>
                        </a:rPr>
                        <a:t>BranchOf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Service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effectLst/>
                        </a:rPr>
                        <a:t>ServiceEntry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DateTime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effectLst/>
                        </a:rPr>
                        <a:t>ServiceSeparation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DateTime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600" b="1" u="none" strike="noStrike" dirty="0" smtClean="0">
                          <a:effectLst/>
                        </a:rPr>
                        <a:t>Discharge</a:t>
                      </a:r>
                    </a:p>
                    <a:p>
                      <a:pPr marL="0" indent="0" algn="l" fontAlgn="b"/>
                      <a:r>
                        <a:rPr lang="en-US" sz="1600" b="1" u="none" strike="noStrike" dirty="0" smtClean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AIR FORCE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9/1/1953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7/1/1970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HONORABLE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AIR FORCE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11/1/1947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9/1/1953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HONORABLE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AIR FORCE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1/1/1942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10/1/1945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HONORABLE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8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err="1" smtClean="0"/>
              <a:t>SPatient.PlaceOfBirth</a:t>
            </a:r>
            <a:endParaRPr lang="en-US" sz="2800" b="1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SPatient.PlaceOfBirth</a:t>
            </a:r>
            <a:r>
              <a:rPr lang="en-US" sz="2800" dirty="0" smtClean="0"/>
              <a:t> provides information about the patient’s place of birth such as city and state. </a:t>
            </a:r>
          </a:p>
          <a:p>
            <a:r>
              <a:rPr lang="en-US" sz="2800" dirty="0" smtClean="0"/>
              <a:t>The </a:t>
            </a:r>
            <a:r>
              <a:rPr lang="en-US" sz="2800" dirty="0" smtClean="0"/>
              <a:t>view </a:t>
            </a:r>
            <a:r>
              <a:rPr lang="en-US" sz="2800" dirty="0" smtClean="0"/>
              <a:t>also has the patient mother’s name, mother’s maiden name, and father’s name.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BirthDateTime</a:t>
            </a:r>
            <a:r>
              <a:rPr lang="en-US" sz="2800" dirty="0" smtClean="0"/>
              <a:t> and </a:t>
            </a:r>
            <a:r>
              <a:rPr lang="en-US" sz="2800" dirty="0" err="1" smtClean="0"/>
              <a:t>MultipleBirthFlag</a:t>
            </a:r>
            <a:r>
              <a:rPr lang="en-US" sz="2800" dirty="0" smtClean="0"/>
              <a:t> have also been included on the </a:t>
            </a:r>
            <a:r>
              <a:rPr lang="en-US" sz="2800" dirty="0" smtClean="0"/>
              <a:t>view.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/>
              <a:t>SPatient.SPatientAlias</a:t>
            </a:r>
            <a:endParaRPr lang="en-US" sz="2800" b="1" dirty="0" smtClean="0"/>
          </a:p>
          <a:p>
            <a:r>
              <a:rPr lang="en-US" sz="2800" dirty="0" smtClean="0"/>
              <a:t>In Vista, the alias information for a patient is recorded in a multiple in the Patient file. 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SPatient.SPatientAlias</a:t>
            </a:r>
            <a:r>
              <a:rPr lang="en-US" sz="2800" dirty="0" smtClean="0"/>
              <a:t> </a:t>
            </a:r>
            <a:r>
              <a:rPr lang="en-US" sz="2800" dirty="0" smtClean="0"/>
              <a:t>view </a:t>
            </a:r>
            <a:r>
              <a:rPr lang="en-US" sz="2800" dirty="0" smtClean="0"/>
              <a:t>displays values from the multiple such as the </a:t>
            </a:r>
            <a:r>
              <a:rPr lang="en-US" sz="2800" dirty="0" err="1" smtClean="0"/>
              <a:t>PatientAliasName</a:t>
            </a:r>
            <a:r>
              <a:rPr lang="en-US" sz="2800" dirty="0" smtClean="0"/>
              <a:t> and </a:t>
            </a:r>
            <a:r>
              <a:rPr lang="en-US" sz="2800" dirty="0" err="1" smtClean="0"/>
              <a:t>PatientAliasSSN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</a:t>
            </a:r>
            <a:r>
              <a:rPr lang="en-US" sz="2800" dirty="0" smtClean="0"/>
              <a:t>view </a:t>
            </a:r>
            <a:r>
              <a:rPr lang="en-US" sz="2800" dirty="0" smtClean="0"/>
              <a:t>also includes the current </a:t>
            </a:r>
            <a:r>
              <a:rPr lang="en-US" sz="2800" dirty="0" err="1" smtClean="0"/>
              <a:t>PatientName</a:t>
            </a:r>
            <a:r>
              <a:rPr lang="en-US" sz="2800" dirty="0" smtClean="0"/>
              <a:t> from the </a:t>
            </a:r>
            <a:r>
              <a:rPr lang="en-US" sz="2800" dirty="0" err="1" smtClean="0"/>
              <a:t>SPatient.SPatient</a:t>
            </a:r>
            <a:r>
              <a:rPr lang="en-US" sz="2800" dirty="0" smtClean="0"/>
              <a:t> </a:t>
            </a:r>
            <a:r>
              <a:rPr lang="en-US" sz="2800" dirty="0" smtClean="0"/>
              <a:t>view.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804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393" y="1447800"/>
            <a:ext cx="8699594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SPatient.SPatientDisability</a:t>
            </a:r>
            <a:endParaRPr lang="en-US" sz="2800" b="1" dirty="0" smtClean="0"/>
          </a:p>
          <a:p>
            <a:r>
              <a:rPr lang="en-US" sz="2800" dirty="0" smtClean="0"/>
              <a:t>The disability and service connected type flags are now located in a  new </a:t>
            </a:r>
            <a:r>
              <a:rPr lang="en-US" sz="2800" dirty="0" err="1" smtClean="0"/>
              <a:t>SPatient.SPatientDisability</a:t>
            </a:r>
            <a:r>
              <a:rPr lang="en-US" sz="2800" dirty="0" smtClean="0"/>
              <a:t> </a:t>
            </a:r>
            <a:r>
              <a:rPr lang="en-US" sz="2800" dirty="0" smtClean="0"/>
              <a:t>view.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view </a:t>
            </a:r>
            <a:r>
              <a:rPr lang="en-US" sz="2800" dirty="0" smtClean="0"/>
              <a:t>has 116 fields related to service connected, agent orange, Camp LeJeune, Combat, and other miscellaneous eligibility flags.</a:t>
            </a:r>
          </a:p>
          <a:p>
            <a:r>
              <a:rPr lang="en-US" sz="2800" dirty="0" smtClean="0"/>
              <a:t>The Aid and Attendance, PT, VA Disability, VA Pension, and other fields related to compensation amounts are available in the </a:t>
            </a:r>
            <a:r>
              <a:rPr lang="en-US" sz="2800" dirty="0" smtClean="0"/>
              <a:t>view.</a:t>
            </a:r>
            <a:endParaRPr lang="en-US" sz="2800" dirty="0" smtClean="0"/>
          </a:p>
          <a:p>
            <a:r>
              <a:rPr lang="en-US" sz="2800" dirty="0" smtClean="0"/>
              <a:t>The columns have been ordered by similarities</a:t>
            </a:r>
            <a:r>
              <a:rPr lang="en-US" sz="28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32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394" y="1447800"/>
            <a:ext cx="4583206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err="1" smtClean="0"/>
              <a:t>SPatient.SPatientPhone</a:t>
            </a:r>
            <a:endParaRPr lang="en-US" sz="2800" b="1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SPatient.SPatientPhone</a:t>
            </a:r>
            <a:r>
              <a:rPr lang="en-US" sz="2800" dirty="0" smtClean="0"/>
              <a:t> view will contain all the phone fields from the VistA Patient file.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800" dirty="0" smtClean="0"/>
              <a:t>The view is pivoted similar to the address </a:t>
            </a:r>
            <a:r>
              <a:rPr lang="en-US" sz="2800" dirty="0" smtClean="0"/>
              <a:t>view </a:t>
            </a:r>
            <a:r>
              <a:rPr lang="en-US" sz="2800" dirty="0" smtClean="0"/>
              <a:t>and has a column called OrdinalNumber and </a:t>
            </a:r>
            <a:r>
              <a:rPr lang="en-US" sz="2800" dirty="0" err="1" smtClean="0"/>
              <a:t>PatientContactType</a:t>
            </a:r>
            <a:r>
              <a:rPr lang="en-US" sz="2800" dirty="0" smtClean="0"/>
              <a:t> that can be used to look for specific phone number types.</a:t>
            </a:r>
          </a:p>
          <a:p>
            <a:endParaRPr lang="en-US" sz="1300" dirty="0" smtClean="0"/>
          </a:p>
          <a:p>
            <a:r>
              <a:rPr lang="en-US" sz="2800" dirty="0" smtClean="0"/>
              <a:t>The Patient email information is also located in the </a:t>
            </a:r>
            <a:r>
              <a:rPr lang="en-US" sz="2800" dirty="0" err="1" smtClean="0"/>
              <a:t>SPatient</a:t>
            </a:r>
            <a:r>
              <a:rPr lang="en-US" sz="2800" dirty="0" smtClean="0"/>
              <a:t>. </a:t>
            </a:r>
            <a:r>
              <a:rPr lang="en-US" sz="2800" dirty="0" err="1" smtClean="0"/>
              <a:t>SPatientPhone</a:t>
            </a:r>
            <a:r>
              <a:rPr lang="en-US" sz="2800" dirty="0" smtClean="0"/>
              <a:t> view</a:t>
            </a:r>
            <a:r>
              <a:rPr lang="en-US" sz="2800" dirty="0" smtClean="0"/>
              <a:t>.</a:t>
            </a:r>
            <a:endParaRPr lang="en-US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10834"/>
              </p:ext>
            </p:extLst>
          </p:nvPr>
        </p:nvGraphicFramePr>
        <p:xfrm>
          <a:off x="5257800" y="268385"/>
          <a:ext cx="3735386" cy="651341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524000"/>
                <a:gridCol w="2211386"/>
              </a:tblGrid>
              <a:tr h="257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OrdinalNumber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PatientContactType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Legal Residence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Next Of Kin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86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Secondary Next Of Kin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Temporary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Confidential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Spouse Employer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VA Guardian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Civil Guardian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Patient Employer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Emergency Contact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86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Secondary Emergency Contact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140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Designee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Patient Residence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Patient Cell Phone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Patient Pager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257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Patient Email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6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5334001" cy="5334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 err="1" smtClean="0"/>
              <a:t>SPatient.SPatientAddress</a:t>
            </a:r>
            <a:endParaRPr lang="en-US" sz="2800" b="1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Several big changes where made to the </a:t>
            </a:r>
            <a:r>
              <a:rPr lang="en-US" sz="2800" dirty="0" err="1" smtClean="0"/>
              <a:t>SPatient.SPatientAddress</a:t>
            </a:r>
            <a:r>
              <a:rPr lang="en-US" sz="2800" dirty="0" smtClean="0"/>
              <a:t> view</a:t>
            </a:r>
            <a:r>
              <a:rPr lang="en-US" sz="2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The patient address columns have been moved from the </a:t>
            </a:r>
            <a:r>
              <a:rPr lang="en-US" sz="2800" dirty="0" err="1" smtClean="0"/>
              <a:t>SPatient.SPatient</a:t>
            </a:r>
            <a:r>
              <a:rPr lang="en-US" sz="2800" dirty="0" smtClean="0"/>
              <a:t> view to the address view. All the patient address information will be in one view.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The GIS columns have also been moved from the </a:t>
            </a:r>
            <a:r>
              <a:rPr lang="en-US" sz="2800" dirty="0" err="1" smtClean="0"/>
              <a:t>SPatient.SPatient</a:t>
            </a:r>
            <a:r>
              <a:rPr lang="en-US" sz="2800" dirty="0" smtClean="0"/>
              <a:t> view to the address view. At this time, only the patient’s address will have values, but the GIS team may expand the geolocation to the rest of th</a:t>
            </a:r>
            <a:r>
              <a:rPr lang="en-US" sz="2800" dirty="0" smtClean="0"/>
              <a:t>e address fields.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The OrdinalNumber and </a:t>
            </a:r>
            <a:r>
              <a:rPr lang="en-US" sz="2800" dirty="0" err="1" smtClean="0"/>
              <a:t>AddressType</a:t>
            </a:r>
            <a:r>
              <a:rPr lang="en-US" sz="2800" dirty="0" smtClean="0"/>
              <a:t> have a new value for the Patient record.</a:t>
            </a:r>
            <a:endParaRPr lang="en-US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84470"/>
              </p:ext>
            </p:extLst>
          </p:nvPr>
        </p:nvGraphicFramePr>
        <p:xfrm>
          <a:off x="5385858" y="914400"/>
          <a:ext cx="3681942" cy="577166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94453"/>
                <a:gridCol w="2087489"/>
              </a:tblGrid>
              <a:tr h="468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OrdinalNumber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AddressType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Legal Residence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Next Of Kin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58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Secondary Next Of Kin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Temporary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Confidential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Spouse Employer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VA Guardian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Civil Guardian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Employer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2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Emergency Contact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533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Secondary Emergency Contact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Designee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  <a:tr h="35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Patient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5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 err="1" smtClean="0"/>
              <a:t>SPatient.SPatientAddress</a:t>
            </a:r>
            <a:endParaRPr lang="en-US" sz="2800" b="1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 new column called </a:t>
            </a:r>
            <a:r>
              <a:rPr lang="en-US" sz="2800" dirty="0" err="1" smtClean="0"/>
              <a:t>RelationshipToPatient</a:t>
            </a:r>
            <a:r>
              <a:rPr lang="en-US" sz="2800" dirty="0" smtClean="0"/>
              <a:t> has been added.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Columns </a:t>
            </a:r>
            <a:r>
              <a:rPr lang="en-US" sz="2800" dirty="0" smtClean="0"/>
              <a:t>for patient employment and spouse employment have also been added: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 smtClean="0"/>
              <a:t>EmploymentStatus</a:t>
            </a:r>
            <a:endParaRPr lang="en-US" sz="2400" dirty="0"/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Occupation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 smtClean="0"/>
              <a:t>RetirementDateTime</a:t>
            </a:r>
            <a:endParaRPr lang="en-US" sz="24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dirty="0" smtClean="0"/>
              <a:t>Temporary, Confidential, VA Guardian, and Civil Guardian </a:t>
            </a:r>
            <a:r>
              <a:rPr lang="en-US" sz="2800" dirty="0" err="1" smtClean="0"/>
              <a:t>AddressTypes</a:t>
            </a:r>
            <a:r>
              <a:rPr lang="en-US" sz="2800" dirty="0" smtClean="0"/>
              <a:t> have </a:t>
            </a:r>
            <a:r>
              <a:rPr lang="en-US" sz="2800" dirty="0" err="1" smtClean="0"/>
              <a:t>AddressStartDateTime</a:t>
            </a:r>
            <a:r>
              <a:rPr lang="en-US" sz="2800" dirty="0" smtClean="0"/>
              <a:t> and </a:t>
            </a:r>
            <a:r>
              <a:rPr lang="en-US" sz="2800" dirty="0" err="1" smtClean="0"/>
              <a:t>AddressEndDateTime</a:t>
            </a:r>
            <a:r>
              <a:rPr lang="en-US" sz="2800" dirty="0" smtClean="0"/>
              <a:t> columns.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Address change columns have also been added;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 smtClean="0"/>
              <a:t>AddressChangeStaffSID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 smtClean="0"/>
              <a:t>AddressChangeInstitutionSID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 smtClean="0"/>
              <a:t>AddressChangeDateTime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 smtClean="0"/>
              <a:t>AddressChangeSource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466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209799"/>
          </a:xfrm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New </a:t>
            </a:r>
            <a:r>
              <a:rPr lang="en-US" sz="2000" b="1" dirty="0" smtClean="0"/>
              <a:t>versions added to </a:t>
            </a:r>
            <a:r>
              <a:rPr lang="en-US" sz="2000" b="1" dirty="0" err="1" smtClean="0"/>
              <a:t>SPVNext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Patient.Patient</a:t>
            </a:r>
          </a:p>
          <a:p>
            <a:r>
              <a:rPr lang="en-US" sz="2000" dirty="0" err="1"/>
              <a:t>Patsub.PatientRace</a:t>
            </a:r>
            <a:endParaRPr lang="en-US" sz="2000" dirty="0"/>
          </a:p>
          <a:p>
            <a:r>
              <a:rPr lang="en-US" sz="2000" dirty="0" err="1"/>
              <a:t>Patsub.PatientServicePeriod</a:t>
            </a:r>
            <a:endParaRPr lang="en-US" sz="2000" dirty="0"/>
          </a:p>
          <a:p>
            <a:r>
              <a:rPr lang="en-US" sz="2000" dirty="0" err="1"/>
              <a:t>SPatient.SPatient</a:t>
            </a:r>
            <a:endParaRPr lang="en-US" sz="2000" dirty="0"/>
          </a:p>
          <a:p>
            <a:r>
              <a:rPr lang="en-US" sz="2000" dirty="0" err="1" smtClean="0"/>
              <a:t>SPatient.SPatientAddress</a:t>
            </a: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3200401"/>
            <a:ext cx="4953000" cy="3428999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New views added to </a:t>
            </a:r>
            <a:r>
              <a:rPr lang="en-US" sz="2400" b="1" dirty="0" smtClean="0"/>
              <a:t>CDWWork:</a:t>
            </a:r>
            <a:endParaRPr lang="en-US" sz="2400" b="1" dirty="0"/>
          </a:p>
          <a:p>
            <a:pPr marL="285750" indent="-285750"/>
            <a:r>
              <a:rPr lang="en-US" sz="2400" dirty="0" err="1"/>
              <a:t>Patient.CatastrophicDisability</a:t>
            </a:r>
            <a:endParaRPr lang="en-US" sz="2400" dirty="0"/>
          </a:p>
          <a:p>
            <a:pPr marL="285750" indent="-285750"/>
            <a:r>
              <a:rPr lang="en-US" sz="2400" dirty="0" err="1"/>
              <a:t>Patient.CatastrophicDisabilityHistory</a:t>
            </a:r>
            <a:endParaRPr lang="en-US" sz="2400" dirty="0"/>
          </a:p>
          <a:p>
            <a:pPr marL="285750" indent="-285750"/>
            <a:r>
              <a:rPr lang="en-US" sz="2400" dirty="0" err="1"/>
              <a:t>Patient.PurpleHeart</a:t>
            </a:r>
            <a:endParaRPr lang="en-US" sz="2400" dirty="0"/>
          </a:p>
          <a:p>
            <a:pPr marL="285750" indent="-285750"/>
            <a:r>
              <a:rPr lang="en-US" sz="2400" dirty="0" err="1"/>
              <a:t>SPatient.MilitaryServiceEpisodeLegacy</a:t>
            </a:r>
            <a:endParaRPr lang="en-US" sz="2400" dirty="0"/>
          </a:p>
          <a:p>
            <a:pPr marL="285750" indent="-285750"/>
            <a:r>
              <a:rPr lang="en-US" sz="2400" dirty="0" err="1"/>
              <a:t>SPatient.PlaceOfBirth</a:t>
            </a:r>
            <a:endParaRPr lang="en-US" sz="2400" dirty="0"/>
          </a:p>
          <a:p>
            <a:pPr marL="285750" indent="-285750"/>
            <a:r>
              <a:rPr lang="en-US" sz="2400" dirty="0" err="1"/>
              <a:t>SPatient.SPatientAlias</a:t>
            </a:r>
            <a:endParaRPr lang="en-US" sz="2400" dirty="0"/>
          </a:p>
          <a:p>
            <a:pPr marL="285750" indent="-285750"/>
            <a:r>
              <a:rPr lang="en-US" sz="2400" dirty="0" err="1"/>
              <a:t>SPatient.SPatientDisability</a:t>
            </a:r>
            <a:endParaRPr lang="en-US" sz="2400" dirty="0"/>
          </a:p>
          <a:p>
            <a:pPr marL="285750" indent="-285750"/>
            <a:r>
              <a:rPr lang="en-US" sz="2400" dirty="0" err="1"/>
              <a:t>SPatient.SPatientPhone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816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b="1" smtClean="0"/>
              <a:t>Patient Domain Revision</a:t>
            </a:r>
          </a:p>
          <a:p>
            <a:pPr marL="0" indent="0">
              <a:buNone/>
            </a:pPr>
            <a:r>
              <a:rPr lang="en-US" sz="2800" b="1" smtClean="0"/>
              <a:t>Patient.Patient </a:t>
            </a:r>
            <a:r>
              <a:rPr lang="en-US" sz="2800" b="1" dirty="0"/>
              <a:t>V</a:t>
            </a:r>
            <a:r>
              <a:rPr lang="en-US" sz="2800" b="1" dirty="0" smtClean="0"/>
              <a:t>iew</a:t>
            </a:r>
            <a:endParaRPr lang="en-US" sz="2800" b="1" dirty="0" smtClean="0"/>
          </a:p>
          <a:p>
            <a:r>
              <a:rPr lang="en-US" sz="2800" dirty="0" smtClean="0"/>
              <a:t>Columns that will be removed: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DateOfBirth</a:t>
            </a:r>
            <a:r>
              <a:rPr lang="en-US" sz="2400" dirty="0" smtClean="0"/>
              <a:t> - Age </a:t>
            </a:r>
            <a:r>
              <a:rPr lang="en-US" sz="2400" dirty="0"/>
              <a:t>and </a:t>
            </a:r>
            <a:r>
              <a:rPr lang="en-US" sz="2400" dirty="0" err="1" smtClean="0"/>
              <a:t>DeathDateTime</a:t>
            </a:r>
            <a:r>
              <a:rPr lang="en-US" sz="2400" dirty="0" smtClean="0"/>
              <a:t> </a:t>
            </a:r>
            <a:r>
              <a:rPr lang="en-US" sz="2400" dirty="0"/>
              <a:t>will still be </a:t>
            </a:r>
            <a:r>
              <a:rPr lang="en-US" sz="2400" dirty="0" smtClean="0"/>
              <a:t>available.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LastServiceEntryDate</a:t>
            </a:r>
            <a:r>
              <a:rPr lang="en-US" sz="2400" dirty="0" smtClean="0"/>
              <a:t> – Available in new </a:t>
            </a:r>
            <a:r>
              <a:rPr lang="en-US" sz="2400" dirty="0" smtClean="0"/>
              <a:t>view </a:t>
            </a:r>
            <a:r>
              <a:rPr lang="en-US" sz="2400" dirty="0" err="1" smtClean="0"/>
              <a:t>SPatient.MilitaryServiceEpisodeLegacy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LastServiceSeparationDate</a:t>
            </a:r>
            <a:r>
              <a:rPr lang="en-US" sz="2400" dirty="0" smtClean="0"/>
              <a:t> </a:t>
            </a:r>
            <a:r>
              <a:rPr lang="en-US" sz="2400" dirty="0"/>
              <a:t>– Available in new </a:t>
            </a:r>
            <a:r>
              <a:rPr lang="en-US" sz="2400" dirty="0" smtClean="0"/>
              <a:t>view </a:t>
            </a:r>
            <a:r>
              <a:rPr lang="en-US" sz="2400" dirty="0" err="1" smtClean="0"/>
              <a:t>SPatient.MilitaryServiceEpisodeLegacy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RoomBedSID</a:t>
            </a:r>
            <a:r>
              <a:rPr lang="en-US" sz="2400" dirty="0" smtClean="0"/>
              <a:t> – Inpatient revision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PatientICNChecksum</a:t>
            </a:r>
            <a:r>
              <a:rPr lang="en-US" sz="2400" dirty="0" smtClean="0"/>
              <a:t> – National enrollment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err="1"/>
              <a:t>PercentServiceConnect</a:t>
            </a:r>
            <a:r>
              <a:rPr lang="en-US" sz="2400" dirty="0"/>
              <a:t> – Replaced with </a:t>
            </a:r>
            <a:r>
              <a:rPr lang="en-US" sz="2400" dirty="0" err="1"/>
              <a:t>ServiceConnectedFlag</a:t>
            </a:r>
            <a:r>
              <a:rPr lang="en-US" sz="2400" dirty="0"/>
              <a:t> </a:t>
            </a:r>
            <a:r>
              <a:rPr lang="en-US" sz="2400" dirty="0" smtClean="0"/>
              <a:t>(VistA </a:t>
            </a:r>
            <a:r>
              <a:rPr lang="en-US" sz="2400" dirty="0"/>
              <a:t>field .301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Patient.Patient </a:t>
            </a:r>
            <a:r>
              <a:rPr lang="en-US" b="1" dirty="0" smtClean="0"/>
              <a:t>View </a:t>
            </a:r>
            <a:r>
              <a:rPr lang="en-US" b="1" dirty="0"/>
              <a:t>(continued)</a:t>
            </a:r>
          </a:p>
          <a:p>
            <a:r>
              <a:rPr lang="en-US" dirty="0"/>
              <a:t>Columns that will be </a:t>
            </a:r>
            <a:r>
              <a:rPr lang="en-US" dirty="0" smtClean="0"/>
              <a:t>removed (</a:t>
            </a:r>
            <a:r>
              <a:rPr lang="en-US" dirty="0" err="1" smtClean="0"/>
              <a:t>cont</a:t>
            </a:r>
            <a:r>
              <a:rPr lang="en-US" dirty="0" smtClean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State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StateSID</a:t>
            </a:r>
            <a:r>
              <a:rPr lang="en-US" dirty="0"/>
              <a:t> </a:t>
            </a:r>
            <a:r>
              <a:rPr lang="en-US" dirty="0" smtClean="0"/>
              <a:t>- Moved </a:t>
            </a:r>
            <a:r>
              <a:rPr lang="en-US" dirty="0"/>
              <a:t>to address </a:t>
            </a:r>
            <a:r>
              <a:rPr lang="en-US" dirty="0" smtClean="0"/>
              <a:t>view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Country</a:t>
            </a:r>
            <a:r>
              <a:rPr lang="en-US" dirty="0"/>
              <a:t> and </a:t>
            </a:r>
            <a:r>
              <a:rPr lang="en-US" b="1" dirty="0" err="1"/>
              <a:t>CountrySID</a:t>
            </a:r>
            <a:r>
              <a:rPr lang="en-US" dirty="0"/>
              <a:t> </a:t>
            </a:r>
            <a:r>
              <a:rPr lang="en-US" dirty="0" smtClean="0"/>
              <a:t>- Moved </a:t>
            </a:r>
            <a:r>
              <a:rPr lang="en-US" dirty="0"/>
              <a:t>to address </a:t>
            </a:r>
            <a:r>
              <a:rPr lang="en-US" dirty="0" smtClean="0"/>
              <a:t>view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 smtClean="0"/>
              <a:t>RaceSID</a:t>
            </a:r>
            <a:r>
              <a:rPr lang="en-US" dirty="0" smtClean="0"/>
              <a:t> - Moved </a:t>
            </a:r>
            <a:r>
              <a:rPr lang="en-US" dirty="0"/>
              <a:t>to </a:t>
            </a:r>
            <a:r>
              <a:rPr lang="en-US" dirty="0" err="1"/>
              <a:t>PatSub.Race</a:t>
            </a:r>
            <a:r>
              <a:rPr lang="en-US" dirty="0"/>
              <a:t> </a:t>
            </a:r>
            <a:r>
              <a:rPr lang="en-US" dirty="0" smtClean="0"/>
              <a:t>view, </a:t>
            </a:r>
            <a:r>
              <a:rPr lang="en-US" dirty="0" smtClean="0"/>
              <a:t>renamed as </a:t>
            </a:r>
            <a:r>
              <a:rPr lang="en-US" dirty="0" err="1" smtClean="0"/>
              <a:t>LegacyRaceSID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Columns that have been renamed: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DateOfDeath</a:t>
            </a:r>
            <a:r>
              <a:rPr lang="en-US" dirty="0"/>
              <a:t> - Renamed to </a:t>
            </a:r>
            <a:r>
              <a:rPr lang="en-US" dirty="0" err="1"/>
              <a:t>DeathDateTime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Deceased</a:t>
            </a:r>
            <a:r>
              <a:rPr lang="en-US" dirty="0" smtClean="0"/>
              <a:t> - Renamed </a:t>
            </a:r>
            <a:r>
              <a:rPr lang="en-US" dirty="0"/>
              <a:t>to </a:t>
            </a:r>
            <a:r>
              <a:rPr lang="en-US" dirty="0" err="1"/>
              <a:t>DeceasedFlag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 smtClean="0"/>
              <a:t>EnteredIntoFileDate</a:t>
            </a:r>
            <a:r>
              <a:rPr lang="en-US" dirty="0" smtClean="0"/>
              <a:t> – Renamed </a:t>
            </a:r>
            <a:r>
              <a:rPr lang="en-US" dirty="0" err="1" smtClean="0"/>
              <a:t>toPatientEnteredDateTime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 smtClean="0"/>
              <a:t>IneligibleDate</a:t>
            </a:r>
            <a:r>
              <a:rPr lang="en-US" dirty="0" smtClean="0"/>
              <a:t>  - Renamed to </a:t>
            </a:r>
            <a:r>
              <a:rPr lang="en-US" dirty="0" err="1" smtClean="0"/>
              <a:t>IneligibleDateTime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 smtClean="0"/>
              <a:t>PseudoSSNFlag</a:t>
            </a:r>
            <a:r>
              <a:rPr lang="en-US" dirty="0" smtClean="0"/>
              <a:t> - Renamed to </a:t>
            </a:r>
            <a:r>
              <a:rPr lang="en-US" dirty="0" err="1" smtClean="0"/>
              <a:t>PseudoSSNReason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1600200"/>
            <a:ext cx="845978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Patient.Patient </a:t>
            </a:r>
            <a:r>
              <a:rPr lang="en-US" b="1" dirty="0" smtClean="0"/>
              <a:t>View </a:t>
            </a:r>
            <a:r>
              <a:rPr lang="en-US" b="1" dirty="0" smtClean="0"/>
              <a:t>(continued)</a:t>
            </a:r>
          </a:p>
          <a:p>
            <a:r>
              <a:rPr lang="en-US" sz="2800" dirty="0" smtClean="0"/>
              <a:t>The following columns have been moved to a new </a:t>
            </a:r>
            <a:r>
              <a:rPr lang="en-US" sz="2800" dirty="0" smtClean="0"/>
              <a:t>view: </a:t>
            </a:r>
            <a:r>
              <a:rPr lang="en-US" sz="2800" dirty="0" err="1" smtClean="0"/>
              <a:t>SPatient.SPatientDisability</a:t>
            </a:r>
            <a:r>
              <a:rPr lang="en-US" sz="2800" dirty="0" smtClean="0"/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4179"/>
              </p:ext>
            </p:extLst>
          </p:nvPr>
        </p:nvGraphicFramePr>
        <p:xfrm>
          <a:off x="533400" y="3429000"/>
          <a:ext cx="8458200" cy="3032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0"/>
                <a:gridCol w="3886200"/>
              </a:tblGrid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 dirty="0" err="1">
                          <a:effectLst/>
                        </a:rPr>
                        <a:t>ClaimNumber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POWFlag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AgentOrangeExposureFlag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POWFromVistaDate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AgentOrangeLocationCode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POWToVistaDate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804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CombatEligibilityEndDate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POWLocation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104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CombatFlag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RadiationExposureCode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 dirty="0" err="1">
                          <a:effectLst/>
                        </a:rPr>
                        <a:t>CombatFromVistaDate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SHADFlag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7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CombatToVistaDate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>
                          <a:effectLst/>
                        </a:rPr>
                        <a:t>SpinalCordInjuryType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096">
                <a:tc>
                  <a:txBody>
                    <a:bodyPr/>
                    <a:lstStyle/>
                    <a:p>
                      <a:pPr marL="342900" indent="-3429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2400" u="none" strike="noStrike" dirty="0" err="1">
                          <a:effectLst/>
                        </a:rPr>
                        <a:t>IonizingRadiationExposureFlag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 err="1" smtClean="0"/>
                        <a:t>PercentServiceConnect</a:t>
                      </a:r>
                      <a:endParaRPr lang="en-US" sz="2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Patient.Patient </a:t>
            </a:r>
            <a:r>
              <a:rPr lang="en-US" sz="2800" b="1" dirty="0" smtClean="0"/>
              <a:t>View </a:t>
            </a:r>
            <a:r>
              <a:rPr lang="en-US" sz="2800" b="1" dirty="0"/>
              <a:t>(continued)</a:t>
            </a:r>
          </a:p>
          <a:p>
            <a:r>
              <a:rPr lang="en-US" sz="2400" dirty="0" smtClean="0"/>
              <a:t>The following is a list of columns that will be added to the Patient.Patient </a:t>
            </a:r>
            <a:r>
              <a:rPr lang="en-US" sz="2400" dirty="0" smtClean="0"/>
              <a:t>view: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16061"/>
              </p:ext>
            </p:extLst>
          </p:nvPr>
        </p:nvGraphicFramePr>
        <p:xfrm>
          <a:off x="304800" y="2667000"/>
          <a:ext cx="8679613" cy="3856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600"/>
                <a:gridCol w="2819400"/>
                <a:gridCol w="2964613"/>
              </a:tblGrid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PatientType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CollateralSponsorPatientSID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FederalAgencySID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PatientTypeSID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PatientEnteredByStaffSID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FilipinoVeteranCode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CurrentEnrollmentSID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PatientEnteredCode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GovernmentEmployeeFlag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EligibilityEnteredStaffSID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PatientEnteredRemark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ODSRankType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EligibilityInterimDateTime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DuplicateRecordStatus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ODSRecalledCode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EligibilityInterimVistaErrorDate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DestinationMergePatientSID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ODSTreatmentDateTime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EligibilityInterimDateTimeTransformSID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SelfIdentifiedGender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ODSTreatmentVistaErrorDate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EligibilityStatusDateTime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ServiceConnectedFlag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ODSTreatmentDateTimeTransformSID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EligibilityStatusVistaErrorDate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PreferredInstitutionSource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OperationDesertShieldRank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EligibilityStatusDateTimeTransformSID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SSNVerificationStatus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MedicaidEligibleFlag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EligibilityVACode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DeathDocumentationType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MedicaidInquireDateTime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EligibilityVerificationMethod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DeathLastUpdatedByStaffSID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MedicaidInquireVistaErrorDate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IneligibleCity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DeathModifiedDateTime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MedicaidInquireDateTimeTransformSID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IneligibleSource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DeathModifiedVistaErrorDate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VeteranTransportationProgramFlag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43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IneligibleStateSID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DeathModifiedDateTimeTransformSID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6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IneligibleVAROReason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DeathNotificationSource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6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646238"/>
            <a:ext cx="5334000" cy="639762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/>
              <a:t>Patient.Patient </a:t>
            </a:r>
            <a:r>
              <a:rPr lang="en-US" sz="3300" dirty="0" smtClean="0"/>
              <a:t>View </a:t>
            </a:r>
            <a:r>
              <a:rPr lang="en-US" sz="3300" dirty="0"/>
              <a:t>(continued)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2342461"/>
            <a:ext cx="5104606" cy="39512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new version of the view will have 78 fields.</a:t>
            </a:r>
          </a:p>
          <a:p>
            <a:r>
              <a:rPr lang="en-US" sz="2800" dirty="0" smtClean="0"/>
              <a:t>The order of the Patient.Patient view also changed to group similar fields together.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34" y="1828800"/>
            <a:ext cx="213446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8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/>
              <a:t>SPatient.SPatient</a:t>
            </a:r>
            <a:r>
              <a:rPr lang="en-US" sz="2800" b="1" dirty="0"/>
              <a:t> </a:t>
            </a:r>
            <a:r>
              <a:rPr lang="en-US" sz="2800" b="1" dirty="0" smtClean="0"/>
              <a:t>View</a:t>
            </a:r>
            <a:endParaRPr lang="en-US" sz="2800" dirty="0"/>
          </a:p>
          <a:p>
            <a:pPr marL="457200" indent="-457200"/>
            <a:r>
              <a:rPr lang="en-US" sz="2800" dirty="0"/>
              <a:t>Columns that will be renamed: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err="1"/>
              <a:t>DateOfBirth</a:t>
            </a:r>
            <a:r>
              <a:rPr lang="en-US" sz="2400" dirty="0"/>
              <a:t> renamed to </a:t>
            </a:r>
            <a:r>
              <a:rPr lang="en-US" sz="2400" dirty="0" err="1"/>
              <a:t>BirthDateTime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err="1"/>
              <a:t>DateOfBirthText</a:t>
            </a:r>
            <a:r>
              <a:rPr lang="en-US" sz="2400" dirty="0"/>
              <a:t> renamed to </a:t>
            </a:r>
            <a:r>
              <a:rPr lang="en-US" sz="2400" dirty="0" err="1"/>
              <a:t>BirthVistaErrorDate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/>
              <a:t>Deceased</a:t>
            </a:r>
            <a:r>
              <a:rPr lang="en-US" sz="2400" dirty="0"/>
              <a:t> renamed to </a:t>
            </a:r>
            <a:r>
              <a:rPr lang="en-US" sz="2400" dirty="0" err="1"/>
              <a:t>DeceasedFlag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err="1"/>
              <a:t>DateOfDeath</a:t>
            </a:r>
            <a:r>
              <a:rPr lang="en-US" sz="2400" dirty="0"/>
              <a:t> renamed to </a:t>
            </a:r>
            <a:r>
              <a:rPr lang="en-US" sz="2400" dirty="0" err="1"/>
              <a:t>DeathDateTime</a:t>
            </a:r>
            <a:r>
              <a:rPr lang="en-US" sz="2400" dirty="0"/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err="1"/>
              <a:t>DateOfDeathText</a:t>
            </a:r>
            <a:r>
              <a:rPr lang="en-US" sz="2400" dirty="0"/>
              <a:t> renamed to </a:t>
            </a:r>
            <a:r>
              <a:rPr lang="en-US" sz="2400" dirty="0" err="1"/>
              <a:t>DeathVistaErrorDate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err="1"/>
              <a:t>EnteredIntoFileDate</a:t>
            </a:r>
            <a:r>
              <a:rPr lang="en-US" sz="2400" dirty="0"/>
              <a:t> renamed to </a:t>
            </a:r>
            <a:r>
              <a:rPr lang="en-US" sz="2400" dirty="0" err="1"/>
              <a:t>PatientEnteredDateTime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err="1"/>
              <a:t>IneligibleDate</a:t>
            </a:r>
            <a:r>
              <a:rPr lang="en-US" sz="2400" dirty="0"/>
              <a:t> renamed to </a:t>
            </a:r>
            <a:r>
              <a:rPr lang="en-US" sz="2400" dirty="0" err="1"/>
              <a:t>IneligibleDateTime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err="1"/>
              <a:t>PseudoSSNFlag</a:t>
            </a:r>
            <a:r>
              <a:rPr lang="en-US" sz="2400" dirty="0"/>
              <a:t> renamed to </a:t>
            </a:r>
            <a:r>
              <a:rPr lang="en-US" sz="2400" dirty="0" err="1"/>
              <a:t>PseudoSSNReason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5812" y="1143000"/>
            <a:ext cx="7011988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12"/>
          <p:cNvSpPr txBox="1">
            <a:spLocks/>
          </p:cNvSpPr>
          <p:nvPr/>
        </p:nvSpPr>
        <p:spPr>
          <a:xfrm>
            <a:off x="1974011" y="609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rgbClr val="1F497D"/>
                </a:solidFill>
              </a:rPr>
              <a:t>CDW Insights</a:t>
            </a:r>
            <a:endParaRPr lang="en-US" sz="3200" dirty="0">
              <a:solidFill>
                <a:srgbClr val="1F497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57400" y="1295400"/>
            <a:ext cx="6859587" cy="908949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" y="152400"/>
            <a:ext cx="1143000" cy="1143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9794" y="1600200"/>
            <a:ext cx="8469406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/>
              <a:t>SPatient.SPatient</a:t>
            </a:r>
            <a:r>
              <a:rPr lang="en-US" sz="2800" b="1" dirty="0"/>
              <a:t> </a:t>
            </a:r>
            <a:r>
              <a:rPr lang="en-US" sz="2800" b="1" dirty="0" smtClean="0"/>
              <a:t>view </a:t>
            </a:r>
            <a:r>
              <a:rPr lang="en-US" sz="2800" b="1" dirty="0" smtClean="0"/>
              <a:t>(continued)</a:t>
            </a:r>
            <a:endParaRPr lang="en-US" sz="2800" dirty="0"/>
          </a:p>
          <a:p>
            <a:r>
              <a:rPr lang="en-US" sz="2800" dirty="0" smtClean="0"/>
              <a:t>Columns </a:t>
            </a:r>
            <a:r>
              <a:rPr lang="en-US" sz="2800" dirty="0"/>
              <a:t>that will be removed: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MothersMaidenName</a:t>
            </a:r>
            <a:r>
              <a:rPr lang="en-US" sz="2400" dirty="0" smtClean="0"/>
              <a:t> -  Moved to new </a:t>
            </a:r>
            <a:r>
              <a:rPr lang="en-US" sz="2400" dirty="0" err="1" smtClean="0"/>
              <a:t>SPatient.PlaceOfBirth</a:t>
            </a:r>
            <a:r>
              <a:rPr lang="en-US" sz="2400" dirty="0" smtClean="0"/>
              <a:t> </a:t>
            </a:r>
            <a:r>
              <a:rPr lang="en-US" sz="2400" dirty="0" smtClean="0"/>
              <a:t>view.</a:t>
            </a:r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/>
              <a:t>RaceSID</a:t>
            </a:r>
            <a:r>
              <a:rPr lang="en-US" sz="2400" dirty="0"/>
              <a:t> </a:t>
            </a:r>
            <a:r>
              <a:rPr lang="en-US" sz="2400" dirty="0" smtClean="0"/>
              <a:t>- Moved </a:t>
            </a:r>
            <a:r>
              <a:rPr lang="en-US" sz="2400" dirty="0"/>
              <a:t>to </a:t>
            </a:r>
            <a:r>
              <a:rPr lang="en-US" sz="2400" dirty="0" err="1"/>
              <a:t>PatSub.Race</a:t>
            </a:r>
            <a:r>
              <a:rPr lang="en-US" sz="2400" dirty="0"/>
              <a:t> </a:t>
            </a:r>
            <a:r>
              <a:rPr lang="en-US" sz="2400" dirty="0" smtClean="0"/>
              <a:t>view </a:t>
            </a:r>
            <a:r>
              <a:rPr lang="en-US" sz="2400" dirty="0"/>
              <a:t>as </a:t>
            </a:r>
            <a:r>
              <a:rPr lang="en-US" sz="2400" dirty="0" err="1"/>
              <a:t>LegacyRaceSID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LastServiceEntryDate</a:t>
            </a:r>
            <a:r>
              <a:rPr lang="en-US" sz="2400" dirty="0" smtClean="0"/>
              <a:t> – Moved to new </a:t>
            </a:r>
            <a:r>
              <a:rPr lang="en-US" sz="2400" dirty="0" err="1" smtClean="0"/>
              <a:t>SPatient.MilitaryService</a:t>
            </a:r>
            <a:r>
              <a:rPr lang="en-US" sz="2400" dirty="0" smtClean="0"/>
              <a:t> </a:t>
            </a:r>
            <a:r>
              <a:rPr lang="en-US" sz="2400" dirty="0" err="1" smtClean="0"/>
              <a:t>EpisodeLegacy</a:t>
            </a:r>
            <a:r>
              <a:rPr lang="en-US" sz="2400" dirty="0" smtClean="0"/>
              <a:t> </a:t>
            </a:r>
            <a:r>
              <a:rPr lang="en-US" sz="2400" dirty="0" smtClean="0"/>
              <a:t>view.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LastServiceSeparationDate</a:t>
            </a:r>
            <a:r>
              <a:rPr lang="en-US" sz="2400" dirty="0" smtClean="0"/>
              <a:t> </a:t>
            </a:r>
            <a:r>
              <a:rPr lang="en-US" sz="2400" dirty="0"/>
              <a:t>– Moved to new </a:t>
            </a:r>
            <a:r>
              <a:rPr lang="en-US" sz="2400" dirty="0" err="1" smtClean="0"/>
              <a:t>SPatient.MilitaryService</a:t>
            </a:r>
            <a:r>
              <a:rPr lang="en-US" sz="2400" dirty="0" smtClean="0"/>
              <a:t> </a:t>
            </a:r>
            <a:r>
              <a:rPr lang="en-US" sz="2400" dirty="0" err="1" smtClean="0"/>
              <a:t>EpisodeLegacy</a:t>
            </a:r>
            <a:r>
              <a:rPr lang="en-US" sz="2400" dirty="0" smtClean="0"/>
              <a:t> </a:t>
            </a:r>
            <a:r>
              <a:rPr lang="en-US" sz="2400" dirty="0" smtClean="0"/>
              <a:t>view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RoomBedSID</a:t>
            </a:r>
            <a:r>
              <a:rPr lang="en-US" sz="2400" dirty="0" smtClean="0"/>
              <a:t> – Inpatient revision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ExcludeFromFacilityDirectoryFlag</a:t>
            </a:r>
            <a:r>
              <a:rPr lang="en-US" sz="2400" dirty="0" smtClean="0"/>
              <a:t> </a:t>
            </a:r>
            <a:r>
              <a:rPr lang="en-US" sz="2400" dirty="0"/>
              <a:t>– Inpatient </a:t>
            </a:r>
            <a:r>
              <a:rPr lang="en-US" sz="2400" dirty="0" smtClean="0"/>
              <a:t>revision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PatientICNChecksum</a:t>
            </a:r>
            <a:r>
              <a:rPr lang="en-US" sz="2400" dirty="0"/>
              <a:t> </a:t>
            </a:r>
            <a:r>
              <a:rPr lang="en-US" sz="2400" dirty="0" smtClean="0"/>
              <a:t>– National Enrollment </a:t>
            </a:r>
            <a:r>
              <a:rPr lang="en-US" sz="2400" dirty="0" smtClean="0"/>
              <a:t>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7852C100523449772471FD4848775" ma:contentTypeVersion="1" ma:contentTypeDescription="Create a new document." ma:contentTypeScope="" ma:versionID="7b4480815ab86e555fe66d7f38ddc0a9">
  <xsd:schema xmlns:xsd="http://www.w3.org/2001/XMLSchema" xmlns:xs="http://www.w3.org/2001/XMLSchema" xmlns:p="http://schemas.microsoft.com/office/2006/metadata/properties" xmlns:ns2="2254a1fb-d639-43e8-bac3-5704f55e9316" targetNamespace="http://schemas.microsoft.com/office/2006/metadata/properties" ma:root="true" ma:fieldsID="2b0d5512debc5e86e790106a7eaedac6" ns2:_="">
    <xsd:import namespace="2254a1fb-d639-43e8-bac3-5704f55e93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4a1fb-d639-43e8-bac3-5704f55e93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254a1fb-d639-43e8-bac3-5704f55e9316">SQEQKE3H6XHD-88-173</_dlc_DocId>
    <_dlc_DocIdUrl xmlns="2254a1fb-d639-43e8-bac3-5704f55e9316">
      <Url>https://vaww.cdw.va.gov/metadata/_layouts/15/DocIdRedir.aspx?ID=SQEQKE3H6XHD-88-173</Url>
      <Description>SQEQKE3H6XHD-88-173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20C4AB-8A8B-45F8-B858-C48B1E137967}"/>
</file>

<file path=customXml/itemProps2.xml><?xml version="1.0" encoding="utf-8"?>
<ds:datastoreItem xmlns:ds="http://schemas.openxmlformats.org/officeDocument/2006/customXml" ds:itemID="{55AA2555-2C8F-42B8-8839-817D58B3AECC}">
  <ds:schemaRefs>
    <ds:schemaRef ds:uri="http://purl.org/dc/terms/"/>
    <ds:schemaRef ds:uri="a1ddb436-c2f4-4306-a98c-5d84f4c47911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2254a1fb-d639-43e8-bac3-5704f55e931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2D1F162-BADA-4400-A7D9-BF40A7D8F14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38CA949-43D4-4084-8AFF-345D72FF92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1732</Words>
  <Application>Microsoft Office PowerPoint</Application>
  <PresentationFormat>On-screen Show (4:3)</PresentationFormat>
  <Paragraphs>480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CDW Data Domain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CDW Insights  - Intro</dc:title>
  <dc:creator>Prewett, Mason (LITS)</dc:creator>
  <cp:lastModifiedBy>Hall, Trinity</cp:lastModifiedBy>
  <cp:revision>88</cp:revision>
  <dcterms:created xsi:type="dcterms:W3CDTF">2006-08-16T00:00:00Z</dcterms:created>
  <dcterms:modified xsi:type="dcterms:W3CDTF">2017-04-25T18:41:19Z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0x0101009BA7852C100523449772471FD4848775</vt:lpwstr>
  </property>
  <property fmtid="{D5CDD505-2E9C-101B-9397-08002B2CF9AE}" pid="3" name="_dlc_DocIdItemGuid">
    <vt:lpwstr>de4ac200-0106-4444-bc64-74649198559f</vt:lpwstr>
  </property>
</Properties>
</file>