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6" r:id="rId2"/>
    <p:sldId id="288" r:id="rId3"/>
    <p:sldId id="289" r:id="rId4"/>
    <p:sldId id="268" r:id="rId5"/>
    <p:sldId id="263" r:id="rId6"/>
    <p:sldId id="262" r:id="rId7"/>
    <p:sldId id="269" r:id="rId8"/>
    <p:sldId id="270" r:id="rId9"/>
    <p:sldId id="280" r:id="rId10"/>
    <p:sldId id="287" r:id="rId11"/>
    <p:sldId id="281" r:id="rId12"/>
    <p:sldId id="282" r:id="rId13"/>
    <p:sldId id="283" r:id="rId14"/>
    <p:sldId id="284" r:id="rId15"/>
    <p:sldId id="285" r:id="rId16"/>
    <p:sldId id="265" r:id="rId17"/>
    <p:sldId id="258" r:id="rId18"/>
    <p:sldId id="259" r:id="rId19"/>
    <p:sldId id="260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5" autoAdjust="0"/>
    <p:restoredTop sz="87385" autoAdjust="0"/>
  </p:normalViewPr>
  <p:slideViewPr>
    <p:cSldViewPr snapToGrid="0">
      <p:cViewPr varScale="1">
        <p:scale>
          <a:sx n="97" d="100"/>
          <a:sy n="97" d="100"/>
        </p:scale>
        <p:origin x="2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26924-523E-40BE-AC66-46CB9900C250}" type="datetimeFigureOut">
              <a:rPr lang="en-GB" smtClean="0"/>
              <a:t>07/11/2016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564B8-3476-4BB1-9A75-046277E8A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0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Care</a:t>
            </a:r>
            <a:r>
              <a:rPr lang="en-GB" baseline="0" dirty="0" smtClean="0"/>
              <a:t> information included that from the patient as well as the service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564B8-3476-4BB1-9A75-046277E8AC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55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to avoid the nuances-</a:t>
            </a:r>
            <a:r>
              <a:rPr lang="en-GB" baseline="0" dirty="0" smtClean="0"/>
              <a:t> e.g. flags  - need to say in general. </a:t>
            </a:r>
          </a:p>
          <a:p>
            <a:r>
              <a:rPr lang="en-GB" baseline="0" dirty="0" smtClean="0"/>
              <a:t>How do these different building blocks come together. </a:t>
            </a:r>
          </a:p>
          <a:p>
            <a:r>
              <a:rPr lang="en-GB" baseline="0" dirty="0" smtClean="0"/>
              <a:t>From each of the questions – what is the implications. How do these implications come together.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564B8-3476-4BB1-9A75-046277E8AC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4AB-B13F-43D9-B89B-AF368D4ADF46}" type="datetime1">
              <a:rPr lang="en-GB" smtClean="0"/>
              <a:t>07/11/2016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0FCE-A9CB-468F-A074-AEA050DC6E33}" type="datetime1">
              <a:rPr lang="en-GB" smtClean="0"/>
              <a:t>07/11/2016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35A-0BE3-4813-9AB7-7DB826E2EAD5}" type="datetime1">
              <a:rPr lang="en-GB" smtClean="0"/>
              <a:t>07/11/2016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0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title="black and white close-up image of male toddler/young boy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86" t="2752" b="11279"/>
          <a:stretch/>
        </p:blipFill>
        <p:spPr>
          <a:xfrm>
            <a:off x="0" y="0"/>
            <a:ext cx="12192000" cy="6878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3" y="2480567"/>
            <a:ext cx="4995579" cy="2160735"/>
          </a:xfrm>
        </p:spPr>
        <p:txBody>
          <a:bodyPr anchor="t">
            <a:noAutofit/>
          </a:bodyPr>
          <a:lstStyle>
            <a:lvl1pPr>
              <a:defRPr sz="48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19"/>
          <p:cNvSpPr>
            <a:spLocks noGrp="1"/>
          </p:cNvSpPr>
          <p:nvPr>
            <p:ph sz="quarter" idx="11" hasCustomPrompt="1"/>
          </p:nvPr>
        </p:nvSpPr>
        <p:spPr>
          <a:xfrm>
            <a:off x="609602" y="4949689"/>
            <a:ext cx="4900361" cy="991523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3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Sub heading</a:t>
            </a:r>
            <a:endParaRPr lang="en-US" dirty="0"/>
          </a:p>
        </p:txBody>
      </p:sp>
      <p:sp>
        <p:nvSpPr>
          <p:cNvPr id="8" name="Content Placeholder 19"/>
          <p:cNvSpPr>
            <a:spLocks noGrp="1"/>
          </p:cNvSpPr>
          <p:nvPr>
            <p:ph sz="quarter" idx="12" hasCustomPrompt="1"/>
          </p:nvPr>
        </p:nvSpPr>
        <p:spPr>
          <a:xfrm>
            <a:off x="609602" y="5985385"/>
            <a:ext cx="5813287" cy="3610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67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7" name="Picture 6" title="NHS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688" y="346471"/>
            <a:ext cx="1089152" cy="6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CDE6-F363-4751-BF0A-21797E726B73}" type="datetime1">
              <a:rPr lang="en-GB" smtClean="0"/>
              <a:t>07/11/2016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69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8E38-133D-4601-B6E9-A08D7FD8BAE9}" type="datetime1">
              <a:rPr lang="en-GB" smtClean="0"/>
              <a:t>07/11/2016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6CBF-6227-49E0-8D66-20B4A66ACC2F}" type="datetime1">
              <a:rPr lang="en-GB" smtClean="0"/>
              <a:t>07/11/2016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4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99D4-E39B-4881-9E01-8FB94F216081}" type="datetime1">
              <a:rPr lang="en-GB" smtClean="0"/>
              <a:t>07/11/2016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8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E00-BF26-4B10-85EA-69F18C26961A}" type="datetime1">
              <a:rPr lang="en-GB" smtClean="0"/>
              <a:t>07/11/2016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0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60E6-CCE7-4017-B521-B398B72BD36E}" type="datetime1">
              <a:rPr lang="en-GB" smtClean="0"/>
              <a:t>07/11/2016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7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F262-EEC3-424F-9008-64FD0667E1BC}" type="datetime1">
              <a:rPr lang="en-GB" smtClean="0"/>
              <a:t>07/11/2016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3CB-B98B-480D-ADA1-19D1D15FB033}" type="datetime1">
              <a:rPr lang="en-GB" smtClean="0"/>
              <a:t>07/11/2016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EF1F-4533-473F-8BAD-0AEB7FED6FB4}" type="datetime1">
              <a:rPr lang="en-GB" smtClean="0"/>
              <a:t>07/11/2016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F7298-F758-4921-A40E-3C1F52781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cid:D76A7EF9-C5FA-43A8-973D-157122FAF61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cid:D76A7EF9-C5FA-43A8-973D-157122FAF61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5.png"/><Relationship Id="rId6" Type="http://schemas.openxmlformats.org/officeDocument/2006/relationships/image" Target="cid:D76A7EF9-C5FA-43A8-973D-157122FAF619" TargetMode="External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5.png"/><Relationship Id="rId6" Type="http://schemas.openxmlformats.org/officeDocument/2006/relationships/image" Target="cid:D76A7EF9-C5FA-43A8-973D-157122FAF619" TargetMode="External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5.png"/><Relationship Id="rId6" Type="http://schemas.openxmlformats.org/officeDocument/2006/relationships/image" Target="cid:D76A7EF9-C5FA-43A8-973D-157122FAF619" TargetMode="External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cid:D76A7EF9-C5FA-43A8-973D-157122FAF619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cid:D76A7EF9-C5FA-43A8-973D-157122FAF619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cid:D76A7EF9-C5FA-43A8-973D-157122FAF619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D76A7EF9-C5FA-43A8-973D-157122FAF619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2" y="2086039"/>
            <a:ext cx="5340559" cy="2308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0" y="5060355"/>
            <a:ext cx="5023540" cy="11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59" y="131966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GB" b="1" smtClean="0"/>
              <a:t>What </a:t>
            </a:r>
            <a:r>
              <a:rPr lang="en-GB" b="1"/>
              <a:t>is the governance level that information sharing for direct care should occur and be aligned to the care workflow? </a:t>
            </a:r>
          </a:p>
          <a:p>
            <a:pPr lvl="2"/>
            <a:endParaRPr lang="en-GB"/>
          </a:p>
          <a:p>
            <a:pPr lvl="2"/>
            <a:r>
              <a:rPr lang="en-GB"/>
              <a:t>The STP should be </a:t>
            </a:r>
            <a:r>
              <a:rPr lang="en-GB" smtClean="0"/>
              <a:t>the level </a:t>
            </a:r>
            <a:r>
              <a:rPr lang="en-GB"/>
              <a:t>of “regional information sharing”  - this aligns with patient flow and population size (unless justified reason why not  - e.g. STP boundaries artificial or super-STP level appropriate).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83221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83726"/>
            <a:ext cx="10058400" cy="12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8" y="1415722"/>
            <a:ext cx="11243441" cy="4940628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GB" sz="3100" b="1" smtClean="0"/>
              <a:t>At </a:t>
            </a:r>
            <a:r>
              <a:rPr lang="en-GB" sz="3100" b="1" dirty="0" smtClean="0"/>
              <a:t>what level should the data for information sharing provided to and with professionals be held? </a:t>
            </a:r>
          </a:p>
          <a:p>
            <a:pPr lvl="2"/>
            <a:r>
              <a:rPr lang="en-GB" sz="2300" dirty="0" smtClean="0"/>
              <a:t>National</a:t>
            </a:r>
          </a:p>
          <a:p>
            <a:pPr lvl="2"/>
            <a:r>
              <a:rPr lang="en-GB" sz="2300" dirty="0" smtClean="0"/>
              <a:t>Regional</a:t>
            </a:r>
          </a:p>
          <a:p>
            <a:pPr lvl="2"/>
            <a:r>
              <a:rPr lang="en-GB" sz="2300" dirty="0" smtClean="0"/>
              <a:t>Local </a:t>
            </a:r>
          </a:p>
          <a:p>
            <a:pPr lvl="2"/>
            <a:endParaRPr lang="en-GB" sz="2300" dirty="0"/>
          </a:p>
          <a:p>
            <a:pPr lvl="1"/>
            <a:r>
              <a:rPr lang="en-GB" sz="2600" dirty="0" smtClean="0"/>
              <a:t>Assumptions: </a:t>
            </a:r>
          </a:p>
          <a:p>
            <a:pPr lvl="2"/>
            <a:r>
              <a:rPr lang="en-GB" sz="2300" dirty="0" smtClean="0"/>
              <a:t>Clinical systems will be accessing and sharing information through </a:t>
            </a:r>
            <a:r>
              <a:rPr lang="en-GB" sz="2300" smtClean="0"/>
              <a:t>standards-based APIs</a:t>
            </a:r>
            <a:endParaRPr lang="en-GB" sz="2300" dirty="0" smtClean="0"/>
          </a:p>
          <a:p>
            <a:pPr lvl="2"/>
            <a:r>
              <a:rPr lang="en-GB" sz="2300" dirty="0" smtClean="0"/>
              <a:t>SSO and consistent security model in place and access through </a:t>
            </a:r>
            <a:r>
              <a:rPr lang="en-GB" sz="2300" smtClean="0"/>
              <a:t>native systems</a:t>
            </a:r>
            <a:endParaRPr lang="en-GB" sz="2300" dirty="0" smtClean="0"/>
          </a:p>
          <a:p>
            <a:pPr lvl="1"/>
            <a:endParaRPr lang="en-GB" sz="2600" dirty="0" smtClean="0"/>
          </a:p>
          <a:p>
            <a:pPr lvl="1"/>
            <a:r>
              <a:rPr lang="en-GB" sz="2600" smtClean="0"/>
              <a:t>Options: </a:t>
            </a:r>
            <a:endParaRPr lang="en-GB" sz="2600" dirty="0" smtClean="0"/>
          </a:p>
          <a:p>
            <a:pPr lvl="2"/>
            <a:r>
              <a:rPr lang="en-GB" sz="2300" smtClean="0"/>
              <a:t>Professional access to patient information to be at </a:t>
            </a:r>
            <a:r>
              <a:rPr lang="en-GB" sz="2300" dirty="0" smtClean="0"/>
              <a:t>a </a:t>
            </a:r>
            <a:r>
              <a:rPr lang="en-GB" sz="2300" smtClean="0"/>
              <a:t>national level.  Information </a:t>
            </a:r>
            <a:r>
              <a:rPr lang="en-GB" sz="2300" dirty="0" smtClean="0"/>
              <a:t>for a patient with local additional content variations dealt with at a </a:t>
            </a:r>
            <a:r>
              <a:rPr lang="en-GB" sz="2300" smtClean="0"/>
              <a:t>local level</a:t>
            </a:r>
            <a:endParaRPr lang="en-GB" sz="2300" dirty="0" smtClean="0"/>
          </a:p>
          <a:p>
            <a:pPr lvl="2"/>
            <a:r>
              <a:rPr lang="en-GB" sz="2300" smtClean="0"/>
              <a:t>Professional access to patient information to be at </a:t>
            </a:r>
            <a:r>
              <a:rPr lang="en-GB" sz="2300" dirty="0" smtClean="0"/>
              <a:t>a regional level and then federated and normalised on demand </a:t>
            </a:r>
          </a:p>
          <a:p>
            <a:pPr lvl="2"/>
            <a:endParaRPr lang="en-GB" sz="2300" smtClean="0"/>
          </a:p>
          <a:p>
            <a:pPr lvl="1"/>
            <a:r>
              <a:rPr lang="en-GB" sz="2600" smtClean="0"/>
              <a:t>Options:</a:t>
            </a:r>
          </a:p>
          <a:p>
            <a:pPr lvl="2"/>
            <a:r>
              <a:rPr lang="en-GB" sz="2300" smtClean="0"/>
              <a:t>Information </a:t>
            </a:r>
            <a:r>
              <a:rPr lang="en-GB" sz="2300" dirty="0" smtClean="0"/>
              <a:t>accessed as care record elements (move away from document-centric) approach</a:t>
            </a:r>
            <a:endParaRPr lang="en-GB" sz="2300" dirty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3" y="67960"/>
            <a:ext cx="10058400" cy="12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06" y="1464346"/>
            <a:ext cx="11219793" cy="4351338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GB" sz="3100" b="1" smtClean="0"/>
              <a:t>At </a:t>
            </a:r>
            <a:r>
              <a:rPr lang="en-GB" sz="3100" b="1" dirty="0"/>
              <a:t>what level should the information about a citizen/from a citizen be exposed?</a:t>
            </a:r>
          </a:p>
          <a:p>
            <a:pPr lvl="2"/>
            <a:r>
              <a:rPr lang="en-GB" sz="2300" dirty="0"/>
              <a:t>National </a:t>
            </a:r>
          </a:p>
          <a:p>
            <a:pPr lvl="2"/>
            <a:r>
              <a:rPr lang="en-GB" sz="2300" dirty="0"/>
              <a:t>Regional</a:t>
            </a:r>
          </a:p>
          <a:p>
            <a:pPr lvl="2"/>
            <a:r>
              <a:rPr lang="en-GB" sz="2300" dirty="0"/>
              <a:t>Local</a:t>
            </a:r>
          </a:p>
          <a:p>
            <a:pPr lvl="2"/>
            <a:endParaRPr lang="en-GB" sz="2300" dirty="0"/>
          </a:p>
          <a:p>
            <a:pPr lvl="1"/>
            <a:r>
              <a:rPr lang="en-GB" sz="2600" dirty="0" smtClean="0"/>
              <a:t>Assumptions: </a:t>
            </a:r>
          </a:p>
          <a:p>
            <a:pPr lvl="2"/>
            <a:r>
              <a:rPr lang="en-GB" sz="2300" dirty="0" smtClean="0"/>
              <a:t>Citizen facing apps/systems will be accessing and sharing information through </a:t>
            </a:r>
            <a:r>
              <a:rPr lang="en-GB" sz="2300" smtClean="0"/>
              <a:t>standards-based APIs</a:t>
            </a:r>
            <a:endParaRPr lang="en-GB" sz="2300" dirty="0" smtClean="0"/>
          </a:p>
          <a:p>
            <a:pPr lvl="2"/>
            <a:r>
              <a:rPr lang="en-GB" sz="2300" dirty="0" smtClean="0"/>
              <a:t>SSO and consistent security model in place and access through </a:t>
            </a:r>
            <a:r>
              <a:rPr lang="en-GB" sz="2300" smtClean="0"/>
              <a:t>native systems</a:t>
            </a:r>
            <a:endParaRPr lang="en-GB" sz="2300" dirty="0" smtClean="0"/>
          </a:p>
          <a:p>
            <a:pPr lvl="1"/>
            <a:endParaRPr lang="en-GB" sz="2600" dirty="0" smtClean="0"/>
          </a:p>
          <a:p>
            <a:pPr lvl="1"/>
            <a:r>
              <a:rPr lang="en-GB" sz="2600" smtClean="0"/>
              <a:t>Options: </a:t>
            </a:r>
            <a:endParaRPr lang="en-GB" sz="2600" dirty="0" smtClean="0"/>
          </a:p>
          <a:p>
            <a:pPr lvl="2"/>
            <a:r>
              <a:rPr lang="en-GB" sz="2300" dirty="0" smtClean="0"/>
              <a:t>Information for citizens to be held at a </a:t>
            </a:r>
            <a:r>
              <a:rPr lang="en-GB" sz="2300" smtClean="0"/>
              <a:t>national level</a:t>
            </a:r>
            <a:endParaRPr lang="en-GB" sz="2300" dirty="0" smtClean="0"/>
          </a:p>
          <a:p>
            <a:pPr lvl="2"/>
            <a:r>
              <a:rPr lang="en-GB" sz="2300" dirty="0" smtClean="0"/>
              <a:t>Information for citizens should be held at a regional level and then federated and normalised </a:t>
            </a:r>
            <a:r>
              <a:rPr lang="en-GB" sz="2300" smtClean="0"/>
              <a:t>on demand</a:t>
            </a:r>
            <a:endParaRPr lang="en-GB" sz="2300" dirty="0" smtClean="0"/>
          </a:p>
          <a:p>
            <a:pPr lvl="2"/>
            <a:r>
              <a:rPr lang="en-GB" sz="2300" dirty="0" smtClean="0"/>
              <a:t>But then where should information provided by a citizen be held?</a:t>
            </a:r>
          </a:p>
          <a:p>
            <a:pPr lvl="2"/>
            <a:endParaRPr lang="en-GB" sz="2300" dirty="0" smtClean="0"/>
          </a:p>
          <a:p>
            <a:pPr lvl="1"/>
            <a:r>
              <a:rPr lang="en-GB" sz="2600" smtClean="0"/>
              <a:t>Options:</a:t>
            </a:r>
            <a:endParaRPr lang="en-GB" sz="2600" dirty="0" smtClean="0"/>
          </a:p>
          <a:p>
            <a:pPr lvl="2"/>
            <a:r>
              <a:rPr lang="en-GB" sz="2300" dirty="0" smtClean="0"/>
              <a:t>Information accessed as care record elements (move away from document-centric) approach</a:t>
            </a:r>
            <a:endParaRPr lang="en-GB" sz="2300" dirty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7" y="67960"/>
            <a:ext cx="10058400" cy="12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8" y="1572210"/>
            <a:ext cx="11243441" cy="458464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2800" b="1" smtClean="0"/>
              <a:t>At </a:t>
            </a:r>
            <a:r>
              <a:rPr lang="en-GB" sz="2800" b="1" dirty="0"/>
              <a:t>what level should the information </a:t>
            </a:r>
            <a:r>
              <a:rPr lang="en-GB" sz="2800" b="1" dirty="0" smtClean="0"/>
              <a:t>in comparing an individual to a population be held? </a:t>
            </a:r>
            <a:endParaRPr lang="en-GB" sz="2800" b="1" dirty="0"/>
          </a:p>
          <a:p>
            <a:pPr lvl="2"/>
            <a:r>
              <a:rPr lang="en-GB" sz="2100" dirty="0"/>
              <a:t>National </a:t>
            </a:r>
          </a:p>
          <a:p>
            <a:pPr lvl="2"/>
            <a:r>
              <a:rPr lang="en-GB" sz="2100" dirty="0"/>
              <a:t>Regional</a:t>
            </a:r>
          </a:p>
          <a:p>
            <a:pPr lvl="2"/>
            <a:r>
              <a:rPr lang="en-GB" sz="2100" dirty="0"/>
              <a:t>Local</a:t>
            </a:r>
          </a:p>
          <a:p>
            <a:pPr lvl="2"/>
            <a:endParaRPr lang="en-GB" sz="2100" dirty="0"/>
          </a:p>
          <a:p>
            <a:pPr lvl="1"/>
            <a:r>
              <a:rPr lang="en-GB" dirty="0" smtClean="0"/>
              <a:t>Assumptions</a:t>
            </a:r>
            <a:r>
              <a:rPr lang="en-GB" sz="2800" dirty="0" smtClean="0"/>
              <a:t>: </a:t>
            </a:r>
          </a:p>
          <a:p>
            <a:pPr lvl="2"/>
            <a:r>
              <a:rPr lang="en-GB" sz="2100" dirty="0" smtClean="0"/>
              <a:t>IG model and rules in place for sharing information for population health to enable </a:t>
            </a:r>
            <a:r>
              <a:rPr lang="en-GB" sz="2100" smtClean="0"/>
              <a:t>direct intervention </a:t>
            </a:r>
            <a:endParaRPr lang="en-GB" sz="2100" dirty="0" smtClean="0"/>
          </a:p>
          <a:p>
            <a:pPr lvl="1"/>
            <a:endParaRPr lang="en-GB" sz="2800" dirty="0" smtClean="0"/>
          </a:p>
          <a:p>
            <a:pPr lvl="1"/>
            <a:r>
              <a:rPr lang="en-GB" smtClean="0"/>
              <a:t>Options: </a:t>
            </a:r>
            <a:endParaRPr lang="en-GB" dirty="0" smtClean="0"/>
          </a:p>
          <a:p>
            <a:pPr lvl="2"/>
            <a:r>
              <a:rPr lang="en-GB" sz="2100" dirty="0" smtClean="0"/>
              <a:t>Information for population health held at a regional level and normalised at a regional level with the ability to bring together at </a:t>
            </a:r>
            <a:r>
              <a:rPr lang="en-GB" sz="2100" smtClean="0"/>
              <a:t>national level</a:t>
            </a:r>
            <a:endParaRPr lang="en-GB" sz="2100" dirty="0" smtClean="0"/>
          </a:p>
          <a:p>
            <a:pPr lvl="2"/>
            <a:r>
              <a:rPr lang="en-GB" sz="2100" dirty="0" smtClean="0"/>
              <a:t>Information for population health should be held at a national level with direct extract from clinical </a:t>
            </a:r>
            <a:r>
              <a:rPr lang="en-GB" sz="2100" smtClean="0"/>
              <a:t>systems/regional exchanges</a:t>
            </a:r>
            <a:endParaRPr lang="en-GB" sz="2100" dirty="0" smtClean="0"/>
          </a:p>
          <a:p>
            <a:pPr lvl="2"/>
            <a:endParaRPr lang="en-GB" sz="2100" dirty="0" smtClean="0"/>
          </a:p>
          <a:p>
            <a:pPr lvl="1"/>
            <a:r>
              <a:rPr lang="en-GB" smtClean="0"/>
              <a:t>Options</a:t>
            </a:r>
            <a:r>
              <a:rPr lang="en-GB" sz="2800" smtClean="0"/>
              <a:t>:</a:t>
            </a:r>
            <a:endParaRPr lang="en-GB" sz="2800" dirty="0" smtClean="0"/>
          </a:p>
          <a:p>
            <a:pPr lvl="2"/>
            <a:r>
              <a:rPr lang="en-GB" sz="2100" dirty="0" smtClean="0"/>
              <a:t>Information accessed as care record elements (move away from document-centric) approach</a:t>
            </a:r>
            <a:endParaRPr lang="en-GB" sz="2100" dirty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2" y="67960"/>
            <a:ext cx="10058400" cy="12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59" y="14801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smtClean="0"/>
              <a:t>How </a:t>
            </a:r>
            <a:r>
              <a:rPr lang="en-GB" sz="2400" b="1" dirty="0" smtClean="0"/>
              <a:t>do the decisions for information sharing, citizen access and contribution and population health come together coherently?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4" y="67960"/>
            <a:ext cx="10058400" cy="12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" y="39138"/>
            <a:ext cx="10515600" cy="12935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15</a:t>
            </a:fld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3076743" y="1849598"/>
            <a:ext cx="6041036" cy="644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National population health management approach 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982449" y="4760184"/>
            <a:ext cx="1843791" cy="107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Regional information sharing exchanges 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208489" y="4760183"/>
            <a:ext cx="1843791" cy="107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Regional information sharing exchanges 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6362076" y="4760182"/>
            <a:ext cx="1843791" cy="107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Regional information sharing exchanges 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610600" y="4760184"/>
            <a:ext cx="1843791" cy="107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Regional information sharing exchanges 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3091733" y="3386089"/>
            <a:ext cx="6041036" cy="644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Citizen access and contribution approach </a:t>
            </a:r>
            <a:endParaRPr lang="en-GB" dirty="0"/>
          </a:p>
        </p:txBody>
      </p:sp>
      <p:pic>
        <p:nvPicPr>
          <p:cNvPr id="12" name="Picture 11" descr="cid:D76A7EF9-C5FA-43A8-973D-157122FAF619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3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578572" y="3722418"/>
            <a:ext cx="1328342" cy="2997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>
                    <a:lumMod val="50000"/>
                  </a:schemeClr>
                </a:solidFill>
              </a:rPr>
              <a:t>Patient/</a:t>
            </a:r>
          </a:p>
          <a:p>
            <a:r>
              <a:rPr lang="en-GB" sz="1000" dirty="0" smtClean="0">
                <a:solidFill>
                  <a:schemeClr val="tx1">
                    <a:lumMod val="50000"/>
                  </a:schemeClr>
                </a:solidFill>
              </a:rPr>
              <a:t>Citizen</a:t>
            </a:r>
            <a:endParaRPr lang="en-GB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1590" y="2865083"/>
            <a:ext cx="5345394" cy="784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>
                    <a:lumMod val="50000"/>
                  </a:schemeClr>
                </a:solidFill>
              </a:rPr>
              <a:t>Local Business Knowledge </a:t>
            </a:r>
            <a:endParaRPr lang="en-GB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1590" y="3712406"/>
            <a:ext cx="5345394" cy="784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>
                    <a:lumMod val="50000"/>
                  </a:schemeClr>
                </a:solidFill>
              </a:rPr>
              <a:t>Data Management</a:t>
            </a:r>
            <a:endParaRPr lang="en-GB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1590" y="4566151"/>
            <a:ext cx="5345394" cy="21535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>
                    <a:lumMod val="50000"/>
                  </a:schemeClr>
                </a:solidFill>
              </a:rPr>
              <a:t>Technical Capabilities</a:t>
            </a:r>
            <a:endParaRPr lang="en-GB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51314" y="5312204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Master Patient </a:t>
            </a:r>
          </a:p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index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51314" y="4858421"/>
            <a:ext cx="4980062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Information Broker/Integration Engine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1314" y="5755741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Shared Record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79053" y="5750613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Data Extraction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06791" y="5775693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Security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06792" y="5308280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Audit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51314" y="6208231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SSO/In Context Launch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79053" y="6208230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Publishing/ Subscription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43511" y="5741631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APIs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23435" y="5310613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Document Hub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36509" y="5749638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Infrastructure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39778" y="3147126"/>
            <a:ext cx="869108" cy="3461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Directory of Service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79052" y="3147125"/>
            <a:ext cx="869108" cy="3461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Portal Access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06792" y="3147126"/>
            <a:ext cx="869108" cy="3461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App Support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34530" y="3157382"/>
            <a:ext cx="869108" cy="3461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Care Co-Ordination and Planning 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62268" y="3946991"/>
            <a:ext cx="869108" cy="34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Primary Care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231002" y="3946991"/>
            <a:ext cx="869108" cy="34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Acute/ Community/ Mental Health 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9736" y="3946991"/>
            <a:ext cx="869108" cy="34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Social Care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68471" y="3946991"/>
            <a:ext cx="869108" cy="34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Diagnostics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7205" y="3946991"/>
            <a:ext cx="869108" cy="34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Citizen Provided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79053" y="5310896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Information Sharing Rules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34530" y="5308281"/>
            <a:ext cx="869108" cy="3461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Tasks and Notifications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62267" y="3157382"/>
            <a:ext cx="869108" cy="3461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Condition Management (</a:t>
            </a:r>
            <a:r>
              <a:rPr lang="en-GB" sz="800" dirty="0" err="1" smtClean="0">
                <a:solidFill>
                  <a:schemeClr val="tx1">
                    <a:lumMod val="50000"/>
                  </a:schemeClr>
                </a:solidFill>
              </a:rPr>
              <a:t>eg</a:t>
            </a:r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 Diabetes)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61590" y="1656285"/>
            <a:ext cx="5345394" cy="1148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>
                    <a:lumMod val="50000"/>
                  </a:schemeClr>
                </a:solidFill>
              </a:rPr>
              <a:t>Business Capabilities</a:t>
            </a:r>
            <a:endParaRPr lang="en-GB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151314" y="1892180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Patient Record Access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179053" y="1892179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Patient Care Planning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06792" y="1892179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Integrated Workflow (tasks &amp; alerts)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36770" y="1892178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Health Surveillance 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66749" y="1892177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Decision Support 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1314" y="2330560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Mobile Working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168470" y="2330560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Caseload Management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99733" y="2330559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Risk Based alerting ( </a:t>
            </a:r>
            <a:r>
              <a:rPr lang="en-GB" sz="800" dirty="0" err="1" smtClean="0">
                <a:solidFill>
                  <a:schemeClr val="tx1">
                    <a:lumMod val="50000"/>
                  </a:schemeClr>
                </a:solidFill>
              </a:rPr>
              <a:t>eg</a:t>
            </a:r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 NEWS)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236770" y="2330558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Adverse Event Management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266749" y="2330560"/>
            <a:ext cx="869108" cy="3461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Self Management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5" name="Picture 8" descr="C:\Users\CambouropoulosP\AppData\Local\Microsoft\Windows\Temporary Internet Files\Content.IE5\WN86QU7Q\Us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30" y="3765188"/>
            <a:ext cx="635658" cy="6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/>
          <p:cNvSpPr/>
          <p:nvPr/>
        </p:nvSpPr>
        <p:spPr>
          <a:xfrm>
            <a:off x="1659649" y="4323981"/>
            <a:ext cx="869108" cy="346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Personalised Medicine (Genomics)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59649" y="4724344"/>
            <a:ext cx="869108" cy="346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Citizen Identity</a:t>
            </a:r>
          </a:p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Gov.uk/verify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659649" y="5124707"/>
            <a:ext cx="869108" cy="346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Self Management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659649" y="5525070"/>
            <a:ext cx="869108" cy="346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Chanel Shift 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1578572" y="1657557"/>
            <a:ext cx="1328342" cy="1992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>
                    <a:lumMod val="50000"/>
                  </a:schemeClr>
                </a:solidFill>
              </a:rPr>
              <a:t>Health &amp; Care</a:t>
            </a:r>
          </a:p>
          <a:p>
            <a:r>
              <a:rPr lang="en-GB" sz="1000" dirty="0" smtClean="0">
                <a:solidFill>
                  <a:schemeClr val="tx1">
                    <a:lumMod val="50000"/>
                  </a:schemeClr>
                </a:solidFill>
              </a:rPr>
              <a:t>Professional</a:t>
            </a:r>
            <a:endParaRPr lang="en-GB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659649" y="2338247"/>
            <a:ext cx="869108" cy="346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Point of Care Access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659649" y="2750361"/>
            <a:ext cx="869108" cy="346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Pro-active health management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659649" y="3162475"/>
            <a:ext cx="869108" cy="3461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Changing roles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4" name="Picture 2" descr="C:\Users\CambouropoulosP\AppData\Local\Microsoft\Windows\Temporary Internet Files\Content.IE5\ZF5AK235\10678-illustration-of-a-female-user-icon-pv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30" y="1724907"/>
            <a:ext cx="568605" cy="56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1659649" y="5925433"/>
            <a:ext cx="869108" cy="346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Information Sharing (Consent)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flipH="1">
            <a:off x="9508579" y="2865083"/>
            <a:ext cx="1051133" cy="38324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>
                    <a:lumMod val="50000"/>
                  </a:schemeClr>
                </a:solidFill>
              </a:rPr>
              <a:t>National Technical Capabilities</a:t>
            </a:r>
            <a:endParaRPr lang="en-GB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601695" y="4633442"/>
            <a:ext cx="869108" cy="346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Spine Record Locator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601695" y="5034564"/>
            <a:ext cx="869108" cy="346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Content/ISAs/ Preferences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601695" y="5435685"/>
            <a:ext cx="869108" cy="346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MESH </a:t>
            </a:r>
          </a:p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(Secure File Transfer)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601695" y="5836807"/>
            <a:ext cx="869108" cy="346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Spine </a:t>
            </a:r>
          </a:p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(Security Audit)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601695" y="4232320"/>
            <a:ext cx="869108" cy="346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 smtClean="0">
                <a:solidFill>
                  <a:schemeClr val="bg1"/>
                </a:solidFill>
              </a:rPr>
              <a:t>eRS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99891" y="3831198"/>
            <a:ext cx="869108" cy="346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PDS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602329" y="3430076"/>
            <a:ext cx="869108" cy="346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SCR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659648" y="6325798"/>
            <a:ext cx="869108" cy="346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</a:schemeClr>
                </a:solidFill>
              </a:rPr>
              <a:t>Personal Budget</a:t>
            </a:r>
            <a:endParaRPr lang="en-GB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8378998" y="2865083"/>
            <a:ext cx="1051133" cy="3832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National Standards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472114" y="4690812"/>
            <a:ext cx="869108" cy="346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Governance Standards</a:t>
            </a:r>
            <a:endParaRPr lang="en-GB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472114" y="5099939"/>
            <a:ext cx="869108" cy="346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Clinical Coding Dataset definition </a:t>
            </a:r>
            <a:endParaRPr lang="en-GB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472114" y="5501061"/>
            <a:ext cx="869108" cy="346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Data Transfer Standards</a:t>
            </a:r>
            <a:endParaRPr lang="en-GB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472114" y="4289690"/>
            <a:ext cx="869108" cy="346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Security Standards </a:t>
            </a:r>
            <a:endParaRPr lang="en-GB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470310" y="3888568"/>
            <a:ext cx="869108" cy="346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Clinical Content (</a:t>
            </a:r>
            <a:r>
              <a:rPr lang="en-GB" sz="800" dirty="0" err="1" smtClean="0">
                <a:solidFill>
                  <a:schemeClr val="accent2">
                    <a:lumMod val="50000"/>
                  </a:schemeClr>
                </a:solidFill>
              </a:rPr>
              <a:t>eg</a:t>
            </a:r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 e-Discharge)</a:t>
            </a:r>
            <a:endParaRPr lang="en-GB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flipH="1">
            <a:off x="8381100" y="1650182"/>
            <a:ext cx="2178611" cy="1154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Management Capabilities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470010" y="1892180"/>
            <a:ext cx="869108" cy="34610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Population Health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9602329" y="1891761"/>
            <a:ext cx="869108" cy="34610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Risk Stratification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601695" y="2338247"/>
            <a:ext cx="869108" cy="34610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Service Planning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8470010" y="2338247"/>
            <a:ext cx="869108" cy="34610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Payment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8470310" y="5914684"/>
            <a:ext cx="869108" cy="346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API definition</a:t>
            </a:r>
            <a:endParaRPr lang="en-GB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Left-Right Arrow 76"/>
          <p:cNvSpPr/>
          <p:nvPr/>
        </p:nvSpPr>
        <p:spPr>
          <a:xfrm>
            <a:off x="2675646" y="4889528"/>
            <a:ext cx="428881" cy="250806"/>
          </a:xfrm>
          <a:prstGeom prst="left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Left-Right Arrow 77"/>
          <p:cNvSpPr/>
          <p:nvPr/>
        </p:nvSpPr>
        <p:spPr>
          <a:xfrm>
            <a:off x="8135857" y="4906070"/>
            <a:ext cx="428881" cy="250806"/>
          </a:xfrm>
          <a:prstGeom prst="left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Left-Right Arrow 78"/>
          <p:cNvSpPr/>
          <p:nvPr/>
        </p:nvSpPr>
        <p:spPr>
          <a:xfrm>
            <a:off x="9255964" y="4898413"/>
            <a:ext cx="428881" cy="250806"/>
          </a:xfrm>
          <a:prstGeom prst="left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Left-Right Arrow 79"/>
          <p:cNvSpPr/>
          <p:nvPr/>
        </p:nvSpPr>
        <p:spPr>
          <a:xfrm rot="16200000">
            <a:off x="9273045" y="2767517"/>
            <a:ext cx="421517" cy="255186"/>
          </a:xfrm>
          <a:prstGeom prst="left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Left-Right Arrow 80"/>
          <p:cNvSpPr/>
          <p:nvPr/>
        </p:nvSpPr>
        <p:spPr>
          <a:xfrm>
            <a:off x="2675647" y="2378207"/>
            <a:ext cx="428881" cy="250806"/>
          </a:xfrm>
          <a:prstGeom prst="left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Left-Right Arrow 81"/>
          <p:cNvSpPr/>
          <p:nvPr/>
        </p:nvSpPr>
        <p:spPr>
          <a:xfrm>
            <a:off x="8092543" y="2168109"/>
            <a:ext cx="428881" cy="250806"/>
          </a:xfrm>
          <a:prstGeom prst="left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Left-Right Arrow 82"/>
          <p:cNvSpPr/>
          <p:nvPr/>
        </p:nvSpPr>
        <p:spPr>
          <a:xfrm rot="16200000">
            <a:off x="5430588" y="4415692"/>
            <a:ext cx="421517" cy="255187"/>
          </a:xfrm>
          <a:prstGeom prst="left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Left-Right Arrow 83"/>
          <p:cNvSpPr/>
          <p:nvPr/>
        </p:nvSpPr>
        <p:spPr>
          <a:xfrm rot="16200000">
            <a:off x="5430588" y="3608639"/>
            <a:ext cx="421517" cy="255186"/>
          </a:xfrm>
          <a:prstGeom prst="left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Left-Right Arrow 84"/>
          <p:cNvSpPr/>
          <p:nvPr/>
        </p:nvSpPr>
        <p:spPr>
          <a:xfrm rot="16200000">
            <a:off x="5423529" y="2784082"/>
            <a:ext cx="421517" cy="255186"/>
          </a:xfrm>
          <a:prstGeom prst="left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Picture 8" descr="C:\Users\CambouropoulosP\AppData\Local\Microsoft\Windows\Temporary Internet Files\Content.IE5\WN86QU7Q\Us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260" y="328357"/>
            <a:ext cx="635658" cy="6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Users\CambouropoulosP\AppData\Local\Microsoft\Windows\Temporary Internet Files\Content.IE5\ZF5AK235\10678-illustration-of-a-female-user-icon-pv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3" y="328357"/>
            <a:ext cx="568605" cy="56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ounded Rectangular Callout 87"/>
          <p:cNvSpPr/>
          <p:nvPr/>
        </p:nvSpPr>
        <p:spPr>
          <a:xfrm>
            <a:off x="2315106" y="328357"/>
            <a:ext cx="1304946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I can access my patients records when and where I need to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9" name="Rounded Rectangular Callout 88"/>
          <p:cNvSpPr/>
          <p:nvPr/>
        </p:nvSpPr>
        <p:spPr>
          <a:xfrm>
            <a:off x="2325083" y="896962"/>
            <a:ext cx="1304946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I can share my patients’ care appropriately 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0" name="Rounded Rectangular Callout 89"/>
          <p:cNvSpPr/>
          <p:nvPr/>
        </p:nvSpPr>
        <p:spPr>
          <a:xfrm>
            <a:off x="3861901" y="325327"/>
            <a:ext cx="1304946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I am alerted when one of my patients has an adverse event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1" name="Rounded Rectangular Callout 90"/>
          <p:cNvSpPr/>
          <p:nvPr/>
        </p:nvSpPr>
        <p:spPr>
          <a:xfrm>
            <a:off x="3861901" y="896961"/>
            <a:ext cx="1304946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I know which of my patients may be at risk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2" name="Rounded Rectangular Callout 91"/>
          <p:cNvSpPr/>
          <p:nvPr/>
        </p:nvSpPr>
        <p:spPr>
          <a:xfrm>
            <a:off x="7586993" y="325326"/>
            <a:ext cx="1339599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I am in control of my information and how it is used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3" name="Rounded Rectangular Callout 92"/>
          <p:cNvSpPr/>
          <p:nvPr/>
        </p:nvSpPr>
        <p:spPr>
          <a:xfrm>
            <a:off x="7586992" y="896960"/>
            <a:ext cx="1339599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I can manage my own long term conditions safely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4" name="Rounded Rectangular Callout 93"/>
          <p:cNvSpPr/>
          <p:nvPr/>
        </p:nvSpPr>
        <p:spPr>
          <a:xfrm>
            <a:off x="9120228" y="342417"/>
            <a:ext cx="1339599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I can access care at a time, place and way that suits me 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5" name="Rounded Rectangular Callout 94"/>
          <p:cNvSpPr/>
          <p:nvPr/>
        </p:nvSpPr>
        <p:spPr>
          <a:xfrm>
            <a:off x="5370653" y="896959"/>
            <a:ext cx="1304946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echnology supports and empowers my decisions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Rounded Rectangular Callout 95"/>
          <p:cNvSpPr/>
          <p:nvPr/>
        </p:nvSpPr>
        <p:spPr>
          <a:xfrm>
            <a:off x="9141654" y="896962"/>
            <a:ext cx="1339599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My Care is personal to me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" name="Rounded Rectangular Callout 96"/>
          <p:cNvSpPr/>
          <p:nvPr/>
        </p:nvSpPr>
        <p:spPr>
          <a:xfrm>
            <a:off x="5381721" y="351642"/>
            <a:ext cx="1304946" cy="467661"/>
          </a:xfrm>
          <a:prstGeom prst="wedgeRoundRectCallout">
            <a:avLst>
              <a:gd name="adj1" fmla="val -63801"/>
              <a:gd name="adj2" fmla="val -100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I work as part of a team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96F7298-F758-4921-A40E-3C1F5278135D}" type="slidenum">
              <a:rPr lang="en-GB" smtClean="0"/>
              <a:t>16</a:t>
            </a:fld>
            <a:endParaRPr lang="en-GB" dirty="0"/>
          </a:p>
        </p:txBody>
      </p:sp>
      <p:sp>
        <p:nvSpPr>
          <p:cNvPr id="99" name="Rounded Rectangle 98"/>
          <p:cNvSpPr/>
          <p:nvPr/>
        </p:nvSpPr>
        <p:spPr>
          <a:xfrm>
            <a:off x="9612145" y="6253025"/>
            <a:ext cx="869108" cy="346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Citizen Identity </a:t>
            </a:r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0" name="Picture 99" descr="cid:D76A7EF9-C5FA-43A8-973D-157122FAF619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9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310757"/>
            <a:ext cx="2873188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National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372927" y="1662475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/>
          <p:cNvSpPr/>
          <p:nvPr/>
        </p:nvSpPr>
        <p:spPr>
          <a:xfrm>
            <a:off x="1322958" y="1701769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/>
          <p:cNvSpPr/>
          <p:nvPr/>
        </p:nvSpPr>
        <p:spPr>
          <a:xfrm>
            <a:off x="1274978" y="1748080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838200" y="3074708"/>
            <a:ext cx="2873188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Local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054680" y="3337385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34832" y="4015045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EPR</a:t>
            </a:r>
            <a:endParaRPr lang="en-GB" sz="1400" b="1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774779" y="3324986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649934" y="3983892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Pop </a:t>
            </a:r>
            <a:br>
              <a:rPr lang="en-GB" sz="1400" b="1" dirty="0" smtClean="0"/>
            </a:br>
            <a:r>
              <a:rPr lang="en-GB" sz="1400" b="1" dirty="0" smtClean="0"/>
              <a:t>Health</a:t>
            </a:r>
            <a:endParaRPr lang="en-GB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75205" y="1337651"/>
            <a:ext cx="69785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With option 1 there are a minimum number of national services being provided with the emphasis on local development and deployment</a:t>
            </a:r>
          </a:p>
          <a:p>
            <a:endParaRPr lang="en-GB" sz="1600" dirty="0" smtClean="0"/>
          </a:p>
          <a:p>
            <a:r>
              <a:rPr lang="en-GB" sz="1600" dirty="0" smtClean="0"/>
              <a:t>Features: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Data is held locally and is shared via a locally hosted solution such as a shared care record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Data for population health analysis is held and accessed locally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Services such as PDS, </a:t>
            </a:r>
            <a:r>
              <a:rPr lang="en-GB" sz="1600" dirty="0" err="1" smtClean="0"/>
              <a:t>eRS</a:t>
            </a:r>
            <a:r>
              <a:rPr lang="en-GB" sz="1600" dirty="0" smtClean="0"/>
              <a:t> and EPS continue to be provided nationally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Infrastructure services such as MESH, NRLS and SSP, Citizen Identity are developed to support local organisations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Citizen interaction occurs at a local level in conjunction with local services and national services provided. 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r>
              <a:rPr lang="en-GB" sz="1600" dirty="0" smtClean="0"/>
              <a:t>Assumptions: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Local organisations have the resources to ensure national level sharing of information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Local population health level databases cover a sufficient population 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There are no IG related or trust issues as this is the status quo for data residency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That the cost will be acceptable to local organisations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38200" y="4839331"/>
            <a:ext cx="2873188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Other Local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18669" y="4446308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79404" y="4446308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812196" y="5193585"/>
            <a:ext cx="846974" cy="776235"/>
            <a:chOff x="4503301" y="1474130"/>
            <a:chExt cx="2388152" cy="177039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471" y="1474130"/>
              <a:ext cx="1132982" cy="95540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630" y="2616608"/>
              <a:ext cx="744622" cy="6279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301" y="2057894"/>
              <a:ext cx="607259" cy="512083"/>
            </a:xfrm>
            <a:prstGeom prst="rect">
              <a:avLst/>
            </a:prstGeom>
          </p:spPr>
        </p:pic>
        <p:cxnSp>
          <p:nvCxnSpPr>
            <p:cNvPr id="27" name="Curved Connector 26"/>
            <p:cNvCxnSpPr>
              <a:stCxn id="24" idx="2"/>
              <a:endCxn id="25" idx="3"/>
            </p:cNvCxnSpPr>
            <p:nvPr/>
          </p:nvCxnSpPr>
          <p:spPr>
            <a:xfrm rot="5400000">
              <a:off x="5906093" y="2511697"/>
              <a:ext cx="501029" cy="33671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5" idx="1"/>
              <a:endCxn id="26" idx="2"/>
            </p:cNvCxnSpPr>
            <p:nvPr/>
          </p:nvCxnSpPr>
          <p:spPr>
            <a:xfrm rot="10800000">
              <a:off x="4806932" y="2569977"/>
              <a:ext cx="436699" cy="36059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26" idx="0"/>
            </p:cNvCxnSpPr>
            <p:nvPr/>
          </p:nvCxnSpPr>
          <p:spPr>
            <a:xfrm rot="5400000" flipH="1" flipV="1">
              <a:off x="5122710" y="1422133"/>
              <a:ext cx="319983" cy="95154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4359" y="6492875"/>
            <a:ext cx="2743200" cy="365125"/>
          </a:xfrm>
        </p:spPr>
        <p:txBody>
          <a:bodyPr/>
          <a:lstStyle/>
          <a:p>
            <a:fld id="{E96F7298-F758-4921-A40E-3C1F5278135D}" type="slidenum">
              <a:rPr lang="en-GB" smtClean="0"/>
              <a:t>17</a:t>
            </a:fld>
            <a:endParaRPr lang="en-GB" dirty="0"/>
          </a:p>
        </p:txBody>
      </p:sp>
      <p:pic>
        <p:nvPicPr>
          <p:cNvPr id="31" name="Picture 30" descr="cid:D76A7EF9-C5FA-43A8-973D-157122FAF619"/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1" y="74115"/>
            <a:ext cx="10058400" cy="12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9223" y="3009144"/>
            <a:ext cx="2873188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National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493950" y="3360862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/>
          <p:cNvSpPr/>
          <p:nvPr/>
        </p:nvSpPr>
        <p:spPr>
          <a:xfrm>
            <a:off x="1443981" y="3400156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/>
          <p:cNvSpPr/>
          <p:nvPr/>
        </p:nvSpPr>
        <p:spPr>
          <a:xfrm>
            <a:off x="1396001" y="3446467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959223" y="4818067"/>
            <a:ext cx="2873188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Local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335363" y="5080744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315515" y="5739650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EPR</a:t>
            </a:r>
            <a:endParaRPr lang="en-GB" sz="1400" b="1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743200" y="3175450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618355" y="3834356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Pop </a:t>
            </a:r>
            <a:br>
              <a:rPr lang="en-GB" sz="1400" b="1" dirty="0" smtClean="0"/>
            </a:br>
            <a:r>
              <a:rPr lang="en-GB" sz="1400" b="1" dirty="0" smtClean="0"/>
              <a:t>Health</a:t>
            </a:r>
            <a:endParaRPr lang="en-GB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26510" y="1104407"/>
            <a:ext cx="75152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With option 2 there is a set a core national services .</a:t>
            </a:r>
          </a:p>
          <a:p>
            <a:endParaRPr lang="en-GB" sz="1600" dirty="0" smtClean="0"/>
          </a:p>
          <a:p>
            <a:r>
              <a:rPr lang="en-GB" sz="1600" dirty="0" smtClean="0"/>
              <a:t>Features: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Data is held locally with a copy of all records also being stored nationally via a “national shared care record” which can be accessed by other local areas to create a record on demand. This based upon capturing of episodic documents. 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Data for population health analysis is held nationally and is made accessible to the all local organisations via a new service. Normalisation occurs once. 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Services such as PDS, </a:t>
            </a:r>
            <a:r>
              <a:rPr lang="en-GB" sz="1600" dirty="0" err="1" smtClean="0"/>
              <a:t>eRS</a:t>
            </a:r>
            <a:r>
              <a:rPr lang="en-GB" sz="1600" dirty="0" smtClean="0"/>
              <a:t> and EPS continue to be provided nationally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Infrastructure services such as MESH, NRLS and SSP, Citizen Identity are developed to support local organisations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Potential for a single national flow to support both patient record access and population health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Citizen interaction occurs at a </a:t>
            </a:r>
            <a:r>
              <a:rPr lang="en-GB" sz="1600" dirty="0" smtClean="0"/>
              <a:t>national level in </a:t>
            </a:r>
            <a:r>
              <a:rPr lang="en-GB" sz="1600" dirty="0"/>
              <a:t>conjunction with local services and national services provided. </a:t>
            </a:r>
            <a:endParaRPr lang="en-GB" sz="1600" dirty="0" smtClean="0"/>
          </a:p>
          <a:p>
            <a:pPr marL="285750" indent="-285750">
              <a:buFontTx/>
              <a:buChar char="-"/>
            </a:pPr>
            <a:endParaRPr lang="en-GB" sz="1600" dirty="0"/>
          </a:p>
          <a:p>
            <a:r>
              <a:rPr lang="en-GB" sz="1600" dirty="0" smtClean="0"/>
              <a:t>Assumptions: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IG issues can be resolved for such a national store of both the patient record and for population health level data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Trust issues can be resolved for the store of national data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That a scalable and performant solution can be developed at a national level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That local organisation buy in can be obtained in how this is used for local workflow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That funding would be available nationally to build a system</a:t>
            </a:r>
          </a:p>
          <a:p>
            <a:pPr marL="285750" indent="-285750">
              <a:buFontTx/>
              <a:buChar char="-"/>
            </a:pPr>
            <a:endParaRPr lang="en-GB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959223" y="1222486"/>
            <a:ext cx="2873188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Other Local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13551" y="2594086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74286" y="2594086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06008" y="4380744"/>
            <a:ext cx="0" cy="43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33794" y="2594086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94529" y="2594086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08984" y="4380744"/>
            <a:ext cx="0" cy="43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24635" y="3722885"/>
            <a:ext cx="4937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896226" y="1571410"/>
            <a:ext cx="846974" cy="776235"/>
            <a:chOff x="4503301" y="1474130"/>
            <a:chExt cx="2388152" cy="177039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471" y="1474130"/>
              <a:ext cx="1132982" cy="95540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630" y="2616608"/>
              <a:ext cx="744622" cy="62791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301" y="2057894"/>
              <a:ext cx="607259" cy="512083"/>
            </a:xfrm>
            <a:prstGeom prst="rect">
              <a:avLst/>
            </a:prstGeom>
          </p:spPr>
        </p:pic>
        <p:cxnSp>
          <p:nvCxnSpPr>
            <p:cNvPr id="36" name="Curved Connector 35"/>
            <p:cNvCxnSpPr>
              <a:stCxn id="33" idx="2"/>
              <a:endCxn id="34" idx="3"/>
            </p:cNvCxnSpPr>
            <p:nvPr/>
          </p:nvCxnSpPr>
          <p:spPr>
            <a:xfrm rot="5400000">
              <a:off x="5906093" y="2511697"/>
              <a:ext cx="501029" cy="33671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4" idx="1"/>
              <a:endCxn id="35" idx="2"/>
            </p:cNvCxnSpPr>
            <p:nvPr/>
          </p:nvCxnSpPr>
          <p:spPr>
            <a:xfrm rot="10800000">
              <a:off x="4806932" y="2569977"/>
              <a:ext cx="436699" cy="36059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35" idx="0"/>
            </p:cNvCxnSpPr>
            <p:nvPr/>
          </p:nvCxnSpPr>
          <p:spPr>
            <a:xfrm rot="5400000" flipH="1" flipV="1">
              <a:off x="5122710" y="1422133"/>
              <a:ext cx="319983" cy="95154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96F7298-F758-4921-A40E-3C1F5278135D}" type="slidenum">
              <a:rPr lang="en-GB" smtClean="0"/>
              <a:t>18</a:t>
            </a:fld>
            <a:endParaRPr lang="en-GB" dirty="0"/>
          </a:p>
        </p:txBody>
      </p:sp>
      <p:pic>
        <p:nvPicPr>
          <p:cNvPr id="30" name="Picture 29" descr="cid:D76A7EF9-C5FA-43A8-973D-157122FAF619"/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0" y="8356"/>
            <a:ext cx="10058400" cy="12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6781" y="3216986"/>
            <a:ext cx="1366884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National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461508" y="3568704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/>
          <p:cNvSpPr/>
          <p:nvPr/>
        </p:nvSpPr>
        <p:spPr>
          <a:xfrm>
            <a:off x="1411539" y="3607998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/>
          <p:cNvSpPr/>
          <p:nvPr/>
        </p:nvSpPr>
        <p:spPr>
          <a:xfrm>
            <a:off x="1363559" y="3654309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028933" y="5003644"/>
            <a:ext cx="2873188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Local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405073" y="5266321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385225" y="5925227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EPR</a:t>
            </a:r>
            <a:endParaRPr lang="en-GB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27227" y="975012"/>
            <a:ext cx="78098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With option 3 there is a mix of national, regional and local services being provided</a:t>
            </a:r>
          </a:p>
          <a:p>
            <a:endParaRPr lang="en-GB" sz="1600" dirty="0" smtClean="0"/>
          </a:p>
          <a:p>
            <a:r>
              <a:rPr lang="en-GB" sz="1600" dirty="0" smtClean="0"/>
              <a:t>Features: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Data is held locally and is retrieved on demand to build a longitudinal record of the patient (is this achievable?)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Data for population health analysis is held regionally and is made accessible to the local organisations which are part of that region (but can this be brought together at a national level)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Services such as PDS, </a:t>
            </a:r>
            <a:r>
              <a:rPr lang="en-GB" sz="1600" dirty="0" err="1" smtClean="0"/>
              <a:t>eRS</a:t>
            </a:r>
            <a:r>
              <a:rPr lang="en-GB" sz="1600" dirty="0" smtClean="0"/>
              <a:t> and EPS continue to be provided nationally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Infrastructure services such as MESH, NRLS and SSP, Citizen Identity  are developed to support local organisations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Potential for a single national flow to support both patient record access and population health (can this be done in real-time using retrieval on demand regionally)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Retained local ownership of population health level data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Citizen interaction occurs at a local level in conjunction with local services and national services provided. </a:t>
            </a:r>
            <a:endParaRPr lang="en-GB" sz="1600" dirty="0" smtClean="0"/>
          </a:p>
          <a:p>
            <a:pPr marL="285750" indent="-285750">
              <a:buFontTx/>
              <a:buChar char="-"/>
            </a:pPr>
            <a:endParaRPr lang="en-GB" sz="1600" dirty="0"/>
          </a:p>
          <a:p>
            <a:r>
              <a:rPr lang="en-GB" sz="1600" dirty="0" smtClean="0"/>
              <a:t>Assumptions: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That IG issues for a regional store of population can be resolved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That trust for regional rather than national data will be more acceptable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That a regional population health solution is feasible, scalable and performant to the needs of local organisations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Maintains buy in from local organisations</a:t>
            </a:r>
          </a:p>
          <a:p>
            <a:pPr marL="342900" indent="-342900">
              <a:buAutoNum type="arabicParenR"/>
            </a:pPr>
            <a:r>
              <a:rPr lang="en-GB" sz="1600" dirty="0" smtClean="0"/>
              <a:t>That funding can be distributed to support national systems and local infrastructure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47241" y="3230433"/>
            <a:ext cx="1366884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Regional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112823" y="3528949"/>
            <a:ext cx="430305" cy="6589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38644" y="4220152"/>
            <a:ext cx="123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Pop Health</a:t>
            </a:r>
            <a:endParaRPr lang="en-GB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59223" y="1457222"/>
            <a:ext cx="2873188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Other Local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289669" y="2828822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50404" y="2828822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82393" y="2842269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43128" y="2842269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59631" y="4602033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20366" y="4588586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651755" y="4588586"/>
            <a:ext cx="0" cy="415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8" idx="1"/>
            <a:endCxn id="4" idx="1"/>
          </p:cNvCxnSpPr>
          <p:nvPr/>
        </p:nvCxnSpPr>
        <p:spPr>
          <a:xfrm rot="10800000" flipV="1">
            <a:off x="926781" y="2143022"/>
            <a:ext cx="32442" cy="1759764"/>
          </a:xfrm>
          <a:prstGeom prst="curvedConnector3">
            <a:avLst>
              <a:gd name="adj1" fmla="val 8046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" idx="1"/>
            <a:endCxn id="8" idx="1"/>
          </p:cNvCxnSpPr>
          <p:nvPr/>
        </p:nvCxnSpPr>
        <p:spPr>
          <a:xfrm rot="10800000" flipH="1" flipV="1">
            <a:off x="926781" y="3902786"/>
            <a:ext cx="102152" cy="1786658"/>
          </a:xfrm>
          <a:prstGeom prst="curvedConnector3">
            <a:avLst>
              <a:gd name="adj1" fmla="val -2237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93665" y="3654309"/>
            <a:ext cx="3535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293665" y="4187855"/>
            <a:ext cx="3535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896226" y="1806146"/>
            <a:ext cx="846974" cy="776235"/>
            <a:chOff x="4503301" y="1474130"/>
            <a:chExt cx="2388152" cy="1770395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471" y="1474130"/>
              <a:ext cx="1132982" cy="955408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630" y="2616608"/>
              <a:ext cx="744622" cy="62791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301" y="2057894"/>
              <a:ext cx="607259" cy="512083"/>
            </a:xfrm>
            <a:prstGeom prst="rect">
              <a:avLst/>
            </a:prstGeom>
          </p:spPr>
        </p:pic>
        <p:cxnSp>
          <p:nvCxnSpPr>
            <p:cNvPr id="52" name="Curved Connector 51"/>
            <p:cNvCxnSpPr>
              <a:stCxn id="49" idx="2"/>
              <a:endCxn id="50" idx="3"/>
            </p:cNvCxnSpPr>
            <p:nvPr/>
          </p:nvCxnSpPr>
          <p:spPr>
            <a:xfrm rot="5400000">
              <a:off x="5906093" y="2511697"/>
              <a:ext cx="501029" cy="33671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50" idx="1"/>
              <a:endCxn id="51" idx="2"/>
            </p:cNvCxnSpPr>
            <p:nvPr/>
          </p:nvCxnSpPr>
          <p:spPr>
            <a:xfrm rot="10800000">
              <a:off x="4806932" y="2569977"/>
              <a:ext cx="436699" cy="36059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51" idx="0"/>
            </p:cNvCxnSpPr>
            <p:nvPr/>
          </p:nvCxnSpPr>
          <p:spPr>
            <a:xfrm rot="5400000" flipH="1" flipV="1">
              <a:off x="5122710" y="1422133"/>
              <a:ext cx="319983" cy="95154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96F7298-F758-4921-A40E-3C1F5278135D}" type="slidenum">
              <a:rPr lang="en-GB" smtClean="0"/>
              <a:t>19</a:t>
            </a:fld>
            <a:endParaRPr lang="en-GB" dirty="0"/>
          </a:p>
        </p:txBody>
      </p:sp>
      <p:pic>
        <p:nvPicPr>
          <p:cNvPr id="35" name="Picture 34" descr="cid:D76A7EF9-C5FA-43A8-973D-157122FAF619"/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9" y="57632"/>
            <a:ext cx="10058400" cy="12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2</a:t>
            </a:fld>
            <a:endParaRPr lang="en-GB"/>
          </a:p>
        </p:txBody>
      </p:sp>
      <p:pic>
        <p:nvPicPr>
          <p:cNvPr id="7" name="Picture 6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8" y="1795130"/>
            <a:ext cx="10058400" cy="30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112" y="1289263"/>
            <a:ext cx="981185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Option 1: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Trust: typically local organisations hold their own data currently so the feeling of trust is high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</a:rPr>
              <a:t>Security: will vary across localities with differing approaches e.g. local data centre, national, cloud based services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</a:rPr>
              <a:t>Performance and scalability: will vary across localities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rgbClr val="C00000"/>
                </a:solidFill>
              </a:rPr>
              <a:t>Cost: expensive locally especially when combined across England but cheap nationally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Local ownership: data for all purposes is held locally with control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39112" y="2891270"/>
            <a:ext cx="830522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Option 2:</a:t>
            </a: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</a:rPr>
              <a:t>Trust: issues exist with the storage and use of information nationally in terms of perception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Security: will be consistent and high across all data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Performance and scalability: can be managed centrally and shared across localities on demand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</a:rPr>
              <a:t>Cost: high national cost, low local cost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rgbClr val="C00000"/>
                </a:solidFill>
              </a:rPr>
              <a:t>Local ownership: little local ownership and potentially reduced buy in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9112" y="4512953"/>
            <a:ext cx="113338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Option 3: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Trust: identifiable data can remain local with population level data national providing and increased perception of trust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Security: will be consistent and high across all data for national services and infrastructure used to access data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Performance and scalability: can be managed nationally for those services with support to deliver locally based upon demand in areas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2">
                    <a:lumMod val="50000"/>
                  </a:schemeClr>
                </a:solidFill>
              </a:rPr>
              <a:t>Cost: high national but will benefit from a “do once” approach. Local components for access to data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Local ownership: control locally of data which is accessible and active management ability for data on pop health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20</a:t>
            </a:fld>
            <a:endParaRPr lang="en-GB" dirty="0"/>
          </a:p>
        </p:txBody>
      </p:sp>
      <p:pic>
        <p:nvPicPr>
          <p:cNvPr id="7" name="Picture 6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2" y="67960"/>
            <a:ext cx="10058400" cy="12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5"/>
            <a:ext cx="12244349" cy="68901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3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" y="-154426"/>
            <a:ext cx="10058400" cy="1235941"/>
          </a:xfrm>
          <a:prstGeom prst="rect">
            <a:avLst/>
          </a:prstGeom>
        </p:spPr>
      </p:pic>
      <p:pic>
        <p:nvPicPr>
          <p:cNvPr id="7" name="Picture 6" descr="cid:D76A7EF9-C5FA-43A8-973D-157122FAF619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1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0" y="1248035"/>
            <a:ext cx="11589912" cy="5547531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Context – we are all iterating – but are we clear on where we are trying to </a:t>
            </a:r>
            <a:r>
              <a:rPr lang="en-GB" smtClean="0"/>
              <a:t>get to</a:t>
            </a:r>
            <a:endParaRPr lang="en-GB"/>
          </a:p>
          <a:p>
            <a:endParaRPr lang="en-GB" dirty="0" smtClean="0"/>
          </a:p>
          <a:p>
            <a:r>
              <a:rPr lang="en-GB" dirty="0" smtClean="0"/>
              <a:t>What is the target architecture that will enable us to: </a:t>
            </a:r>
          </a:p>
          <a:p>
            <a:pPr lvl="1"/>
            <a:r>
              <a:rPr lang="en-GB" dirty="0" smtClean="0"/>
              <a:t>bring care </a:t>
            </a:r>
            <a:r>
              <a:rPr lang="en-GB" dirty="0"/>
              <a:t>information together for that patient </a:t>
            </a:r>
            <a:r>
              <a:rPr lang="en-GB" u="sng" dirty="0" smtClean="0"/>
              <a:t>in real-time</a:t>
            </a:r>
            <a:endParaRPr lang="en-GB" u="sng" dirty="0"/>
          </a:p>
          <a:p>
            <a:pPr lvl="1"/>
            <a:r>
              <a:rPr lang="en-GB" dirty="0" smtClean="0"/>
              <a:t>create </a:t>
            </a:r>
            <a:r>
              <a:rPr lang="en-GB" dirty="0"/>
              <a:t>semantically normalised view for </a:t>
            </a:r>
            <a:r>
              <a:rPr lang="en-GB" dirty="0" smtClean="0"/>
              <a:t>citizen/professional </a:t>
            </a:r>
            <a:endParaRPr lang="en-GB" dirty="0"/>
          </a:p>
          <a:p>
            <a:pPr lvl="1"/>
            <a:r>
              <a:rPr lang="en-GB" dirty="0"/>
              <a:t>c</a:t>
            </a:r>
            <a:r>
              <a:rPr lang="en-GB" dirty="0" smtClean="0"/>
              <a:t>ompare against </a:t>
            </a:r>
            <a:r>
              <a:rPr lang="en-GB" dirty="0"/>
              <a:t>a </a:t>
            </a:r>
            <a:r>
              <a:rPr lang="en-GB" dirty="0" smtClean="0"/>
              <a:t>population </a:t>
            </a:r>
            <a:r>
              <a:rPr lang="en-GB" u="sng" dirty="0" smtClean="0"/>
              <a:t>in real-time</a:t>
            </a:r>
            <a:endParaRPr lang="en-GB" u="sng" dirty="0"/>
          </a:p>
          <a:p>
            <a:pPr marL="457200" lvl="1" indent="0">
              <a:buNone/>
            </a:pPr>
            <a:r>
              <a:rPr lang="en-GB" b="1" i="1" dirty="0"/>
              <a:t>To enable more precise </a:t>
            </a:r>
            <a:r>
              <a:rPr lang="en-GB" b="1" i="1"/>
              <a:t>intervention </a:t>
            </a:r>
            <a:r>
              <a:rPr lang="en-GB" b="1" i="1" smtClean="0"/>
              <a:t>for patients as </a:t>
            </a:r>
            <a:r>
              <a:rPr lang="en-GB" b="1" i="1" dirty="0"/>
              <a:t>part of their </a:t>
            </a:r>
            <a:r>
              <a:rPr lang="en-GB" b="1" i="1"/>
              <a:t>direct </a:t>
            </a:r>
            <a:r>
              <a:rPr lang="en-GB" b="1" i="1" smtClean="0"/>
              <a:t>care</a:t>
            </a:r>
            <a:endParaRPr lang="en-GB" b="1" i="1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Approach for Summit  - put existing/historic constraints to one side. </a:t>
            </a:r>
            <a:r>
              <a:rPr lang="en-GB" smtClean="0"/>
              <a:t>Be Radical.  </a:t>
            </a:r>
            <a:endParaRPr lang="en-GB" dirty="0"/>
          </a:p>
          <a:p>
            <a:pPr lvl="1"/>
            <a:r>
              <a:rPr lang="en-GB" dirty="0"/>
              <a:t>This is about taking a step-back and outlining the end-state and what are the </a:t>
            </a:r>
            <a:r>
              <a:rPr lang="en-GB" dirty="0" smtClean="0"/>
              <a:t>levels </a:t>
            </a:r>
            <a:r>
              <a:rPr lang="en-GB" dirty="0"/>
              <a:t>of </a:t>
            </a:r>
            <a:r>
              <a:rPr lang="en-GB"/>
              <a:t>aggregation </a:t>
            </a:r>
            <a:r>
              <a:rPr lang="en-GB" smtClean="0"/>
              <a:t>needed to enable this</a:t>
            </a:r>
            <a:endParaRPr lang="en-GB" dirty="0" smtClean="0"/>
          </a:p>
          <a:p>
            <a:pPr lvl="1"/>
            <a:r>
              <a:rPr lang="en-GB" b="1" smtClean="0"/>
              <a:t>This is not just a rehersal of what we already know</a:t>
            </a:r>
          </a:p>
          <a:p>
            <a:pPr lvl="1"/>
            <a:r>
              <a:rPr lang="en-GB" smtClean="0"/>
              <a:t>Continuously </a:t>
            </a:r>
            <a:r>
              <a:rPr lang="en-GB" dirty="0" smtClean="0"/>
              <a:t>push boundaries of thinking through </a:t>
            </a:r>
            <a:r>
              <a:rPr lang="en-GB" smtClean="0"/>
              <a:t>the summit</a:t>
            </a:r>
            <a:endParaRPr lang="en-GB" dirty="0" smtClean="0"/>
          </a:p>
          <a:p>
            <a:pPr lvl="1"/>
            <a:r>
              <a:rPr lang="en-GB" dirty="0" smtClean="0"/>
              <a:t>This is not about the </a:t>
            </a:r>
            <a:r>
              <a:rPr lang="en-GB" smtClean="0"/>
              <a:t>granular techinical detail but the overall/meta-architecture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96F7298-F758-4921-A40E-3C1F5278135D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Picture 6" descr="cid:D76A7EF9-C5FA-43A8-973D-157122FAF619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1"/>
            <a:ext cx="10058400" cy="12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1895" y="986246"/>
            <a:ext cx="11714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are the objectives that the target architecture needs to provide for different stakeholder groups…</a:t>
            </a:r>
            <a:endParaRPr lang="en-GB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10234932" y="7744734"/>
            <a:ext cx="4545106" cy="1601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chemeClr val="tx1"/>
                </a:solidFill>
                <a:effectLst/>
              </a:rPr>
              <a:t>Managing flow and anticipating demand in real time</a:t>
            </a:r>
            <a:endParaRPr lang="en-GB" sz="12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chemeClr val="tx1"/>
                </a:solidFill>
                <a:effectLst/>
              </a:rPr>
              <a:t>Managing and allocating resources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chemeClr val="tx1"/>
                </a:solidFill>
                <a:effectLst/>
              </a:rPr>
              <a:t>Supporting staff to work with digital tools (</a:t>
            </a:r>
            <a:r>
              <a:rPr lang="en-GB" sz="1200" b="1" dirty="0" err="1" smtClean="0">
                <a:solidFill>
                  <a:schemeClr val="tx1"/>
                </a:solidFill>
                <a:effectLst/>
              </a:rPr>
              <a:t>inc.</a:t>
            </a:r>
            <a:r>
              <a:rPr lang="en-GB" sz="1200" b="1" dirty="0" smtClean="0">
                <a:solidFill>
                  <a:schemeClr val="tx1"/>
                </a:solidFill>
                <a:effectLst/>
              </a:rPr>
              <a:t> remote working)</a:t>
            </a:r>
            <a:endParaRPr lang="en-GB" sz="1200" b="1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chemeClr val="tx1"/>
                </a:solidFill>
                <a:effectLst/>
              </a:rPr>
              <a:t>Optimising medicines use</a:t>
            </a:r>
            <a:endParaRPr lang="en-GB" sz="1200" b="1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chemeClr val="tx1"/>
                </a:solidFill>
                <a:effectLst/>
              </a:rPr>
              <a:t>Supporting clinicians to make safe, timely and effective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chemeClr val="tx1"/>
                </a:solidFill>
                <a:effectLst/>
              </a:rPr>
              <a:t>Understand cost-drivers</a:t>
            </a:r>
            <a:endParaRPr lang="en-GB" sz="1200" b="1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71393" y="9109951"/>
            <a:ext cx="2743200" cy="365125"/>
          </a:xfrm>
        </p:spPr>
        <p:txBody>
          <a:bodyPr/>
          <a:lstStyle/>
          <a:p>
            <a:fld id="{E96F7298-F758-4921-A40E-3C1F5278135D}" type="slidenum">
              <a:rPr lang="en-GB" smtClean="0"/>
              <a:t>5</a:t>
            </a:fld>
            <a:endParaRPr lang="en-GB" dirty="0"/>
          </a:p>
        </p:txBody>
      </p:sp>
      <p:pic>
        <p:nvPicPr>
          <p:cNvPr id="16" name="Picture 15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1" y="0"/>
            <a:ext cx="10058400" cy="1236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1371" y="2031488"/>
            <a:ext cx="54814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enabling MDT working across an integrated locality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Collaborative care-planning across the team, and with the patient.</a:t>
            </a:r>
            <a:endParaRPr lang="en-GB" sz="140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Application of best practice pathway management and adherence to clinical guidance</a:t>
            </a:r>
            <a:endParaRPr lang="en-GB" sz="140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identify cohorts for upstream preventative care and disease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Work-flow management &amp; transfers of care within and across services</a:t>
            </a:r>
            <a:endParaRPr lang="en-GB" sz="140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Enabling triage and demand management for direct access services (primary, urgent care). </a:t>
            </a:r>
            <a:endParaRPr lang="en-GB" sz="140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Social prescribing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Supporting / guiding patients with self-care 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5403" y="2132955"/>
            <a:ext cx="54814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Access to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Appointment booking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Getting access to my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Managing my health conditions as a partner with my care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Helping me to stay fit and healthy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Getting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Finding out what services are available and relevant for my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Avoiding unnecessary visits to the GP, clinic, hospital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Confident about how my data is being used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755" y="4937423"/>
            <a:ext cx="54814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Population health need, utilisation and predictive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Capacity and demand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socio-demographic health needs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Outcomes measures and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Developing capitated budgets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Strategic health needs analysis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65403" y="4755265"/>
            <a:ext cx="54814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Managing flow and anticipating demand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Managing and allocating resources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Supporting staff to work with digital tools (inc. remote working)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Optimising medicines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Supporting clinicians to make safe, timely and effective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Understand cost-drivers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" y="1817243"/>
            <a:ext cx="6809822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49" y="1323349"/>
            <a:ext cx="11332336" cy="4961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Enables local leadership and </a:t>
            </a:r>
            <a:r>
              <a:rPr lang="en-GB" smtClean="0"/>
              <a:t>buy in (local human effort)</a:t>
            </a:r>
            <a:endParaRPr lang="en-GB" dirty="0" smtClean="0"/>
          </a:p>
          <a:p>
            <a:r>
              <a:rPr lang="en-GB" dirty="0" smtClean="0"/>
              <a:t>Supports evolving local </a:t>
            </a:r>
            <a:r>
              <a:rPr lang="en-GB" smtClean="0"/>
              <a:t>service reconfiguration</a:t>
            </a:r>
            <a:endParaRPr lang="en-GB" dirty="0" smtClean="0"/>
          </a:p>
          <a:p>
            <a:r>
              <a:rPr lang="en-GB" dirty="0" smtClean="0"/>
              <a:t>Provides optimal security</a:t>
            </a:r>
          </a:p>
          <a:p>
            <a:r>
              <a:rPr lang="en-GB" dirty="0" smtClean="0"/>
              <a:t>Instils trust by citizens/professionals</a:t>
            </a:r>
          </a:p>
          <a:p>
            <a:r>
              <a:rPr lang="en-GB" smtClean="0"/>
              <a:t>Technical feasibility</a:t>
            </a:r>
            <a:endParaRPr lang="en-GB" dirty="0" smtClean="0"/>
          </a:p>
          <a:p>
            <a:r>
              <a:rPr lang="en-GB" smtClean="0"/>
              <a:t>Performance and scalability</a:t>
            </a:r>
            <a:endParaRPr lang="en-GB" dirty="0" smtClean="0"/>
          </a:p>
          <a:p>
            <a:r>
              <a:rPr lang="en-GB" smtClean="0"/>
              <a:t>Efficiency - avoiding </a:t>
            </a:r>
            <a:r>
              <a:rPr lang="en-GB" dirty="0" smtClean="0"/>
              <a:t>unnecessary duplication</a:t>
            </a:r>
          </a:p>
          <a:p>
            <a:r>
              <a:rPr lang="en-GB" dirty="0" smtClean="0"/>
              <a:t>Encourages wider market ecosystem</a:t>
            </a:r>
          </a:p>
          <a:p>
            <a:r>
              <a:rPr lang="en-GB" dirty="0" smtClean="0"/>
              <a:t>Cost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96F7298-F758-4921-A40E-3C1F5278135D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Picture 5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2" y="67610"/>
            <a:ext cx="10058400" cy="12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49" y="1323349"/>
            <a:ext cx="11332336" cy="5534651"/>
          </a:xfrm>
        </p:spPr>
        <p:txBody>
          <a:bodyPr>
            <a:normAutofit/>
          </a:bodyPr>
          <a:lstStyle/>
          <a:p>
            <a:r>
              <a:rPr lang="en-GB" dirty="0" smtClean="0"/>
              <a:t>What are the givens: </a:t>
            </a:r>
          </a:p>
          <a:p>
            <a:pPr lvl="1"/>
            <a:r>
              <a:rPr lang="en-GB" dirty="0" smtClean="0"/>
              <a:t>Capabilities that should be done once?</a:t>
            </a:r>
          </a:p>
          <a:p>
            <a:pPr lvl="3"/>
            <a:r>
              <a:rPr lang="en-GB" dirty="0" smtClean="0"/>
              <a:t>Standards </a:t>
            </a:r>
            <a:r>
              <a:rPr lang="en-GB" dirty="0"/>
              <a:t>– data format specifications, APIs, user and patient </a:t>
            </a:r>
            <a:r>
              <a:rPr lang="en-GB"/>
              <a:t>context </a:t>
            </a:r>
            <a:r>
              <a:rPr lang="en-GB" smtClean="0"/>
              <a:t>preservation</a:t>
            </a:r>
            <a:endParaRPr lang="en-GB" dirty="0"/>
          </a:p>
          <a:p>
            <a:pPr lvl="3"/>
            <a:r>
              <a:rPr lang="en-GB"/>
              <a:t>Master </a:t>
            </a:r>
            <a:r>
              <a:rPr lang="en-GB" smtClean="0"/>
              <a:t>demographics service </a:t>
            </a:r>
            <a:endParaRPr lang="en-GB" dirty="0"/>
          </a:p>
          <a:p>
            <a:pPr lvl="3"/>
            <a:r>
              <a:rPr lang="en-GB"/>
              <a:t>Citizen i</a:t>
            </a:r>
            <a:r>
              <a:rPr lang="en-GB" smtClean="0"/>
              <a:t>dentity service </a:t>
            </a:r>
            <a:endParaRPr lang="en-GB" dirty="0" smtClean="0"/>
          </a:p>
          <a:p>
            <a:pPr lvl="3"/>
            <a:r>
              <a:rPr lang="en-GB" dirty="0" smtClean="0"/>
              <a:t>Messaging</a:t>
            </a:r>
            <a:r>
              <a:rPr lang="en-GB" dirty="0"/>
              <a:t>, Handling and Routing system (including Audit)</a:t>
            </a:r>
          </a:p>
          <a:p>
            <a:pPr lvl="3"/>
            <a:r>
              <a:rPr lang="en-GB" dirty="0"/>
              <a:t>Record Locator Service - identifying patient record locations and key contacts involved in the care of a patient.</a:t>
            </a:r>
          </a:p>
          <a:p>
            <a:pPr lvl="3"/>
            <a:r>
              <a:rPr lang="en-GB"/>
              <a:t>Consent </a:t>
            </a:r>
            <a:r>
              <a:rPr lang="en-GB" smtClean="0"/>
              <a:t>management</a:t>
            </a:r>
          </a:p>
          <a:p>
            <a:pPr lvl="3"/>
            <a:r>
              <a:rPr lang="en-GB" smtClean="0"/>
              <a:t>Directory of services</a:t>
            </a:r>
          </a:p>
          <a:p>
            <a:pPr marL="1371600" lvl="3" indent="0">
              <a:buNone/>
            </a:pPr>
            <a:endParaRPr lang="en-GB" smtClean="0"/>
          </a:p>
          <a:p>
            <a:r>
              <a:rPr lang="en-GB" smtClean="0"/>
              <a:t>What are the assumptions: </a:t>
            </a:r>
          </a:p>
          <a:p>
            <a:pPr lvl="1"/>
            <a:r>
              <a:rPr lang="en-GB" smtClean="0"/>
              <a:t>That governance, readiness, leadership are pre-requisites</a:t>
            </a:r>
          </a:p>
          <a:p>
            <a:pPr lvl="1"/>
            <a:r>
              <a:rPr lang="en-GB" smtClean="0"/>
              <a:t>That the approach is based upon an open architecture and open standards</a:t>
            </a:r>
          </a:p>
          <a:p>
            <a:pPr lvl="1"/>
            <a:r>
              <a:rPr lang="en-GB" smtClean="0"/>
              <a:t>That there is a varying maturity across health and social care services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96F7298-F758-4921-A40E-3C1F5278135D}" type="slidenum">
              <a:rPr lang="en-GB" smtClean="0"/>
              <a:t>7</a:t>
            </a:fld>
            <a:endParaRPr lang="en-GB" dirty="0"/>
          </a:p>
        </p:txBody>
      </p:sp>
      <p:pic>
        <p:nvPicPr>
          <p:cNvPr id="6" name="Picture 5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1" y="67610"/>
            <a:ext cx="10058400" cy="12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49" y="1323349"/>
            <a:ext cx="11332336" cy="5193361"/>
          </a:xfrm>
        </p:spPr>
        <p:txBody>
          <a:bodyPr>
            <a:normAutofit/>
          </a:bodyPr>
          <a:lstStyle/>
          <a:p>
            <a:r>
              <a:rPr lang="en-GB" dirty="0" smtClean="0"/>
              <a:t>What is the level of </a:t>
            </a:r>
            <a:r>
              <a:rPr lang="en-GB" smtClean="0"/>
              <a:t>aggregation needed </a:t>
            </a:r>
            <a:r>
              <a:rPr lang="en-GB" dirty="0"/>
              <a:t>(national, regional, </a:t>
            </a:r>
            <a:r>
              <a:rPr lang="en-GB" dirty="0" smtClean="0"/>
              <a:t>local</a:t>
            </a:r>
            <a:r>
              <a:rPr lang="en-GB" smtClean="0"/>
              <a:t>) for:  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GB" dirty="0"/>
              <a:t>Bringing care record information together for that patient in real-time? </a:t>
            </a:r>
          </a:p>
          <a:p>
            <a:pPr lvl="1"/>
            <a:r>
              <a:rPr lang="en-GB" dirty="0"/>
              <a:t>Sharing of </a:t>
            </a:r>
            <a:r>
              <a:rPr lang="en-GB" dirty="0" smtClean="0"/>
              <a:t>care record information with/from </a:t>
            </a:r>
            <a:r>
              <a:rPr lang="en-GB" dirty="0"/>
              <a:t>the </a:t>
            </a:r>
            <a:r>
              <a:rPr lang="en-GB" dirty="0" smtClean="0"/>
              <a:t>citizen?</a:t>
            </a:r>
          </a:p>
          <a:p>
            <a:pPr lvl="1"/>
            <a:r>
              <a:rPr lang="en-GB" dirty="0" smtClean="0"/>
              <a:t>Comparing that individual with a population cohort?</a:t>
            </a:r>
          </a:p>
          <a:p>
            <a:pPr lvl="2"/>
            <a:r>
              <a:rPr lang="en-GB" dirty="0" smtClean="0"/>
              <a:t>Enabling services such as terminology </a:t>
            </a:r>
            <a:r>
              <a:rPr lang="en-GB" smtClean="0"/>
              <a:t>and pseudonymisation</a:t>
            </a:r>
            <a:endParaRPr lang="en-GB" dirty="0" smtClean="0"/>
          </a:p>
          <a:p>
            <a:endParaRPr lang="en-GB" smtClean="0"/>
          </a:p>
          <a:p>
            <a:r>
              <a:rPr lang="en-GB" smtClean="0"/>
              <a:t>At </a:t>
            </a:r>
            <a:r>
              <a:rPr lang="en-GB" dirty="0" smtClean="0"/>
              <a:t>what level and where should this data be held? </a:t>
            </a:r>
          </a:p>
          <a:p>
            <a:pPr lvl="1"/>
            <a:r>
              <a:rPr lang="en-GB" dirty="0" smtClean="0"/>
              <a:t>How do we create efficiencies in where/how the data is </a:t>
            </a:r>
            <a:r>
              <a:rPr lang="en-GB" smtClean="0"/>
              <a:t>held?</a:t>
            </a:r>
            <a:endParaRPr lang="en-GB" dirty="0"/>
          </a:p>
          <a:p>
            <a:endParaRPr lang="en-GB" smtClean="0"/>
          </a:p>
          <a:p>
            <a:r>
              <a:rPr lang="en-GB" smtClean="0"/>
              <a:t>How </a:t>
            </a:r>
            <a:r>
              <a:rPr lang="en-GB" dirty="0" smtClean="0"/>
              <a:t>should we be accessing/storing this information?</a:t>
            </a:r>
          </a:p>
          <a:p>
            <a:pPr lvl="1"/>
            <a:r>
              <a:rPr lang="en-GB" dirty="0" smtClean="0"/>
              <a:t>As episodic documents or care </a:t>
            </a:r>
            <a:r>
              <a:rPr lang="en-GB" smtClean="0"/>
              <a:t>record elements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96F7298-F758-4921-A40E-3C1F5278135D}" type="slidenum">
              <a:rPr lang="en-GB" smtClean="0"/>
              <a:t>8</a:t>
            </a:fld>
            <a:endParaRPr lang="en-GB" dirty="0"/>
          </a:p>
        </p:txBody>
      </p:sp>
      <p:pic>
        <p:nvPicPr>
          <p:cNvPr id="6" name="Picture 5" descr="cid:D76A7EF9-C5FA-43A8-973D-157122FAF619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7" y="67610"/>
            <a:ext cx="10058400" cy="12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83" y="180551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How to structure the session?</a:t>
            </a:r>
          </a:p>
          <a:p>
            <a:pPr lvl="1"/>
            <a:r>
              <a:rPr lang="en-GB" dirty="0" smtClean="0"/>
              <a:t>What are the hypothesis/key questions that </a:t>
            </a:r>
            <a:r>
              <a:rPr lang="en-GB" smtClean="0"/>
              <a:t>we can use to test </a:t>
            </a:r>
            <a:r>
              <a:rPr lang="en-GB" dirty="0" smtClean="0"/>
              <a:t>out </a:t>
            </a:r>
            <a:r>
              <a:rPr lang="en-GB" smtClean="0"/>
              <a:t>the architecture</a:t>
            </a:r>
            <a:r>
              <a:rPr lang="en-GB"/>
              <a:t>?</a:t>
            </a:r>
            <a:endParaRPr lang="en-GB" dirty="0"/>
          </a:p>
          <a:p>
            <a:pPr lvl="1"/>
            <a:r>
              <a:rPr lang="en-GB" dirty="0" smtClean="0"/>
              <a:t>Recognise that there will be nuances and intricacies but this is about the </a:t>
            </a:r>
            <a:r>
              <a:rPr lang="en-GB" smtClean="0"/>
              <a:t>broad direction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7298-F758-4921-A40E-3C1F5278135D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 descr="cid:D76A7EF9-C5FA-43A8-973D-157122FAF619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59" y="267455"/>
            <a:ext cx="1235483" cy="8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1" y="67960"/>
            <a:ext cx="10058400" cy="12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2266</Words>
  <Application>Microsoft Macintosh PowerPoint</Application>
  <PresentationFormat>Widescreen</PresentationFormat>
  <Paragraphs>356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Townend</dc:creator>
  <cp:lastModifiedBy>Microsoft Office User</cp:lastModifiedBy>
  <cp:revision>71</cp:revision>
  <dcterms:created xsi:type="dcterms:W3CDTF">2016-11-03T08:45:23Z</dcterms:created>
  <dcterms:modified xsi:type="dcterms:W3CDTF">2016-11-07T17:52:38Z</dcterms:modified>
</cp:coreProperties>
</file>