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6" r:id="rId4"/>
    <p:sldId id="277" r:id="rId5"/>
    <p:sldId id="278" r:id="rId6"/>
    <p:sldId id="266" r:id="rId7"/>
    <p:sldId id="262" r:id="rId8"/>
    <p:sldId id="263" r:id="rId9"/>
    <p:sldId id="264" r:id="rId10"/>
    <p:sldId id="265" r:id="rId11"/>
    <p:sldId id="269" r:id="rId12"/>
    <p:sldId id="273" r:id="rId13"/>
    <p:sldId id="274" r:id="rId14"/>
    <p:sldId id="258" r:id="rId15"/>
    <p:sldId id="259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86" d="100"/>
          <a:sy n="86" d="100"/>
        </p:scale>
        <p:origin x="222" y="6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4/27/2021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follow the Required Content structure</a:t>
            </a:r>
          </a:p>
          <a:p>
            <a:r>
              <a:rPr lang="en-US" dirty="0"/>
              <a:t>Clear and concise purpose</a:t>
            </a:r>
          </a:p>
          <a:p>
            <a:pPr lvl="1"/>
            <a:r>
              <a:rPr lang="en-US" dirty="0"/>
              <a:t>Should fit into the overall training program</a:t>
            </a:r>
          </a:p>
          <a:p>
            <a:r>
              <a:rPr lang="en-US" dirty="0"/>
              <a:t>Determine level of training and adhere to it throughout</a:t>
            </a:r>
          </a:p>
          <a:p>
            <a:pPr lvl="1"/>
            <a:r>
              <a:rPr lang="en-US" dirty="0"/>
              <a:t>Beginner, Intermediate, Advanced</a:t>
            </a:r>
          </a:p>
          <a:p>
            <a:r>
              <a:rPr lang="en-US" dirty="0"/>
              <a:t>Introduce concepts in an easy to follow manner</a:t>
            </a:r>
          </a:p>
          <a:p>
            <a:r>
              <a:rPr lang="en-US" dirty="0"/>
              <a:t>Provide text and audio </a:t>
            </a:r>
          </a:p>
          <a:p>
            <a:r>
              <a:rPr lang="en-US" dirty="0"/>
              <a:t>Product trainings should include hands-on video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5F562-2E1C-4DA3-A11B-1F54CBDD21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Answers to the Exercises:</a:t>
            </a:r>
          </a:p>
          <a:p>
            <a:pPr marL="228600" indent="-228600">
              <a:buAutoNum type="arabicPeriod"/>
            </a:pPr>
            <a:r>
              <a:rPr lang="en-US" dirty="0"/>
              <a:t>Stencils</a:t>
            </a:r>
          </a:p>
          <a:p>
            <a:pPr marL="228600" indent="-228600">
              <a:buAutoNum type="arabicPeriod"/>
            </a:pPr>
            <a:r>
              <a:rPr lang="en-US" dirty="0"/>
              <a:t>Fruits</a:t>
            </a:r>
          </a:p>
          <a:p>
            <a:pPr marL="228600" indent="-228600">
              <a:buAutoNum type="arabicPeriod"/>
            </a:pPr>
            <a:r>
              <a:rPr lang="en-US" dirty="0"/>
              <a:t>People/Humans/Names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5F562-2E1C-4DA3-A11B-1F54CBDD21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3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reenteapress.com/thinkpython/thinkpytho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7515835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Beyond Notebooks: Software Design and Classes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vs. Objects</a:t>
            </a:r>
            <a:br>
              <a:rPr lang="en-US" dirty="0"/>
            </a:br>
            <a:r>
              <a:rPr lang="en-US" sz="1800" dirty="0"/>
              <a:t>some pictorial examples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6694"/>
            <a:ext cx="31651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t0.gstatic.com/images?q=tbn:ANd9GcRSPAyB2dBO1ltdOw-QUP_m8mSdQvVD-mQzcrZAV0Nw8BTo-rp0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6694"/>
            <a:ext cx="2971800" cy="326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t2.gstatic.com/images?q=tbn:ANd9GcSqzCx9VE2K3MQLrhm5a0327Uyd82LpWeY6O5i11bEXTh-KqZG_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82" y="5090120"/>
            <a:ext cx="23431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1540" y="6219310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https://www.slideshare.net/HarisBinZahid/procedural-vs-object-oriented-programming</a:t>
            </a:r>
          </a:p>
        </p:txBody>
      </p:sp>
    </p:spTree>
    <p:extLst>
      <p:ext uri="{BB962C8B-B14F-4D97-AF65-F5344CB8AC3E}">
        <p14:creationId xmlns:p14="http://schemas.microsoft.com/office/powerpoint/2010/main" val="128833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Road.py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5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at a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starts at: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'__main__’: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Why is that at the end of the script?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58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at a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Passing command line arguments: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&lt;arg1&gt;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i.e.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point1.py 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43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Read (and understand) chapters 15, 16 and 17 of Think Python: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http://greenteapress.com/thinkpython/thinkpython.pdf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Work through the Classes notebook.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/>
              <a:t>Do the exercise on the next page. You can test your solution in a notebook, but should implement the final solution in scripts.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8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dirty="0"/>
              <a:t>Create a class called car, with the attributes: color, location (x, y coordinates), and direction.  </a:t>
            </a:r>
          </a:p>
          <a:p>
            <a:pPr marL="457200" indent="-457200">
              <a:buAutoNum type="arabicPeriod"/>
            </a:pPr>
            <a:r>
              <a:rPr lang="en-US" sz="2400" dirty="0"/>
              <a:t>Write methods for: go(), </a:t>
            </a:r>
            <a:r>
              <a:rPr lang="en-US" sz="2400" dirty="0" err="1"/>
              <a:t>turn_left</a:t>
            </a:r>
            <a:r>
              <a:rPr lang="en-US" sz="2400" dirty="0"/>
              <a:t>(), and </a:t>
            </a:r>
            <a:r>
              <a:rPr lang="en-US" sz="2400" dirty="0" err="1"/>
              <a:t>turn_right</a:t>
            </a:r>
            <a:r>
              <a:rPr lang="en-US" sz="2400" dirty="0"/>
              <a:t>(). </a:t>
            </a:r>
          </a:p>
          <a:p>
            <a:pPr marL="457200" indent="-457200">
              <a:buAutoNum type="arabicPeriod"/>
            </a:pPr>
            <a:r>
              <a:rPr lang="en-US" sz="2400" dirty="0"/>
              <a:t>Add a print() method that prints the current attributes of the car. </a:t>
            </a:r>
          </a:p>
          <a:p>
            <a:pPr marL="457200" indent="-457200">
              <a:buAutoNum type="arabicPeriod"/>
            </a:pPr>
            <a:r>
              <a:rPr lang="en-US" sz="2400" dirty="0"/>
              <a:t>Write a script to: 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Create a yellow car.  Move the yellow car forward two units, turn left, move forward one space. 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Create a green car.  Turn left.  Move forward one space.  Turn right.  Move forward two spaces. 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Print both cars. 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__str__(self)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5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worked in notebooks.  They are nice for their interactivity, but get messy as they get big.  </a:t>
            </a:r>
          </a:p>
          <a:p>
            <a:r>
              <a:rPr lang="en-US" dirty="0"/>
              <a:t>Scripts are cleaner, so let’s look at how to set things up when writing code in scripts.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37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at a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Running a script: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i.e.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75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Another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Import: 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3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notebooks for data exploration, testing bits of code, figuring stuff out, etc.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you have it mostly working, write it cleanly in scripts.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one file for each class, with the file name matching the class name.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Someone else should be able to run this, and understand what its doing!  Without cryptic deciphering!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  Think of what can go wrong and test that!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3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/>
              <a:t>Procedural vs. Object-Oriented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42645"/>
              </p:ext>
            </p:extLst>
          </p:nvPr>
        </p:nvGraphicFramePr>
        <p:xfrm>
          <a:off x="431540" y="2213865"/>
          <a:ext cx="8229600" cy="230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POP, program is divided into small parts called </a:t>
                      </a:r>
                      <a:r>
                        <a:rPr lang="en-US" b="1" dirty="0"/>
                        <a:t>functions</a:t>
                      </a:r>
                      <a:r>
                        <a:rPr lang="en-US" dirty="0"/>
                        <a:t>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OOP, program is divided into parts called </a:t>
                      </a:r>
                      <a:r>
                        <a:rPr lang="en-US" b="1" dirty="0"/>
                        <a:t>objects</a:t>
                      </a:r>
                      <a:r>
                        <a:rPr lang="en-US" dirty="0"/>
                        <a:t>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 does not have any proper way for hiding data so it is </a:t>
                      </a:r>
                      <a:r>
                        <a:rPr lang="en-US" b="1" dirty="0"/>
                        <a:t>less secure</a:t>
                      </a:r>
                      <a:r>
                        <a:rPr lang="en-US" dirty="0"/>
                        <a:t>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 provides Data Hiding so provides </a:t>
                      </a:r>
                      <a:r>
                        <a:rPr lang="en-US" b="1" dirty="0"/>
                        <a:t>more security</a:t>
                      </a:r>
                      <a:r>
                        <a:rPr lang="en-US" dirty="0"/>
                        <a:t>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 of POP are : C, VB, FORTRAN, Pascal.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of OOP are : C++, JAVA, VB.NET, C#.NET.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1540" y="6219310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https://www.slideshare.net/HarisBinZahid/procedural-vs-object-oriented-programming</a:t>
            </a:r>
          </a:p>
        </p:txBody>
      </p:sp>
    </p:spTree>
    <p:extLst>
      <p:ext uri="{BB962C8B-B14F-4D97-AF65-F5344CB8AC3E}">
        <p14:creationId xmlns:p14="http://schemas.microsoft.com/office/powerpoint/2010/main" val="19051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1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Object Oriented Methodology </a:t>
            </a:r>
            <a:r>
              <a:rPr lang="en-US" sz="3200" dirty="0"/>
              <a:t>is a certain </a:t>
            </a:r>
            <a:r>
              <a:rPr lang="en-US" sz="3200" b="1" dirty="0"/>
              <a:t>process</a:t>
            </a:r>
            <a:r>
              <a:rPr lang="en-US" sz="3200" dirty="0"/>
              <a:t> through which software can be developed. The </a:t>
            </a:r>
            <a:r>
              <a:rPr lang="en-US" sz="3200" b="1" dirty="0"/>
              <a:t>goals</a:t>
            </a:r>
            <a:r>
              <a:rPr lang="en-US" sz="3200" dirty="0"/>
              <a:t> of this methodology are to achieve Software Systems that are </a:t>
            </a:r>
            <a:r>
              <a:rPr lang="en-US" sz="3200" b="1" dirty="0"/>
              <a:t>reliable</a:t>
            </a:r>
            <a:r>
              <a:rPr lang="en-US" sz="3200" dirty="0"/>
              <a:t>, </a:t>
            </a:r>
            <a:r>
              <a:rPr lang="en-US" sz="3200" b="1" dirty="0"/>
              <a:t>reusable</a:t>
            </a:r>
            <a:r>
              <a:rPr lang="en-US" sz="3200" dirty="0"/>
              <a:t>, </a:t>
            </a:r>
            <a:r>
              <a:rPr lang="en-US" sz="3200" b="1" dirty="0"/>
              <a:t>extensible</a:t>
            </a:r>
            <a:r>
              <a:rPr lang="en-US" sz="3200" dirty="0"/>
              <a:t>; hence, more useful in the long run. The methodology achieves its goals by the help of a </a:t>
            </a:r>
            <a:r>
              <a:rPr lang="en-US" sz="3200" i="1" dirty="0"/>
              <a:t>collection of objects that communicate by exchanging messages</a:t>
            </a:r>
            <a:r>
              <a:rPr lang="en-US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540" y="6219310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https://www.slideshare.net/HarisBinZahid/procedural-vs-object-oriented-programming</a:t>
            </a:r>
          </a:p>
        </p:txBody>
      </p:sp>
    </p:spTree>
    <p:extLst>
      <p:ext uri="{BB962C8B-B14F-4D97-AF65-F5344CB8AC3E}">
        <p14:creationId xmlns:p14="http://schemas.microsoft.com/office/powerpoint/2010/main" val="347296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</a:t>
            </a:r>
            <a:br>
              <a:rPr lang="en-US" dirty="0"/>
            </a:br>
            <a:r>
              <a:rPr lang="en-US" sz="2000" dirty="0">
                <a:solidFill>
                  <a:srgbClr val="40528F"/>
                </a:solidFill>
              </a:rPr>
              <a:t>Towards a higher level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538790"/>
            <a:ext cx="8229600" cy="5029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Hence, every object has 3 important features</a:t>
            </a:r>
          </a:p>
          <a:p>
            <a:endParaRPr lang="en-US" dirty="0"/>
          </a:p>
          <a:p>
            <a:pPr lvl="1"/>
            <a:r>
              <a:rPr lang="en-US" dirty="0"/>
              <a:t>1. </a:t>
            </a:r>
            <a:r>
              <a:rPr lang="en-US" i="1" dirty="0"/>
              <a:t>Characteristics</a:t>
            </a:r>
            <a:r>
              <a:rPr lang="en-US" dirty="0"/>
              <a:t> (e.g. Name, Designation, Job description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</a:t>
            </a:r>
            <a:r>
              <a:rPr lang="en-US" i="1" dirty="0"/>
              <a:t>Responsibilities</a:t>
            </a:r>
            <a:r>
              <a:rPr lang="en-US" dirty="0"/>
              <a:t> (e.g. drive bus, fly plane etc.) – these are assigned on the basis of the object’s characteristics – A manager object would have different responsibilities than a developer, since their job descriptions (a characteristic) would be different: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3. </a:t>
            </a:r>
            <a:r>
              <a:rPr lang="en-US" i="1" dirty="0"/>
              <a:t>Relationships with other objects </a:t>
            </a:r>
            <a:r>
              <a:rPr lang="en-US" dirty="0"/>
              <a:t>(explained in detail later) – in order to send requests/messages to each other, objects need to have some relationship/connection. E.g. A bus driver needs to have access/connection to a bus in order to drive it.</a:t>
            </a:r>
          </a:p>
        </p:txBody>
      </p:sp>
      <p:sp>
        <p:nvSpPr>
          <p:cNvPr id="4" name="AutoShape 2" descr="data:image/jpeg;base64,/9j/4AAQSkZJRgABAQAAAQABAAD/2wCEAAkGBhISEBUUEhQUFRQVFRgXGBgWFxcYGhUXGRYVGBoVFxQYHCYeGhokGRgYIC8gJScpLCwtGB4xNTAqNSYrLCkBCQoKDgwOGg8PGiwkHyQsKSwpLCwsLCwsLCwsLCwsLC0sKSwsLCwsLCwsLCwsLCwpLCwsLCwsLCwpLCwsLCwsLP/AABEIAOEA4QMBIgACEQEDEQH/xAAcAAEAAgMBAQEAAAAAAAAAAAAABQYDBAcIAgH/xABKEAACAQIDBQUEBQgHBgcAAAABAgADEQQSIQUGMUFREyJhcYEHQpGhMlKxwfAUIzNicoKS0UNTc6Kz4fEINDV0ssIVJFRjg9LT/8QAGQEBAQEBAQEAAAAAAAAAAAAAAAIDAQQF/8QALBEAAgICAgIBAgMJAAAAAAAAAAECEQMhEjEEQTJRsSKhwRMUFSNhcYGR8P/aAAwDAQACEQMRAD8A7jERAEREAREQBETBjcalGm1SowREBZmOgAHOAZmYDUzn+8/tiw2HJTDj8oqDiQbU1/fsc37ot4yjb47+4vaLtSwyVRh+GRFYtUH1qmUXsfq8Ot5WqG7dZjrlXqCbsPAooLj1WbwWKO5v/BD5P4osWP8Aa/tGp9F6dIa6JTH2vm+6VTF7bxFRialesxPG9R/svabo3bP5TTos4/OBTnUOcoa9rqwU8RztbjNyjuohtpWbThZltpzC03+R8pq/KxQ+KIWKcu2Rmy97MXhzeliKgH1S2dT5o91+Utmzfa/UFhWV1P18O9vjQrZ6Z9Msr20sBhMOLOC1S1wpapr5r2VMqPMk+crteoGcsFVByVb2HLiSSfUmTHIsr+OvqdcXD2ehN1/aHTxNlWotY21AU0qwHU0CSKluZpsf2ZcqNZXUMpuCLg+E8jLXIIIJBBuCDYgjmCOBnUtzPa6wUUsQyh/dqPcJU8KpXWmx/rACPrDmZni+h2M/qdqiVLAe0rCmqKOJzYWseAq27N7+9TrjuMp5E28pbAbzBqjQ/YiJwCIiAIiIAiIgCIiAIiIAiIgCIiAIiIAnEvbLve1Wv+R02/N0rGpb36nEA+Cgj1PgJ2qq9lJ6AmeU9r401cRWqNqXqu3xYmejAlytmc3oyYTbNWmAqtmUe44FRBrc2RwQt+osZKrviSLNSFx9GzvYD9lywHoBK4Gn0JvLx8c90Qsko+zoOC2otSiXzVVYIgpdnUy00qDMztWIAyDOLEsdVcWsASKntrb71HqBGHZlmtZF1BPu3GYA+c0KWCzkaD1m3W2VlGrD0ElYILth5X6InL008Z8lJuPQmFqPjKcoE0zWIE+SZnfDHlrNZpDkvRVExs7eRkp9hXQV8P8A1bGxpn61KpxQ+HDwlr3a3txWDGfA1TisKur4ar+kpL4AcB+sl16rOclplwWJdHD02KuuoI0I/HSQ6eij1Fufvzhto081FrOo79JrZ0/+y/rDTyOksM82bC26BXp11y4bFDvBxfsat9CtVB9ENzI8+k9D7K2h21JXtlJAuL3sbcmGjDoecynDiXGVm5ERMyhERAEREAREQBERAEREAREQBERAMeIp5kYdQR8RPKm2cA1DEVabizI7D5m3ynq+c79qPs7/ACtTiaA/PoveX+tUdP1hy6zbFNJ0yJq0cJXWSGFwRIvwE1MJTOQvyzEfDLf5ESQXF5RYa/ZIzZZt8YHccY9yM2zUHaLce9b59JanoBW0+y1ufGU+jj8puGIP6o+8kT8q4kvc99uZub2HU6G3xnlyeLPJ8p/qbxzxh1Eub4hBxdf4h/OfGzVSpXRSyEFtdVPSUZj+Lj+UxOLa6+omH8OSWpfkW/Lb9He8RsLDVfp0KLA8+zX/AKgLzz5tKllqMLcGI+clMIMUAzURVGT6RQspXzy6yJr1yxJY3J4k638zO+L4ssDf47X2+5nlyKaWqNbITw1mfA2zWYcQb+Vr3+UYbFFMwABDDKQRyuG0PI3Uay3bubrNixTRBarmWzfq5hnv+rkzHzE+nibu2eaa1o2fZhuW+0MR2tRSMLTazE+8QL9mvUm4ueQPW09DogAAAAAFgBwA6ATS2HsWlhMOlCiuWnTFh1PVmPNidSfGb8ic3LsuMUhERIKEREAREQBERAEREAREQBERAEREAREQDhvtC3P/ACavkoKSuIqvVRQPokhQ6X4ABrEdAfCVvGbApUReriEaotj2KAnNqLrnB7unMiWn2ub7E4rsKTZRQurMtsxdrFlDclFl8cy+AnPqYAOtvx5w7btul+bEYp6Sv7IkcBtGhTQh6AqMWvqbADko0LEDjxHHW9gZuHfEopFGmlFiCMyWuASDa2XXh+NJq4aln0A+4fAaSTobtluQ+AmM3ibuS/7+x7IePlrTRrJvsSR2tKi452BQsQDa7A9T068DrNt/aBSyZFw1Kmp45AnxyhRm0vxMyVt1VUa0ySeHdtc8gCbCQe1dmJRYrVWnTbozqTqPqoS3ykqGKfSJnHJj7kjfbf5VZj2WYlMoN8oNtVuutgCzaA8/GUzE4tnIvbQWFhb7OZOp6kk85JZMNf8ASU/hW/8Azm/hMLTAzU8hH1l1seh5g+BAlxhDFuKM1yyumyAGFYasLHodJ2H2RurVKbDjZwfMKRac52oAUmfYVF6akio6q/EAkBrgXuAfT0miy1G2d/dXLJxienonOvZJtd2Fag5JCEMg1so4EC/AaqbeJnRZyLtWRlxvHJxYiIlGYiIgCIiAIiIAiIgCIiAIiIAiIgCaG3RXOGqDDWFYrZCbd0kgZtdLgXIvpcCb8QDj+1twsJgNnVXxx7SvXYd+92pt3mApHiWvqxP0r66TnOx9oYFapOLp4h1sAOyZF1HVTy8m9J0n241KjGgrIVpqalmuCHbLSN7A3Frka9DOTVcAXNlHmeQnUivVolMdvfRWqThcLTSnaw7YvVfxYnPlB8ANOplh3X3vFS5qZ1VAM+twuZgq5bW0udQeHVuAqa7EpqO8Sx+A+A1+cnN0djI9XLl0Z6fjomaow18EA9ZOXGuNsvBllzSRI7/V6lOkpQWLvlL8GClScoPEZtdeikczKAmzKjC6qbdeA9Lzre89BahKuLgjXS9jcEPbnYjhzBYc5SseGQ5W4j5jkQeYI4GT43Fxo08xSUr+pVXwFQcR8LH7Ju7ArlK6XBKsQjgG11YgHUggEaEEjQgTbqPM+x8OHxFIEgDOCxPAKpzMTbooM2klR5YXejf2lSVgQq5RyBNzfqTPyrmRVsbAD48JnrUibn1M+6mGDlb8APo24nrPA5H3sUalZdfZNVz4t2Gg7DXz7RAPsM6vKR7LdhtRoPVcWNYjL/Zrex8iSfgDLvPRjVRPl+VJSyuhERNDzCIiAIiIAiIgCIiAIiIAiIgCIiAIiIBXt+t2fy7BtTFu0U56ZP1xfQnkCCV9b8pwetTNP82ylXQ5WUixVhxuJ6ZlX3y3Zw9ZRVqUkZlsCxAvl/aGuhtznefFWVGPL8P1ODrTZ2CoCWPAD8aDx4CX/c3Y4QXtcrdQ3Ik2NRgPRFB6JyuZsndumCFpgKG1a1gLDqQLtrwBvJWnRNMKKegXl1nmyZv2nXR7sXjrHtvZGbw4ZlYNwMg8SKdZxSrDMLHKw0ZT4HoehuPCTO3cHXr2UC4B5XHHrImjs1aBzVGAYcvDoBPP07R7lFSjxezUr+zoXutbToUBPxzD7I/8DXD0yFGp+kx1Y+F9LLfWw9b2FpfBbwI9daNMMzG/BTYDqSeAmXeVMgQniwII8baGVPJN6bMIYccJaWyFwGGIrBeNx8R/pLTuPu7QrV661EzClksLm1ze9xfUXHDhNPdvAdpXufcpqvmxsPsuZYfZ1/vOOI/rAPg1SXjjaTZGbI48lF+v1LyqgCwFgNAByn7ET1nyxERAEREAREQBERAEREAREQBERAEREAREQBMeIoB0KngwIPrMkxYrFJTRnqMFRQSzE2AA5kwOik4rBspamdGHzHIiRi4GpTr3qVqjUWXQKFBR9NbhbkWvp5SB2/7YqVXGqqJbDrde1N85N/p2+oNe7x1J8JcUqComs8cocGfTxZea+5+h8GQM1WoRm1U9qLiw7pULe1+fpI7HigEYUqX0ldS7CxsxBuL66DTW03yCo0CnxKgmaVbDlrluP45RKSo2gle2/wDZqbNRUzPYAtxPU/jlIjb2P7WqBypi3rzkjtSoKaW9ZVO0Jv4zFWzTV2Teyd6xh1fKmaoQcp5AnS58hym9uDvXh8GaxxLsvaFdQjvqM5JbIpsNeJ6yrLh7CR21VZQLcbr8zb75vjltI8+XH+Fv6nofZG3sPikz4etTqqOORgbeDDip85vzzhidpVdnY6liaHdLqCy+6xGjKw6NofMk8Z3rdneSjjsOtaidCO8vNG5q3j9vGe1qj5NkrERJOiIiAIiIAiIgCIiAIiIAiIgCIiAIiYMdjqdGm1SqwREF2Y8h+OXOAfmP2hToU2qVWCIouWPL+Z6AamcD9o3tEq45+xpXShfurza3v1LfJeA8TPnf3fypjKh4rRQ/m6f/AHN1c/LgOZNTwVBicxF3bQDz0AHraacaM+VkruFueMZimaoP/LUCDUP1z7tIeLEG/gD4TruDqBlDgZQ3IcB4enCY8DsNNn7MWjoXylqh+tVIuzelgo8FE09zsX2uEpseef8AxHH2Tx53tI+h48ai2Tgt10mljKijW8xVsAWJCuyn4iROK2PW5sSJ53JUeuMd9kNtrFmo9hwHGa1LD2EkGwBHKEwZMhy9I3Ua2a6JeYH2Ua1VEHvMAfAA3J9ACfSS64SwktsPZuVTXbTMCtMeF+8587WHr1E0wRcppIz8iShjbZRPaaoD01HIfeP5Svbm76V9n189M90kZ0P0XXoR8bHl9sr7Q8UHrgDleUgz6k/kfBWz13u7vFRxuHWvQa6toRzRuaMORH8jwMk55P3S3xxGz6ueixsfpKblXHRl5+fEcp6Z3W3lpY/DJXpaA6Mp4o44ofiDfmCDzmbLTJeIicOiIiAIiIAiIgCIiAIiIAifjMALnQCcu369rAW9HBG5+iaw114ZaQ5n9fh0voZ1KzjdF13k3zw2CH51s1Qi4ppYufEjgo8Tb1nGd8/aLUx5ynLTpKbhASdeRdvePTQCVzHlyT2jEudWF83H67g3zdRx15cJGVU6a/jkJrSj0ZW32fNaoCful19muyTiMfSLAZKV6rA9Utl/vlZRRL57M9pdnjKQv+kz0/UrnX+8gHrJRZ0feisWp1Le6rW+BlW9muJvhMv1Gb4E3+8y6VatGszZCM6sVdf1gbXI6HrwlRp7OOBxLELahWOZOgPNPCxvbwt4zxZovbPqYJJriWSq1jcTDicd3fGZUcMumoMwOgnlN1V7I+qlxefuEoC15naly4nlJLZ2z1UXq6D6vvHzHIRCDm6Rc8ihG2Ydm7B7U5qmlIf3/Dy8fwMO9G1AiG1tBYAcAOQA6SR2ztmwyroB+LTnW8m1wRqZ9jBhWNWfGz53keykbcrFqzE8tPU6mQhEka5zFj1YmabrJezJGJRJ7drebEYOoGoVGQnQgHutbkynRhbqOUhUWfR5+h+EA77uv7aMPVsmMtRfhnFzTY+PNPW48ROi0K6uoZGDKRcFSCCOoI0M8h3FuEm93t9MZgzfDOVW+qHvI3mh09ePjDSCZ6liUrcX2nUMeBTqWo4n6hPdqeNMnj+zxHjxl1kFiIiAIiIAiIgCRO3d6sLgxevVVTlLBeLMB0Ua8dL8Jg3y3qp7PwrVn1b6NNPrueA8hxJ6ek807W21VxFRqlVyzubsT8h4ADQDgJSRLZct9fapVxl6dO9LD/VB7z/tsOP7I08+Mjt0sLRrVlDuFLEC7MEFspLWckZQLZeNzc6+6alQTMwHjMgxALkDhylpklp2ttKgbpTRFVSQCgABAOh/F/OV6uRCnSYXadcrJSMXOTO7eJKVqbjTs6tN/wCFhIYib+xz3yv1lI9bafMSV2Wdy3Rw98VjH4jtSo/jf7hJ7a2yErUmpsLqfih5MvkZCbiVQadY8zUufUXltpmTWjaTalaOVbNx7UKjUqhvlYqfQ8ZYKlQEXEjvaBsvs661VHdqj+8ulvgRI/ZO0uRny5rjJo+1FftIKaLZsvKVa3da9ieeUjkeQ48J9gqLknugEnyAufkJoKcq35toPv8AukfvLtYUMMR7zWFh46n5C3rPpYF/LVnys+ptogd5tvWuebEm3nylBxWMLG7Hj8pn2hjGqMWJ/wApGO1zabylZ4zI+IpAZWZlcaaJcHxL573/AHZqHKTob+X8jrG08P3Fe3VT5j/IiaCzNs6kbvZGSCbJBw/bB1JDFWS6gqvdAYgtfUtpYcj0NodarDgT+PAzIMSeYvFg2KY7o8NPhPsVSBpPhal7mxF+vWfmeDh+5mtfpr4jynUfZp7Y3V1w2PfMhIVK7HvIeS1TzX9fiOdxqOW4qvZco5zQJM4zqPaAMTnXsP3iOI2f2TsWfDtk1Nz2ZF0v5WYDwWdFkliIiAIiRu8u0hh8HXq3tkpOQf1spy28c1oBw32ubx/lW0Gpo16WHtTFuBckZ2+Nl/clHrYbLa/MSSxYQ0KWh7QhmZvrqajqfUZZpV8RnpkH6SsT53OvzvNaRlZjwpsHboLfGamFXM/mZnp60nGubusLcwCc1/Qg+hn5syleoo6kTndHSQr0ipIPK/xHH7j5GaTtLDWfPiatEDvM16Wg/SLeyG3J1JW3XLICvTsdOB1Hkf5cPMGVLs4j5MzbOqZaqnxmGnPw91h5yf6nTuPs0xH5qtfjmH2Wl9paCcw9n+JsjtyYA/j1nTsNUvbynZKi7sht8MF22BqG3ep/nF/dvf4pmnMNiYd3q2HAaseg+89B/ImdpxBUI2f6OU38iLESh7O2UEXIn0RxY8zzZj+LATB4Fklb6Pbi8p4sbiu/R9YnEKiF2OVEXUk8APvP3gTle8G8L4mqTchb6DwkhvxvP2zdjRP5lDx/rG+sfDoPXnpVVNhczd0tI8Tm2ftWrymXC7OdrWUm/D/UzHhaGY5jwk9s6rWDLWRkpIlwrPY0+YI1B7RtPooG16WnaIvZB44OqPSYWs2Yhl7wa1rX5aSFprLLjXVqmcl6lMEGo7jLfW7AWNzm5XOb7oHBpmJ5CRLs6jLQw82MgE+sw5T8LTpJr1m1sJ9UqPeAOpJAA8SbC9p9ZSozdZubOpKO1qP/AEVLT+1qkIP4ULsPGnB00a9IGoANRYfO59NLTTxdEq1ptUa12J6n4Af5T42poVHhf4mcfR1EhubvbV2dilr09RwqJfSoh4qfHmDyIE9VbL2lTxFGnWpHNTqKHU+BF9RyPIjkZ45TjPUfspwT0tkYdamhIZwOivUZ1+TA+sgpFtiIg6JzX26bb7LBU6CnvV6gv+xTsx/v9n850qecvbBt78p2m6qbphwKI/aFy5/jJX90TqOMrlFL0C4/oXAbxWoDY+jIw83WR1apZz4/MESW3YXtKlTD/wDqKL01/tFtVpfGpTVf3jIRO8Le8OHj4SiDPgT3gORJHxBEz7IOWoXPuWA8/D4TVwbWqLc2AYXPTUXPwnQN2twKtQvnACLdiwsQ5Yd3IRodNZUEJFawdTPii/Cylr34HTnG16YqXqLbvF2Nrd1x+kFvEWqDpdhyNtIOKZqg8b5RbwJn5s/GsCVuLMykX4B1vlPrcqfBvhTfo4jUV59YnhPmsoVjbQHUeR5enD0nwz8pB06h7OqhbDuvMafFVb7TOn7ExJZRfiJyP2a40BqyHqhH8FvunWtjLYec0fxKRk2y9yEHgT9w+/4Tn3tB3kWlTOGpNa/6Vh/hD/u+HWT+/W9C4Kne969S+QfVHAufLgPHynGaiNXLVa1QJTHFjcjrbS92PGwux425yekcZpVGzHThNkbPJygjU2KrrmfyVQTY9TYHkZjfbuHp6UqTVP1qhKA/uIcx/jHlNWvvNiGBVXFJTxWiop38yveb1JkWhRZDSFFR2pp0WGt6xzMOmTCrc8LauG4e7IzF7wYcG6JUxD8M1Y5E8hSQlrXPDMPKV6lRufeJ8ANZdN0t2q7uGp4aqwHO9BeXEGpSYD4TquRzSIH8kxeLIuDlB7qquVF8kGnrx8ZLncqpTUAg3PGXjLtBFOWhX010/IqhHolNG5cjK/jd7cSue6G4N7PQK21tqRUIB16TSKiuyW2VNsIUqZWFpYKG7dMgVSQKYsWPK3P14zTx+1DXqXqPRJ62emBdiPqaGwB6WI53tq19ru+G7G4Chu8R71uGvSdTijmyMxOMz1C1rKCSB06CYquLIoimP6R+0bxsCqD0u5/fmLEgAWmTB0jUa/IcfAAfy0mPbL6RlwNLvAHzPgBwHxmljKud2blym/TuKbtzY2HlNXICMo8yfuhhEluXsH8rxdOkQchJZ7cRSQFnI8coIHiRPV+HVQihAAoAygcAttLeFp5W3d3l/IjisovUqUDRpke4WZCzfwgjztPR24W0O22bhn60lB817v3Sa0WmT8RE4dIvejba4PB1sQ39GhIHVjoi+rED1nlGrVLMWY3ZiST1JNyfjO4e3bGsaWFwq/01VnYDiRTUAD+Jwf3ZwyohUlTxGkpIlm1snGGlXpVBxp1EcfusDPrefDCljKwT6PaMV/ZJuPkRNAVLEGS28GMFcpWCgZlAIHVRaV2mT7NBnDqDztr5yQ2JvLXoEZKjra3vG3laQrArqOBn1T4zltM7SM+IrksxPFiSfMkmfnad0ecxMZ+rwMA28R3lDfjx+evrNa2s2cKbqR6/z+K3+AmI07TrOInN1doCniXubAqp+H+s6kN91o0y7/QRLgDi7HQKPM/ZOH4Otat5gj7/ALpN7R2kKYUVO+6Du0zwQn3qvj0T+K3A1GSrYo2dr7XatUbF4tiM/wBBVNmax0Wnfgg4ZuA/WPdlU2jtJ6zAtYAaIgvlQdFB+ZOpOpJmPF4p6rl3Ysx5n5ADkByA0EzbKwRqVkQe8wHzmduToroz1NklFpZiA1Rc2ugA9255Xt85KbJqYY92srqdTmD5Rw0BXsnPqOo85g3ir58U1vor3V8l0En6exaVTBlyvfS2oNr9b3+0a+cvhdpEcq2ySobtYcqGUM2axBWrc668exUWt11FvSZtobtBaF6WZXzi2fEUwpUIxY65RocvPS+ttL0nDYiol2o1GBA1ykq6i4+lYi44cCeXOW/Zu+FNKIFUl2NJqbF6YrWUtVOemTwYllBWpYHswOYIxjjkpW5aNXKLXRIVNzlWwviA2Vc1qo0fKMwyrSJsGJAIvcC95pbQ3ZSmuZ69akp0/OZdTxtdnp+OltJB4zeLFVizUnqJRAVAM2gVEVBmfRAxC3NuZPCQNSonv1M5HJe8PVj3R6BpCx5E/kU5wr4mxtR6II7Ko1S1ySyBALdLM1+fTlIunjDa0Y7HlgFUBVHIak+LMdT9g5ATTvNbM6M5OZteAlpx+GShs6hoO3xANRuq0sxWmPDNYt43EquCpF3AHPj5c5PbSxIYWJubAC/JQLD0AEuPVkyIx8TdQi8ZnwtEA26anxM+cPQCi/M8J9UXsYBG4k98+c9J+xbFh9j0QOKNUQ+BzlvsYTzfjB3jO5/7PWMvg8RT+pWDD99B96yC0dXiInDpyLfHEitvLhaR1XD0rsP1stSqflknKN5LNWdwLBiWt66/OWzYW2xiN42rX7tWrWVT+qUamn90LK7tBPpow1pu1+XdJsRNkvwmbeyvTZRrJrwJvNa1iR0+6KuJuMvThM7KMlevdbT6LKKYtxPymiWn0GnLFGbNM+FW5I8JqgzNh6mVp1Bm5h0K6ifuNGQsOFvxaSKUA9LMPKatbD9rWUG9mKs37DLnfXwIf4TSSohOzVonsFFT+mcXT/21PCpb6593oO9xKkYKeDLanhzJ5nrNitd3ztoWNwOQvwA8AoAHgJ97SxAChB+Ot5KXtnWyLqW5S3+z7ZV3esRpSQkftWNpXNl7LetUVFFyxt/nOx0N3hhNnmmNKjLdiON7cJWNbs5J6o5BUbNVY9SZfNiUycK68e7b5SlYjC5Khv1l23ZqXpHoBbXpa32TTH2yJFU3awgbHopAIzG4IuCNQbjymKrUArVECp3XaxK5j9I8Q11NvKWHczCA7Tv7oDt8AZUsTivz9R+rN8yZm9ItbMeLxr1Dao7NbQXOijoq8FHgJH2sZnq1btcTC7XmTLPmrPgGfrGKYnDpuYWoEHiZlpMWNzNRU1kl2iqoA9ZcSGZAdJgbQzJRe8+a6zrBqY0Tq3+zvjbVsVS+tTRx+6xB0/fnKcUOEvvsKxWTagX+spVF+AD/APbJKR6LiIklHlXcL/ieF/tRN3b/APvuK/ab7Yibw6Mn2VU/SPl9006vH0iJiy0fjT9SIknTLPqInUGWTYP6Cr+z/OfGB/SD/l3/AOrExE3fSMl7NWr7n/x/4SzRxv0/QfZESH0Uuy6+yr/ej5feJ07b/A+X3xE1j6OM4/vJ+mP7Mnd1P0LekRLXZmYN0v09X/lq32NOf4zl5mfkTHJ0XAwGfiREwNT5aKfGIgG7zHlPt/5RE0JMmFmevETvo57NPE8BLf7H/wDi2H83/wAKpESSj0vERJKP/9k="/>
          <p:cNvSpPr>
            <a:spLocks noChangeAspect="1" noChangeArrowheads="1"/>
          </p:cNvSpPr>
          <p:nvPr/>
        </p:nvSpPr>
        <p:spPr bwMode="auto">
          <a:xfrm>
            <a:off x="63500" y="-15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ISEBUUEhQUFRQVFRgXGBgWFxcYGhUXGRYVGBoVFxQYHCYeGhokGRgYIC8gJScpLCwtGB4xNTAqNSYrLCkBCQoKDgwOGg8PGiwkHyQsKSwpLCwsLCwsLCwsLCwsLC0sKSwsLCwsLCwsLCwsLCwpLCwsLCwsLCwpLCwsLCwsLP/AABEIAOEA4QMBIgACEQEDEQH/xAAcAAEAAgMBAQEAAAAAAAAAAAAABQYDBAcIAgH/xABKEAACAQIDBQUEBQgHBgcAAAABAgADEQQSIQUGMUFREyJhcYEHQpGhMlKxwfAUIzNicoKS0UNTc6Kz4fEINDV0ssIVJFRjg9LT/8QAGQEBAQEBAQEAAAAAAAAAAAAAAAIDAQQF/8QALBEAAgICAgIBAgMJAAAAAAAAAAECEQMhEjEEQTJRsSKhwRMUFSNhcYGR8P/aAAwDAQACEQMRAD8A7jERAEREAREQBETBjcalGm1SowREBZmOgAHOAZmYDUzn+8/tiw2HJTDj8oqDiQbU1/fsc37ot4yjb47+4vaLtSwyVRh+GRFYtUH1qmUXsfq8Ot5WqG7dZjrlXqCbsPAooLj1WbwWKO5v/BD5P4osWP8Aa/tGp9F6dIa6JTH2vm+6VTF7bxFRialesxPG9R/svabo3bP5TTos4/OBTnUOcoa9rqwU8RztbjNyjuohtpWbThZltpzC03+R8pq/KxQ+KIWKcu2Rmy97MXhzeliKgH1S2dT5o91+Utmzfa/UFhWV1P18O9vjQrZ6Z9Msr20sBhMOLOC1S1wpapr5r2VMqPMk+crteoGcsFVByVb2HLiSSfUmTHIsr+OvqdcXD2ehN1/aHTxNlWotY21AU0qwHU0CSKluZpsf2ZcqNZXUMpuCLg+E8jLXIIIJBBuCDYgjmCOBnUtzPa6wUUsQyh/dqPcJU8KpXWmx/rACPrDmZni+h2M/qdqiVLAe0rCmqKOJzYWseAq27N7+9TrjuMp5E28pbAbzBqjQ/YiJwCIiAIiIAiIgCIiAIiIAiIgCIiAIiIAnEvbLve1Wv+R02/N0rGpb36nEA+Cgj1PgJ2qq9lJ6AmeU9r401cRWqNqXqu3xYmejAlytmc3oyYTbNWmAqtmUe44FRBrc2RwQt+osZKrviSLNSFx9GzvYD9lywHoBK4Gn0JvLx8c90Qsko+zoOC2otSiXzVVYIgpdnUy00qDMztWIAyDOLEsdVcWsASKntrb71HqBGHZlmtZF1BPu3GYA+c0KWCzkaD1m3W2VlGrD0ElYILth5X6InL008Z8lJuPQmFqPjKcoE0zWIE+SZnfDHlrNZpDkvRVExs7eRkp9hXQV8P8A1bGxpn61KpxQ+HDwlr3a3txWDGfA1TisKur4ar+kpL4AcB+sl16rOclplwWJdHD02KuuoI0I/HSQ6eij1Fufvzhto081FrOo79JrZ0/+y/rDTyOksM82bC26BXp11y4bFDvBxfsat9CtVB9ENzI8+k9D7K2h21JXtlJAuL3sbcmGjDoecynDiXGVm5ERMyhERAEREAREQBERAEREAREQBERAMeIp5kYdQR8RPKm2cA1DEVabizI7D5m3ynq+c79qPs7/ACtTiaA/PoveX+tUdP1hy6zbFNJ0yJq0cJXWSGFwRIvwE1MJTOQvyzEfDLf5ESQXF5RYa/ZIzZZt8YHccY9yM2zUHaLce9b59JanoBW0+y1ufGU+jj8puGIP6o+8kT8q4kvc99uZub2HU6G3xnlyeLPJ8p/qbxzxh1Eub4hBxdf4h/OfGzVSpXRSyEFtdVPSUZj+Lj+UxOLa6+omH8OSWpfkW/Lb9He8RsLDVfp0KLA8+zX/AKgLzz5tKllqMLcGI+clMIMUAzURVGT6RQspXzy6yJr1yxJY3J4k638zO+L4ssDf47X2+5nlyKaWqNbITw1mfA2zWYcQb+Vr3+UYbFFMwABDDKQRyuG0PI3Uay3bubrNixTRBarmWzfq5hnv+rkzHzE+nibu2eaa1o2fZhuW+0MR2tRSMLTazE+8QL9mvUm4ueQPW09DogAAAAAFgBwA6ATS2HsWlhMOlCiuWnTFh1PVmPNidSfGb8ic3LsuMUhERIKEREAREQBERAEREAREQBERAEREAREQDhvtC3P/ACavkoKSuIqvVRQPokhQ6X4ABrEdAfCVvGbApUReriEaotj2KAnNqLrnB7unMiWn2ub7E4rsKTZRQurMtsxdrFlDclFl8cy+AnPqYAOtvx5w7btul+bEYp6Sv7IkcBtGhTQh6AqMWvqbADko0LEDjxHHW9gZuHfEopFGmlFiCMyWuASDa2XXh+NJq4aln0A+4fAaSTobtluQ+AmM3ibuS/7+x7IePlrTRrJvsSR2tKi452BQsQDa7A9T068DrNt/aBSyZFw1Kmp45AnxyhRm0vxMyVt1VUa0ySeHdtc8gCbCQe1dmJRYrVWnTbozqTqPqoS3ykqGKfSJnHJj7kjfbf5VZj2WYlMoN8oNtVuutgCzaA8/GUzE4tnIvbQWFhb7OZOp6kk85JZMNf8ASU/hW/8Azm/hMLTAzU8hH1l1seh5g+BAlxhDFuKM1yyumyAGFYasLHodJ2H2RurVKbDjZwfMKRac52oAUmfYVF6akio6q/EAkBrgXuAfT0miy1G2d/dXLJxienonOvZJtd2Fag5JCEMg1so4EC/AaqbeJnRZyLtWRlxvHJxYiIlGYiIgCIiAIiIAiIgCIiAIiIAiIgCaG3RXOGqDDWFYrZCbd0kgZtdLgXIvpcCb8QDj+1twsJgNnVXxx7SvXYd+92pt3mApHiWvqxP0r66TnOx9oYFapOLp4h1sAOyZF1HVTy8m9J0n241KjGgrIVpqalmuCHbLSN7A3Frka9DOTVcAXNlHmeQnUivVolMdvfRWqThcLTSnaw7YvVfxYnPlB8ANOplh3X3vFS5qZ1VAM+twuZgq5bW0udQeHVuAqa7EpqO8Sx+A+A1+cnN0djI9XLl0Z6fjomaow18EA9ZOXGuNsvBllzSRI7/V6lOkpQWLvlL8GClScoPEZtdeikczKAmzKjC6qbdeA9Lzre89BahKuLgjXS9jcEPbnYjhzBYc5SseGQ5W4j5jkQeYI4GT43Fxo08xSUr+pVXwFQcR8LH7Ju7ArlK6XBKsQjgG11YgHUggEaEEjQgTbqPM+x8OHxFIEgDOCxPAKpzMTbooM2klR5YXejf2lSVgQq5RyBNzfqTPyrmRVsbAD48JnrUibn1M+6mGDlb8APo24nrPA5H3sUalZdfZNVz4t2Gg7DXz7RAPsM6vKR7LdhtRoPVcWNYjL/Zrex8iSfgDLvPRjVRPl+VJSyuhERNDzCIiAIiIAiIgCIiAIiIAiIgCIiAIiIBXt+t2fy7BtTFu0U56ZP1xfQnkCCV9b8pwetTNP82ylXQ5WUixVhxuJ6ZlX3y3Zw9ZRVqUkZlsCxAvl/aGuhtznefFWVGPL8P1ODrTZ2CoCWPAD8aDx4CX/c3Y4QXtcrdQ3Ik2NRgPRFB6JyuZsndumCFpgKG1a1gLDqQLtrwBvJWnRNMKKegXl1nmyZv2nXR7sXjrHtvZGbw4ZlYNwMg8SKdZxSrDMLHKw0ZT4HoehuPCTO3cHXr2UC4B5XHHrImjs1aBzVGAYcvDoBPP07R7lFSjxezUr+zoXutbToUBPxzD7I/8DXD0yFGp+kx1Y+F9LLfWw9b2FpfBbwI9daNMMzG/BTYDqSeAmXeVMgQniwII8baGVPJN6bMIYccJaWyFwGGIrBeNx8R/pLTuPu7QrV661EzClksLm1ze9xfUXHDhNPdvAdpXufcpqvmxsPsuZYfZ1/vOOI/rAPg1SXjjaTZGbI48lF+v1LyqgCwFgNAByn7ET1nyxERAEREAREQBERAEREAREQBERAEREAREQBMeIoB0KngwIPrMkxYrFJTRnqMFRQSzE2AA5kwOik4rBspamdGHzHIiRi4GpTr3qVqjUWXQKFBR9NbhbkWvp5SB2/7YqVXGqqJbDrde1N85N/p2+oNe7x1J8JcUqComs8cocGfTxZea+5+h8GQM1WoRm1U9qLiw7pULe1+fpI7HigEYUqX0ldS7CxsxBuL66DTW03yCo0CnxKgmaVbDlrluP45RKSo2gle2/wDZqbNRUzPYAtxPU/jlIjb2P7WqBypi3rzkjtSoKaW9ZVO0Jv4zFWzTV2Teyd6xh1fKmaoQcp5AnS58hym9uDvXh8GaxxLsvaFdQjvqM5JbIpsNeJ6yrLh7CR21VZQLcbr8zb75vjltI8+XH+Fv6nofZG3sPikz4etTqqOORgbeDDip85vzzhidpVdnY6liaHdLqCy+6xGjKw6NofMk8Z3rdneSjjsOtaidCO8vNG5q3j9vGe1qj5NkrERJOiIiAIiIAiIgCIiAIiIAiIgCIiAIiYMdjqdGm1SqwREF2Y8h+OXOAfmP2hToU2qVWCIouWPL+Z6AamcD9o3tEq45+xpXShfurza3v1LfJeA8TPnf3fypjKh4rRQ/m6f/AHN1c/LgOZNTwVBicxF3bQDz0AHraacaM+VkruFueMZimaoP/LUCDUP1z7tIeLEG/gD4TruDqBlDgZQ3IcB4enCY8DsNNn7MWjoXylqh+tVIuzelgo8FE09zsX2uEpseef8AxHH2Tx53tI+h48ai2Tgt10mljKijW8xVsAWJCuyn4iROK2PW5sSJ53JUeuMd9kNtrFmo9hwHGa1LD2EkGwBHKEwZMhy9I3Ua2a6JeYH2Ua1VEHvMAfAA3J9ACfSS64SwktsPZuVTXbTMCtMeF+8587WHr1E0wRcppIz8iShjbZRPaaoD01HIfeP5Svbm76V9n189M90kZ0P0XXoR8bHl9sr7Q8UHrgDleUgz6k/kfBWz13u7vFRxuHWvQa6toRzRuaMORH8jwMk55P3S3xxGz6ueixsfpKblXHRl5+fEcp6Z3W3lpY/DJXpaA6Mp4o44ofiDfmCDzmbLTJeIicOiIiAIiIAiIgCIiAIiIAifjMALnQCcu369rAW9HBG5+iaw114ZaQ5n9fh0voZ1KzjdF13k3zw2CH51s1Qi4ppYufEjgo8Tb1nGd8/aLUx5ynLTpKbhASdeRdvePTQCVzHlyT2jEudWF83H67g3zdRx15cJGVU6a/jkJrSj0ZW32fNaoCful19muyTiMfSLAZKV6rA9Utl/vlZRRL57M9pdnjKQv+kz0/UrnX+8gHrJRZ0feisWp1Le6rW+BlW9muJvhMv1Gb4E3+8y6VatGszZCM6sVdf1gbXI6HrwlRp7OOBxLELahWOZOgPNPCxvbwt4zxZovbPqYJJriWSq1jcTDicd3fGZUcMumoMwOgnlN1V7I+qlxefuEoC15naly4nlJLZ2z1UXq6D6vvHzHIRCDm6Rc8ihG2Ydm7B7U5qmlIf3/Dy8fwMO9G1AiG1tBYAcAOQA6SR2ztmwyroB+LTnW8m1wRqZ9jBhWNWfGz53keykbcrFqzE8tPU6mQhEka5zFj1YmabrJezJGJRJ7drebEYOoGoVGQnQgHutbkynRhbqOUhUWfR5+h+EA77uv7aMPVsmMtRfhnFzTY+PNPW48ROi0K6uoZGDKRcFSCCOoI0M8h3FuEm93t9MZgzfDOVW+qHvI3mh09ePjDSCZ6liUrcX2nUMeBTqWo4n6hPdqeNMnj+zxHjxl1kFiIiAIiIAiIgCRO3d6sLgxevVVTlLBeLMB0Ua8dL8Jg3y3qp7PwrVn1b6NNPrueA8hxJ6ek807W21VxFRqlVyzubsT8h4ADQDgJSRLZct9fapVxl6dO9LD/VB7z/tsOP7I08+Mjt0sLRrVlDuFLEC7MEFspLWckZQLZeNzc6+6alQTMwHjMgxALkDhylpklp2ttKgbpTRFVSQCgABAOh/F/OV6uRCnSYXadcrJSMXOTO7eJKVqbjTs6tN/wCFhIYib+xz3yv1lI9bafMSV2Wdy3Rw98VjH4jtSo/jf7hJ7a2yErUmpsLqfih5MvkZCbiVQadY8zUufUXltpmTWjaTalaOVbNx7UKjUqhvlYqfQ8ZYKlQEXEjvaBsvs661VHdqj+8ulvgRI/ZO0uRny5rjJo+1FftIKaLZsvKVa3da9ieeUjkeQ48J9gqLknugEnyAufkJoKcq35toPv8AukfvLtYUMMR7zWFh46n5C3rPpYF/LVnys+ptogd5tvWuebEm3nylBxWMLG7Hj8pn2hjGqMWJ/wApGO1zabylZ4zI+IpAZWZlcaaJcHxL573/AHZqHKTob+X8jrG08P3Fe3VT5j/IiaCzNs6kbvZGSCbJBw/bB1JDFWS6gqvdAYgtfUtpYcj0NodarDgT+PAzIMSeYvFg2KY7o8NPhPsVSBpPhal7mxF+vWfmeDh+5mtfpr4jynUfZp7Y3V1w2PfMhIVK7HvIeS1TzX9fiOdxqOW4qvZco5zQJM4zqPaAMTnXsP3iOI2f2TsWfDtk1Nz2ZF0v5WYDwWdFkliIiAIiRu8u0hh8HXq3tkpOQf1spy28c1oBw32ubx/lW0Gpo16WHtTFuBckZ2+Nl/clHrYbLa/MSSxYQ0KWh7QhmZvrqajqfUZZpV8RnpkH6SsT53OvzvNaRlZjwpsHboLfGamFXM/mZnp60nGubusLcwCc1/Qg+hn5syleoo6kTndHSQr0ipIPK/xHH7j5GaTtLDWfPiatEDvM16Wg/SLeyG3J1JW3XLICvTsdOB1Hkf5cPMGVLs4j5MzbOqZaqnxmGnPw91h5yf6nTuPs0xH5qtfjmH2Wl9paCcw9n+JsjtyYA/j1nTsNUvbynZKi7sht8MF22BqG3ep/nF/dvf4pmnMNiYd3q2HAaseg+89B/ImdpxBUI2f6OU38iLESh7O2UEXIn0RxY8zzZj+LATB4Fklb6Pbi8p4sbiu/R9YnEKiF2OVEXUk8APvP3gTle8G8L4mqTchb6DwkhvxvP2zdjRP5lDx/rG+sfDoPXnpVVNhczd0tI8Tm2ftWrymXC7OdrWUm/D/UzHhaGY5jwk9s6rWDLWRkpIlwrPY0+YI1B7RtPooG16WnaIvZB44OqPSYWs2Yhl7wa1rX5aSFprLLjXVqmcl6lMEGo7jLfW7AWNzm5XOb7oHBpmJ5CRLs6jLQw82MgE+sw5T8LTpJr1m1sJ9UqPeAOpJAA8SbC9p9ZSozdZubOpKO1qP/AEVLT+1qkIP4ULsPGnB00a9IGoANRYfO59NLTTxdEq1ptUa12J6n4Af5T42poVHhf4mcfR1EhubvbV2dilr09RwqJfSoh4qfHmDyIE9VbL2lTxFGnWpHNTqKHU+BF9RyPIjkZ45TjPUfspwT0tkYdamhIZwOivUZ1+TA+sgpFtiIg6JzX26bb7LBU6CnvV6gv+xTsx/v9n850qecvbBt78p2m6qbphwKI/aFy5/jJX90TqOMrlFL0C4/oXAbxWoDY+jIw83WR1apZz4/MESW3YXtKlTD/wDqKL01/tFtVpfGpTVf3jIRO8Le8OHj4SiDPgT3gORJHxBEz7IOWoXPuWA8/D4TVwbWqLc2AYXPTUXPwnQN2twKtQvnACLdiwsQ5Yd3IRodNZUEJFawdTPii/Cylr34HTnG16YqXqLbvF2Nrd1x+kFvEWqDpdhyNtIOKZqg8b5RbwJn5s/GsCVuLMykX4B1vlPrcqfBvhTfo4jUV59YnhPmsoVjbQHUeR5enD0nwz8pB06h7OqhbDuvMafFVb7TOn7ExJZRfiJyP2a40BqyHqhH8FvunWtjLYec0fxKRk2y9yEHgT9w+/4Tn3tB3kWlTOGpNa/6Vh/hD/u+HWT+/W9C4Kne969S+QfVHAufLgPHynGaiNXLVa1QJTHFjcjrbS92PGwux425yekcZpVGzHThNkbPJygjU2KrrmfyVQTY9TYHkZjfbuHp6UqTVP1qhKA/uIcx/jHlNWvvNiGBVXFJTxWiop38yveb1JkWhRZDSFFR2pp0WGt6xzMOmTCrc8LauG4e7IzF7wYcG6JUxD8M1Y5E8hSQlrXPDMPKV6lRufeJ8ANZdN0t2q7uGp4aqwHO9BeXEGpSYD4TquRzSIH8kxeLIuDlB7qquVF8kGnrx8ZLncqpTUAg3PGXjLtBFOWhX010/IqhHolNG5cjK/jd7cSue6G4N7PQK21tqRUIB16TSKiuyW2VNsIUqZWFpYKG7dMgVSQKYsWPK3P14zTx+1DXqXqPRJ62emBdiPqaGwB6WI53tq19ru+G7G4Chu8R71uGvSdTijmyMxOMz1C1rKCSB06CYquLIoimP6R+0bxsCqD0u5/fmLEgAWmTB0jUa/IcfAAfy0mPbL6RlwNLvAHzPgBwHxmljKud2blym/TuKbtzY2HlNXICMo8yfuhhEluXsH8rxdOkQchJZ7cRSQFnI8coIHiRPV+HVQihAAoAygcAttLeFp5W3d3l/IjisovUqUDRpke4WZCzfwgjztPR24W0O22bhn60lB817v3Sa0WmT8RE4dIvejba4PB1sQ39GhIHVjoi+rED1nlGrVLMWY3ZiST1JNyfjO4e3bGsaWFwq/01VnYDiRTUAD+Jwf3ZwyohUlTxGkpIlm1snGGlXpVBxp1EcfusDPrefDCljKwT6PaMV/ZJuPkRNAVLEGS28GMFcpWCgZlAIHVRaV2mT7NBnDqDztr5yQ2JvLXoEZKjra3vG3laQrArqOBn1T4zltM7SM+IrksxPFiSfMkmfnad0ecxMZ+rwMA28R3lDfjx+evrNa2s2cKbqR6/z+K3+AmI07TrOInN1doCniXubAqp+H+s6kN91o0y7/QRLgDi7HQKPM/ZOH4Otat5gj7/ALpN7R2kKYUVO+6Du0zwQn3qvj0T+K3A1GSrYo2dr7XatUbF4tiM/wBBVNmax0Wnfgg4ZuA/WPdlU2jtJ6zAtYAaIgvlQdFB+ZOpOpJmPF4p6rl3Ysx5n5ADkByA0EzbKwRqVkQe8wHzmduToroz1NklFpZiA1Rc2ugA9255Xt85KbJqYY92srqdTmD5Rw0BXsnPqOo85g3ir58U1vor3V8l0En6exaVTBlyvfS2oNr9b3+0a+cvhdpEcq2ySobtYcqGUM2axBWrc668exUWt11FvSZtobtBaF6WZXzi2fEUwpUIxY65RocvPS+ttL0nDYiol2o1GBA1ykq6i4+lYi44cCeXOW/Zu+FNKIFUl2NJqbF6YrWUtVOemTwYllBWpYHswOYIxjjkpW5aNXKLXRIVNzlWwviA2Vc1qo0fKMwyrSJsGJAIvcC95pbQ3ZSmuZ69akp0/OZdTxtdnp+OltJB4zeLFVizUnqJRAVAM2gVEVBmfRAxC3NuZPCQNSonv1M5HJe8PVj3R6BpCx5E/kU5wr4mxtR6II7Ko1S1ySyBALdLM1+fTlIunjDa0Y7HlgFUBVHIak+LMdT9g5ATTvNbM6M5OZteAlpx+GShs6hoO3xANRuq0sxWmPDNYt43EquCpF3AHPj5c5PbSxIYWJubAC/JQLD0AEuPVkyIx8TdQi8ZnwtEA26anxM+cPQCi/M8J9UXsYBG4k98+c9J+xbFh9j0QOKNUQ+BzlvsYTzfjB3jO5/7PWMvg8RT+pWDD99B96yC0dXiInDpyLfHEitvLhaR1XD0rsP1stSqflknKN5LNWdwLBiWt66/OWzYW2xiN42rX7tWrWVT+qUamn90LK7tBPpow1pu1+XdJsRNkvwmbeyvTZRrJrwJvNa1iR0+6KuJuMvThM7KMlevdbT6LKKYtxPymiWn0GnLFGbNM+FW5I8JqgzNh6mVp1Bm5h0K6ifuNGQsOFvxaSKUA9LMPKatbD9rWUG9mKs37DLnfXwIf4TSSohOzVonsFFT+mcXT/21PCpb6593oO9xKkYKeDLanhzJ5nrNitd3ztoWNwOQvwA8AoAHgJ97SxAChB+Ot5KXtnWyLqW5S3+z7ZV3esRpSQkftWNpXNl7LetUVFFyxt/nOx0N3hhNnmmNKjLdiON7cJWNbs5J6o5BUbNVY9SZfNiUycK68e7b5SlYjC5Khv1l23ZqXpHoBbXpa32TTH2yJFU3awgbHopAIzG4IuCNQbjymKrUArVECp3XaxK5j9I8Q11NvKWHczCA7Tv7oDt8AZUsTivz9R+rN8yZm9ItbMeLxr1Dao7NbQXOijoq8FHgJH2sZnq1btcTC7XmTLPmrPgGfrGKYnDpuYWoEHiZlpMWNzNRU1kl2iqoA9ZcSGZAdJgbQzJRe8+a6zrBqY0Tq3+zvjbVsVS+tTRx+6xB0/fnKcUOEvvsKxWTagX+spVF+AD/APbJKR6LiIklHlXcL/ieF/tRN3b/APvuK/ab7Yibw6Mn2VU/SPl9006vH0iJiy0fjT9SIknTLPqInUGWTYP6Cr+z/OfGB/SD/l3/AOrExE3fSMl7NWr7n/x/4SzRxv0/QfZESH0Uuy6+yr/ej5feJ07b/A+X3xE1j6OM4/vJ+mP7Mnd1P0LekRLXZmYN0v09X/lq32NOf4zl5mfkTHJ0XAwGfiREwNT5aKfGIgG7zHlPt/5RE0JMmFmevETvo57NPE8BLf7H/wDi2H83/wAKpESSj0vERJKP/9k="/>
          <p:cNvSpPr>
            <a:spLocks noChangeAspect="1" noChangeArrowheads="1"/>
          </p:cNvSpPr>
          <p:nvPr/>
        </p:nvSpPr>
        <p:spPr bwMode="auto">
          <a:xfrm>
            <a:off x="215900" y="-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3561648" cy="116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3733800" cy="116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540" y="6219310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https://www.slideshare.net/HarisBinZahid/procedural-vs-object-oriented-programming</a:t>
            </a:r>
          </a:p>
        </p:txBody>
      </p:sp>
    </p:spTree>
    <p:extLst>
      <p:ext uri="{BB962C8B-B14F-4D97-AF65-F5344CB8AC3E}">
        <p14:creationId xmlns:p14="http://schemas.microsoft.com/office/powerpoint/2010/main" val="256421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001000" cy="4805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Exercise: What class/category do these objects belong to?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Pencils, erasers, pens, rulers, sharpeners?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Bananas, apples, oranges, peaches, grapes?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Alice, Bob, Mark, Fahd, Ali, Brian?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Guideline: A class usually represents a noun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540" y="6219310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https://www.slideshare.net/HarisBinZahid/procedural-vs-object-oriented-programming</a:t>
            </a:r>
          </a:p>
        </p:txBody>
      </p:sp>
    </p:spTree>
    <p:extLst>
      <p:ext uri="{BB962C8B-B14F-4D97-AF65-F5344CB8AC3E}">
        <p14:creationId xmlns:p14="http://schemas.microsoft.com/office/powerpoint/2010/main" val="5177916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16478</TotalTime>
  <Words>809</Words>
  <Application>Microsoft Office PowerPoint</Application>
  <PresentationFormat>On-screen Show (4:3)</PresentationFormat>
  <Paragraphs>124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Courier New</vt:lpstr>
      <vt:lpstr>Custom Design</vt:lpstr>
      <vt:lpstr>Beyond Notebooks: Software Design and Classes</vt:lpstr>
      <vt:lpstr>The Goal</vt:lpstr>
      <vt:lpstr>Running at a command prompt</vt:lpstr>
      <vt:lpstr>Importing Another Script</vt:lpstr>
      <vt:lpstr>General Advice</vt:lpstr>
      <vt:lpstr>Procedural vs. Object-Oriented Programming </vt:lpstr>
      <vt:lpstr>PowerPoint Presentation</vt:lpstr>
      <vt:lpstr>Objects  Towards a higher level of abstraction</vt:lpstr>
      <vt:lpstr>Classes</vt:lpstr>
      <vt:lpstr>Classes vs. Objects some pictorial examples</vt:lpstr>
      <vt:lpstr>A Simple Template</vt:lpstr>
      <vt:lpstr>Running at a command prompt</vt:lpstr>
      <vt:lpstr>Running at a command prompt</vt:lpstr>
      <vt:lpstr>Homework</vt:lpstr>
      <vt:lpstr>Homework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3041</cp:revision>
  <cp:lastPrinted>2017-01-08T15:57:22Z</cp:lastPrinted>
  <dcterms:created xsi:type="dcterms:W3CDTF">2005-07-13T12:26:50Z</dcterms:created>
  <dcterms:modified xsi:type="dcterms:W3CDTF">2021-04-27T15:45:49Z</dcterms:modified>
</cp:coreProperties>
</file>