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15" r:id="rId1"/>
  </p:sldMasterIdLst>
  <p:sldIdLst>
    <p:sldId id="256" r:id="rId2"/>
    <p:sldId id="260" r:id="rId3"/>
    <p:sldId id="262" r:id="rId4"/>
    <p:sldId id="261" r:id="rId5"/>
    <p:sldId id="257" r:id="rId6"/>
    <p:sldId id="259" r:id="rId7"/>
    <p:sldId id="258" r:id="rId8"/>
    <p:sldId id="265" r:id="rId9"/>
    <p:sldId id="267" r:id="rId10"/>
    <p:sldId id="268" r:id="rId11"/>
    <p:sldId id="266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5" d="100"/>
          <a:sy n="165" d="100"/>
        </p:scale>
        <p:origin x="-16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93BB-3489-D043-96B0-222C79C02217}" type="datetimeFigureOut">
              <a:rPr lang="en-US" smtClean="0"/>
              <a:t>2/8/12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93BB-3489-D043-96B0-222C79C02217}" type="datetimeFigureOut">
              <a:rPr lang="en-US" smtClean="0"/>
              <a:t>2/8/12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B283-F8F3-2D46-9BDC-D3290CE608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93BB-3489-D043-96B0-222C79C02217}" type="datetimeFigureOut">
              <a:rPr lang="en-US" smtClean="0"/>
              <a:t>2/8/12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B283-F8F3-2D46-9BDC-D3290CE608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93BB-3489-D043-96B0-222C79C02217}" type="datetimeFigureOut">
              <a:rPr lang="en-US" smtClean="0"/>
              <a:t>2/8/12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B283-F8F3-2D46-9BDC-D3290CE608F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93BB-3489-D043-96B0-222C79C02217}" type="datetimeFigureOut">
              <a:rPr lang="en-US" smtClean="0"/>
              <a:t>2/8/12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B283-F8F3-2D46-9BDC-D3290CE608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93BB-3489-D043-96B0-222C79C02217}" type="datetimeFigureOut">
              <a:rPr lang="en-US" smtClean="0"/>
              <a:t>2/8/12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B283-F8F3-2D46-9BDC-D3290CE608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86516"/>
            <a:ext cx="7770813" cy="463964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93BB-3489-D043-96B0-222C79C02217}" type="datetimeFigureOut">
              <a:rPr lang="en-US" smtClean="0"/>
              <a:t>2/8/12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B283-F8F3-2D46-9BDC-D3290CE608F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315804" y="126133"/>
            <a:ext cx="1192270" cy="905770"/>
            <a:chOff x="3376597" y="2962059"/>
            <a:chExt cx="3018467" cy="2293136"/>
          </a:xfrm>
        </p:grpSpPr>
        <p:sp>
          <p:nvSpPr>
            <p:cNvPr id="8" name="Rounded Rectangle 7"/>
            <p:cNvSpPr/>
            <p:nvPr userDrawn="1"/>
          </p:nvSpPr>
          <p:spPr>
            <a:xfrm>
              <a:off x="3376597" y="3589654"/>
              <a:ext cx="2699757" cy="1665541"/>
            </a:xfrm>
            <a:prstGeom prst="round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477719" y="3772179"/>
              <a:ext cx="2415418" cy="134887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/>
            </p:cNvPicPr>
            <p:nvPr userDrawn="1"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34163" y="2962059"/>
              <a:ext cx="1260901" cy="1452925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93BB-3489-D043-96B0-222C79C02217}" type="datetimeFigureOut">
              <a:rPr lang="en-US" smtClean="0"/>
              <a:t>2/8/12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B283-F8F3-2D46-9BDC-D3290CE608F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93BB-3489-D043-96B0-222C79C02217}" type="datetimeFigureOut">
              <a:rPr lang="en-US" smtClean="0"/>
              <a:t>2/8/12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93BB-3489-D043-96B0-222C79C02217}" type="datetimeFigureOut">
              <a:rPr lang="en-US" smtClean="0"/>
              <a:t>2/8/12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B283-F8F3-2D46-9BDC-D3290CE608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93BB-3489-D043-96B0-222C79C02217}" type="datetimeFigureOut">
              <a:rPr lang="en-US" smtClean="0"/>
              <a:t>2/8/12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B283-F8F3-2D46-9BDC-D3290CE608F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93BB-3489-D043-96B0-222C79C02217}" type="datetimeFigureOut">
              <a:rPr lang="en-US" smtClean="0"/>
              <a:t>2/8/12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B283-F8F3-2D46-9BDC-D3290CE608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93BB-3489-D043-96B0-222C79C02217}" type="datetimeFigureOut">
              <a:rPr lang="en-US" smtClean="0"/>
              <a:t>2/8/12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B283-F8F3-2D46-9BDC-D3290CE608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93BB-3489-D043-96B0-222C79C02217}" type="datetimeFigureOut">
              <a:rPr lang="en-US" smtClean="0"/>
              <a:t>2/8/12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B283-F8F3-2D46-9BDC-D3290CE608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03906" y="121023"/>
            <a:ext cx="5353993" cy="119952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57652"/>
            <a:ext cx="7770813" cy="4668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271A93BB-3489-D043-96B0-222C79C02217}" type="datetimeFigureOut">
              <a:rPr lang="en-US" smtClean="0"/>
              <a:t>2/8/12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48F3B283-F8F3-2D46-9BDC-D3290CE608F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16" r:id="rId1"/>
    <p:sldLayoutId id="2147484017" r:id="rId2"/>
    <p:sldLayoutId id="2147484018" r:id="rId3"/>
    <p:sldLayoutId id="2147484019" r:id="rId4"/>
    <p:sldLayoutId id="2147484020" r:id="rId5"/>
    <p:sldLayoutId id="2147484021" r:id="rId6"/>
    <p:sldLayoutId id="2147484022" r:id="rId7"/>
    <p:sldLayoutId id="2147484023" r:id="rId8"/>
    <p:sldLayoutId id="2147484024" r:id="rId9"/>
    <p:sldLayoutId id="2147484025" r:id="rId10"/>
    <p:sldLayoutId id="2147484026" r:id="rId11"/>
    <p:sldLayoutId id="2147484027" r:id="rId12"/>
    <p:sldLayoutId id="2147484028" r:id="rId13"/>
    <p:sldLayoutId id="2147484029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microsoft.com/office/2007/relationships/hdphoto" Target="../media/hdphoto2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package" Target="../embeddings/Microsoft_Excel_Sheet1.xlsx"/><Relationship Id="rId5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3376597" y="3589654"/>
            <a:ext cx="2699757" cy="1665541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31763"/>
            <a:ext cx="7772400" cy="978408"/>
          </a:xfrm>
        </p:spPr>
        <p:txBody>
          <a:bodyPr/>
          <a:lstStyle/>
          <a:p>
            <a:r>
              <a:rPr lang="en-US" dirty="0" err="1" smtClean="0"/>
              <a:t>Caltrain</a:t>
            </a:r>
            <a:r>
              <a:rPr lang="en-US" dirty="0" smtClean="0"/>
              <a:t> iPhone App Concept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719" y="3772179"/>
            <a:ext cx="2415418" cy="1348870"/>
          </a:xfrm>
          <a:prstGeom prst="rect">
            <a:avLst/>
          </a:prstGeom>
        </p:spPr>
      </p:pic>
      <p:pic>
        <p:nvPicPr>
          <p:cNvPr id="5" name="Picture 4"/>
          <p:cNvPicPr>
            <a:picLocks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34163" y="2962059"/>
            <a:ext cx="1260901" cy="14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945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Approach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2760" y="1213327"/>
            <a:ext cx="3685591" cy="35095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u="sng" dirty="0" smtClean="0"/>
              <a:t>Tweet (Class)</a:t>
            </a:r>
            <a:endParaRPr lang="en-US" sz="1200" u="sng" dirty="0"/>
          </a:p>
        </p:txBody>
      </p:sp>
      <p:sp>
        <p:nvSpPr>
          <p:cNvPr id="5" name="Rectangle 4"/>
          <p:cNvSpPr/>
          <p:nvPr/>
        </p:nvSpPr>
        <p:spPr>
          <a:xfrm>
            <a:off x="709696" y="1539606"/>
            <a:ext cx="3366556" cy="13655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u="sng" dirty="0" smtClean="0"/>
              <a:t>Properties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Raw tweet information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Unique tweet ID?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Extracted information (time, date, etc.)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Minor delay information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Major delay information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Predicted meaning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True meaning</a:t>
            </a:r>
            <a:endParaRPr lang="en-US" sz="1000" dirty="0"/>
          </a:p>
        </p:txBody>
      </p:sp>
      <p:sp>
        <p:nvSpPr>
          <p:cNvPr id="6" name="Rectangle 5"/>
          <p:cNvSpPr/>
          <p:nvPr/>
        </p:nvSpPr>
        <p:spPr>
          <a:xfrm>
            <a:off x="702392" y="3011733"/>
            <a:ext cx="3373860" cy="1543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u="sng" dirty="0" smtClean="0"/>
              <a:t>Methods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Initialize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Extract information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Process minor delay information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Process major delay information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Predict meaning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Display meaning (true or predicted)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Write to database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Take action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4710573" y="1145183"/>
            <a:ext cx="3685591" cy="22695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u="sng" dirty="0" smtClean="0"/>
              <a:t>Train (Class)</a:t>
            </a:r>
            <a:endParaRPr lang="en-US" sz="1200" dirty="0" smtClean="0"/>
          </a:p>
          <a:p>
            <a:pPr algn="ctr"/>
            <a:endParaRPr lang="en-US" sz="1000" u="sng" dirty="0"/>
          </a:p>
        </p:txBody>
      </p:sp>
      <p:sp>
        <p:nvSpPr>
          <p:cNvPr id="9" name="Rectangle 8"/>
          <p:cNvSpPr/>
          <p:nvPr/>
        </p:nvSpPr>
        <p:spPr>
          <a:xfrm>
            <a:off x="4869904" y="1463855"/>
            <a:ext cx="3366556" cy="901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u="sng" dirty="0" smtClean="0"/>
              <a:t>Properties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Train name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Direction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Stations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Times</a:t>
            </a:r>
          </a:p>
          <a:p>
            <a:pPr marL="171450" indent="-171450">
              <a:buFont typeface="Arial"/>
              <a:buChar char="•"/>
            </a:pPr>
            <a:endParaRPr lang="en-US" sz="1000" dirty="0"/>
          </a:p>
        </p:txBody>
      </p:sp>
      <p:sp>
        <p:nvSpPr>
          <p:cNvPr id="10" name="Rectangle 9"/>
          <p:cNvSpPr/>
          <p:nvPr/>
        </p:nvSpPr>
        <p:spPr>
          <a:xfrm>
            <a:off x="4869904" y="2517633"/>
            <a:ext cx="3366556" cy="7526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u="sng" dirty="0" smtClean="0"/>
              <a:t>Methods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Initialize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Get station (what stops, times?)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Match (given string/direction, is it this train?)</a:t>
            </a:r>
          </a:p>
          <a:p>
            <a:pPr marL="171450" indent="-171450">
              <a:buFont typeface="Arial"/>
              <a:buChar char="•"/>
            </a:pPr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786419" y="4493083"/>
            <a:ext cx="3685591" cy="22907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u="sng" dirty="0" smtClean="0"/>
              <a:t>Station (Class)</a:t>
            </a:r>
            <a:endParaRPr lang="en-US" sz="1200" dirty="0" smtClean="0"/>
          </a:p>
          <a:p>
            <a:pPr algn="ctr"/>
            <a:endParaRPr lang="en-US" sz="1000" u="sng" dirty="0"/>
          </a:p>
        </p:txBody>
      </p:sp>
      <p:sp>
        <p:nvSpPr>
          <p:cNvPr id="12" name="Rectangle 11"/>
          <p:cNvSpPr/>
          <p:nvPr/>
        </p:nvSpPr>
        <p:spPr>
          <a:xfrm>
            <a:off x="945750" y="4811756"/>
            <a:ext cx="3366556" cy="8921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u="sng" dirty="0" smtClean="0"/>
              <a:t>Properties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Station name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Station aliases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Trains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Times</a:t>
            </a:r>
          </a:p>
          <a:p>
            <a:pPr marL="171450" indent="-171450">
              <a:buFont typeface="Arial"/>
              <a:buChar char="•"/>
            </a:pPr>
            <a:endParaRPr lang="en-US" sz="1000" dirty="0"/>
          </a:p>
        </p:txBody>
      </p:sp>
      <p:sp>
        <p:nvSpPr>
          <p:cNvPr id="13" name="Rectangle 12"/>
          <p:cNvSpPr/>
          <p:nvPr/>
        </p:nvSpPr>
        <p:spPr>
          <a:xfrm>
            <a:off x="945750" y="5819896"/>
            <a:ext cx="3366556" cy="7890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u="sng" dirty="0" smtClean="0"/>
              <a:t>Methods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Initialize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Get times (what trains, times?)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Match (given name, time, train, is it this station?)</a:t>
            </a:r>
          </a:p>
          <a:p>
            <a:pPr marL="171450" indent="-171450">
              <a:buFont typeface="Arial"/>
              <a:buChar char="•"/>
            </a:pPr>
            <a:endParaRPr lang="en-US" sz="10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4869904" y="3577155"/>
            <a:ext cx="3685591" cy="2739482"/>
            <a:chOff x="-795109" y="3935542"/>
            <a:chExt cx="3685591" cy="2739482"/>
          </a:xfrm>
        </p:grpSpPr>
        <p:sp>
          <p:nvSpPr>
            <p:cNvPr id="14" name="Rectangle 13"/>
            <p:cNvSpPr/>
            <p:nvPr/>
          </p:nvSpPr>
          <p:spPr>
            <a:xfrm>
              <a:off x="-795109" y="3935542"/>
              <a:ext cx="3685591" cy="273948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u="sng" dirty="0" smtClean="0"/>
                <a:t>User (Class)</a:t>
              </a:r>
              <a:endParaRPr lang="en-US" sz="1200" dirty="0" smtClean="0"/>
            </a:p>
            <a:p>
              <a:pPr algn="ctr"/>
              <a:endParaRPr lang="en-US" sz="1000" u="sng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635778" y="4254214"/>
              <a:ext cx="3366556" cy="106108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u="sng" dirty="0" smtClean="0"/>
                <a:t>Properties</a:t>
              </a:r>
            </a:p>
            <a:p>
              <a:pPr marL="171450" indent="-171450">
                <a:buFont typeface="Arial"/>
                <a:buChar char="•"/>
              </a:pPr>
              <a:r>
                <a:rPr lang="en-US" sz="1000" dirty="0" smtClean="0"/>
                <a:t>User name</a:t>
              </a:r>
            </a:p>
            <a:p>
              <a:pPr marL="171450" indent="-171450">
                <a:buFont typeface="Arial"/>
                <a:buChar char="•"/>
              </a:pPr>
              <a:r>
                <a:rPr lang="en-US" sz="1000" dirty="0" smtClean="0"/>
                <a:t>User address</a:t>
              </a:r>
            </a:p>
            <a:p>
              <a:pPr marL="171450" indent="-171450">
                <a:buFont typeface="Arial"/>
                <a:buChar char="•"/>
              </a:pPr>
              <a:r>
                <a:rPr lang="en-US" sz="1000" dirty="0" smtClean="0"/>
                <a:t>Notification preference</a:t>
              </a:r>
            </a:p>
            <a:p>
              <a:pPr marL="171450" indent="-171450">
                <a:buFont typeface="Arial"/>
                <a:buChar char="•"/>
              </a:pPr>
              <a:r>
                <a:rPr lang="en-US" sz="1000" dirty="0" smtClean="0"/>
                <a:t>Commute details</a:t>
              </a:r>
            </a:p>
            <a:p>
              <a:pPr marL="171450" indent="-171450">
                <a:buFont typeface="Arial"/>
                <a:buChar char="•"/>
              </a:pPr>
              <a:endParaRPr lang="en-US" sz="10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635778" y="5467696"/>
              <a:ext cx="3366556" cy="104761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u="sng" dirty="0" smtClean="0"/>
                <a:t>Methods</a:t>
              </a:r>
            </a:p>
            <a:p>
              <a:pPr marL="171450" indent="-171450">
                <a:buFont typeface="Arial"/>
                <a:buChar char="•"/>
              </a:pPr>
              <a:r>
                <a:rPr lang="en-US" sz="1000" dirty="0" smtClean="0"/>
                <a:t>Initialize</a:t>
              </a:r>
            </a:p>
            <a:p>
              <a:pPr marL="171450" indent="-171450">
                <a:buFont typeface="Arial"/>
                <a:buChar char="•"/>
              </a:pPr>
              <a:r>
                <a:rPr lang="en-US" sz="1000" dirty="0" smtClean="0"/>
                <a:t>Update device</a:t>
              </a:r>
            </a:p>
            <a:p>
              <a:pPr marL="171450" indent="-171450">
                <a:buFont typeface="Arial"/>
                <a:buChar char="•"/>
              </a:pPr>
              <a:r>
                <a:rPr lang="en-US" sz="1000" dirty="0" smtClean="0"/>
                <a:t>Change notification preferences</a:t>
              </a:r>
            </a:p>
            <a:p>
              <a:pPr marL="171450" indent="-171450">
                <a:buFont typeface="Arial"/>
                <a:buChar char="•"/>
              </a:pPr>
              <a:r>
                <a:rPr lang="en-US" sz="1000" dirty="0" smtClean="0"/>
                <a:t>Change commute details</a:t>
              </a:r>
            </a:p>
            <a:p>
              <a:pPr marL="171450" indent="-171450">
                <a:buFont typeface="Arial"/>
                <a:buChar char="•"/>
              </a:pPr>
              <a:r>
                <a:rPr lang="en-US" sz="1000" dirty="0" smtClean="0"/>
                <a:t>Notify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38780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Notification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Identify what users could be impacted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Optional administrator confirmation of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Send notification through Apple Push Notification (APN) Service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User information database:</a:t>
            </a:r>
          </a:p>
          <a:p>
            <a:pPr>
              <a:buFont typeface="Arial"/>
              <a:buChar char="•"/>
            </a:pPr>
            <a:r>
              <a:rPr lang="en-US" dirty="0" smtClean="0"/>
              <a:t>Device ID</a:t>
            </a:r>
          </a:p>
          <a:p>
            <a:pPr>
              <a:buFont typeface="Arial"/>
              <a:buChar char="•"/>
            </a:pPr>
            <a:r>
              <a:rPr lang="en-US" dirty="0" smtClean="0"/>
              <a:t>Home station(s)</a:t>
            </a:r>
          </a:p>
          <a:p>
            <a:pPr>
              <a:buFont typeface="Arial"/>
              <a:buChar char="•"/>
            </a:pPr>
            <a:r>
              <a:rPr lang="en-US" dirty="0" smtClean="0"/>
              <a:t>Work station(s)</a:t>
            </a:r>
          </a:p>
          <a:p>
            <a:pPr>
              <a:buFont typeface="Arial"/>
              <a:buChar char="•"/>
            </a:pPr>
            <a:r>
              <a:rPr lang="en-US" dirty="0" smtClean="0"/>
              <a:t>Commute hours</a:t>
            </a:r>
          </a:p>
          <a:p>
            <a:pPr>
              <a:buFont typeface="Arial"/>
              <a:buChar char="•"/>
            </a:pPr>
            <a:r>
              <a:rPr lang="en-US" dirty="0" smtClean="0"/>
              <a:t>Notification options (all delays, only major delays,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254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</a:t>
            </a:r>
            <a:r>
              <a:rPr lang="en-US" dirty="0" smtClean="0"/>
              <a:t>transit systems</a:t>
            </a:r>
          </a:p>
          <a:p>
            <a:pPr lvl="1"/>
            <a:r>
              <a:rPr lang="en-US" dirty="0" smtClean="0"/>
              <a:t>Twitter and/or system advisories via RSS feeds</a:t>
            </a:r>
          </a:p>
          <a:p>
            <a:pPr lvl="1"/>
            <a:r>
              <a:rPr lang="en-US" dirty="0"/>
              <a:t>BART(http://</a:t>
            </a:r>
            <a:r>
              <a:rPr lang="en-US" dirty="0" err="1"/>
              <a:t>twitter.com</a:t>
            </a:r>
            <a:r>
              <a:rPr lang="en-US" dirty="0"/>
              <a:t>/</a:t>
            </a:r>
            <a:r>
              <a:rPr lang="en-US" dirty="0" err="1" smtClean="0"/>
              <a:t>sfbart</a:t>
            </a:r>
            <a:r>
              <a:rPr lang="en-US" dirty="0" smtClean="0"/>
              <a:t>), many other national systems </a:t>
            </a:r>
          </a:p>
          <a:p>
            <a:r>
              <a:rPr lang="en-US" dirty="0" smtClean="0"/>
              <a:t>Freeway traffic updates via Caltrans or other Twitter accounts</a:t>
            </a:r>
          </a:p>
          <a:p>
            <a:r>
              <a:rPr lang="en-US" dirty="0" smtClean="0"/>
              <a:t>License or develop software that generates actions by processing Twitter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Addition of more mature machine learning algorithms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24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Concept:  An iPhone application for </a:t>
            </a:r>
            <a:r>
              <a:rPr lang="en-US" dirty="0" err="1" smtClean="0"/>
              <a:t>Caltrain</a:t>
            </a:r>
            <a:r>
              <a:rPr lang="en-US" dirty="0" smtClean="0"/>
              <a:t> users</a:t>
            </a:r>
          </a:p>
          <a:p>
            <a:pPr lvl="1"/>
            <a:r>
              <a:rPr lang="en-US" dirty="0" smtClean="0"/>
              <a:t>About 15 apps currently exist</a:t>
            </a:r>
          </a:p>
          <a:p>
            <a:r>
              <a:rPr lang="en-US" dirty="0" smtClean="0"/>
              <a:t>Standard features:</a:t>
            </a:r>
          </a:p>
          <a:p>
            <a:pPr lvl="1"/>
            <a:r>
              <a:rPr lang="en-US" dirty="0" smtClean="0"/>
              <a:t>Schedules</a:t>
            </a:r>
          </a:p>
          <a:p>
            <a:pPr lvl="1"/>
            <a:r>
              <a:rPr lang="en-US" dirty="0" smtClean="0"/>
              <a:t>Map</a:t>
            </a:r>
          </a:p>
          <a:p>
            <a:pPr lvl="1"/>
            <a:r>
              <a:rPr lang="en-US" dirty="0" smtClean="0"/>
              <a:t>Fare information</a:t>
            </a:r>
          </a:p>
          <a:p>
            <a:r>
              <a:rPr lang="en-US" dirty="0" smtClean="0"/>
              <a:t>Distinguishing features:</a:t>
            </a:r>
          </a:p>
          <a:p>
            <a:pPr lvl="1"/>
            <a:r>
              <a:rPr lang="en-US" dirty="0" smtClean="0"/>
              <a:t>Push notifications of delays impacting trains based on crowd-sourced Twitter feed</a:t>
            </a:r>
          </a:p>
          <a:p>
            <a:r>
              <a:rPr lang="en-US" dirty="0" smtClean="0"/>
              <a:t>Significant possible extensions of Twitter processing capability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2714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Options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1082051"/>
              </p:ext>
            </p:extLst>
          </p:nvPr>
        </p:nvGraphicFramePr>
        <p:xfrm>
          <a:off x="1726585" y="1320546"/>
          <a:ext cx="5781548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Worksheet" r:id="rId4" imgW="7607300" imgH="3810000" progId="Excel.Sheet.12">
                  <p:embed/>
                </p:oleObj>
              </mc:Choice>
              <mc:Fallback>
                <p:oleObj name="Worksheet" r:id="rId4" imgW="7607300" imgH="38100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26585" y="1320546"/>
                        <a:ext cx="5781548" cy="289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09187" y="4456660"/>
            <a:ext cx="3490671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Features users desire: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Speed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Simplicity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Realtime</a:t>
            </a:r>
            <a:r>
              <a:rPr lang="en-US" dirty="0" smtClean="0"/>
              <a:t> updates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Up-to-date schedules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Connections to other systems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29445" y="4472170"/>
            <a:ext cx="31408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Features users don’t desire: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Geo-location services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Timers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Trackers</a:t>
            </a:r>
          </a:p>
        </p:txBody>
      </p:sp>
      <p:sp>
        <p:nvSpPr>
          <p:cNvPr id="8" name="Rectangle 7"/>
          <p:cNvSpPr/>
          <p:nvPr/>
        </p:nvSpPr>
        <p:spPr>
          <a:xfrm>
            <a:off x="1726585" y="3787396"/>
            <a:ext cx="5781548" cy="174920"/>
          </a:xfrm>
          <a:prstGeom prst="rect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10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 @</a:t>
            </a:r>
            <a:r>
              <a:rPr lang="en-US" dirty="0" err="1" smtClean="0"/>
              <a:t>caltrain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Crowd-sourced updates to </a:t>
            </a:r>
            <a:r>
              <a:rPr lang="en-US" dirty="0" err="1" smtClean="0"/>
              <a:t>Caltrain</a:t>
            </a:r>
            <a:r>
              <a:rPr lang="en-US" dirty="0" smtClean="0"/>
              <a:t> service</a:t>
            </a:r>
          </a:p>
          <a:p>
            <a:pPr lvl="1"/>
            <a:r>
              <a:rPr lang="en-US" dirty="0" smtClean="0"/>
              <a:t>Email to </a:t>
            </a:r>
            <a:r>
              <a:rPr lang="en-US" dirty="0" err="1" smtClean="0"/>
              <a:t>cow.org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 Twitter @</a:t>
            </a:r>
            <a:r>
              <a:rPr lang="en-US" dirty="0" err="1" smtClean="0">
                <a:sym typeface="Wingdings"/>
              </a:rPr>
              <a:t>Caltrain</a:t>
            </a:r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“SB 280 departed Cal Ave 8 min late T18:51”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“NB221 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8min late @ San Mateo T08:</a:t>
            </a:r>
            <a:r>
              <a:rPr lang="en-US" dirty="0" smtClea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15”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“SB 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422 cancelled per announcement at Millbrae. No word on replacement train. T08:</a:t>
            </a:r>
            <a:r>
              <a:rPr lang="en-US" dirty="0" smtClea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45”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“SB 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422 mechanical problems at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Bayshore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. At least 13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mins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down at this point. T08:</a:t>
            </a:r>
            <a:r>
              <a:rPr lang="en-US" dirty="0" smtClea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40”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“Fatality 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at Cal Ave about an hour ago, trains stopped in both directions T11:</a:t>
            </a:r>
            <a:r>
              <a:rPr lang="en-US" dirty="0" smtClea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46”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“</a:t>
            </a:r>
            <a:r>
              <a:rPr lang="en-US" dirty="0" err="1" smtClea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Caltrain</a:t>
            </a:r>
            <a:r>
              <a:rPr lang="en-US" dirty="0" smtClea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considering fare increase http://</a:t>
            </a:r>
            <a:r>
              <a:rPr lang="en-US" dirty="0" err="1" smtClea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holierthanyou.blogspot.com</a:t>
            </a:r>
            <a:r>
              <a:rPr lang="en-US" dirty="0" smtClea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…”</a:t>
            </a:r>
            <a:endParaRPr lang="en-US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985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Notification Processing</a:t>
            </a:r>
            <a:endParaRPr lang="en-US" dirty="0"/>
          </a:p>
        </p:txBody>
      </p:sp>
      <p:sp>
        <p:nvSpPr>
          <p:cNvPr id="4" name="Decision 3"/>
          <p:cNvSpPr/>
          <p:nvPr/>
        </p:nvSpPr>
        <p:spPr>
          <a:xfrm>
            <a:off x="3969783" y="2156079"/>
            <a:ext cx="1391706" cy="950652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New Tweet?</a:t>
            </a:r>
            <a:endParaRPr lang="en-US" sz="1100" dirty="0"/>
          </a:p>
        </p:txBody>
      </p:sp>
      <p:sp>
        <p:nvSpPr>
          <p:cNvPr id="6" name="Delay 5"/>
          <p:cNvSpPr/>
          <p:nvPr/>
        </p:nvSpPr>
        <p:spPr>
          <a:xfrm>
            <a:off x="2555264" y="1543856"/>
            <a:ext cx="981038" cy="319419"/>
          </a:xfrm>
          <a:prstGeom prst="flowChartDe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Poll Timer</a:t>
            </a:r>
            <a:endParaRPr lang="en-US" sz="1100" dirty="0"/>
          </a:p>
        </p:txBody>
      </p:sp>
      <p:sp>
        <p:nvSpPr>
          <p:cNvPr id="7" name="Process 6"/>
          <p:cNvSpPr/>
          <p:nvPr/>
        </p:nvSpPr>
        <p:spPr>
          <a:xfrm>
            <a:off x="4038228" y="1513435"/>
            <a:ext cx="1262421" cy="387865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Poll @</a:t>
            </a:r>
            <a:r>
              <a:rPr lang="en-US" sz="1100" dirty="0" err="1" smtClean="0"/>
              <a:t>Caltrain</a:t>
            </a:r>
            <a:endParaRPr lang="en-US" sz="1100" dirty="0"/>
          </a:p>
        </p:txBody>
      </p:sp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>
          <a:xfrm>
            <a:off x="3536302" y="1703566"/>
            <a:ext cx="501926" cy="38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2"/>
            <a:endCxn id="4" idx="0"/>
          </p:cNvCxnSpPr>
          <p:nvPr/>
        </p:nvCxnSpPr>
        <p:spPr>
          <a:xfrm flipH="1">
            <a:off x="4665636" y="1901300"/>
            <a:ext cx="3803" cy="2547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Process 12"/>
          <p:cNvSpPr/>
          <p:nvPr/>
        </p:nvSpPr>
        <p:spPr>
          <a:xfrm>
            <a:off x="4038228" y="3491086"/>
            <a:ext cx="1262421" cy="387865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Process Data</a:t>
            </a:r>
            <a:endParaRPr lang="en-US" sz="1100" dirty="0"/>
          </a:p>
        </p:txBody>
      </p:sp>
      <p:cxnSp>
        <p:nvCxnSpPr>
          <p:cNvPr id="14" name="Straight Arrow Connector 13"/>
          <p:cNvCxnSpPr>
            <a:stCxn id="4" idx="2"/>
            <a:endCxn id="13" idx="0"/>
          </p:cNvCxnSpPr>
          <p:nvPr/>
        </p:nvCxnSpPr>
        <p:spPr>
          <a:xfrm>
            <a:off x="4665636" y="3106731"/>
            <a:ext cx="3803" cy="3843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39018" y="3076311"/>
            <a:ext cx="517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sp>
        <p:nvSpPr>
          <p:cNvPr id="22" name="Decision 21"/>
          <p:cNvSpPr/>
          <p:nvPr/>
        </p:nvSpPr>
        <p:spPr>
          <a:xfrm>
            <a:off x="3969783" y="4186967"/>
            <a:ext cx="1391706" cy="950652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Notify?</a:t>
            </a:r>
            <a:endParaRPr lang="en-US" sz="1100" dirty="0"/>
          </a:p>
        </p:txBody>
      </p:sp>
      <p:cxnSp>
        <p:nvCxnSpPr>
          <p:cNvPr id="24" name="Elbow Connector 23"/>
          <p:cNvCxnSpPr>
            <a:stCxn id="4" idx="1"/>
            <a:endCxn id="6" idx="2"/>
          </p:cNvCxnSpPr>
          <p:nvPr/>
        </p:nvCxnSpPr>
        <p:spPr>
          <a:xfrm rot="10800000">
            <a:off x="3045783" y="1863275"/>
            <a:ext cx="924000" cy="76813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22" idx="1"/>
            <a:endCxn id="6" idx="2"/>
          </p:cNvCxnSpPr>
          <p:nvPr/>
        </p:nvCxnSpPr>
        <p:spPr>
          <a:xfrm rot="10800000">
            <a:off x="3045783" y="1863275"/>
            <a:ext cx="924000" cy="279901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Magnetic Disk 28"/>
          <p:cNvSpPr/>
          <p:nvPr/>
        </p:nvSpPr>
        <p:spPr>
          <a:xfrm>
            <a:off x="5794970" y="3406545"/>
            <a:ext cx="1102718" cy="547575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User Database</a:t>
            </a:r>
            <a:endParaRPr 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3467857" y="2354407"/>
            <a:ext cx="517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sp>
        <p:nvSpPr>
          <p:cNvPr id="34" name="TextBox 33"/>
          <p:cNvSpPr txBox="1"/>
          <p:nvPr/>
        </p:nvSpPr>
        <p:spPr>
          <a:xfrm>
            <a:off x="3475462" y="4385295"/>
            <a:ext cx="517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cxnSp>
        <p:nvCxnSpPr>
          <p:cNvPr id="36" name="Straight Arrow Connector 35"/>
          <p:cNvCxnSpPr>
            <a:stCxn id="13" idx="2"/>
            <a:endCxn id="22" idx="0"/>
          </p:cNvCxnSpPr>
          <p:nvPr/>
        </p:nvCxnSpPr>
        <p:spPr>
          <a:xfrm flipH="1">
            <a:off x="4665636" y="3878951"/>
            <a:ext cx="3803" cy="308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9" idx="2"/>
            <a:endCxn id="13" idx="3"/>
          </p:cNvCxnSpPr>
          <p:nvPr/>
        </p:nvCxnSpPr>
        <p:spPr>
          <a:xfrm flipH="1">
            <a:off x="5300649" y="3680333"/>
            <a:ext cx="494321" cy="4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Process 44"/>
          <p:cNvSpPr/>
          <p:nvPr/>
        </p:nvSpPr>
        <p:spPr>
          <a:xfrm>
            <a:off x="4030623" y="5476340"/>
            <a:ext cx="1262421" cy="387865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Push Notification to APN</a:t>
            </a:r>
            <a:endParaRPr lang="en-US" sz="1100" dirty="0"/>
          </a:p>
        </p:txBody>
      </p:sp>
      <p:cxnSp>
        <p:nvCxnSpPr>
          <p:cNvPr id="46" name="Straight Arrow Connector 45"/>
          <p:cNvCxnSpPr>
            <a:stCxn id="22" idx="2"/>
            <a:endCxn id="45" idx="0"/>
          </p:cNvCxnSpPr>
          <p:nvPr/>
        </p:nvCxnSpPr>
        <p:spPr>
          <a:xfrm flipH="1">
            <a:off x="4661834" y="5137619"/>
            <a:ext cx="3802" cy="3387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684647" y="5137619"/>
            <a:ext cx="517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cxnSp>
        <p:nvCxnSpPr>
          <p:cNvPr id="50" name="Elbow Connector 49"/>
          <p:cNvCxnSpPr>
            <a:stCxn id="45" idx="2"/>
            <a:endCxn id="6" idx="2"/>
          </p:cNvCxnSpPr>
          <p:nvPr/>
        </p:nvCxnSpPr>
        <p:spPr>
          <a:xfrm rot="5400000" flipH="1">
            <a:off x="1853344" y="3055715"/>
            <a:ext cx="4000930" cy="1616051"/>
          </a:xfrm>
          <a:prstGeom prst="bentConnector3">
            <a:avLst>
              <a:gd name="adj1" fmla="val -571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694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Tweet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90622"/>
            <a:ext cx="7770813" cy="4635541"/>
          </a:xfrm>
        </p:spPr>
        <p:txBody>
          <a:bodyPr/>
          <a:lstStyle/>
          <a:p>
            <a:r>
              <a:rPr lang="en-US" dirty="0" smtClean="0"/>
              <a:t>Three major categories of tweets</a:t>
            </a:r>
          </a:p>
          <a:p>
            <a:pPr lvl="1"/>
            <a:r>
              <a:rPr lang="en-US" dirty="0" smtClean="0"/>
              <a:t>Informational</a:t>
            </a:r>
          </a:p>
          <a:p>
            <a:pPr lvl="2"/>
            <a:r>
              <a:rPr lang="en-US" dirty="0" smtClean="0"/>
              <a:t>Links, fare or schedule changes, discussions</a:t>
            </a:r>
          </a:p>
          <a:p>
            <a:pPr lvl="1"/>
            <a:r>
              <a:rPr lang="en-US" dirty="0" smtClean="0"/>
              <a:t>Minor Delays or Advisories</a:t>
            </a:r>
          </a:p>
          <a:p>
            <a:pPr lvl="2"/>
            <a:r>
              <a:rPr lang="en-US" dirty="0" smtClean="0"/>
              <a:t>General or train-specific</a:t>
            </a:r>
          </a:p>
          <a:p>
            <a:pPr lvl="1"/>
            <a:r>
              <a:rPr lang="en-US" dirty="0" smtClean="0"/>
              <a:t>Major Delays</a:t>
            </a:r>
          </a:p>
          <a:p>
            <a:pPr lvl="2"/>
            <a:r>
              <a:rPr lang="en-US" dirty="0" smtClean="0"/>
              <a:t>Fatalities, incidents, broken down trains</a:t>
            </a:r>
          </a:p>
          <a:p>
            <a:r>
              <a:rPr lang="en-US" dirty="0" smtClean="0"/>
              <a:t>Common formatting on most tweets</a:t>
            </a:r>
          </a:p>
          <a:p>
            <a:pPr lvl="1"/>
            <a:r>
              <a:rPr lang="en-US" dirty="0"/>
              <a:t>“XB NNN is arrived at ABC station Y minutes </a:t>
            </a:r>
            <a:r>
              <a:rPr lang="en-US" dirty="0" smtClean="0"/>
              <a:t>late. THH:MM”</a:t>
            </a:r>
          </a:p>
          <a:p>
            <a:r>
              <a:rPr lang="en-US" dirty="0" smtClean="0"/>
              <a:t>Narrow categories and consistent formatting allow for automated processing and user notification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3934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 Data Processing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81332" y="2810420"/>
            <a:ext cx="2692151" cy="14477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Minor Delay Processing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815085" y="3086969"/>
            <a:ext cx="1094813" cy="8745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Posting Time &amp; Date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4425988" y="4463511"/>
            <a:ext cx="1657879" cy="8745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Major Delay  Processing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4395568" y="1703706"/>
            <a:ext cx="1657879" cy="8745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Informational Processing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4041638" y="3258379"/>
            <a:ext cx="1094210" cy="8745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Station Identification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5308163" y="3258379"/>
            <a:ext cx="1101514" cy="8745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Quantify Delay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2236216" y="3091514"/>
            <a:ext cx="1094210" cy="8745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Train Identification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7207101" y="3094574"/>
            <a:ext cx="1028967" cy="8745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Categorize Event</a:t>
            </a:r>
            <a:endParaRPr lang="en-US" sz="1200" dirty="0"/>
          </a:p>
        </p:txBody>
      </p:sp>
      <p:cxnSp>
        <p:nvCxnSpPr>
          <p:cNvPr id="16" name="Elbow Connector 15"/>
          <p:cNvCxnSpPr>
            <a:stCxn id="13" idx="3"/>
            <a:endCxn id="10" idx="1"/>
          </p:cNvCxnSpPr>
          <p:nvPr/>
        </p:nvCxnSpPr>
        <p:spPr>
          <a:xfrm flipV="1">
            <a:off x="3330426" y="2141006"/>
            <a:ext cx="1065142" cy="1387808"/>
          </a:xfrm>
          <a:prstGeom prst="bentConnector3">
            <a:avLst>
              <a:gd name="adj1" fmla="val 2429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3" idx="3"/>
            <a:endCxn id="9" idx="1"/>
          </p:cNvCxnSpPr>
          <p:nvPr/>
        </p:nvCxnSpPr>
        <p:spPr>
          <a:xfrm>
            <a:off x="3330426" y="3528814"/>
            <a:ext cx="1095562" cy="1371997"/>
          </a:xfrm>
          <a:prstGeom prst="bentConnector3">
            <a:avLst>
              <a:gd name="adj1" fmla="val 2362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0" idx="3"/>
            <a:endCxn id="14" idx="1"/>
          </p:cNvCxnSpPr>
          <p:nvPr/>
        </p:nvCxnSpPr>
        <p:spPr>
          <a:xfrm>
            <a:off x="6053447" y="2141006"/>
            <a:ext cx="1153654" cy="1390868"/>
          </a:xfrm>
          <a:prstGeom prst="bentConnector3">
            <a:avLst>
              <a:gd name="adj1" fmla="val 7109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9" idx="3"/>
            <a:endCxn id="14" idx="1"/>
          </p:cNvCxnSpPr>
          <p:nvPr/>
        </p:nvCxnSpPr>
        <p:spPr>
          <a:xfrm flipV="1">
            <a:off x="6083867" y="3531874"/>
            <a:ext cx="1123234" cy="1368937"/>
          </a:xfrm>
          <a:prstGeom prst="bentConnector3">
            <a:avLst>
              <a:gd name="adj1" fmla="val 7031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ight Arrow 34"/>
          <p:cNvSpPr/>
          <p:nvPr/>
        </p:nvSpPr>
        <p:spPr>
          <a:xfrm>
            <a:off x="8418498" y="3293057"/>
            <a:ext cx="425877" cy="4258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137010" y="3315868"/>
            <a:ext cx="425877" cy="4258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stCxn id="8" idx="3"/>
            <a:endCxn id="13" idx="1"/>
          </p:cNvCxnSpPr>
          <p:nvPr/>
        </p:nvCxnSpPr>
        <p:spPr>
          <a:xfrm>
            <a:off x="1909898" y="3524269"/>
            <a:ext cx="326318" cy="4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3" idx="3"/>
            <a:endCxn id="5" idx="1"/>
          </p:cNvCxnSpPr>
          <p:nvPr/>
        </p:nvCxnSpPr>
        <p:spPr>
          <a:xfrm>
            <a:off x="3330426" y="3528814"/>
            <a:ext cx="550906" cy="54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5" idx="3"/>
            <a:endCxn id="14" idx="1"/>
          </p:cNvCxnSpPr>
          <p:nvPr/>
        </p:nvCxnSpPr>
        <p:spPr>
          <a:xfrm flipV="1">
            <a:off x="6573483" y="3531874"/>
            <a:ext cx="633618" cy="24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097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 Processing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Extract date and time information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Determine if a specific train was tagged in the post (i.e. SBXXX)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Identify keywords associated with each category and assign a score of confidence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Select the meaning of the tweet and pertinent information based on score/threshold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120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Association by searching for known aliases</a:t>
            </a:r>
          </a:p>
          <a:p>
            <a:r>
              <a:rPr lang="en-US" dirty="0" smtClean="0"/>
              <a:t>Ranking of search results based on location in string, length of search term, capitalization, etc.</a:t>
            </a:r>
          </a:p>
          <a:p>
            <a:r>
              <a:rPr lang="en-US" dirty="0" smtClean="0"/>
              <a:t>Numeric and character association (train no./dir., x </a:t>
            </a:r>
            <a:r>
              <a:rPr lang="en-US" dirty="0" err="1" smtClean="0"/>
              <a:t>mins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Removing specific parts of a string</a:t>
            </a:r>
          </a:p>
          <a:p>
            <a:r>
              <a:rPr lang="en-US" dirty="0" smtClean="0"/>
              <a:t>Scoring</a:t>
            </a:r>
          </a:p>
          <a:p>
            <a:r>
              <a:rPr lang="en-US" dirty="0" smtClean="0"/>
              <a:t>Support multiple matches within a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40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280</TotalTime>
  <Words>677</Words>
  <Application>Microsoft Macintosh PowerPoint</Application>
  <PresentationFormat>On-screen Show (4:3)</PresentationFormat>
  <Paragraphs>146</Paragraphs>
  <Slides>12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Story</vt:lpstr>
      <vt:lpstr>Worksheet</vt:lpstr>
      <vt:lpstr>Caltrain iPhone App Concept</vt:lpstr>
      <vt:lpstr>Concept Overview</vt:lpstr>
      <vt:lpstr>Current Options</vt:lpstr>
      <vt:lpstr>Twitter @caltrain</vt:lpstr>
      <vt:lpstr>Notification Processing</vt:lpstr>
      <vt:lpstr>Tweet Formatting</vt:lpstr>
      <vt:lpstr>Twitter Data Processing</vt:lpstr>
      <vt:lpstr>Twitter Processing Cont.</vt:lpstr>
      <vt:lpstr>Processing Tools</vt:lpstr>
      <vt:lpstr>Object Oriented Approach</vt:lpstr>
      <vt:lpstr>User Notification Action</vt:lpstr>
      <vt:lpstr>Potential Extensions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Fiore</dc:creator>
  <cp:lastModifiedBy>Greg Fiore</cp:lastModifiedBy>
  <cp:revision>22</cp:revision>
  <dcterms:created xsi:type="dcterms:W3CDTF">2011-12-23T20:40:11Z</dcterms:created>
  <dcterms:modified xsi:type="dcterms:W3CDTF">2012-02-08T16:35:27Z</dcterms:modified>
</cp:coreProperties>
</file>