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5" r:id="rId1"/>
  </p:sldMasterIdLst>
  <p:sldIdLst>
    <p:sldId id="256" r:id="rId2"/>
    <p:sldId id="260" r:id="rId3"/>
    <p:sldId id="262" r:id="rId4"/>
    <p:sldId id="270" r:id="rId5"/>
    <p:sldId id="272" r:id="rId6"/>
    <p:sldId id="261" r:id="rId7"/>
    <p:sldId id="259" r:id="rId8"/>
    <p:sldId id="257" r:id="rId9"/>
    <p:sldId id="269" r:id="rId10"/>
    <p:sldId id="266" r:id="rId11"/>
    <p:sldId id="264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6516"/>
            <a:ext cx="7770813" cy="463964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15804" y="126133"/>
            <a:ext cx="1192270" cy="905770"/>
            <a:chOff x="3376597" y="2962059"/>
            <a:chExt cx="3018467" cy="2293136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3376597" y="3589654"/>
              <a:ext cx="2699757" cy="1665541"/>
            </a:xfrm>
            <a:prstGeom prst="round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77719" y="3772179"/>
              <a:ext cx="2415418" cy="134887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34163" y="2962059"/>
              <a:ext cx="1260901" cy="145292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3906" y="121023"/>
            <a:ext cx="5353993" cy="11995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57652"/>
            <a:ext cx="7770813" cy="466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71A93BB-3489-D043-96B0-222C79C02217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376597" y="3589654"/>
            <a:ext cx="2699757" cy="166554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1763"/>
            <a:ext cx="7772400" cy="978408"/>
          </a:xfrm>
        </p:spPr>
        <p:txBody>
          <a:bodyPr/>
          <a:lstStyle/>
          <a:p>
            <a:r>
              <a:rPr lang="en-US" dirty="0" err="1" smtClean="0"/>
              <a:t>Caltrain</a:t>
            </a:r>
            <a:r>
              <a:rPr lang="en-US" dirty="0" smtClean="0"/>
              <a:t> iPhone App Concept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719" y="3772179"/>
            <a:ext cx="2415418" cy="134887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4163" y="2962059"/>
            <a:ext cx="1260901" cy="14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4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Notification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what users could be impacted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Optional administrator confirmation of </a:t>
            </a:r>
            <a:r>
              <a:rPr lang="en-US" dirty="0" smtClean="0"/>
              <a:t>incident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notification through Apple Push Notification (APN) Service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User information database:</a:t>
            </a:r>
          </a:p>
          <a:p>
            <a:pPr>
              <a:buFont typeface="Arial"/>
              <a:buChar char="•"/>
            </a:pPr>
            <a:r>
              <a:rPr lang="en-US" dirty="0" smtClean="0"/>
              <a:t>Device ID</a:t>
            </a:r>
          </a:p>
          <a:p>
            <a:pPr>
              <a:buFont typeface="Arial"/>
              <a:buChar char="•"/>
            </a:pPr>
            <a:r>
              <a:rPr lang="en-US" dirty="0" smtClean="0"/>
              <a:t>Home station(s)</a:t>
            </a:r>
          </a:p>
          <a:p>
            <a:pPr>
              <a:buFont typeface="Arial"/>
              <a:buChar char="•"/>
            </a:pPr>
            <a:r>
              <a:rPr lang="en-US" dirty="0" smtClean="0"/>
              <a:t>Work station(s)</a:t>
            </a:r>
          </a:p>
          <a:p>
            <a:pPr>
              <a:buFont typeface="Arial"/>
              <a:buChar char="•"/>
            </a:pPr>
            <a:r>
              <a:rPr lang="en-US" dirty="0" smtClean="0"/>
              <a:t>Commute hours</a:t>
            </a:r>
          </a:p>
          <a:p>
            <a:pPr>
              <a:buFont typeface="Arial"/>
              <a:buChar char="•"/>
            </a:pPr>
            <a:r>
              <a:rPr lang="en-US" dirty="0" smtClean="0"/>
              <a:t>Notification options (all delays, only major delays,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5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transit systems</a:t>
            </a:r>
          </a:p>
          <a:p>
            <a:pPr lvl="1"/>
            <a:r>
              <a:rPr lang="en-US" dirty="0" smtClean="0"/>
              <a:t>Twitter and/or system advisories via RSS feeds</a:t>
            </a:r>
          </a:p>
          <a:p>
            <a:pPr lvl="1"/>
            <a:r>
              <a:rPr lang="en-US" dirty="0"/>
              <a:t>BART(http://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 smtClean="0"/>
              <a:t>sfbart</a:t>
            </a:r>
            <a:r>
              <a:rPr lang="en-US" dirty="0" smtClean="0"/>
              <a:t>), many other national systems </a:t>
            </a:r>
          </a:p>
          <a:p>
            <a:r>
              <a:rPr lang="en-US" dirty="0" smtClean="0"/>
              <a:t>Freeway traffic updates via Caltrans or other Twitter accounts</a:t>
            </a:r>
          </a:p>
          <a:p>
            <a:r>
              <a:rPr lang="en-US" dirty="0" smtClean="0"/>
              <a:t>License or develop software that generates actions by processing Twitter data</a:t>
            </a:r>
          </a:p>
          <a:p>
            <a:r>
              <a:rPr lang="en-US" dirty="0" smtClean="0"/>
              <a:t>Addition of more mature machine learning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prototype – Complete 2/8</a:t>
            </a:r>
          </a:p>
          <a:p>
            <a:r>
              <a:rPr lang="en-US" dirty="0" smtClean="0"/>
              <a:t>iPhone app mockup – Complete 2/22</a:t>
            </a:r>
          </a:p>
          <a:p>
            <a:r>
              <a:rPr lang="en-US" dirty="0" smtClean="0"/>
              <a:t>Implementation – In work  (to be completed 3/9)</a:t>
            </a:r>
          </a:p>
          <a:p>
            <a:r>
              <a:rPr lang="en-US" dirty="0" smtClean="0"/>
              <a:t>Testing – 3/10 – 3/16</a:t>
            </a:r>
          </a:p>
          <a:p>
            <a:r>
              <a:rPr lang="en-US" dirty="0" smtClean="0"/>
              <a:t>Submit app to Apple </a:t>
            </a:r>
            <a:r>
              <a:rPr lang="en-US" dirty="0"/>
              <a:t>–</a:t>
            </a:r>
            <a:r>
              <a:rPr lang="en-US" dirty="0" smtClean="0"/>
              <a:t> 3/16  </a:t>
            </a:r>
          </a:p>
          <a:p>
            <a:r>
              <a:rPr lang="en-US" dirty="0" smtClean="0"/>
              <a:t>Launch</a:t>
            </a:r>
          </a:p>
          <a:p>
            <a:r>
              <a:rPr lang="en-US" dirty="0" smtClean="0"/>
              <a:t>Deployment on other 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0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Concept:  An iPhone application for </a:t>
            </a:r>
            <a:r>
              <a:rPr lang="en-US" dirty="0" err="1" smtClean="0"/>
              <a:t>Caltrain</a:t>
            </a:r>
            <a:r>
              <a:rPr lang="en-US" dirty="0" smtClean="0"/>
              <a:t> users</a:t>
            </a:r>
          </a:p>
          <a:p>
            <a:pPr lvl="1"/>
            <a:r>
              <a:rPr lang="en-US" dirty="0" smtClean="0"/>
              <a:t>About 15 apps currently exist</a:t>
            </a:r>
          </a:p>
          <a:p>
            <a:r>
              <a:rPr lang="en-US" dirty="0" smtClean="0"/>
              <a:t>Standard features:</a:t>
            </a:r>
          </a:p>
          <a:p>
            <a:pPr lvl="1"/>
            <a:r>
              <a:rPr lang="en-US" dirty="0" smtClean="0"/>
              <a:t>Schedules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Fare information</a:t>
            </a:r>
          </a:p>
          <a:p>
            <a:r>
              <a:rPr lang="en-US" dirty="0" smtClean="0"/>
              <a:t>Distinguishing </a:t>
            </a:r>
            <a:r>
              <a:rPr lang="en-US" dirty="0" smtClean="0"/>
              <a:t>feature:</a:t>
            </a:r>
            <a:endParaRPr lang="en-US" dirty="0" smtClean="0"/>
          </a:p>
          <a:p>
            <a:pPr lvl="1"/>
            <a:r>
              <a:rPr lang="en-US" dirty="0" smtClean="0"/>
              <a:t>Push notifications of delays impacting trains based on crowd-sourced Twitter feed</a:t>
            </a:r>
          </a:p>
          <a:p>
            <a:r>
              <a:rPr lang="en-US" dirty="0" smtClean="0"/>
              <a:t>Significant </a:t>
            </a:r>
            <a:r>
              <a:rPr lang="en-US" dirty="0" smtClean="0"/>
              <a:t>extensions </a:t>
            </a:r>
            <a:r>
              <a:rPr lang="en-US" dirty="0" smtClean="0"/>
              <a:t>of Twitter processing </a:t>
            </a:r>
            <a:r>
              <a:rPr lang="en-US" dirty="0" smtClean="0"/>
              <a:t>capability to other applications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71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26444"/>
              </p:ext>
            </p:extLst>
          </p:nvPr>
        </p:nvGraphicFramePr>
        <p:xfrm>
          <a:off x="1726585" y="1320546"/>
          <a:ext cx="578154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3" imgW="7607300" imgH="3810000" progId="Excel.Sheet.12">
                  <p:embed/>
                </p:oleObj>
              </mc:Choice>
              <mc:Fallback>
                <p:oleObj name="Worksheet" r:id="rId3" imgW="7607300" imgH="3810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6585" y="1320546"/>
                        <a:ext cx="578154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09187" y="4456660"/>
            <a:ext cx="3490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users desire: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Speed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Simplicity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Realtime</a:t>
            </a:r>
            <a:r>
              <a:rPr lang="en-US" dirty="0" smtClean="0"/>
              <a:t> updates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Up-to-date </a:t>
            </a:r>
            <a:r>
              <a:rPr lang="en-US" dirty="0" smtClean="0"/>
              <a:t>schedules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29445" y="4472170"/>
            <a:ext cx="3140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users don’t desire: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Geo-location services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Timers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Trackers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6585" y="3787396"/>
            <a:ext cx="5781548" cy="174920"/>
          </a:xfrm>
          <a:prstGeom prst="rect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Caltrain</a:t>
            </a:r>
            <a:r>
              <a:rPr lang="en-US" dirty="0" smtClean="0"/>
              <a:t> train schedules</a:t>
            </a:r>
          </a:p>
          <a:p>
            <a:pPr lvl="1"/>
            <a:r>
              <a:rPr lang="en-US" dirty="0" smtClean="0"/>
              <a:t>Stored on device</a:t>
            </a:r>
          </a:p>
          <a:p>
            <a:pPr lvl="1"/>
            <a:r>
              <a:rPr lang="en-US" dirty="0" smtClean="0"/>
              <a:t>Updated when schedules change</a:t>
            </a:r>
          </a:p>
          <a:p>
            <a:r>
              <a:rPr lang="en-US" dirty="0" err="1" smtClean="0"/>
              <a:t>Caltrain</a:t>
            </a:r>
            <a:r>
              <a:rPr lang="en-US" dirty="0" smtClean="0"/>
              <a:t> system map </a:t>
            </a:r>
          </a:p>
          <a:p>
            <a:r>
              <a:rPr lang="en-US" dirty="0" smtClean="0"/>
              <a:t>Simple interface</a:t>
            </a:r>
          </a:p>
          <a:p>
            <a:r>
              <a:rPr lang="en-US" dirty="0" smtClean="0"/>
              <a:t>Push notifications of real-time schedule updates</a:t>
            </a:r>
          </a:p>
          <a:p>
            <a:pPr lvl="1"/>
            <a:r>
              <a:rPr lang="en-US" dirty="0" smtClean="0"/>
              <a:t>100% accuracy on critical incidents</a:t>
            </a:r>
          </a:p>
          <a:p>
            <a:pPr lvl="1"/>
            <a:r>
              <a:rPr lang="en-US" dirty="0" smtClean="0"/>
              <a:t>90% accuracy on minor delays</a:t>
            </a:r>
          </a:p>
          <a:p>
            <a:r>
              <a:rPr lang="en-US" dirty="0" smtClean="0"/>
              <a:t>Store user commute and notification settings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8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 processing and notifications require server space and ongoing fees</a:t>
            </a:r>
          </a:p>
          <a:p>
            <a:r>
              <a:rPr lang="en-US" dirty="0" smtClean="0"/>
              <a:t>Notifications are the main feature, users won’t spend a lot of time using the app so advertising is unlikely to bring much revenue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Freemium</a:t>
            </a:r>
            <a:r>
              <a:rPr lang="en-US" dirty="0" smtClean="0"/>
              <a:t>” pricing approach</a:t>
            </a:r>
          </a:p>
          <a:p>
            <a:pPr lvl="1"/>
            <a:r>
              <a:rPr lang="en-US" dirty="0" smtClean="0"/>
              <a:t>Free app with notifications feature expiring after 1 month of use </a:t>
            </a:r>
          </a:p>
          <a:p>
            <a:pPr lvl="1"/>
            <a:r>
              <a:rPr lang="en-US" dirty="0" smtClean="0"/>
              <a:t>Paid app ($1.99) for full notification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8346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@</a:t>
            </a:r>
            <a:r>
              <a:rPr lang="en-US" dirty="0" err="1" smtClean="0"/>
              <a:t>caltrain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Crowd-sourced updates to </a:t>
            </a:r>
            <a:r>
              <a:rPr lang="en-US" dirty="0" err="1" smtClean="0"/>
              <a:t>Caltrain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Email to </a:t>
            </a:r>
            <a:r>
              <a:rPr lang="en-US" dirty="0" err="1" smtClean="0"/>
              <a:t>cow.org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Twitter @</a:t>
            </a:r>
            <a:r>
              <a:rPr lang="en-US" dirty="0" err="1" smtClean="0">
                <a:sym typeface="Wingdings"/>
              </a:rPr>
              <a:t>Caltrain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“SB 280 departed Cal Ave 8 min late T18:51”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“NB221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8min late @ San Mateo T08: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15”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“SB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422 cancelled per announcement at Millbrae. No word on replacement train. T08: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45”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“SB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422 mechanical problems at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Bayshore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. At least 13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mins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down at this point. T08: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40”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“Fatality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at Cal Ave about an hour ago, trains stopped in both directions T11: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46”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</a:t>
            </a:r>
            <a:r>
              <a:rPr lang="en-US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Caltrain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considering fare increase http://</a:t>
            </a:r>
            <a:r>
              <a:rPr lang="en-US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holierthanyou.blogspot.com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…”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8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90622"/>
            <a:ext cx="7770813" cy="4635541"/>
          </a:xfrm>
        </p:spPr>
        <p:txBody>
          <a:bodyPr/>
          <a:lstStyle/>
          <a:p>
            <a:r>
              <a:rPr lang="en-US" dirty="0" smtClean="0"/>
              <a:t>Three major categories of tweets</a:t>
            </a:r>
          </a:p>
          <a:p>
            <a:pPr lvl="1"/>
            <a:r>
              <a:rPr lang="en-US" dirty="0" smtClean="0"/>
              <a:t>Informational</a:t>
            </a:r>
          </a:p>
          <a:p>
            <a:pPr lvl="2"/>
            <a:r>
              <a:rPr lang="en-US" dirty="0" smtClean="0"/>
              <a:t>Links, fare or schedule changes, discussions</a:t>
            </a:r>
          </a:p>
          <a:p>
            <a:pPr lvl="1"/>
            <a:r>
              <a:rPr lang="en-US" dirty="0" smtClean="0"/>
              <a:t>Minor Delays or Advisories</a:t>
            </a:r>
          </a:p>
          <a:p>
            <a:pPr lvl="2"/>
            <a:r>
              <a:rPr lang="en-US" dirty="0" smtClean="0"/>
              <a:t>General or train-specific</a:t>
            </a:r>
          </a:p>
          <a:p>
            <a:pPr lvl="1"/>
            <a:r>
              <a:rPr lang="en-US" dirty="0" smtClean="0"/>
              <a:t>Major Delays</a:t>
            </a:r>
          </a:p>
          <a:p>
            <a:pPr lvl="2"/>
            <a:r>
              <a:rPr lang="en-US" dirty="0" smtClean="0"/>
              <a:t>Fatalities, incidents, broken down trains</a:t>
            </a:r>
          </a:p>
          <a:p>
            <a:r>
              <a:rPr lang="en-US" dirty="0" smtClean="0"/>
              <a:t>Common formatting on most tweets</a:t>
            </a:r>
          </a:p>
          <a:p>
            <a:pPr lvl="1"/>
            <a:r>
              <a:rPr lang="en-US" dirty="0"/>
              <a:t>“XB NNN </a:t>
            </a:r>
            <a:r>
              <a:rPr lang="en-US" dirty="0" smtClean="0"/>
              <a:t>arrived </a:t>
            </a:r>
            <a:r>
              <a:rPr lang="en-US" dirty="0"/>
              <a:t>at ABC station Y minutes </a:t>
            </a:r>
            <a:r>
              <a:rPr lang="en-US" dirty="0" smtClean="0"/>
              <a:t>late. THH:MM”</a:t>
            </a:r>
          </a:p>
          <a:p>
            <a:r>
              <a:rPr lang="en-US" dirty="0" smtClean="0"/>
              <a:t>Narrow categories and consistent formatting allow for automated processing and user notification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393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Notification Processing</a:t>
            </a:r>
            <a:endParaRPr lang="en-US" dirty="0"/>
          </a:p>
        </p:txBody>
      </p:sp>
      <p:sp>
        <p:nvSpPr>
          <p:cNvPr id="4" name="Decision 3"/>
          <p:cNvSpPr/>
          <p:nvPr/>
        </p:nvSpPr>
        <p:spPr>
          <a:xfrm>
            <a:off x="3969783" y="2156079"/>
            <a:ext cx="1391706" cy="950652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New Tweet?</a:t>
            </a:r>
            <a:endParaRPr lang="en-US" sz="1100" dirty="0"/>
          </a:p>
        </p:txBody>
      </p:sp>
      <p:sp>
        <p:nvSpPr>
          <p:cNvPr id="6" name="Delay 5"/>
          <p:cNvSpPr/>
          <p:nvPr/>
        </p:nvSpPr>
        <p:spPr>
          <a:xfrm>
            <a:off x="2555264" y="1543856"/>
            <a:ext cx="981038" cy="31941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Poll Timer</a:t>
            </a:r>
            <a:endParaRPr lang="en-US" sz="1100" dirty="0"/>
          </a:p>
        </p:txBody>
      </p:sp>
      <p:sp>
        <p:nvSpPr>
          <p:cNvPr id="7" name="Process 6"/>
          <p:cNvSpPr/>
          <p:nvPr/>
        </p:nvSpPr>
        <p:spPr>
          <a:xfrm>
            <a:off x="4038228" y="1513435"/>
            <a:ext cx="1262421" cy="38786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Poll @</a:t>
            </a:r>
            <a:r>
              <a:rPr lang="en-US" sz="1100" dirty="0" err="1" smtClean="0"/>
              <a:t>Caltrain</a:t>
            </a:r>
            <a:endParaRPr lang="en-US" sz="1100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536302" y="1703566"/>
            <a:ext cx="501926" cy="3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4" idx="0"/>
          </p:cNvCxnSpPr>
          <p:nvPr/>
        </p:nvCxnSpPr>
        <p:spPr>
          <a:xfrm flipH="1">
            <a:off x="4665636" y="1901300"/>
            <a:ext cx="3803" cy="254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cess 12"/>
          <p:cNvSpPr/>
          <p:nvPr/>
        </p:nvSpPr>
        <p:spPr>
          <a:xfrm>
            <a:off x="4038228" y="3491086"/>
            <a:ext cx="1262421" cy="38786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Process Data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4" idx="2"/>
            <a:endCxn id="13" idx="0"/>
          </p:cNvCxnSpPr>
          <p:nvPr/>
        </p:nvCxnSpPr>
        <p:spPr>
          <a:xfrm>
            <a:off x="4665636" y="3106731"/>
            <a:ext cx="3803" cy="384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39018" y="3076311"/>
            <a:ext cx="517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22" name="Decision 21"/>
          <p:cNvSpPr/>
          <p:nvPr/>
        </p:nvSpPr>
        <p:spPr>
          <a:xfrm>
            <a:off x="3969783" y="4186967"/>
            <a:ext cx="1391706" cy="950652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Notify?</a:t>
            </a:r>
            <a:endParaRPr lang="en-US" sz="1100" dirty="0"/>
          </a:p>
        </p:txBody>
      </p:sp>
      <p:cxnSp>
        <p:nvCxnSpPr>
          <p:cNvPr id="24" name="Elbow Connector 23"/>
          <p:cNvCxnSpPr>
            <a:stCxn id="4" idx="1"/>
            <a:endCxn id="6" idx="2"/>
          </p:cNvCxnSpPr>
          <p:nvPr/>
        </p:nvCxnSpPr>
        <p:spPr>
          <a:xfrm rot="10800000">
            <a:off x="3045783" y="1863275"/>
            <a:ext cx="924000" cy="7681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2" idx="1"/>
            <a:endCxn id="6" idx="2"/>
          </p:cNvCxnSpPr>
          <p:nvPr/>
        </p:nvCxnSpPr>
        <p:spPr>
          <a:xfrm rot="10800000">
            <a:off x="3045783" y="1863275"/>
            <a:ext cx="924000" cy="2799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Magnetic Disk 28"/>
          <p:cNvSpPr/>
          <p:nvPr/>
        </p:nvSpPr>
        <p:spPr>
          <a:xfrm>
            <a:off x="5794970" y="3406545"/>
            <a:ext cx="1102718" cy="54757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User Database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467857" y="2354407"/>
            <a:ext cx="517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475462" y="4385295"/>
            <a:ext cx="517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6" name="Straight Arrow Connector 35"/>
          <p:cNvCxnSpPr>
            <a:stCxn id="13" idx="2"/>
            <a:endCxn id="22" idx="0"/>
          </p:cNvCxnSpPr>
          <p:nvPr/>
        </p:nvCxnSpPr>
        <p:spPr>
          <a:xfrm flipH="1">
            <a:off x="4665636" y="3878951"/>
            <a:ext cx="3803" cy="308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2"/>
            <a:endCxn id="13" idx="3"/>
          </p:cNvCxnSpPr>
          <p:nvPr/>
        </p:nvCxnSpPr>
        <p:spPr>
          <a:xfrm flipH="1">
            <a:off x="5300649" y="3680333"/>
            <a:ext cx="494321" cy="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Process 44"/>
          <p:cNvSpPr/>
          <p:nvPr/>
        </p:nvSpPr>
        <p:spPr>
          <a:xfrm>
            <a:off x="4030623" y="5476340"/>
            <a:ext cx="1262421" cy="38786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Push Notification to APN</a:t>
            </a:r>
            <a:endParaRPr lang="en-US" sz="1100" dirty="0"/>
          </a:p>
        </p:txBody>
      </p:sp>
      <p:cxnSp>
        <p:nvCxnSpPr>
          <p:cNvPr id="46" name="Straight Arrow Connector 45"/>
          <p:cNvCxnSpPr>
            <a:stCxn id="22" idx="2"/>
            <a:endCxn id="45" idx="0"/>
          </p:cNvCxnSpPr>
          <p:nvPr/>
        </p:nvCxnSpPr>
        <p:spPr>
          <a:xfrm flipH="1">
            <a:off x="4661834" y="5137619"/>
            <a:ext cx="3802" cy="33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84647" y="5137619"/>
            <a:ext cx="517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50" name="Elbow Connector 49"/>
          <p:cNvCxnSpPr>
            <a:stCxn id="45" idx="2"/>
            <a:endCxn id="6" idx="2"/>
          </p:cNvCxnSpPr>
          <p:nvPr/>
        </p:nvCxnSpPr>
        <p:spPr>
          <a:xfrm rot="5400000" flipH="1">
            <a:off x="1853344" y="3055715"/>
            <a:ext cx="4000930" cy="1616051"/>
          </a:xfrm>
          <a:prstGeom prst="bentConnector3">
            <a:avLst>
              <a:gd name="adj1" fmla="val -57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9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Processing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8616" y="2955053"/>
            <a:ext cx="1094210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Bayesian Classifier for Incident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15" idx="3"/>
            <a:endCxn id="4" idx="1"/>
          </p:cNvCxnSpPr>
          <p:nvPr/>
        </p:nvCxnSpPr>
        <p:spPr>
          <a:xfrm flipV="1">
            <a:off x="2369552" y="3392353"/>
            <a:ext cx="589064" cy="8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9552" y="3125782"/>
            <a:ext cx="517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4052826" y="3392353"/>
            <a:ext cx="659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87704" y="2119684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CI Notification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1275342" y="2963384"/>
            <a:ext cx="1094210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Extract Tweet Information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4" idx="0"/>
          </p:cNvCxnSpPr>
          <p:nvPr/>
        </p:nvCxnSpPr>
        <p:spPr>
          <a:xfrm flipV="1">
            <a:off x="3505721" y="2532075"/>
            <a:ext cx="0" cy="422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50471" y="3256587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Action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2958616" y="1987903"/>
            <a:ext cx="1094210" cy="522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Redundant Incident?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86612" y="1251751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No Action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V="1">
            <a:off x="3505721" y="1564925"/>
            <a:ext cx="0" cy="422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</p:cNvCxnSpPr>
          <p:nvPr/>
        </p:nvCxnSpPr>
        <p:spPr>
          <a:xfrm>
            <a:off x="4052826" y="2249141"/>
            <a:ext cx="6976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13417" y="2618447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CI identified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4328676" y="4233879"/>
            <a:ext cx="1094210" cy="522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Extract MI Meaning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5981986" y="4239118"/>
            <a:ext cx="1094210" cy="522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Redundant Incident?</a:t>
            </a:r>
            <a:endParaRPr lang="en-US" sz="1200" dirty="0"/>
          </a:p>
        </p:txBody>
      </p:sp>
      <p:cxnSp>
        <p:nvCxnSpPr>
          <p:cNvPr id="35" name="Elbow Connector 34"/>
          <p:cNvCxnSpPr>
            <a:stCxn id="4" idx="2"/>
            <a:endCxn id="33" idx="1"/>
          </p:cNvCxnSpPr>
          <p:nvPr/>
        </p:nvCxnSpPr>
        <p:spPr>
          <a:xfrm rot="16200000" flipH="1">
            <a:off x="3584466" y="3750906"/>
            <a:ext cx="665465" cy="8229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5422886" y="4495117"/>
            <a:ext cx="559100" cy="5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3"/>
          </p:cNvCxnSpPr>
          <p:nvPr/>
        </p:nvCxnSpPr>
        <p:spPr>
          <a:xfrm>
            <a:off x="7076196" y="4500356"/>
            <a:ext cx="6732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49451" y="4369551"/>
            <a:ext cx="855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Action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5918163" y="5427841"/>
            <a:ext cx="1214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</a:t>
            </a:r>
            <a:r>
              <a:rPr lang="en-US" sz="1100" dirty="0" smtClean="0"/>
              <a:t>I Notification</a:t>
            </a:r>
            <a:endParaRPr lang="en-US" sz="1100" dirty="0"/>
          </a:p>
        </p:txBody>
      </p:sp>
      <p:cxnSp>
        <p:nvCxnSpPr>
          <p:cNvPr id="47" name="Straight Arrow Connector 46"/>
          <p:cNvCxnSpPr>
            <a:stCxn id="34" idx="2"/>
            <a:endCxn id="46" idx="0"/>
          </p:cNvCxnSpPr>
          <p:nvPr/>
        </p:nvCxnSpPr>
        <p:spPr>
          <a:xfrm flipH="1">
            <a:off x="6525454" y="4761593"/>
            <a:ext cx="3637" cy="666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328676" y="5117491"/>
            <a:ext cx="1094210" cy="880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Bayesian Classifier of Ambiguous MI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stCxn id="33" idx="2"/>
            <a:endCxn id="50" idx="0"/>
          </p:cNvCxnSpPr>
          <p:nvPr/>
        </p:nvCxnSpPr>
        <p:spPr>
          <a:xfrm>
            <a:off x="4875781" y="4756354"/>
            <a:ext cx="0" cy="36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46" idx="1"/>
          </p:cNvCxnSpPr>
          <p:nvPr/>
        </p:nvCxnSpPr>
        <p:spPr>
          <a:xfrm>
            <a:off x="5422886" y="5557758"/>
            <a:ext cx="495277" cy="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505721" y="3918390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  <a:r>
              <a:rPr lang="en-US" sz="1100" dirty="0" smtClean="0"/>
              <a:t>I identified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4447899" y="6323041"/>
            <a:ext cx="855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Action</a:t>
            </a:r>
            <a:endParaRPr lang="en-US" sz="1100" dirty="0"/>
          </a:p>
        </p:txBody>
      </p:sp>
      <p:cxnSp>
        <p:nvCxnSpPr>
          <p:cNvPr id="63" name="Straight Arrow Connector 62"/>
          <p:cNvCxnSpPr>
            <a:stCxn id="50" idx="2"/>
            <a:endCxn id="62" idx="0"/>
          </p:cNvCxnSpPr>
          <p:nvPr/>
        </p:nvCxnSpPr>
        <p:spPr>
          <a:xfrm>
            <a:off x="4875781" y="5998024"/>
            <a:ext cx="0" cy="325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132744" y="4233506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6529091" y="4855881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4875781" y="4764672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Ambiguous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422886" y="4239118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Valid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052826" y="1987531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3505721" y="1653482"/>
            <a:ext cx="1453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48536" y="5536058"/>
            <a:ext cx="2476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CI: Critical Incident (Major Delay)</a:t>
            </a:r>
          </a:p>
          <a:p>
            <a:pPr algn="ctr"/>
            <a:r>
              <a:rPr lang="en-US" sz="1100" dirty="0" smtClean="0"/>
              <a:t>MI: Minot Incident (Minor Delay)</a:t>
            </a:r>
            <a:endParaRPr lang="en-US" sz="1100" dirty="0"/>
          </a:p>
        </p:txBody>
      </p:sp>
      <p:cxnSp>
        <p:nvCxnSpPr>
          <p:cNvPr id="81" name="Straight Arrow Connector 80"/>
          <p:cNvCxnSpPr>
            <a:endCxn id="15" idx="1"/>
          </p:cNvCxnSpPr>
          <p:nvPr/>
        </p:nvCxnSpPr>
        <p:spPr>
          <a:xfrm flipV="1">
            <a:off x="686278" y="3400684"/>
            <a:ext cx="589064" cy="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15758" y="3130743"/>
            <a:ext cx="58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Tweet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2317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3088</TotalTime>
  <Words>609</Words>
  <Application>Microsoft Macintosh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Story</vt:lpstr>
      <vt:lpstr>Microsoft Excel Sheet</vt:lpstr>
      <vt:lpstr>Caltrain iPhone App Concept</vt:lpstr>
      <vt:lpstr>Concept Overview</vt:lpstr>
      <vt:lpstr>Market Analysis</vt:lpstr>
      <vt:lpstr>Requirements</vt:lpstr>
      <vt:lpstr>Pricing</vt:lpstr>
      <vt:lpstr>Twitter @caltrain</vt:lpstr>
      <vt:lpstr>Tweet Formatting</vt:lpstr>
      <vt:lpstr>Notification Processing</vt:lpstr>
      <vt:lpstr>Tweet Processing Algorithm</vt:lpstr>
      <vt:lpstr>User Notification Action</vt:lpstr>
      <vt:lpstr>Potential Extensions</vt:lpstr>
      <vt:lpstr>Development 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Fiore</dc:creator>
  <cp:lastModifiedBy>Greg Fiore</cp:lastModifiedBy>
  <cp:revision>32</cp:revision>
  <dcterms:created xsi:type="dcterms:W3CDTF">2011-12-23T20:40:11Z</dcterms:created>
  <dcterms:modified xsi:type="dcterms:W3CDTF">2012-02-27T01:59:39Z</dcterms:modified>
</cp:coreProperties>
</file>