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600" y="-104"/>
      </p:cViewPr>
      <p:guideLst>
        <p:guide orient="horz" pos="2160"/>
        <p:guide pos="28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2/17/12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2/17/12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507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C4986D-6BE9-4264-908F-02DB36FD8D6C}" type="datetime1">
              <a:rPr lang="en-US" smtClean="0"/>
              <a:t>2/17/12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266" y="6097472"/>
            <a:ext cx="1205745" cy="6245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Thermal Model Parameter Identification Algorithm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14654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Greg </a:t>
            </a:r>
            <a:r>
              <a:rPr lang="en-US" dirty="0" smtClean="0"/>
              <a:t>Fiore</a:t>
            </a:r>
          </a:p>
          <a:p>
            <a:r>
              <a:rPr lang="en-US" dirty="0" smtClean="0"/>
              <a:t>gregfiore@gmail.com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/10/2012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3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07715"/>
            <a:ext cx="8042276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Could the thermal properties of a building and its heating system be determined by a thermostat?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Turn heat on for a short period</a:t>
            </a:r>
          </a:p>
          <a:p>
            <a:pPr lvl="1"/>
            <a:r>
              <a:rPr lang="en-US" dirty="0" smtClean="0"/>
              <a:t>Observe response</a:t>
            </a:r>
          </a:p>
          <a:p>
            <a:pPr lvl="1"/>
            <a:r>
              <a:rPr lang="en-US" dirty="0" smtClean="0"/>
              <a:t>Compute thermal parameters based on a simple thermodynamic model</a:t>
            </a:r>
          </a:p>
          <a:p>
            <a:r>
              <a:rPr lang="en-US" dirty="0" smtClean="0"/>
              <a:t>Potential advantages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control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Reduced </a:t>
            </a:r>
            <a:r>
              <a:rPr lang="en-US" dirty="0"/>
              <a:t>overshoot due to latent </a:t>
            </a:r>
            <a:r>
              <a:rPr lang="en-US" dirty="0" smtClean="0"/>
              <a:t>heating</a:t>
            </a:r>
          </a:p>
          <a:p>
            <a:pPr lvl="1"/>
            <a:r>
              <a:rPr lang="en-US" dirty="0" smtClean="0"/>
              <a:t>Improved “time to temperature” estimates</a:t>
            </a:r>
          </a:p>
          <a:p>
            <a:pPr lvl="1"/>
            <a:r>
              <a:rPr lang="en-US" dirty="0" smtClean="0"/>
              <a:t>Energy consumption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4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036633"/>
              </p:ext>
            </p:extLst>
          </p:nvPr>
        </p:nvGraphicFramePr>
        <p:xfrm>
          <a:off x="2135381" y="2010594"/>
          <a:ext cx="487203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3378200" imgH="825500" progId="Equation.3">
                  <p:embed/>
                </p:oleObj>
              </mc:Choice>
              <mc:Fallback>
                <p:oleObj name="Equation" r:id="rId3" imgW="3378200" imgH="825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381" y="2010594"/>
                        <a:ext cx="4872037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2241" y="3971637"/>
            <a:ext cx="6820972" cy="1928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1636" y="1379153"/>
            <a:ext cx="626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Simple thermodynamic model with forced-air heating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7793" y="3471189"/>
            <a:ext cx="626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Simulink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5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Normal Thermostat Operation</a:t>
            </a:r>
            <a:endParaRPr lang="en-US" sz="4000" dirty="0"/>
          </a:p>
        </p:txBody>
      </p:sp>
      <p:pic>
        <p:nvPicPr>
          <p:cNvPr id="4" name="Content Placeholder 3" descr="normal_mode.p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1136294" y="1323108"/>
            <a:ext cx="6873174" cy="377998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23879" y="5341697"/>
            <a:ext cx="6539346" cy="715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Thermostat keeps house temperature within 4 degrees of set-point despite fluctuation in outside temperature.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34727" y="1924242"/>
            <a:ext cx="392546" cy="0"/>
          </a:xfrm>
          <a:prstGeom prst="straightConnector1">
            <a:avLst/>
          </a:prstGeom>
          <a:ln>
            <a:solidFill>
              <a:srgbClr val="182C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11879" y="1716423"/>
            <a:ext cx="140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Set-point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6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Mode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569670"/>
              </p:ext>
            </p:extLst>
          </p:nvPr>
        </p:nvGraphicFramePr>
        <p:xfrm>
          <a:off x="540677" y="1709096"/>
          <a:ext cx="3631081" cy="3670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3378200" imgH="3416300" progId="Equation.3">
                  <p:embed/>
                </p:oleObj>
              </mc:Choice>
              <mc:Fallback>
                <p:oleObj name="Equation" r:id="rId3" imgW="3378200" imgH="341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677" y="1709096"/>
                        <a:ext cx="3631081" cy="3670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710546" y="2266803"/>
            <a:ext cx="2486121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182C3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/>
              <a:t>Turn on Heater for X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710546" y="2819539"/>
            <a:ext cx="2486121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182C3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/>
              <a:t>Identify windows of thermal response: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Heat on, house warming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Heat off, house cooling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710546" y="3940956"/>
            <a:ext cx="248612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182C3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/>
              <a:t>Estimate C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with data when heater is off and house is cooling</a:t>
            </a:r>
            <a:endParaRPr lang="en-US" sz="1200" baseline="-25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10546" y="4839963"/>
            <a:ext cx="248612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182C3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/>
              <a:t>Estimate C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and T</a:t>
            </a:r>
            <a:r>
              <a:rPr lang="en-US" sz="1200" baseline="-25000" dirty="0" smtClean="0"/>
              <a:t>heater</a:t>
            </a:r>
            <a:r>
              <a:rPr lang="en-US" sz="1200" dirty="0" smtClean="0"/>
              <a:t> data when heat is on using least squares fit of data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93879" y="4264122"/>
            <a:ext cx="1970423" cy="1"/>
          </a:xfrm>
          <a:prstGeom prst="straightConnector1">
            <a:avLst/>
          </a:prstGeom>
          <a:ln>
            <a:solidFill>
              <a:srgbClr val="182C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93006" y="5163128"/>
            <a:ext cx="871296" cy="2"/>
          </a:xfrm>
          <a:prstGeom prst="straightConnector1">
            <a:avLst/>
          </a:prstGeom>
          <a:ln>
            <a:solidFill>
              <a:srgbClr val="182C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5953607" y="2543802"/>
            <a:ext cx="0" cy="275737"/>
          </a:xfrm>
          <a:prstGeom prst="straightConnector1">
            <a:avLst/>
          </a:prstGeom>
          <a:ln>
            <a:solidFill>
              <a:srgbClr val="182C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5953607" y="3650536"/>
            <a:ext cx="0" cy="290420"/>
          </a:xfrm>
          <a:prstGeom prst="straightConnector1">
            <a:avLst/>
          </a:prstGeom>
          <a:ln>
            <a:solidFill>
              <a:srgbClr val="182C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5953607" y="4587287"/>
            <a:ext cx="0" cy="252676"/>
          </a:xfrm>
          <a:prstGeom prst="straightConnector1">
            <a:avLst/>
          </a:prstGeom>
          <a:ln>
            <a:solidFill>
              <a:srgbClr val="182C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26099" y="4033290"/>
            <a:ext cx="146396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182C3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/>
              <a:t>House temp.</a:t>
            </a:r>
          </a:p>
          <a:p>
            <a:pPr algn="ctr"/>
            <a:r>
              <a:rPr lang="en-US" sz="1200" dirty="0" smtClean="0"/>
              <a:t>Outdoor temp.</a:t>
            </a:r>
          </a:p>
        </p:txBody>
      </p:sp>
      <p:cxnSp>
        <p:nvCxnSpPr>
          <p:cNvPr id="26" name="Straight Arrow Connector 25"/>
          <p:cNvCxnSpPr>
            <a:stCxn id="25" idx="1"/>
            <a:endCxn id="7" idx="3"/>
          </p:cNvCxnSpPr>
          <p:nvPr/>
        </p:nvCxnSpPr>
        <p:spPr>
          <a:xfrm flipH="1" flipV="1">
            <a:off x="7196667" y="4264122"/>
            <a:ext cx="329432" cy="1"/>
          </a:xfrm>
          <a:prstGeom prst="straightConnector1">
            <a:avLst/>
          </a:prstGeom>
          <a:ln>
            <a:solidFill>
              <a:srgbClr val="182C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1"/>
            <a:endCxn id="8" idx="3"/>
          </p:cNvCxnSpPr>
          <p:nvPr/>
        </p:nvCxnSpPr>
        <p:spPr>
          <a:xfrm rot="10800000" flipV="1">
            <a:off x="7196667" y="4264123"/>
            <a:ext cx="329432" cy="899006"/>
          </a:xfrm>
          <a:prstGeom prst="bentConnector3">
            <a:avLst/>
          </a:prstGeom>
          <a:ln>
            <a:solidFill>
              <a:srgbClr val="182C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44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Accuracy</a:t>
            </a:r>
            <a:endParaRPr lang="en-US" dirty="0"/>
          </a:p>
        </p:txBody>
      </p:sp>
      <p:pic>
        <p:nvPicPr>
          <p:cNvPr id="5" name="Picture 4" descr="vary_req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6" y="1298092"/>
            <a:ext cx="4079395" cy="3059546"/>
          </a:xfrm>
          <a:prstGeom prst="rect">
            <a:avLst/>
          </a:prstGeom>
        </p:spPr>
      </p:pic>
      <p:pic>
        <p:nvPicPr>
          <p:cNvPr id="6" name="Picture 5" descr="vary_heater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9" y="1298092"/>
            <a:ext cx="4096967" cy="306540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9275" y="4749031"/>
            <a:ext cx="8042276" cy="136390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All parameters estimated to within 20% for a broad range of heater temperatures and house heat loss coefficients</a:t>
            </a:r>
          </a:p>
          <a:p>
            <a:r>
              <a:rPr lang="en-US" sz="1800" dirty="0" smtClean="0"/>
              <a:t>T</a:t>
            </a:r>
            <a:r>
              <a:rPr lang="en-US" sz="1800" baseline="-25000" dirty="0" smtClean="0"/>
              <a:t>heater</a:t>
            </a:r>
            <a:r>
              <a:rPr lang="en-US" sz="1800" dirty="0" smtClean="0"/>
              <a:t> and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eq</a:t>
            </a:r>
            <a:r>
              <a:rPr lang="en-US" sz="1800" dirty="0" smtClean="0"/>
              <a:t> estimated to within 6.5% accuracy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5156970" y="1516302"/>
            <a:ext cx="862060" cy="2493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36576" y="4318144"/>
            <a:ext cx="279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With little insulation, less heat retention results in poor estimate</a:t>
            </a:r>
            <a:endParaRPr lang="en-US" sz="1100" dirty="0"/>
          </a:p>
        </p:txBody>
      </p:sp>
      <p:cxnSp>
        <p:nvCxnSpPr>
          <p:cNvPr id="11" name="Straight Connector 10"/>
          <p:cNvCxnSpPr>
            <a:stCxn id="8" idx="2"/>
          </p:cNvCxnSpPr>
          <p:nvPr/>
        </p:nvCxnSpPr>
        <p:spPr>
          <a:xfrm flipH="1">
            <a:off x="5156970" y="4010120"/>
            <a:ext cx="431030" cy="353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35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 estimates of building heat parameters can be made using a learning algorithm</a:t>
            </a:r>
          </a:p>
          <a:p>
            <a:r>
              <a:rPr lang="en-US" dirty="0" smtClean="0"/>
              <a:t>Further work</a:t>
            </a:r>
          </a:p>
          <a:p>
            <a:pPr lvl="1"/>
            <a:r>
              <a:rPr lang="en-US" dirty="0" smtClean="0"/>
              <a:t>Increase model fidelity</a:t>
            </a:r>
          </a:p>
          <a:p>
            <a:pPr lvl="1"/>
            <a:r>
              <a:rPr lang="en-US" dirty="0" smtClean="0"/>
              <a:t>Sensitivity testing</a:t>
            </a:r>
          </a:p>
          <a:p>
            <a:pPr lvl="1"/>
            <a:r>
              <a:rPr lang="en-US" dirty="0" smtClean="0"/>
              <a:t>Develop new algorithms that make use of estimated parameters</a:t>
            </a:r>
          </a:p>
          <a:p>
            <a:pPr lvl="1"/>
            <a:r>
              <a:rPr lang="en-US" dirty="0" smtClean="0"/>
              <a:t>Investigate feasibility of implementation on the Nest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66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112</TotalTime>
  <Words>245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Breeze</vt:lpstr>
      <vt:lpstr>Equation</vt:lpstr>
      <vt:lpstr>Thermal Model Parameter Identification Algorithm</vt:lpstr>
      <vt:lpstr>Overview</vt:lpstr>
      <vt:lpstr>Model</vt:lpstr>
      <vt:lpstr>Normal Thermostat Operation</vt:lpstr>
      <vt:lpstr>Learning Mode Algorithm</vt:lpstr>
      <vt:lpstr>Prediction Accuracy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Model Parameter Identification Algorithm</dc:title>
  <dc:creator>Greg Fiore</dc:creator>
  <cp:lastModifiedBy>Greg Fiore</cp:lastModifiedBy>
  <cp:revision>12</cp:revision>
  <dcterms:created xsi:type="dcterms:W3CDTF">2012-02-08T01:49:32Z</dcterms:created>
  <dcterms:modified xsi:type="dcterms:W3CDTF">2012-02-17T17:18:47Z</dcterms:modified>
</cp:coreProperties>
</file>