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sldIdLst>
    <p:sldId id="256" r:id="rId2"/>
    <p:sldId id="416" r:id="rId3"/>
    <p:sldId id="287" r:id="rId4"/>
    <p:sldId id="328" r:id="rId5"/>
    <p:sldId id="366" r:id="rId6"/>
    <p:sldId id="329" r:id="rId7"/>
    <p:sldId id="330" r:id="rId8"/>
    <p:sldId id="331" r:id="rId9"/>
    <p:sldId id="333" r:id="rId10"/>
    <p:sldId id="367" r:id="rId11"/>
    <p:sldId id="334" r:id="rId12"/>
    <p:sldId id="336" r:id="rId13"/>
    <p:sldId id="337" r:id="rId14"/>
    <p:sldId id="338" r:id="rId15"/>
    <p:sldId id="339" r:id="rId16"/>
    <p:sldId id="340" r:id="rId17"/>
    <p:sldId id="368" r:id="rId18"/>
    <p:sldId id="369" r:id="rId19"/>
    <p:sldId id="341" r:id="rId20"/>
    <p:sldId id="370" r:id="rId21"/>
    <p:sldId id="342" r:id="rId22"/>
    <p:sldId id="343" r:id="rId23"/>
    <p:sldId id="371" r:id="rId24"/>
    <p:sldId id="302" r:id="rId25"/>
    <p:sldId id="288" r:id="rId26"/>
    <p:sldId id="352" r:id="rId27"/>
    <p:sldId id="372" r:id="rId28"/>
    <p:sldId id="373" r:id="rId29"/>
    <p:sldId id="374" r:id="rId30"/>
    <p:sldId id="375" r:id="rId31"/>
    <p:sldId id="376" r:id="rId32"/>
    <p:sldId id="357" r:id="rId33"/>
    <p:sldId id="377" r:id="rId34"/>
    <p:sldId id="378" r:id="rId35"/>
    <p:sldId id="379" r:id="rId36"/>
    <p:sldId id="380" r:id="rId37"/>
    <p:sldId id="358" r:id="rId38"/>
    <p:sldId id="359" r:id="rId39"/>
    <p:sldId id="381" r:id="rId40"/>
    <p:sldId id="382" r:id="rId41"/>
    <p:sldId id="383" r:id="rId42"/>
    <p:sldId id="384" r:id="rId43"/>
    <p:sldId id="385" r:id="rId44"/>
    <p:sldId id="386" r:id="rId45"/>
    <p:sldId id="387" r:id="rId46"/>
    <p:sldId id="388" r:id="rId47"/>
    <p:sldId id="389" r:id="rId48"/>
    <p:sldId id="390" r:id="rId49"/>
    <p:sldId id="391" r:id="rId50"/>
    <p:sldId id="392" r:id="rId51"/>
    <p:sldId id="415" r:id="rId52"/>
    <p:sldId id="393" r:id="rId53"/>
    <p:sldId id="394" r:id="rId54"/>
    <p:sldId id="395" r:id="rId55"/>
    <p:sldId id="396" r:id="rId56"/>
    <p:sldId id="397" r:id="rId57"/>
    <p:sldId id="398" r:id="rId58"/>
    <p:sldId id="399" r:id="rId59"/>
    <p:sldId id="400" r:id="rId60"/>
    <p:sldId id="401" r:id="rId61"/>
    <p:sldId id="402" r:id="rId62"/>
    <p:sldId id="403" r:id="rId63"/>
    <p:sldId id="404" r:id="rId64"/>
    <p:sldId id="405" r:id="rId65"/>
    <p:sldId id="406" r:id="rId66"/>
    <p:sldId id="407" r:id="rId67"/>
    <p:sldId id="408" r:id="rId68"/>
    <p:sldId id="409" r:id="rId69"/>
    <p:sldId id="410" r:id="rId70"/>
    <p:sldId id="411" r:id="rId71"/>
    <p:sldId id="412" r:id="rId72"/>
    <p:sldId id="413" r:id="rId73"/>
    <p:sldId id="414" r:id="rId74"/>
    <p:sldId id="286"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DCDB"/>
    <a:srgbClr val="F1DB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436"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B89EB-9B99-432A-B502-2943AEDD311A}"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56460-D882-4CC6-929F-7F7F84E0B626}" type="slidenum">
              <a:rPr lang="en-US" smtClean="0"/>
              <a:t>‹#›</a:t>
            </a:fld>
            <a:endParaRPr lang="en-US"/>
          </a:p>
        </p:txBody>
      </p:sp>
    </p:spTree>
    <p:extLst>
      <p:ext uri="{BB962C8B-B14F-4D97-AF65-F5344CB8AC3E}">
        <p14:creationId xmlns:p14="http://schemas.microsoft.com/office/powerpoint/2010/main" val="3259950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E56460-D882-4CC6-929F-7F7F84E0B626}" type="slidenum">
              <a:rPr lang="en-US" smtClean="0"/>
              <a:t>57</a:t>
            </a:fld>
            <a:endParaRPr lang="en-US"/>
          </a:p>
        </p:txBody>
      </p:sp>
    </p:spTree>
    <p:extLst>
      <p:ext uri="{BB962C8B-B14F-4D97-AF65-F5344CB8AC3E}">
        <p14:creationId xmlns:p14="http://schemas.microsoft.com/office/powerpoint/2010/main" val="98623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E56460-D882-4CC6-929F-7F7F84E0B626}" type="slidenum">
              <a:rPr lang="en-US" smtClean="0"/>
              <a:t>67</a:t>
            </a:fld>
            <a:endParaRPr lang="en-US"/>
          </a:p>
        </p:txBody>
      </p:sp>
    </p:spTree>
    <p:extLst>
      <p:ext uri="{BB962C8B-B14F-4D97-AF65-F5344CB8AC3E}">
        <p14:creationId xmlns:p14="http://schemas.microsoft.com/office/powerpoint/2010/main" val="604111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E56460-D882-4CC6-929F-7F7F84E0B626}" type="slidenum">
              <a:rPr lang="en-US" smtClean="0"/>
              <a:t>68</a:t>
            </a:fld>
            <a:endParaRPr lang="en-US"/>
          </a:p>
        </p:txBody>
      </p:sp>
    </p:spTree>
    <p:extLst>
      <p:ext uri="{BB962C8B-B14F-4D97-AF65-F5344CB8AC3E}">
        <p14:creationId xmlns:p14="http://schemas.microsoft.com/office/powerpoint/2010/main" val="4261650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E56460-D882-4CC6-929F-7F7F84E0B626}" type="slidenum">
              <a:rPr lang="en-US" smtClean="0"/>
              <a:t>69</a:t>
            </a:fld>
            <a:endParaRPr lang="en-US"/>
          </a:p>
        </p:txBody>
      </p:sp>
    </p:spTree>
    <p:extLst>
      <p:ext uri="{BB962C8B-B14F-4D97-AF65-F5344CB8AC3E}">
        <p14:creationId xmlns:p14="http://schemas.microsoft.com/office/powerpoint/2010/main" val="3974442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E56460-D882-4CC6-929F-7F7F84E0B626}" type="slidenum">
              <a:rPr lang="en-US" smtClean="0"/>
              <a:t>70</a:t>
            </a:fld>
            <a:endParaRPr lang="en-US"/>
          </a:p>
        </p:txBody>
      </p:sp>
    </p:spTree>
    <p:extLst>
      <p:ext uri="{BB962C8B-B14F-4D97-AF65-F5344CB8AC3E}">
        <p14:creationId xmlns:p14="http://schemas.microsoft.com/office/powerpoint/2010/main" val="3931290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E56460-D882-4CC6-929F-7F7F84E0B626}" type="slidenum">
              <a:rPr lang="en-US" smtClean="0"/>
              <a:t>71</a:t>
            </a:fld>
            <a:endParaRPr lang="en-US"/>
          </a:p>
        </p:txBody>
      </p:sp>
    </p:spTree>
    <p:extLst>
      <p:ext uri="{BB962C8B-B14F-4D97-AF65-F5344CB8AC3E}">
        <p14:creationId xmlns:p14="http://schemas.microsoft.com/office/powerpoint/2010/main" val="516567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E56460-D882-4CC6-929F-7F7F84E0B626}" type="slidenum">
              <a:rPr lang="en-US" smtClean="0"/>
              <a:t>72</a:t>
            </a:fld>
            <a:endParaRPr lang="en-US"/>
          </a:p>
        </p:txBody>
      </p:sp>
    </p:spTree>
    <p:extLst>
      <p:ext uri="{BB962C8B-B14F-4D97-AF65-F5344CB8AC3E}">
        <p14:creationId xmlns:p14="http://schemas.microsoft.com/office/powerpoint/2010/main" val="568784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E56460-D882-4CC6-929F-7F7F84E0B626}" type="slidenum">
              <a:rPr lang="en-US" smtClean="0"/>
              <a:t>73</a:t>
            </a:fld>
            <a:endParaRPr lang="en-US"/>
          </a:p>
        </p:txBody>
      </p:sp>
    </p:spTree>
    <p:extLst>
      <p:ext uri="{BB962C8B-B14F-4D97-AF65-F5344CB8AC3E}">
        <p14:creationId xmlns:p14="http://schemas.microsoft.com/office/powerpoint/2010/main" val="4247580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E56460-D882-4CC6-929F-7F7F84E0B626}" type="slidenum">
              <a:rPr lang="en-US" smtClean="0"/>
              <a:t>58</a:t>
            </a:fld>
            <a:endParaRPr lang="en-US"/>
          </a:p>
        </p:txBody>
      </p:sp>
    </p:spTree>
    <p:extLst>
      <p:ext uri="{BB962C8B-B14F-4D97-AF65-F5344CB8AC3E}">
        <p14:creationId xmlns:p14="http://schemas.microsoft.com/office/powerpoint/2010/main" val="998549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E56460-D882-4CC6-929F-7F7F84E0B626}" type="slidenum">
              <a:rPr lang="en-US" smtClean="0"/>
              <a:t>59</a:t>
            </a:fld>
            <a:endParaRPr lang="en-US"/>
          </a:p>
        </p:txBody>
      </p:sp>
    </p:spTree>
    <p:extLst>
      <p:ext uri="{BB962C8B-B14F-4D97-AF65-F5344CB8AC3E}">
        <p14:creationId xmlns:p14="http://schemas.microsoft.com/office/powerpoint/2010/main" val="2606960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E56460-D882-4CC6-929F-7F7F84E0B626}" type="slidenum">
              <a:rPr lang="en-US" smtClean="0"/>
              <a:t>61</a:t>
            </a:fld>
            <a:endParaRPr lang="en-US"/>
          </a:p>
        </p:txBody>
      </p:sp>
    </p:spTree>
    <p:extLst>
      <p:ext uri="{BB962C8B-B14F-4D97-AF65-F5344CB8AC3E}">
        <p14:creationId xmlns:p14="http://schemas.microsoft.com/office/powerpoint/2010/main" val="2271439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E56460-D882-4CC6-929F-7F7F84E0B626}" type="slidenum">
              <a:rPr lang="en-US" smtClean="0"/>
              <a:t>62</a:t>
            </a:fld>
            <a:endParaRPr lang="en-US"/>
          </a:p>
        </p:txBody>
      </p:sp>
    </p:spTree>
    <p:extLst>
      <p:ext uri="{BB962C8B-B14F-4D97-AF65-F5344CB8AC3E}">
        <p14:creationId xmlns:p14="http://schemas.microsoft.com/office/powerpoint/2010/main" val="41849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E56460-D882-4CC6-929F-7F7F84E0B626}" type="slidenum">
              <a:rPr lang="en-US" smtClean="0"/>
              <a:t>63</a:t>
            </a:fld>
            <a:endParaRPr lang="en-US"/>
          </a:p>
        </p:txBody>
      </p:sp>
    </p:spTree>
    <p:extLst>
      <p:ext uri="{BB962C8B-B14F-4D97-AF65-F5344CB8AC3E}">
        <p14:creationId xmlns:p14="http://schemas.microsoft.com/office/powerpoint/2010/main" val="3555203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E56460-D882-4CC6-929F-7F7F84E0B626}" type="slidenum">
              <a:rPr lang="en-US" smtClean="0"/>
              <a:t>64</a:t>
            </a:fld>
            <a:endParaRPr lang="en-US"/>
          </a:p>
        </p:txBody>
      </p:sp>
    </p:spTree>
    <p:extLst>
      <p:ext uri="{BB962C8B-B14F-4D97-AF65-F5344CB8AC3E}">
        <p14:creationId xmlns:p14="http://schemas.microsoft.com/office/powerpoint/2010/main" val="1985589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E56460-D882-4CC6-929F-7F7F84E0B626}" type="slidenum">
              <a:rPr lang="en-US" smtClean="0"/>
              <a:t>65</a:t>
            </a:fld>
            <a:endParaRPr lang="en-US"/>
          </a:p>
        </p:txBody>
      </p:sp>
    </p:spTree>
    <p:extLst>
      <p:ext uri="{BB962C8B-B14F-4D97-AF65-F5344CB8AC3E}">
        <p14:creationId xmlns:p14="http://schemas.microsoft.com/office/powerpoint/2010/main" val="1864606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E56460-D882-4CC6-929F-7F7F84E0B626}" type="slidenum">
              <a:rPr lang="en-US" smtClean="0"/>
              <a:t>66</a:t>
            </a:fld>
            <a:endParaRPr lang="en-US"/>
          </a:p>
        </p:txBody>
      </p:sp>
    </p:spTree>
    <p:extLst>
      <p:ext uri="{BB962C8B-B14F-4D97-AF65-F5344CB8AC3E}">
        <p14:creationId xmlns:p14="http://schemas.microsoft.com/office/powerpoint/2010/main" val="3688039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4/24/2024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57314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4/24/2024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997769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4/24/2024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342126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4/24/2024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94237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4/24/2024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88854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4/24/2024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42309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4/24/2024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56721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4/24/2024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19329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4/24/2024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74576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4/24/2024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239411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4/24/2024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211352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4/24/2024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72724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exagonal background with blue neon lights">
            <a:extLst>
              <a:ext uri="{FF2B5EF4-FFF2-40B4-BE49-F238E27FC236}">
                <a16:creationId xmlns:a16="http://schemas.microsoft.com/office/drawing/2014/main" id="{53E792F1-5537-8BF2-E6FD-936B09F542B2}"/>
              </a:ext>
            </a:extLst>
          </p:cNvPr>
          <p:cNvPicPr>
            <a:picLocks noChangeAspect="1"/>
          </p:cNvPicPr>
          <p:nvPr/>
        </p:nvPicPr>
        <p:blipFill rotWithShape="1">
          <a:blip r:embed="rId2"/>
          <a:srcRect/>
          <a:stretch/>
        </p:blipFill>
        <p:spPr>
          <a:xfrm>
            <a:off x="20" y="10"/>
            <a:ext cx="12191980" cy="6857989"/>
          </a:xfrm>
          <a:prstGeom prst="rect">
            <a:avLst/>
          </a:prstGeom>
        </p:spPr>
      </p:pic>
      <p:sp>
        <p:nvSpPr>
          <p:cNvPr id="11" name="Rectangle 10">
            <a:extLst>
              <a:ext uri="{FF2B5EF4-FFF2-40B4-BE49-F238E27FC236}">
                <a16:creationId xmlns:a16="http://schemas.microsoft.com/office/drawing/2014/main" id="{0FDFF237-4369-41A3-9CE4-CD1A6813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49553"/>
            <a:ext cx="12191999" cy="5320052"/>
          </a:xfrm>
          <a:prstGeom prst="rect">
            <a:avLst/>
          </a:prstGeom>
          <a:gradFill flip="none" rotWithShape="1">
            <a:gsLst>
              <a:gs pos="0">
                <a:srgbClr val="000000">
                  <a:alpha val="0"/>
                </a:srgbClr>
              </a:gs>
              <a:gs pos="47000">
                <a:srgbClr val="000000">
                  <a:alpha val="41000"/>
                </a:srgbClr>
              </a:gs>
              <a:gs pos="81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E39336-9F06-EA8C-7EEC-C86B4949FAF9}"/>
              </a:ext>
            </a:extLst>
          </p:cNvPr>
          <p:cNvSpPr>
            <a:spLocks noGrp="1"/>
          </p:cNvSpPr>
          <p:nvPr>
            <p:ph type="ctrTitle"/>
          </p:nvPr>
        </p:nvSpPr>
        <p:spPr>
          <a:xfrm>
            <a:off x="2076091" y="2633933"/>
            <a:ext cx="8039818" cy="1643572"/>
          </a:xfrm>
        </p:spPr>
        <p:txBody>
          <a:bodyPr>
            <a:normAutofit fontScale="90000"/>
          </a:bodyPr>
          <a:lstStyle/>
          <a:p>
            <a:r>
              <a:rPr lang="en-US" dirty="0">
                <a:solidFill>
                  <a:srgbClr val="FFFFFF"/>
                </a:solidFill>
              </a:rPr>
              <a:t>Using Explainable AI to Assess Machine Learning Models on the Forecasting of Hospital Mortality in COVID-19 Patients</a:t>
            </a:r>
          </a:p>
        </p:txBody>
      </p:sp>
      <p:sp>
        <p:nvSpPr>
          <p:cNvPr id="3" name="Subtitle 2">
            <a:extLst>
              <a:ext uri="{FF2B5EF4-FFF2-40B4-BE49-F238E27FC236}">
                <a16:creationId xmlns:a16="http://schemas.microsoft.com/office/drawing/2014/main" id="{E1C1C393-1B2F-EBA8-D389-6FEC02F5C12D}"/>
              </a:ext>
            </a:extLst>
          </p:cNvPr>
          <p:cNvSpPr>
            <a:spLocks noGrp="1"/>
          </p:cNvSpPr>
          <p:nvPr>
            <p:ph type="subTitle" idx="1"/>
          </p:nvPr>
        </p:nvSpPr>
        <p:spPr>
          <a:xfrm>
            <a:off x="1857556" y="5272809"/>
            <a:ext cx="8442384" cy="725018"/>
          </a:xfrm>
        </p:spPr>
        <p:txBody>
          <a:bodyPr>
            <a:normAutofit fontScale="92500" lnSpcReduction="20000"/>
          </a:bodyPr>
          <a:lstStyle/>
          <a:p>
            <a:r>
              <a:rPr lang="en-US" dirty="0">
                <a:solidFill>
                  <a:srgbClr val="FFFFFF"/>
                </a:solidFill>
              </a:rPr>
              <a:t>Greg Gipson</a:t>
            </a:r>
          </a:p>
          <a:p>
            <a:r>
              <a:rPr lang="en-US" dirty="0">
                <a:solidFill>
                  <a:srgbClr val="FFFFFF"/>
                </a:solidFill>
              </a:rPr>
              <a:t>https://github.com/gregg2024/AI_in_HC_FinalProject</a:t>
            </a:r>
          </a:p>
        </p:txBody>
      </p:sp>
      <p:grpSp>
        <p:nvGrpSpPr>
          <p:cNvPr id="13" name="Group 12">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739509"/>
            <a:ext cx="867485" cy="115439"/>
            <a:chOff x="8910933" y="1861308"/>
            <a:chExt cx="867485" cy="115439"/>
          </a:xfrm>
        </p:grpSpPr>
        <p:sp>
          <p:nvSpPr>
            <p:cNvPr id="14" name="Rectangle 13">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5" name="Straight Connector 14">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33910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Prep for Analysis</a:t>
            </a:r>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9"/>
            <a:ext cx="10789920" cy="3071003"/>
          </a:xfrm>
          <a:ln>
            <a:solidFill>
              <a:schemeClr val="tx1"/>
            </a:solidFill>
          </a:ln>
        </p:spPr>
        <p:txBody>
          <a:bodyPr numCol="1">
            <a:noAutofit/>
          </a:bodyPr>
          <a:lstStyle/>
          <a:p>
            <a:pPr>
              <a:lnSpc>
                <a:spcPct val="100000"/>
              </a:lnSpc>
              <a:spcBef>
                <a:spcPts val="600"/>
              </a:spcBef>
            </a:pPr>
            <a:r>
              <a:rPr lang="en-US" sz="800" dirty="0">
                <a:solidFill>
                  <a:schemeClr val="tx1"/>
                </a:solidFill>
                <a:latin typeface="Courier New" panose="02070309020205020404" pitchFamily="49" charset="0"/>
              </a:rPr>
              <a:t>For patients who survived:</a:t>
            </a:r>
          </a:p>
          <a:p>
            <a:pPr>
              <a:lnSpc>
                <a:spcPct val="100000"/>
              </a:lnSpc>
              <a:spcBef>
                <a:spcPts val="600"/>
              </a:spcBef>
            </a:pPr>
            <a:r>
              <a:rPr lang="en-US" sz="800" dirty="0">
                <a:solidFill>
                  <a:schemeClr val="tx1"/>
                </a:solidFill>
                <a:latin typeface="Courier New" panose="02070309020205020404" pitchFamily="49" charset="0"/>
              </a:rPr>
              <a:t>There are 0 above the D-dimer threshold</a:t>
            </a:r>
          </a:p>
          <a:p>
            <a:pPr>
              <a:lnSpc>
                <a:spcPct val="100000"/>
              </a:lnSpc>
              <a:spcBef>
                <a:spcPts val="600"/>
              </a:spcBef>
            </a:pPr>
            <a:r>
              <a:rPr lang="en-US" sz="800" dirty="0">
                <a:solidFill>
                  <a:schemeClr val="tx1"/>
                </a:solidFill>
                <a:latin typeface="Courier New" panose="02070309020205020404" pitchFamily="49" charset="0"/>
              </a:rPr>
              <a:t>There are 0 above the Serum Ferritin threshold</a:t>
            </a:r>
          </a:p>
          <a:p>
            <a:pPr>
              <a:lnSpc>
                <a:spcPct val="100000"/>
              </a:lnSpc>
              <a:spcBef>
                <a:spcPts val="600"/>
              </a:spcBef>
            </a:pPr>
            <a:r>
              <a:rPr lang="en-US" sz="800" dirty="0">
                <a:solidFill>
                  <a:schemeClr val="tx1"/>
                </a:solidFill>
                <a:latin typeface="Courier New" panose="02070309020205020404" pitchFamily="49" charset="0"/>
              </a:rPr>
              <a:t>There are 0 above the High Sensitivity Cardiac Troponin I threshold</a:t>
            </a:r>
          </a:p>
          <a:p>
            <a:pPr>
              <a:lnSpc>
                <a:spcPct val="100000"/>
              </a:lnSpc>
              <a:spcBef>
                <a:spcPts val="600"/>
              </a:spcBef>
            </a:pPr>
            <a:r>
              <a:rPr lang="en-US" sz="800" dirty="0">
                <a:solidFill>
                  <a:schemeClr val="tx1"/>
                </a:solidFill>
                <a:latin typeface="Courier New" panose="02070309020205020404" pitchFamily="49" charset="0"/>
              </a:rPr>
              <a:t>There are 0 above the IL-6 threshold</a:t>
            </a:r>
          </a:p>
          <a:p>
            <a:pPr>
              <a:lnSpc>
                <a:spcPct val="100000"/>
              </a:lnSpc>
              <a:spcBef>
                <a:spcPts val="600"/>
              </a:spcBef>
            </a:pPr>
            <a:r>
              <a:rPr lang="en-US" sz="800" dirty="0">
                <a:solidFill>
                  <a:schemeClr val="tx1"/>
                </a:solidFill>
                <a:latin typeface="Courier New" panose="02070309020205020404" pitchFamily="49" charset="0"/>
              </a:rPr>
              <a:t>There are 0 below the Lymphocytes threshold noting that low lymphocytes reflect low white blood cells critical for the immune system </a:t>
            </a:r>
          </a:p>
          <a:p>
            <a:pPr>
              <a:lnSpc>
                <a:spcPct val="100000"/>
              </a:lnSpc>
              <a:spcBef>
                <a:spcPts val="600"/>
              </a:spcBef>
            </a:pPr>
            <a:r>
              <a:rPr lang="en-US" sz="800" dirty="0">
                <a:solidFill>
                  <a:schemeClr val="tx1"/>
                </a:solidFill>
                <a:latin typeface="Courier New" panose="02070309020205020404" pitchFamily="49" charset="0"/>
              </a:rPr>
              <a:t>There are 0 above the Lactate dehydrogenase threshold</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For patients who died:</a:t>
            </a:r>
          </a:p>
          <a:p>
            <a:pPr>
              <a:lnSpc>
                <a:spcPct val="100000"/>
              </a:lnSpc>
              <a:spcBef>
                <a:spcPts val="600"/>
              </a:spcBef>
            </a:pPr>
            <a:r>
              <a:rPr lang="en-US" sz="800" dirty="0">
                <a:solidFill>
                  <a:schemeClr val="tx1"/>
                </a:solidFill>
                <a:latin typeface="Courier New" panose="02070309020205020404" pitchFamily="49" charset="0"/>
              </a:rPr>
              <a:t>There are 0 below the D-dimer threshold</a:t>
            </a:r>
          </a:p>
          <a:p>
            <a:pPr>
              <a:lnSpc>
                <a:spcPct val="100000"/>
              </a:lnSpc>
              <a:spcBef>
                <a:spcPts val="600"/>
              </a:spcBef>
            </a:pPr>
            <a:r>
              <a:rPr lang="en-US" sz="800" dirty="0">
                <a:solidFill>
                  <a:schemeClr val="tx1"/>
                </a:solidFill>
                <a:latin typeface="Courier New" panose="02070309020205020404" pitchFamily="49" charset="0"/>
              </a:rPr>
              <a:t>There are 0 below the Serum Ferritin threshold</a:t>
            </a:r>
          </a:p>
          <a:p>
            <a:pPr>
              <a:lnSpc>
                <a:spcPct val="100000"/>
              </a:lnSpc>
              <a:spcBef>
                <a:spcPts val="600"/>
              </a:spcBef>
            </a:pPr>
            <a:r>
              <a:rPr lang="en-US" sz="800" dirty="0">
                <a:solidFill>
                  <a:schemeClr val="tx1"/>
                </a:solidFill>
                <a:latin typeface="Courier New" panose="02070309020205020404" pitchFamily="49" charset="0"/>
              </a:rPr>
              <a:t>There are 0 below the High Sensitivity Cardiac Troponin I threshold</a:t>
            </a:r>
          </a:p>
          <a:p>
            <a:pPr>
              <a:lnSpc>
                <a:spcPct val="100000"/>
              </a:lnSpc>
              <a:spcBef>
                <a:spcPts val="600"/>
              </a:spcBef>
            </a:pPr>
            <a:r>
              <a:rPr lang="en-US" sz="800" dirty="0">
                <a:solidFill>
                  <a:schemeClr val="tx1"/>
                </a:solidFill>
                <a:latin typeface="Courier New" panose="02070309020205020404" pitchFamily="49" charset="0"/>
              </a:rPr>
              <a:t>There are 0 below the IL-6 threshold</a:t>
            </a:r>
          </a:p>
          <a:p>
            <a:pPr>
              <a:lnSpc>
                <a:spcPct val="100000"/>
              </a:lnSpc>
              <a:spcBef>
                <a:spcPts val="600"/>
              </a:spcBef>
            </a:pPr>
            <a:r>
              <a:rPr lang="en-US" sz="800" dirty="0">
                <a:solidFill>
                  <a:schemeClr val="tx1"/>
                </a:solidFill>
                <a:latin typeface="Courier New" panose="02070309020205020404" pitchFamily="49" charset="0"/>
              </a:rPr>
              <a:t>There are 0 above the Lymphocytes threshold noting that low lymphocytes reflect low white blood cells critical for the immune system</a:t>
            </a:r>
          </a:p>
          <a:p>
            <a:pPr>
              <a:lnSpc>
                <a:spcPct val="100000"/>
              </a:lnSpc>
              <a:spcBef>
                <a:spcPts val="600"/>
              </a:spcBef>
            </a:pPr>
            <a:r>
              <a:rPr lang="en-US" sz="800" dirty="0">
                <a:solidFill>
                  <a:schemeClr val="tx1"/>
                </a:solidFill>
                <a:latin typeface="Courier New" panose="02070309020205020404" pitchFamily="49" charset="0"/>
              </a:rPr>
              <a:t>There are 0 below the Lactate dehydrogenase threshold</a:t>
            </a:r>
          </a:p>
        </p:txBody>
      </p:sp>
    </p:spTree>
    <p:extLst>
      <p:ext uri="{BB962C8B-B14F-4D97-AF65-F5344CB8AC3E}">
        <p14:creationId xmlns:p14="http://schemas.microsoft.com/office/powerpoint/2010/main" val="4367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Creating the </a:t>
            </a:r>
            <a:r>
              <a:rPr lang="en-US" dirty="0" err="1"/>
              <a:t>dataframes</a:t>
            </a:r>
            <a:r>
              <a:rPr lang="en-US" dirty="0"/>
              <a:t> for analysis</a:t>
            </a:r>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60"/>
            <a:ext cx="5212080" cy="2251494"/>
          </a:xfrm>
          <a:ln>
            <a:solidFill>
              <a:schemeClr val="tx1"/>
            </a:solidFill>
          </a:ln>
        </p:spPr>
        <p:txBody>
          <a:bodyPr>
            <a:noAutofit/>
          </a:bodyPr>
          <a:lstStyle/>
          <a:p>
            <a:pPr>
              <a:lnSpc>
                <a:spcPct val="100000"/>
              </a:lnSpc>
              <a:spcBef>
                <a:spcPts val="600"/>
              </a:spcBef>
            </a:pPr>
            <a:r>
              <a:rPr lang="en-US" sz="700" dirty="0">
                <a:solidFill>
                  <a:schemeClr val="tx1"/>
                </a:solidFill>
                <a:latin typeface="Courier New" panose="02070309020205020404" pitchFamily="49" charset="0"/>
              </a:rPr>
              <a:t>#Set up a new </a:t>
            </a:r>
            <a:r>
              <a:rPr lang="en-US" sz="700" dirty="0" err="1">
                <a:solidFill>
                  <a:schemeClr val="tx1"/>
                </a:solidFill>
                <a:latin typeface="Courier New" panose="02070309020205020404" pitchFamily="49" charset="0"/>
              </a:rPr>
              <a:t>DataFrame</a:t>
            </a:r>
            <a:r>
              <a:rPr lang="en-US" sz="700" dirty="0">
                <a:solidFill>
                  <a:schemeClr val="tx1"/>
                </a:solidFill>
                <a:latin typeface="Courier New" panose="02070309020205020404" pitchFamily="49" charset="0"/>
              </a:rPr>
              <a:t> with </a:t>
            </a:r>
            <a:r>
              <a:rPr lang="en-US" sz="700" dirty="0" err="1">
                <a:solidFill>
                  <a:schemeClr val="tx1"/>
                </a:solidFill>
                <a:latin typeface="Courier New" panose="02070309020205020404" pitchFamily="49" charset="0"/>
              </a:rPr>
              <a:t>boolean</a:t>
            </a:r>
            <a:r>
              <a:rPr lang="en-US" sz="700" dirty="0">
                <a:solidFill>
                  <a:schemeClr val="tx1"/>
                </a:solidFill>
                <a:latin typeface="Courier New" panose="02070309020205020404" pitchFamily="49" charset="0"/>
              </a:rPr>
              <a:t> columns representing various outcomes, like admit, recovery or death</a:t>
            </a:r>
          </a:p>
          <a:p>
            <a:pPr>
              <a:lnSpc>
                <a:spcPct val="100000"/>
              </a:lnSpc>
              <a:spcBef>
                <a:spcPts val="600"/>
              </a:spcBef>
            </a:pPr>
            <a:r>
              <a:rPr lang="en-US" sz="700" dirty="0">
                <a:solidFill>
                  <a:schemeClr val="tx1"/>
                </a:solidFill>
                <a:latin typeface="Courier New" panose="02070309020205020404" pitchFamily="49" charset="0"/>
              </a:rPr>
              <a:t>cp = </a:t>
            </a:r>
            <a:r>
              <a:rPr lang="en-US" sz="700" dirty="0" err="1">
                <a:solidFill>
                  <a:schemeClr val="tx1"/>
                </a:solidFill>
                <a:latin typeface="Courier New" panose="02070309020205020404" pitchFamily="49" charset="0"/>
              </a:rPr>
              <a:t>covid_conditions.merge</a:t>
            </a:r>
            <a:r>
              <a:rPr lang="en-US" sz="700" dirty="0">
                <a:solidFill>
                  <a:schemeClr val="tx1"/>
                </a:solidFill>
                <a:latin typeface="Courier New" panose="02070309020205020404" pitchFamily="49" charset="0"/>
              </a:rPr>
              <a:t>(patients, how='left', </a:t>
            </a:r>
            <a:r>
              <a:rPr lang="en-US" sz="700" dirty="0" err="1">
                <a:solidFill>
                  <a:schemeClr val="tx1"/>
                </a:solidFill>
                <a:latin typeface="Courier New" panose="02070309020205020404" pitchFamily="49" charset="0"/>
              </a:rPr>
              <a:t>left_on</a:t>
            </a:r>
            <a:r>
              <a:rPr lang="en-US" sz="700" dirty="0">
                <a:solidFill>
                  <a:schemeClr val="tx1"/>
                </a:solidFill>
                <a:latin typeface="Courier New" panose="02070309020205020404" pitchFamily="49" charset="0"/>
              </a:rPr>
              <a:t>='PATIENT', </a:t>
            </a:r>
            <a:r>
              <a:rPr lang="en-US" sz="700" dirty="0" err="1">
                <a:solidFill>
                  <a:schemeClr val="tx1"/>
                </a:solidFill>
                <a:latin typeface="Courier New" panose="02070309020205020404" pitchFamily="49" charset="0"/>
              </a:rPr>
              <a:t>right_on</a:t>
            </a:r>
            <a:r>
              <a:rPr lang="en-US" sz="700" dirty="0">
                <a:solidFill>
                  <a:schemeClr val="tx1"/>
                </a:solidFill>
                <a:latin typeface="Courier New" panose="02070309020205020404" pitchFamily="49" charset="0"/>
              </a:rPr>
              <a:t>='Id')</a:t>
            </a:r>
          </a:p>
          <a:p>
            <a:pPr>
              <a:lnSpc>
                <a:spcPct val="100000"/>
              </a:lnSpc>
              <a:spcBef>
                <a:spcPts val="600"/>
              </a:spcBef>
            </a:pPr>
            <a:r>
              <a:rPr lang="en-US" sz="700" dirty="0" err="1">
                <a:solidFill>
                  <a:schemeClr val="tx1"/>
                </a:solidFill>
                <a:latin typeface="Courier New" panose="02070309020205020404" pitchFamily="49" charset="0"/>
              </a:rPr>
              <a:t>isolation_ids</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care_plans</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care_plans.CODE</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care_code</a:t>
            </a:r>
            <a:r>
              <a:rPr lang="en-US" sz="700" dirty="0">
                <a:solidFill>
                  <a:schemeClr val="tx1"/>
                </a:solidFill>
                <a:latin typeface="Courier New" panose="02070309020205020404" pitchFamily="49" charset="0"/>
              </a:rPr>
              <a:t>) &amp; (</a:t>
            </a:r>
            <a:r>
              <a:rPr lang="en-US" sz="700" dirty="0" err="1">
                <a:solidFill>
                  <a:schemeClr val="tx1"/>
                </a:solidFill>
                <a:latin typeface="Courier New" panose="02070309020205020404" pitchFamily="49" charset="0"/>
              </a:rPr>
              <a:t>care_plans.REASONCODE</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covid_code</a:t>
            </a:r>
            <a:r>
              <a:rPr lang="en-US" sz="700" dirty="0">
                <a:solidFill>
                  <a:schemeClr val="tx1"/>
                </a:solidFill>
                <a:latin typeface="Courier New" panose="02070309020205020404" pitchFamily="49" charset="0"/>
              </a:rPr>
              <a:t>)].PATIENT</a:t>
            </a:r>
          </a:p>
          <a:p>
            <a:pPr>
              <a:lnSpc>
                <a:spcPct val="100000"/>
              </a:lnSpc>
              <a:spcBef>
                <a:spcPts val="600"/>
              </a:spcBef>
            </a:pPr>
            <a:r>
              <a:rPr lang="en-US" sz="700" dirty="0">
                <a:solidFill>
                  <a:schemeClr val="tx1"/>
                </a:solidFill>
                <a:latin typeface="Courier New" panose="02070309020205020404" pitchFamily="49" charset="0"/>
              </a:rPr>
              <a:t>cp['isolation'] = </a:t>
            </a:r>
            <a:r>
              <a:rPr lang="en-US" sz="700" dirty="0" err="1">
                <a:solidFill>
                  <a:schemeClr val="tx1"/>
                </a:solidFill>
                <a:latin typeface="Courier New" panose="02070309020205020404" pitchFamily="49" charset="0"/>
              </a:rPr>
              <a:t>cp.Id.isin</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isolation_ids</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cp['admit'] = </a:t>
            </a:r>
            <a:r>
              <a:rPr lang="en-US" sz="700" dirty="0" err="1">
                <a:solidFill>
                  <a:schemeClr val="tx1"/>
                </a:solidFill>
                <a:latin typeface="Courier New" panose="02070309020205020404" pitchFamily="49" charset="0"/>
              </a:rPr>
              <a:t>cp.Id.isin</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inpatient_ids</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cp['recovered'] = </a:t>
            </a:r>
            <a:r>
              <a:rPr lang="en-US" sz="700" dirty="0" err="1">
                <a:solidFill>
                  <a:schemeClr val="tx1"/>
                </a:solidFill>
                <a:latin typeface="Courier New" panose="02070309020205020404" pitchFamily="49" charset="0"/>
              </a:rPr>
              <a:t>cp.Id.isin</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survivor_ids</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cp['death'] = </a:t>
            </a:r>
            <a:r>
              <a:rPr lang="en-US" sz="700" dirty="0" err="1">
                <a:solidFill>
                  <a:schemeClr val="tx1"/>
                </a:solidFill>
                <a:latin typeface="Courier New" panose="02070309020205020404" pitchFamily="49" charset="0"/>
              </a:rPr>
              <a:t>cp.DEATHDATE.notna</a:t>
            </a:r>
            <a:r>
              <a:rPr lang="en-US" sz="700" dirty="0">
                <a:solidFill>
                  <a:schemeClr val="tx1"/>
                </a:solidFill>
                <a:latin typeface="Courier New" panose="02070309020205020404" pitchFamily="49" charset="0"/>
              </a:rPr>
              <a:t>()</a:t>
            </a:r>
          </a:p>
          <a:p>
            <a:pPr>
              <a:lnSpc>
                <a:spcPct val="100000"/>
              </a:lnSpc>
              <a:spcBef>
                <a:spcPts val="600"/>
              </a:spcBef>
            </a:pPr>
            <a:r>
              <a:rPr lang="en-US" sz="700" dirty="0" err="1">
                <a:solidFill>
                  <a:schemeClr val="tx1"/>
                </a:solidFill>
                <a:latin typeface="Courier New" panose="02070309020205020404" pitchFamily="49" charset="0"/>
              </a:rPr>
              <a:t>icu_ids</a:t>
            </a:r>
            <a:r>
              <a:rPr lang="en-US" sz="700" dirty="0">
                <a:solidFill>
                  <a:schemeClr val="tx1"/>
                </a:solidFill>
                <a:latin typeface="Courier New" panose="02070309020205020404" pitchFamily="49" charset="0"/>
              </a:rPr>
              <a:t> = encounters[</a:t>
            </a:r>
            <a:r>
              <a:rPr lang="en-US" sz="700" dirty="0" err="1">
                <a:solidFill>
                  <a:schemeClr val="tx1"/>
                </a:solidFill>
                <a:latin typeface="Courier New" panose="02070309020205020404" pitchFamily="49" charset="0"/>
              </a:rPr>
              <a:t>encounters.CODE</a:t>
            </a:r>
            <a:r>
              <a:rPr lang="en-US" sz="700" dirty="0">
                <a:solidFill>
                  <a:schemeClr val="tx1"/>
                </a:solidFill>
                <a:latin typeface="Courier New" panose="02070309020205020404" pitchFamily="49" charset="0"/>
              </a:rPr>
              <a:t> == 305351004].PATIENT</a:t>
            </a:r>
          </a:p>
          <a:p>
            <a:pPr>
              <a:lnSpc>
                <a:spcPct val="100000"/>
              </a:lnSpc>
              <a:spcBef>
                <a:spcPts val="600"/>
              </a:spcBef>
            </a:pPr>
            <a:r>
              <a:rPr lang="en-US" sz="700" dirty="0">
                <a:solidFill>
                  <a:schemeClr val="tx1"/>
                </a:solidFill>
                <a:latin typeface="Courier New" panose="02070309020205020404" pitchFamily="49" charset="0"/>
              </a:rPr>
              <a:t>cp['</a:t>
            </a:r>
            <a:r>
              <a:rPr lang="en-US" sz="700" dirty="0" err="1">
                <a:solidFill>
                  <a:schemeClr val="tx1"/>
                </a:solidFill>
                <a:latin typeface="Courier New" panose="02070309020205020404" pitchFamily="49" charset="0"/>
              </a:rPr>
              <a:t>icu_admit</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cp.Id.isin</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icu_ids</a:t>
            </a:r>
            <a:r>
              <a:rPr lang="en-US" sz="700" dirty="0">
                <a:solidFill>
                  <a:schemeClr val="tx1"/>
                </a:solidFill>
                <a:latin typeface="Courier New" panose="02070309020205020404" pitchFamily="49" charset="0"/>
              </a:rPr>
              <a:t>)</a:t>
            </a:r>
          </a:p>
          <a:p>
            <a:pPr>
              <a:lnSpc>
                <a:spcPct val="100000"/>
              </a:lnSpc>
              <a:spcBef>
                <a:spcPts val="600"/>
              </a:spcBef>
            </a:pPr>
            <a:r>
              <a:rPr lang="en-US" sz="700" dirty="0" err="1">
                <a:solidFill>
                  <a:schemeClr val="tx1"/>
                </a:solidFill>
                <a:latin typeface="Courier New" panose="02070309020205020404" pitchFamily="49" charset="0"/>
              </a:rPr>
              <a:t>vent_ids</a:t>
            </a:r>
            <a:r>
              <a:rPr lang="en-US" sz="700" dirty="0">
                <a:solidFill>
                  <a:schemeClr val="tx1"/>
                </a:solidFill>
                <a:latin typeface="Courier New" panose="02070309020205020404" pitchFamily="49" charset="0"/>
              </a:rPr>
              <a:t> = procedures[</a:t>
            </a:r>
            <a:r>
              <a:rPr lang="en-US" sz="700" dirty="0" err="1">
                <a:solidFill>
                  <a:schemeClr val="tx1"/>
                </a:solidFill>
                <a:latin typeface="Courier New" panose="02070309020205020404" pitchFamily="49" charset="0"/>
              </a:rPr>
              <a:t>procedures.CODE</a:t>
            </a:r>
            <a:r>
              <a:rPr lang="en-US" sz="700" dirty="0">
                <a:solidFill>
                  <a:schemeClr val="tx1"/>
                </a:solidFill>
                <a:latin typeface="Courier New" panose="02070309020205020404" pitchFamily="49" charset="0"/>
              </a:rPr>
              <a:t> == 26763009].PATIENT</a:t>
            </a:r>
          </a:p>
          <a:p>
            <a:pPr>
              <a:lnSpc>
                <a:spcPct val="100000"/>
              </a:lnSpc>
              <a:spcBef>
                <a:spcPts val="600"/>
              </a:spcBef>
            </a:pPr>
            <a:r>
              <a:rPr lang="en-US" sz="700" dirty="0">
                <a:solidFill>
                  <a:schemeClr val="tx1"/>
                </a:solidFill>
                <a:latin typeface="Courier New" panose="02070309020205020404" pitchFamily="49" charset="0"/>
              </a:rPr>
              <a:t>cp['ventilated'] = </a:t>
            </a:r>
            <a:r>
              <a:rPr lang="en-US" sz="700" dirty="0" err="1">
                <a:solidFill>
                  <a:schemeClr val="tx1"/>
                </a:solidFill>
                <a:latin typeface="Courier New" panose="02070309020205020404" pitchFamily="49" charset="0"/>
              </a:rPr>
              <a:t>cp.Id.isin</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vent_ids</a:t>
            </a:r>
            <a:r>
              <a:rPr lang="en-US" sz="700" dirty="0">
                <a:solidFill>
                  <a:schemeClr val="tx1"/>
                </a:solidFill>
                <a:latin typeface="Courier New" panose="02070309020205020404" pitchFamily="49" charset="0"/>
              </a:rPr>
              <a:t>)</a:t>
            </a:r>
          </a:p>
        </p:txBody>
      </p:sp>
      <p:graphicFrame>
        <p:nvGraphicFramePr>
          <p:cNvPr id="4" name="Table 3">
            <a:extLst>
              <a:ext uri="{FF2B5EF4-FFF2-40B4-BE49-F238E27FC236}">
                <a16:creationId xmlns:a16="http://schemas.microsoft.com/office/drawing/2014/main" id="{91DD3164-5FDC-424D-5EF2-4C8AE72E4D43}"/>
              </a:ext>
            </a:extLst>
          </p:cNvPr>
          <p:cNvGraphicFramePr>
            <a:graphicFrameLocks noGrp="1"/>
          </p:cNvGraphicFramePr>
          <p:nvPr>
            <p:extLst>
              <p:ext uri="{D42A27DB-BD31-4B8C-83A1-F6EECF244321}">
                <p14:modId xmlns:p14="http://schemas.microsoft.com/office/powerpoint/2010/main" val="2008462982"/>
              </p:ext>
            </p:extLst>
          </p:nvPr>
        </p:nvGraphicFramePr>
        <p:xfrm>
          <a:off x="6096000" y="966160"/>
          <a:ext cx="4984152" cy="1112520"/>
        </p:xfrm>
        <a:graphic>
          <a:graphicData uri="http://schemas.openxmlformats.org/drawingml/2006/table">
            <a:tbl>
              <a:tblPr firstRow="1" bandRow="1">
                <a:tableStyleId>{5C22544A-7EE6-4342-B048-85BDC9FD1C3A}</a:tableStyleId>
              </a:tblPr>
              <a:tblGrid>
                <a:gridCol w="830692">
                  <a:extLst>
                    <a:ext uri="{9D8B030D-6E8A-4147-A177-3AD203B41FA5}">
                      <a16:colId xmlns:a16="http://schemas.microsoft.com/office/drawing/2014/main" val="4049790673"/>
                    </a:ext>
                  </a:extLst>
                </a:gridCol>
                <a:gridCol w="830692">
                  <a:extLst>
                    <a:ext uri="{9D8B030D-6E8A-4147-A177-3AD203B41FA5}">
                      <a16:colId xmlns:a16="http://schemas.microsoft.com/office/drawing/2014/main" val="395825885"/>
                    </a:ext>
                  </a:extLst>
                </a:gridCol>
                <a:gridCol w="830692">
                  <a:extLst>
                    <a:ext uri="{9D8B030D-6E8A-4147-A177-3AD203B41FA5}">
                      <a16:colId xmlns:a16="http://schemas.microsoft.com/office/drawing/2014/main" val="314176834"/>
                    </a:ext>
                  </a:extLst>
                </a:gridCol>
                <a:gridCol w="830692">
                  <a:extLst>
                    <a:ext uri="{9D8B030D-6E8A-4147-A177-3AD203B41FA5}">
                      <a16:colId xmlns:a16="http://schemas.microsoft.com/office/drawing/2014/main" val="3873933522"/>
                    </a:ext>
                  </a:extLst>
                </a:gridCol>
                <a:gridCol w="830692">
                  <a:extLst>
                    <a:ext uri="{9D8B030D-6E8A-4147-A177-3AD203B41FA5}">
                      <a16:colId xmlns:a16="http://schemas.microsoft.com/office/drawing/2014/main" val="1190665599"/>
                    </a:ext>
                  </a:extLst>
                </a:gridCol>
                <a:gridCol w="830692">
                  <a:extLst>
                    <a:ext uri="{9D8B030D-6E8A-4147-A177-3AD203B41FA5}">
                      <a16:colId xmlns:a16="http://schemas.microsoft.com/office/drawing/2014/main" val="3202988525"/>
                    </a:ext>
                  </a:extLst>
                </a:gridCol>
              </a:tblGrid>
              <a:tr h="370840">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nchor="b"/>
                </a:tc>
                <a:tc>
                  <a:txBody>
                    <a:bodyPr/>
                    <a:lstStyle/>
                    <a:p>
                      <a:pPr algn="ctr" fontAlgn="ctr"/>
                      <a:r>
                        <a:rPr lang="en-US" sz="800" b="1" i="0" u="none" strike="noStrike" dirty="0">
                          <a:solidFill>
                            <a:schemeClr val="bg1"/>
                          </a:solidFill>
                          <a:effectLst/>
                          <a:latin typeface="Courier New" panose="02070309020205020404" pitchFamily="49" charset="0"/>
                          <a:cs typeface="Courier New" panose="02070309020205020404" pitchFamily="49" charset="0"/>
                        </a:rPr>
                        <a:t>Outcome</a:t>
                      </a:r>
                    </a:p>
                  </a:txBody>
                  <a:tcPr marL="9525" marR="9525" marT="9525" marB="0" anchor="ctr"/>
                </a:tc>
                <a:tc>
                  <a:txBody>
                    <a:bodyPr/>
                    <a:lstStyle/>
                    <a:p>
                      <a:pPr algn="ctr" fontAlgn="ctr"/>
                      <a:r>
                        <a:rPr lang="en-US" sz="800" b="1" i="0" u="none" strike="noStrike" dirty="0">
                          <a:solidFill>
                            <a:schemeClr val="bg1"/>
                          </a:solidFill>
                          <a:effectLst/>
                          <a:latin typeface="Courier New" panose="02070309020205020404" pitchFamily="49" charset="0"/>
                          <a:cs typeface="Courier New" panose="02070309020205020404" pitchFamily="49" charset="0"/>
                        </a:rPr>
                        <a:t>All Patients</a:t>
                      </a:r>
                    </a:p>
                  </a:txBody>
                  <a:tcPr marL="9525" marR="9525" marT="9525" marB="0" anchor="ctr"/>
                </a:tc>
                <a:tc>
                  <a:txBody>
                    <a:bodyPr/>
                    <a:lstStyle/>
                    <a:p>
                      <a:pPr algn="ctr" fontAlgn="ctr"/>
                      <a:r>
                        <a:rPr lang="en-US" sz="800" b="1" i="0" u="none" strike="noStrike" dirty="0">
                          <a:solidFill>
                            <a:schemeClr val="bg1"/>
                          </a:solidFill>
                          <a:effectLst/>
                          <a:latin typeface="Courier New" panose="02070309020205020404" pitchFamily="49" charset="0"/>
                          <a:cs typeface="Courier New" panose="02070309020205020404" pitchFamily="49" charset="0"/>
                        </a:rPr>
                        <a:t>Hospitalized</a:t>
                      </a:r>
                    </a:p>
                  </a:txBody>
                  <a:tcPr marL="9525" marR="9525" marT="9525" marB="0" anchor="ctr"/>
                </a:tc>
                <a:tc>
                  <a:txBody>
                    <a:bodyPr/>
                    <a:lstStyle/>
                    <a:p>
                      <a:pPr algn="ctr" fontAlgn="ctr"/>
                      <a:r>
                        <a:rPr lang="en-US" sz="800" b="1" i="0" u="none" strike="noStrike" dirty="0">
                          <a:solidFill>
                            <a:schemeClr val="bg1"/>
                          </a:solidFill>
                          <a:effectLst/>
                          <a:latin typeface="Courier New" panose="02070309020205020404" pitchFamily="49" charset="0"/>
                          <a:cs typeface="Courier New" panose="02070309020205020404" pitchFamily="49" charset="0"/>
                        </a:rPr>
                        <a:t>ICU Admitted</a:t>
                      </a:r>
                    </a:p>
                  </a:txBody>
                  <a:tcPr marL="9525" marR="9525" marT="9525" marB="0" anchor="ctr"/>
                </a:tc>
                <a:tc>
                  <a:txBody>
                    <a:bodyPr/>
                    <a:lstStyle/>
                    <a:p>
                      <a:pPr algn="ctr" fontAlgn="ctr"/>
                      <a:r>
                        <a:rPr lang="en-US" sz="800" b="1" i="0" u="none" strike="noStrike" dirty="0">
                          <a:solidFill>
                            <a:schemeClr val="bg1"/>
                          </a:solidFill>
                          <a:effectLst/>
                          <a:latin typeface="Courier New" panose="02070309020205020404" pitchFamily="49" charset="0"/>
                          <a:cs typeface="Courier New" panose="02070309020205020404" pitchFamily="49" charset="0"/>
                        </a:rPr>
                        <a:t>Required Ventilation</a:t>
                      </a:r>
                    </a:p>
                  </a:txBody>
                  <a:tcPr marL="9525" marR="9525" marT="9525" marB="0" anchor="ctr"/>
                </a:tc>
                <a:extLst>
                  <a:ext uri="{0D108BD9-81ED-4DB2-BD59-A6C34878D82A}">
                    <a16:rowId xmlns:a16="http://schemas.microsoft.com/office/drawing/2014/main" val="2756397046"/>
                  </a:ext>
                </a:extLst>
              </a:tr>
              <a:tr h="370840">
                <a:tc>
                  <a:txBody>
                    <a:bodyPr/>
                    <a:lstStyle/>
                    <a:p>
                      <a:pPr algn="ctr" fontAlgn="ctr"/>
                      <a:r>
                        <a:rPr lang="en-US" sz="800" b="1" i="0" u="none" strike="noStrike" dirty="0">
                          <a:solidFill>
                            <a:srgbClr val="000000"/>
                          </a:solidFill>
                          <a:effectLst/>
                          <a:latin typeface="Courier New" panose="02070309020205020404" pitchFamily="49" charset="0"/>
                          <a:cs typeface="Courier New" panose="02070309020205020404" pitchFamily="49" charset="0"/>
                        </a:rPr>
                        <a:t>0</a:t>
                      </a:r>
                    </a:p>
                  </a:txBody>
                  <a:tcPr marL="9525" marR="9525" marT="9525" marB="0" anchor="ctr"/>
                </a:tc>
                <a:tc>
                  <a:txBody>
                    <a:bodyPr/>
                    <a:lstStyle/>
                    <a:p>
                      <a:pPr algn="l" fontAlgn="ctr"/>
                      <a:r>
                        <a:rPr lang="en-US" sz="800" b="0" i="0" u="none" strike="noStrike" dirty="0">
                          <a:solidFill>
                            <a:srgbClr val="000000"/>
                          </a:solidFill>
                          <a:effectLst/>
                          <a:latin typeface="Courier New" panose="02070309020205020404" pitchFamily="49" charset="0"/>
                          <a:cs typeface="Courier New" panose="02070309020205020404" pitchFamily="49" charset="0"/>
                        </a:rPr>
                        <a:t>Recovered</a:t>
                      </a:r>
                    </a:p>
                  </a:txBody>
                  <a:tcPr marL="9525" marR="9525" marT="9525" marB="0" anchor="ctr"/>
                </a:tc>
                <a:tc>
                  <a:txBody>
                    <a:bodyPr/>
                    <a:lstStyle/>
                    <a:p>
                      <a:pPr algn="ctr"/>
                      <a:r>
                        <a:rPr lang="en-US" sz="800" dirty="0">
                          <a:effectLst/>
                          <a:latin typeface="Courier New" panose="02070309020205020404" pitchFamily="49" charset="0"/>
                          <a:cs typeface="Courier New" panose="02070309020205020404" pitchFamily="49" charset="0"/>
                        </a:rPr>
                        <a:t>0.959724</a:t>
                      </a:r>
                    </a:p>
                  </a:txBody>
                  <a:tcPr anchor="ctr"/>
                </a:tc>
                <a:tc>
                  <a:txBody>
                    <a:bodyPr/>
                    <a:lstStyle/>
                    <a:p>
                      <a:pPr algn="ctr"/>
                      <a:r>
                        <a:rPr lang="en-US" sz="800" dirty="0">
                          <a:effectLst/>
                          <a:latin typeface="Courier New" panose="02070309020205020404" pitchFamily="49" charset="0"/>
                          <a:cs typeface="Courier New" panose="02070309020205020404" pitchFamily="49" charset="0"/>
                        </a:rPr>
                        <a:t>0.806272</a:t>
                      </a:r>
                    </a:p>
                  </a:txBody>
                  <a:tcPr anchor="ctr"/>
                </a:tc>
                <a:tc>
                  <a:txBody>
                    <a:bodyPr/>
                    <a:lstStyle/>
                    <a:p>
                      <a:pPr algn="ctr"/>
                      <a:r>
                        <a:rPr lang="en-US" sz="800" dirty="0">
                          <a:effectLst/>
                          <a:latin typeface="Courier New" panose="02070309020205020404" pitchFamily="49" charset="0"/>
                          <a:cs typeface="Courier New" panose="02070309020205020404" pitchFamily="49" charset="0"/>
                        </a:rPr>
                        <a:t>0.320914</a:t>
                      </a:r>
                    </a:p>
                  </a:txBody>
                  <a:tcPr anchor="ctr"/>
                </a:tc>
                <a:tc>
                  <a:txBody>
                    <a:bodyPr/>
                    <a:lstStyle/>
                    <a:p>
                      <a:pPr algn="ctr"/>
                      <a:r>
                        <a:rPr lang="en-US" sz="800" dirty="0">
                          <a:effectLst/>
                          <a:latin typeface="Courier New" panose="02070309020205020404" pitchFamily="49" charset="0"/>
                          <a:cs typeface="Courier New" panose="02070309020205020404" pitchFamily="49" charset="0"/>
                        </a:rPr>
                        <a:t>0.14825</a:t>
                      </a:r>
                    </a:p>
                  </a:txBody>
                  <a:tcPr anchor="ctr"/>
                </a:tc>
                <a:extLst>
                  <a:ext uri="{0D108BD9-81ED-4DB2-BD59-A6C34878D82A}">
                    <a16:rowId xmlns:a16="http://schemas.microsoft.com/office/drawing/2014/main" val="3736929627"/>
                  </a:ext>
                </a:extLst>
              </a:tr>
              <a:tr h="370840">
                <a:tc>
                  <a:txBody>
                    <a:bodyPr/>
                    <a:lstStyle/>
                    <a:p>
                      <a:pPr algn="ctr" fontAlgn="ctr"/>
                      <a:r>
                        <a:rPr lang="en-US" sz="800" b="1" i="0" u="none" strike="noStrike" dirty="0">
                          <a:solidFill>
                            <a:srgbClr val="000000"/>
                          </a:solidFill>
                          <a:effectLst/>
                          <a:latin typeface="Courier New" panose="02070309020205020404" pitchFamily="49" charset="0"/>
                          <a:cs typeface="Courier New" panose="02070309020205020404" pitchFamily="49" charset="0"/>
                        </a:rPr>
                        <a:t>1</a:t>
                      </a:r>
                    </a:p>
                  </a:txBody>
                  <a:tcPr marL="9525" marR="9525" marT="9525" marB="0" anchor="ctr"/>
                </a:tc>
                <a:tc>
                  <a:txBody>
                    <a:bodyPr/>
                    <a:lstStyle/>
                    <a:p>
                      <a:pPr algn="l" fontAlgn="ctr"/>
                      <a:r>
                        <a:rPr lang="en-US" sz="800" b="0" i="0" u="none" strike="noStrike" dirty="0">
                          <a:solidFill>
                            <a:srgbClr val="000000"/>
                          </a:solidFill>
                          <a:effectLst/>
                          <a:latin typeface="Courier New" panose="02070309020205020404" pitchFamily="49" charset="0"/>
                          <a:cs typeface="Courier New" panose="02070309020205020404" pitchFamily="49" charset="0"/>
                        </a:rPr>
                        <a:t>Death</a:t>
                      </a:r>
                    </a:p>
                  </a:txBody>
                  <a:tcPr marL="9525" marR="9525" marT="9525" marB="0" anchor="ctr"/>
                </a:tc>
                <a:tc>
                  <a:txBody>
                    <a:bodyPr/>
                    <a:lstStyle/>
                    <a:p>
                      <a:pPr algn="ctr"/>
                      <a:r>
                        <a:rPr lang="en-US" sz="800">
                          <a:effectLst/>
                          <a:latin typeface="Courier New" panose="02070309020205020404" pitchFamily="49" charset="0"/>
                          <a:cs typeface="Courier New" panose="02070309020205020404" pitchFamily="49" charset="0"/>
                        </a:rPr>
                        <a:t>0.041297</a:t>
                      </a:r>
                    </a:p>
                  </a:txBody>
                  <a:tcPr anchor="ctr"/>
                </a:tc>
                <a:tc>
                  <a:txBody>
                    <a:bodyPr/>
                    <a:lstStyle/>
                    <a:p>
                      <a:pPr algn="ctr"/>
                      <a:r>
                        <a:rPr lang="en-US" sz="800">
                          <a:effectLst/>
                          <a:latin typeface="Courier New" panose="02070309020205020404" pitchFamily="49" charset="0"/>
                          <a:cs typeface="Courier New" panose="02070309020205020404" pitchFamily="49" charset="0"/>
                        </a:rPr>
                        <a:t>0.195103</a:t>
                      </a:r>
                    </a:p>
                  </a:txBody>
                  <a:tcPr anchor="ctr"/>
                </a:tc>
                <a:tc>
                  <a:txBody>
                    <a:bodyPr/>
                    <a:lstStyle/>
                    <a:p>
                      <a:pPr algn="ctr"/>
                      <a:r>
                        <a:rPr lang="en-US" sz="800" dirty="0">
                          <a:effectLst/>
                          <a:latin typeface="Courier New" panose="02070309020205020404" pitchFamily="49" charset="0"/>
                          <a:cs typeface="Courier New" panose="02070309020205020404" pitchFamily="49" charset="0"/>
                        </a:rPr>
                        <a:t>0.679358</a:t>
                      </a:r>
                    </a:p>
                  </a:txBody>
                  <a:tcPr anchor="ctr"/>
                </a:tc>
                <a:tc>
                  <a:txBody>
                    <a:bodyPr/>
                    <a:lstStyle/>
                    <a:p>
                      <a:pPr algn="ctr"/>
                      <a:r>
                        <a:rPr lang="en-US" sz="800" dirty="0">
                          <a:effectLst/>
                          <a:latin typeface="Courier New" panose="02070309020205020404" pitchFamily="49" charset="0"/>
                          <a:cs typeface="Courier New" panose="02070309020205020404" pitchFamily="49" charset="0"/>
                        </a:rPr>
                        <a:t>0.85175</a:t>
                      </a:r>
                    </a:p>
                  </a:txBody>
                  <a:tcPr anchor="ctr"/>
                </a:tc>
                <a:extLst>
                  <a:ext uri="{0D108BD9-81ED-4DB2-BD59-A6C34878D82A}">
                    <a16:rowId xmlns:a16="http://schemas.microsoft.com/office/drawing/2014/main" val="532281404"/>
                  </a:ext>
                </a:extLst>
              </a:tr>
            </a:tbl>
          </a:graphicData>
        </a:graphic>
      </p:graphicFrame>
      <p:sp>
        <p:nvSpPr>
          <p:cNvPr id="5" name="Content Placeholder 2">
            <a:extLst>
              <a:ext uri="{FF2B5EF4-FFF2-40B4-BE49-F238E27FC236}">
                <a16:creationId xmlns:a16="http://schemas.microsoft.com/office/drawing/2014/main" id="{8DC61939-07FB-8BF7-B770-2B3BB429A8FB}"/>
              </a:ext>
            </a:extLst>
          </p:cNvPr>
          <p:cNvSpPr txBox="1">
            <a:spLocks/>
          </p:cNvSpPr>
          <p:nvPr/>
        </p:nvSpPr>
        <p:spPr>
          <a:xfrm>
            <a:off x="373092" y="3318740"/>
            <a:ext cx="5212080" cy="3211458"/>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700" dirty="0">
                <a:solidFill>
                  <a:schemeClr val="tx1"/>
                </a:solidFill>
                <a:latin typeface="Courier New" panose="02070309020205020404" pitchFamily="49" charset="0"/>
              </a:rPr>
              <a:t>#Outcomes for all COVID-19 Patients</a:t>
            </a:r>
          </a:p>
          <a:p>
            <a:pPr>
              <a:lnSpc>
                <a:spcPct val="100000"/>
              </a:lnSpc>
              <a:spcBef>
                <a:spcPts val="600"/>
              </a:spcBef>
            </a:pPr>
            <a:r>
              <a:rPr lang="en-US" sz="700" dirty="0">
                <a:solidFill>
                  <a:schemeClr val="tx1"/>
                </a:solidFill>
                <a:latin typeface="Courier New" panose="02070309020205020404" pitchFamily="49" charset="0"/>
              </a:rPr>
              <a:t>#This </a:t>
            </a:r>
            <a:r>
              <a:rPr lang="en-US" sz="700" dirty="0" err="1">
                <a:solidFill>
                  <a:schemeClr val="tx1"/>
                </a:solidFill>
                <a:latin typeface="Courier New" panose="02070309020205020404" pitchFamily="49" charset="0"/>
              </a:rPr>
              <a:t>DataFrame</a:t>
            </a:r>
            <a:r>
              <a:rPr lang="en-US" sz="700" dirty="0">
                <a:solidFill>
                  <a:schemeClr val="tx1"/>
                </a:solidFill>
                <a:latin typeface="Courier New" panose="02070309020205020404" pitchFamily="49" charset="0"/>
              </a:rPr>
              <a:t> contains the percentages of patients that either recovered or passed away.</a:t>
            </a:r>
          </a:p>
          <a:p>
            <a:pPr>
              <a:lnSpc>
                <a:spcPct val="100000"/>
              </a:lnSpc>
              <a:spcBef>
                <a:spcPts val="600"/>
              </a:spcBef>
            </a:pPr>
            <a:r>
              <a:rPr lang="en-US" sz="700" dirty="0">
                <a:solidFill>
                  <a:schemeClr val="tx1"/>
                </a:solidFill>
                <a:latin typeface="Courier New" panose="02070309020205020404" pitchFamily="49" charset="0"/>
              </a:rPr>
              <a:t>hospitalized = (</a:t>
            </a:r>
            <a:r>
              <a:rPr lang="en-US" sz="700" dirty="0" err="1">
                <a:solidFill>
                  <a:schemeClr val="tx1"/>
                </a:solidFill>
                <a:latin typeface="Courier New" panose="02070309020205020404" pitchFamily="49" charset="0"/>
              </a:rPr>
              <a:t>cp.admit</a:t>
            </a:r>
            <a:r>
              <a:rPr lang="en-US" sz="700" dirty="0">
                <a:solidFill>
                  <a:schemeClr val="tx1"/>
                </a:solidFill>
                <a:latin typeface="Courier New" panose="02070309020205020404" pitchFamily="49" charset="0"/>
              </a:rPr>
              <a:t> == True)</a:t>
            </a:r>
          </a:p>
          <a:p>
            <a:pPr>
              <a:lnSpc>
                <a:spcPct val="100000"/>
              </a:lnSpc>
              <a:spcBef>
                <a:spcPts val="600"/>
              </a:spcBef>
            </a:pPr>
            <a:r>
              <a:rPr lang="en-US" sz="700" dirty="0" err="1">
                <a:solidFill>
                  <a:schemeClr val="tx1"/>
                </a:solidFill>
                <a:latin typeface="Courier New" panose="02070309020205020404" pitchFamily="49" charset="0"/>
              </a:rPr>
              <a:t>icu</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cp.icu_admit</a:t>
            </a:r>
            <a:r>
              <a:rPr lang="en-US" sz="700" dirty="0">
                <a:solidFill>
                  <a:schemeClr val="tx1"/>
                </a:solidFill>
                <a:latin typeface="Courier New" panose="02070309020205020404" pitchFamily="49" charset="0"/>
              </a:rPr>
              <a:t> == True)</a:t>
            </a:r>
          </a:p>
          <a:p>
            <a:pPr>
              <a:lnSpc>
                <a:spcPct val="100000"/>
              </a:lnSpc>
              <a:spcBef>
                <a:spcPts val="600"/>
              </a:spcBef>
            </a:pPr>
            <a:r>
              <a:rPr lang="en-US" sz="700" dirty="0">
                <a:solidFill>
                  <a:schemeClr val="tx1"/>
                </a:solidFill>
                <a:latin typeface="Courier New" panose="02070309020205020404" pitchFamily="49" charset="0"/>
              </a:rPr>
              <a:t>vent = (</a:t>
            </a:r>
            <a:r>
              <a:rPr lang="en-US" sz="700" dirty="0" err="1">
                <a:solidFill>
                  <a:schemeClr val="tx1"/>
                </a:solidFill>
                <a:latin typeface="Courier New" panose="02070309020205020404" pitchFamily="49" charset="0"/>
              </a:rPr>
              <a:t>cp.ventilated</a:t>
            </a:r>
            <a:r>
              <a:rPr lang="en-US" sz="700" dirty="0">
                <a:solidFill>
                  <a:schemeClr val="tx1"/>
                </a:solidFill>
                <a:latin typeface="Courier New" panose="02070309020205020404" pitchFamily="49" charset="0"/>
              </a:rPr>
              <a:t> == True)</a:t>
            </a:r>
          </a:p>
          <a:p>
            <a:pPr>
              <a:lnSpc>
                <a:spcPct val="100000"/>
              </a:lnSpc>
              <a:spcBef>
                <a:spcPts val="600"/>
              </a:spcBef>
            </a:pPr>
            <a:r>
              <a:rPr lang="en-US" sz="700" dirty="0" err="1">
                <a:solidFill>
                  <a:schemeClr val="tx1"/>
                </a:solidFill>
                <a:latin typeface="Courier New" panose="02070309020205020404" pitchFamily="49" charset="0"/>
              </a:rPr>
              <a:t>covid_count</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cp.Id.size</a:t>
            </a:r>
            <a:endParaRPr lang="en-US" sz="700" dirty="0">
              <a:solidFill>
                <a:schemeClr val="tx1"/>
              </a:solidFill>
              <a:latin typeface="Courier New" panose="02070309020205020404" pitchFamily="49" charset="0"/>
            </a:endParaRPr>
          </a:p>
          <a:p>
            <a:pPr>
              <a:lnSpc>
                <a:spcPct val="100000"/>
              </a:lnSpc>
              <a:spcBef>
                <a:spcPts val="600"/>
              </a:spcBef>
            </a:pPr>
            <a:r>
              <a:rPr lang="en-US" sz="700" dirty="0" err="1">
                <a:solidFill>
                  <a:schemeClr val="tx1"/>
                </a:solidFill>
                <a:latin typeface="Courier New" panose="02070309020205020404" pitchFamily="49" charset="0"/>
              </a:rPr>
              <a:t>row_filters</a:t>
            </a:r>
            <a:r>
              <a:rPr lang="en-US" sz="700" dirty="0">
                <a:solidFill>
                  <a:schemeClr val="tx1"/>
                </a:solidFill>
                <a:latin typeface="Courier New" panose="02070309020205020404" pitchFamily="49" charset="0"/>
              </a:rPr>
              <a:t> = {'Recovered': (</a:t>
            </a:r>
            <a:r>
              <a:rPr lang="en-US" sz="700" dirty="0" err="1">
                <a:solidFill>
                  <a:schemeClr val="tx1"/>
                </a:solidFill>
                <a:latin typeface="Courier New" panose="02070309020205020404" pitchFamily="49" charset="0"/>
              </a:rPr>
              <a:t>cp.recovered</a:t>
            </a:r>
            <a:r>
              <a:rPr lang="en-US" sz="700" dirty="0">
                <a:solidFill>
                  <a:schemeClr val="tx1"/>
                </a:solidFill>
                <a:latin typeface="Courier New" panose="02070309020205020404" pitchFamily="49" charset="0"/>
              </a:rPr>
              <a:t> == True), 'Death': (</a:t>
            </a:r>
            <a:r>
              <a:rPr lang="en-US" sz="700" dirty="0" err="1">
                <a:solidFill>
                  <a:schemeClr val="tx1"/>
                </a:solidFill>
                <a:latin typeface="Courier New" panose="02070309020205020404" pitchFamily="49" charset="0"/>
              </a:rPr>
              <a:t>cp.death</a:t>
            </a:r>
            <a:r>
              <a:rPr lang="en-US" sz="700" dirty="0">
                <a:solidFill>
                  <a:schemeClr val="tx1"/>
                </a:solidFill>
                <a:latin typeface="Courier New" panose="02070309020205020404" pitchFamily="49" charset="0"/>
              </a:rPr>
              <a:t> == True)}</a:t>
            </a:r>
          </a:p>
          <a:p>
            <a:pPr>
              <a:lnSpc>
                <a:spcPct val="100000"/>
              </a:lnSpc>
              <a:spcBef>
                <a:spcPts val="600"/>
              </a:spcBef>
            </a:pPr>
            <a:r>
              <a:rPr lang="en-US" sz="700" dirty="0" err="1">
                <a:solidFill>
                  <a:schemeClr val="tx1"/>
                </a:solidFill>
                <a:latin typeface="Courier New" panose="02070309020205020404" pitchFamily="49" charset="0"/>
              </a:rPr>
              <a:t>table_rows</a:t>
            </a:r>
            <a:r>
              <a:rPr lang="en-US" sz="700" dirty="0">
                <a:solidFill>
                  <a:schemeClr val="tx1"/>
                </a:solidFill>
                <a:latin typeface="Courier New" panose="02070309020205020404" pitchFamily="49" charset="0"/>
              </a:rPr>
              <a:t> = []</a:t>
            </a:r>
          </a:p>
          <a:p>
            <a:pPr>
              <a:lnSpc>
                <a:spcPct val="100000"/>
              </a:lnSpc>
              <a:spcBef>
                <a:spcPts val="600"/>
              </a:spcBef>
            </a:pPr>
            <a:r>
              <a:rPr lang="en-US" sz="700" dirty="0">
                <a:solidFill>
                  <a:schemeClr val="tx1"/>
                </a:solidFill>
                <a:latin typeface="Courier New" panose="02070309020205020404" pitchFamily="49" charset="0"/>
              </a:rPr>
              <a:t>for category, </a:t>
            </a:r>
            <a:r>
              <a:rPr lang="en-US" sz="700" dirty="0" err="1">
                <a:solidFill>
                  <a:schemeClr val="tx1"/>
                </a:solidFill>
                <a:latin typeface="Courier New" panose="02070309020205020404" pitchFamily="49" charset="0"/>
              </a:rPr>
              <a:t>row_filter</a:t>
            </a:r>
            <a:r>
              <a:rPr lang="en-US" sz="700" dirty="0">
                <a:solidFill>
                  <a:schemeClr val="tx1"/>
                </a:solidFill>
                <a:latin typeface="Courier New" panose="02070309020205020404" pitchFamily="49" charset="0"/>
              </a:rPr>
              <a:t> in </a:t>
            </a:r>
            <a:r>
              <a:rPr lang="en-US" sz="700" dirty="0" err="1">
                <a:solidFill>
                  <a:schemeClr val="tx1"/>
                </a:solidFill>
                <a:latin typeface="Courier New" panose="02070309020205020404" pitchFamily="49" charset="0"/>
              </a:rPr>
              <a:t>row_filters.items</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    row = {'Outcome': category}</a:t>
            </a:r>
          </a:p>
          <a:p>
            <a:pPr>
              <a:lnSpc>
                <a:spcPct val="100000"/>
              </a:lnSpc>
              <a:spcBef>
                <a:spcPts val="600"/>
              </a:spcBef>
            </a:pPr>
            <a:r>
              <a:rPr lang="en-US" sz="700" dirty="0">
                <a:solidFill>
                  <a:schemeClr val="tx1"/>
                </a:solidFill>
                <a:latin typeface="Courier New" panose="02070309020205020404" pitchFamily="49" charset="0"/>
              </a:rPr>
              <a:t>    row['All Patients'] = cp[</a:t>
            </a:r>
            <a:r>
              <a:rPr lang="en-US" sz="700" dirty="0" err="1">
                <a:solidFill>
                  <a:schemeClr val="tx1"/>
                </a:solidFill>
                <a:latin typeface="Courier New" panose="02070309020205020404" pitchFamily="49" charset="0"/>
              </a:rPr>
              <a:t>row_filter</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Id.size</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covid_count</a:t>
            </a:r>
            <a:endParaRPr lang="en-US" sz="700" dirty="0">
              <a:solidFill>
                <a:schemeClr val="tx1"/>
              </a:solidFill>
              <a:latin typeface="Courier New" panose="02070309020205020404" pitchFamily="49" charset="0"/>
            </a:endParaRPr>
          </a:p>
          <a:p>
            <a:pPr>
              <a:lnSpc>
                <a:spcPct val="100000"/>
              </a:lnSpc>
              <a:spcBef>
                <a:spcPts val="600"/>
              </a:spcBef>
            </a:pPr>
            <a:r>
              <a:rPr lang="en-US" sz="700" dirty="0">
                <a:solidFill>
                  <a:schemeClr val="tx1"/>
                </a:solidFill>
                <a:latin typeface="Courier New" panose="02070309020205020404" pitchFamily="49" charset="0"/>
              </a:rPr>
              <a:t>    row['Hospitalized'] = cp[</a:t>
            </a:r>
            <a:r>
              <a:rPr lang="en-US" sz="700" dirty="0" err="1">
                <a:solidFill>
                  <a:schemeClr val="tx1"/>
                </a:solidFill>
                <a:latin typeface="Courier New" panose="02070309020205020404" pitchFamily="49" charset="0"/>
              </a:rPr>
              <a:t>row_filter</a:t>
            </a:r>
            <a:r>
              <a:rPr lang="en-US" sz="700" dirty="0">
                <a:solidFill>
                  <a:schemeClr val="tx1"/>
                </a:solidFill>
                <a:latin typeface="Courier New" panose="02070309020205020404" pitchFamily="49" charset="0"/>
              </a:rPr>
              <a:t> &amp; hospitalized].</a:t>
            </a:r>
            <a:r>
              <a:rPr lang="en-US" sz="700" dirty="0" err="1">
                <a:solidFill>
                  <a:schemeClr val="tx1"/>
                </a:solidFill>
                <a:latin typeface="Courier New" panose="02070309020205020404" pitchFamily="49" charset="0"/>
              </a:rPr>
              <a:t>Id.size</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hospitalized.value_counts</a:t>
            </a:r>
            <a:r>
              <a:rPr lang="en-US" sz="700" dirty="0">
                <a:solidFill>
                  <a:schemeClr val="tx1"/>
                </a:solidFill>
                <a:latin typeface="Courier New" panose="02070309020205020404" pitchFamily="49" charset="0"/>
              </a:rPr>
              <a:t>()[True]</a:t>
            </a:r>
          </a:p>
          <a:p>
            <a:pPr>
              <a:lnSpc>
                <a:spcPct val="100000"/>
              </a:lnSpc>
              <a:spcBef>
                <a:spcPts val="600"/>
              </a:spcBef>
            </a:pPr>
            <a:r>
              <a:rPr lang="en-US" sz="700" dirty="0">
                <a:solidFill>
                  <a:schemeClr val="tx1"/>
                </a:solidFill>
                <a:latin typeface="Courier New" panose="02070309020205020404" pitchFamily="49" charset="0"/>
              </a:rPr>
              <a:t>    row['ICU Admitted'] = cp[</a:t>
            </a:r>
            <a:r>
              <a:rPr lang="en-US" sz="700" dirty="0" err="1">
                <a:solidFill>
                  <a:schemeClr val="tx1"/>
                </a:solidFill>
                <a:latin typeface="Courier New" panose="02070309020205020404" pitchFamily="49" charset="0"/>
              </a:rPr>
              <a:t>row_filter</a:t>
            </a:r>
            <a:r>
              <a:rPr lang="en-US" sz="700" dirty="0">
                <a:solidFill>
                  <a:schemeClr val="tx1"/>
                </a:solidFill>
                <a:latin typeface="Courier New" panose="02070309020205020404" pitchFamily="49" charset="0"/>
              </a:rPr>
              <a:t> &amp; </a:t>
            </a:r>
            <a:r>
              <a:rPr lang="en-US" sz="700" dirty="0" err="1">
                <a:solidFill>
                  <a:schemeClr val="tx1"/>
                </a:solidFill>
                <a:latin typeface="Courier New" panose="02070309020205020404" pitchFamily="49" charset="0"/>
              </a:rPr>
              <a:t>icu</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Id.size</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icu.value_counts</a:t>
            </a:r>
            <a:r>
              <a:rPr lang="en-US" sz="700" dirty="0">
                <a:solidFill>
                  <a:schemeClr val="tx1"/>
                </a:solidFill>
                <a:latin typeface="Courier New" panose="02070309020205020404" pitchFamily="49" charset="0"/>
              </a:rPr>
              <a:t>()[True]</a:t>
            </a:r>
          </a:p>
          <a:p>
            <a:pPr>
              <a:lnSpc>
                <a:spcPct val="100000"/>
              </a:lnSpc>
              <a:spcBef>
                <a:spcPts val="600"/>
              </a:spcBef>
            </a:pPr>
            <a:r>
              <a:rPr lang="en-US" sz="700" dirty="0">
                <a:solidFill>
                  <a:schemeClr val="tx1"/>
                </a:solidFill>
                <a:latin typeface="Courier New" panose="02070309020205020404" pitchFamily="49" charset="0"/>
              </a:rPr>
              <a:t>    row['Required Ventilation'] = cp[</a:t>
            </a:r>
            <a:r>
              <a:rPr lang="en-US" sz="700" dirty="0" err="1">
                <a:solidFill>
                  <a:schemeClr val="tx1"/>
                </a:solidFill>
                <a:latin typeface="Courier New" panose="02070309020205020404" pitchFamily="49" charset="0"/>
              </a:rPr>
              <a:t>row_filter</a:t>
            </a:r>
            <a:r>
              <a:rPr lang="en-US" sz="700" dirty="0">
                <a:solidFill>
                  <a:schemeClr val="tx1"/>
                </a:solidFill>
                <a:latin typeface="Courier New" panose="02070309020205020404" pitchFamily="49" charset="0"/>
              </a:rPr>
              <a:t> &amp; vent].</a:t>
            </a:r>
            <a:r>
              <a:rPr lang="en-US" sz="700" dirty="0" err="1">
                <a:solidFill>
                  <a:schemeClr val="tx1"/>
                </a:solidFill>
                <a:latin typeface="Courier New" panose="02070309020205020404" pitchFamily="49" charset="0"/>
              </a:rPr>
              <a:t>Id.size</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vent.value_counts</a:t>
            </a:r>
            <a:r>
              <a:rPr lang="en-US" sz="700" dirty="0">
                <a:solidFill>
                  <a:schemeClr val="tx1"/>
                </a:solidFill>
                <a:latin typeface="Courier New" panose="02070309020205020404" pitchFamily="49" charset="0"/>
              </a:rPr>
              <a:t>()[True]</a:t>
            </a:r>
          </a:p>
          <a:p>
            <a:pPr>
              <a:lnSpc>
                <a:spcPct val="100000"/>
              </a:lnSpc>
              <a:spcBef>
                <a:spcPts val="600"/>
              </a:spcBef>
            </a:pP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table_rows.append</a:t>
            </a:r>
            <a:r>
              <a:rPr lang="en-US" sz="700" dirty="0">
                <a:solidFill>
                  <a:schemeClr val="tx1"/>
                </a:solidFill>
                <a:latin typeface="Courier New" panose="02070309020205020404" pitchFamily="49" charset="0"/>
              </a:rPr>
              <a:t>(row)</a:t>
            </a:r>
          </a:p>
          <a:p>
            <a:pPr>
              <a:lnSpc>
                <a:spcPct val="100000"/>
              </a:lnSpc>
              <a:spcBef>
                <a:spcPts val="600"/>
              </a:spcBef>
            </a:pPr>
            <a:endParaRPr lang="en-US" sz="700" dirty="0">
              <a:solidFill>
                <a:schemeClr val="tx1"/>
              </a:solidFill>
              <a:latin typeface="Courier New" panose="02070309020205020404" pitchFamily="49" charset="0"/>
            </a:endParaRPr>
          </a:p>
          <a:p>
            <a:pPr>
              <a:lnSpc>
                <a:spcPct val="100000"/>
              </a:lnSpc>
              <a:spcBef>
                <a:spcPts val="600"/>
              </a:spcBef>
            </a:pPr>
            <a:r>
              <a:rPr lang="en-US" sz="700" dirty="0" err="1">
                <a:solidFill>
                  <a:schemeClr val="tx1"/>
                </a:solidFill>
                <a:latin typeface="Courier New" panose="02070309020205020404" pitchFamily="49" charset="0"/>
              </a:rPr>
              <a:t>pd.DataFrame.from_records</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table_rows</a:t>
            </a:r>
            <a:r>
              <a:rPr lang="en-US" sz="700" dirty="0">
                <a:solidFill>
                  <a:schemeClr val="tx1"/>
                </a:solidFill>
                <a:latin typeface="Courier New" panose="02070309020205020404" pitchFamily="49" charset="0"/>
              </a:rPr>
              <a:t>)</a:t>
            </a:r>
          </a:p>
        </p:txBody>
      </p:sp>
      <p:sp>
        <p:nvSpPr>
          <p:cNvPr id="6" name="Content Placeholder 2">
            <a:extLst>
              <a:ext uri="{FF2B5EF4-FFF2-40B4-BE49-F238E27FC236}">
                <a16:creationId xmlns:a16="http://schemas.microsoft.com/office/drawing/2014/main" id="{88492488-C458-67A1-893E-383F9177A4C6}"/>
              </a:ext>
            </a:extLst>
          </p:cNvPr>
          <p:cNvSpPr txBox="1">
            <a:spLocks/>
          </p:cNvSpPr>
          <p:nvPr/>
        </p:nvSpPr>
        <p:spPr>
          <a:xfrm>
            <a:off x="6096000" y="2179765"/>
            <a:ext cx="4984152" cy="434039"/>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1000" dirty="0">
                <a:solidFill>
                  <a:schemeClr val="tx1"/>
                </a:solidFill>
                <a:latin typeface="Courier New" panose="02070309020205020404" pitchFamily="49" charset="0"/>
              </a:rPr>
              <a:t>For those patients that died, ICU admittance and ventilation have relatively higher percentages than those that survived.</a:t>
            </a:r>
          </a:p>
        </p:txBody>
      </p:sp>
    </p:spTree>
    <p:extLst>
      <p:ext uri="{BB962C8B-B14F-4D97-AF65-F5344CB8AC3E}">
        <p14:creationId xmlns:p14="http://schemas.microsoft.com/office/powerpoint/2010/main" val="3036399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Creating the </a:t>
            </a:r>
            <a:r>
              <a:rPr lang="en-US" dirty="0" err="1"/>
              <a:t>dataframes</a:t>
            </a:r>
            <a:r>
              <a:rPr lang="en-US" dirty="0"/>
              <a:t> for analysis</a:t>
            </a:r>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60"/>
            <a:ext cx="10789920" cy="1966822"/>
          </a:xfrm>
          <a:ln>
            <a:solidFill>
              <a:schemeClr val="tx1"/>
            </a:solidFill>
          </a:ln>
        </p:spPr>
        <p:txBody>
          <a:bodyPr>
            <a:noAutofit/>
          </a:bodyPr>
          <a:lstStyle/>
          <a:p>
            <a:pPr>
              <a:lnSpc>
                <a:spcPct val="100000"/>
              </a:lnSpc>
              <a:spcBef>
                <a:spcPts val="600"/>
              </a:spcBef>
            </a:pPr>
            <a:r>
              <a:rPr lang="en-US" sz="800" dirty="0">
                <a:solidFill>
                  <a:schemeClr val="tx1"/>
                </a:solidFill>
                <a:latin typeface="Courier New" panose="02070309020205020404" pitchFamily="49" charset="0"/>
              </a:rPr>
              <a:t>#Start to build a </a:t>
            </a:r>
            <a:r>
              <a:rPr lang="en-US" sz="800" dirty="0" err="1">
                <a:solidFill>
                  <a:schemeClr val="tx1"/>
                </a:solidFill>
                <a:latin typeface="Courier New" panose="02070309020205020404" pitchFamily="49" charset="0"/>
              </a:rPr>
              <a:t>DataFrame</a:t>
            </a:r>
            <a:r>
              <a:rPr lang="en-US" sz="800" dirty="0">
                <a:solidFill>
                  <a:schemeClr val="tx1"/>
                </a:solidFill>
                <a:latin typeface="Courier New" panose="02070309020205020404" pitchFamily="49" charset="0"/>
              </a:rPr>
              <a:t> that we can use to look at other conditions in relation to COVID-19</a:t>
            </a:r>
          </a:p>
          <a:p>
            <a:pPr>
              <a:lnSpc>
                <a:spcPct val="100000"/>
              </a:lnSpc>
              <a:spcBef>
                <a:spcPts val="600"/>
              </a:spcBef>
            </a:pPr>
            <a:r>
              <a:rPr lang="en-US" sz="800" dirty="0" err="1">
                <a:solidFill>
                  <a:schemeClr val="tx1"/>
                </a:solidFill>
                <a:latin typeface="Courier New" panose="02070309020205020404" pitchFamily="49" charset="0"/>
              </a:rPr>
              <a:t>covid_info</a:t>
            </a:r>
            <a:r>
              <a:rPr lang="en-US" sz="800" dirty="0">
                <a:solidFill>
                  <a:schemeClr val="tx1"/>
                </a:solidFill>
                <a:latin typeface="Courier New" panose="02070309020205020404" pitchFamily="49" charset="0"/>
              </a:rPr>
              <a:t> = cp[['PATIENT', 'recovered', 'death', 'START', 'DEATHDATE', 'BIRTHDATE', 'GENDER', 'admit', '</a:t>
            </a:r>
            <a:r>
              <a:rPr lang="en-US" sz="800" dirty="0" err="1">
                <a:solidFill>
                  <a:schemeClr val="tx1"/>
                </a:solidFill>
                <a:latin typeface="Courier New" panose="02070309020205020404" pitchFamily="49" charset="0"/>
              </a:rPr>
              <a:t>icu_admit</a:t>
            </a:r>
            <a:r>
              <a:rPr lang="en-US" sz="800" dirty="0">
                <a:solidFill>
                  <a:schemeClr val="tx1"/>
                </a:solidFill>
                <a:latin typeface="Courier New" panose="02070309020205020404" pitchFamily="49" charset="0"/>
              </a:rPr>
              <a:t>']]</a:t>
            </a:r>
          </a:p>
          <a:p>
            <a:pPr>
              <a:lnSpc>
                <a:spcPct val="100000"/>
              </a:lnSpc>
              <a:spcBef>
                <a:spcPts val="600"/>
              </a:spcBef>
            </a:pPr>
            <a:r>
              <a:rPr lang="en-US" sz="800" dirty="0" err="1">
                <a:solidFill>
                  <a:schemeClr val="tx1"/>
                </a:solidFill>
                <a:latin typeface="Courier New" panose="02070309020205020404" pitchFamily="49" charset="0"/>
              </a:rPr>
              <a:t>covid_info</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covid_info.rename</a:t>
            </a:r>
            <a:r>
              <a:rPr lang="en-US" sz="800" dirty="0">
                <a:solidFill>
                  <a:schemeClr val="tx1"/>
                </a:solidFill>
                <a:latin typeface="Courier New" panose="02070309020205020404" pitchFamily="49" charset="0"/>
              </a:rPr>
              <a:t>(columns={'START': '</a:t>
            </a:r>
            <a:r>
              <a:rPr lang="en-US" sz="800" dirty="0" err="1">
                <a:solidFill>
                  <a:schemeClr val="tx1"/>
                </a:solidFill>
                <a:latin typeface="Courier New" panose="02070309020205020404" pitchFamily="49" charset="0"/>
              </a:rPr>
              <a:t>covid_start</a:t>
            </a:r>
            <a:r>
              <a:rPr lang="en-US" sz="800" dirty="0">
                <a:solidFill>
                  <a:schemeClr val="tx1"/>
                </a:solidFill>
                <a:latin typeface="Courier New" panose="02070309020205020404" pitchFamily="49" charset="0"/>
              </a:rPr>
              <a:t>'})</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#Grab all of the conditions starting after January 20, 2020. This is a hack to get only conditions that are related to COVID-19. We will end up merging these with the COVID patients.</a:t>
            </a:r>
          </a:p>
          <a:p>
            <a:pPr>
              <a:lnSpc>
                <a:spcPct val="100000"/>
              </a:lnSpc>
              <a:spcBef>
                <a:spcPts val="600"/>
              </a:spcBef>
            </a:pPr>
            <a:r>
              <a:rPr lang="en-US" sz="800" dirty="0" err="1">
                <a:solidFill>
                  <a:schemeClr val="tx1"/>
                </a:solidFill>
                <a:latin typeface="Courier New" panose="02070309020205020404" pitchFamily="49" charset="0"/>
              </a:rPr>
              <a:t>covid_related_conditions</a:t>
            </a:r>
            <a:r>
              <a:rPr lang="en-US" sz="800" dirty="0">
                <a:solidFill>
                  <a:schemeClr val="tx1"/>
                </a:solidFill>
                <a:latin typeface="Courier New" panose="02070309020205020404" pitchFamily="49" charset="0"/>
              </a:rPr>
              <a:t> = conditions[</a:t>
            </a:r>
            <a:r>
              <a:rPr lang="en-US" sz="800" dirty="0" err="1">
                <a:solidFill>
                  <a:schemeClr val="tx1"/>
                </a:solidFill>
                <a:latin typeface="Courier New" panose="02070309020205020404" pitchFamily="49" charset="0"/>
              </a:rPr>
              <a:t>pd.to_datetime</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conditions.START</a:t>
            </a:r>
            <a:r>
              <a:rPr lang="en-US" sz="800" dirty="0">
                <a:solidFill>
                  <a:schemeClr val="tx1"/>
                </a:solidFill>
                <a:latin typeface="Courier New" panose="02070309020205020404" pitchFamily="49" charset="0"/>
              </a:rPr>
              <a:t>) &gt; </a:t>
            </a:r>
            <a:r>
              <a:rPr lang="en-US" sz="800" dirty="0" err="1">
                <a:solidFill>
                  <a:schemeClr val="tx1"/>
                </a:solidFill>
                <a:latin typeface="Courier New" panose="02070309020205020404" pitchFamily="49" charset="0"/>
              </a:rPr>
              <a:t>pd.to_datetime</a:t>
            </a:r>
            <a:r>
              <a:rPr lang="en-US" sz="800" dirty="0">
                <a:solidFill>
                  <a:schemeClr val="tx1"/>
                </a:solidFill>
                <a:latin typeface="Courier New" panose="02070309020205020404" pitchFamily="49" charset="0"/>
              </a:rPr>
              <a:t>('2020-01-20')]</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#This </a:t>
            </a:r>
            <a:r>
              <a:rPr lang="en-US" sz="800" dirty="0" err="1">
                <a:solidFill>
                  <a:schemeClr val="tx1"/>
                </a:solidFill>
                <a:latin typeface="Courier New" panose="02070309020205020404" pitchFamily="49" charset="0"/>
              </a:rPr>
              <a:t>DataFrame</a:t>
            </a:r>
            <a:r>
              <a:rPr lang="en-US" sz="800" dirty="0">
                <a:solidFill>
                  <a:schemeClr val="tx1"/>
                </a:solidFill>
                <a:latin typeface="Courier New" panose="02070309020205020404" pitchFamily="49" charset="0"/>
              </a:rPr>
              <a:t> will contain all conditions for COVID-19 patients, where START can be compared to </a:t>
            </a:r>
            <a:r>
              <a:rPr lang="en-US" sz="800" dirty="0" err="1">
                <a:solidFill>
                  <a:schemeClr val="tx1"/>
                </a:solidFill>
                <a:latin typeface="Courier New" panose="02070309020205020404" pitchFamily="49" charset="0"/>
              </a:rPr>
              <a:t>covid_start</a:t>
            </a:r>
            <a:r>
              <a:rPr lang="en-US" sz="800" dirty="0">
                <a:solidFill>
                  <a:schemeClr val="tx1"/>
                </a:solidFill>
                <a:latin typeface="Courier New" panose="02070309020205020404" pitchFamily="49" charset="0"/>
              </a:rPr>
              <a:t> to see how long after the COVID-19 diagnosis something happened.</a:t>
            </a:r>
          </a:p>
          <a:p>
            <a:pPr>
              <a:lnSpc>
                <a:spcPct val="100000"/>
              </a:lnSpc>
              <a:spcBef>
                <a:spcPts val="600"/>
              </a:spcBef>
            </a:pPr>
            <a:r>
              <a:rPr lang="en-US" sz="800" dirty="0" err="1">
                <a:solidFill>
                  <a:schemeClr val="tx1"/>
                </a:solidFill>
                <a:latin typeface="Courier New" panose="02070309020205020404" pitchFamily="49" charset="0"/>
              </a:rPr>
              <a:t>covid_patient_conditions</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covid_info.merge</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covid_related_conditions</a:t>
            </a:r>
            <a:r>
              <a:rPr lang="en-US" sz="800" dirty="0">
                <a:solidFill>
                  <a:schemeClr val="tx1"/>
                </a:solidFill>
                <a:latin typeface="Courier New" panose="02070309020205020404" pitchFamily="49" charset="0"/>
              </a:rPr>
              <a:t>, on='PATIENT')</a:t>
            </a:r>
          </a:p>
        </p:txBody>
      </p:sp>
      <p:sp>
        <p:nvSpPr>
          <p:cNvPr id="4" name="Content Placeholder 2">
            <a:extLst>
              <a:ext uri="{FF2B5EF4-FFF2-40B4-BE49-F238E27FC236}">
                <a16:creationId xmlns:a16="http://schemas.microsoft.com/office/drawing/2014/main" id="{45572F3F-A716-3389-2767-18BEBF244014}"/>
              </a:ext>
            </a:extLst>
          </p:cNvPr>
          <p:cNvSpPr txBox="1">
            <a:spLocks/>
          </p:cNvSpPr>
          <p:nvPr/>
        </p:nvSpPr>
        <p:spPr>
          <a:xfrm>
            <a:off x="373092" y="3034067"/>
            <a:ext cx="10789920" cy="1192878"/>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800" dirty="0">
                <a:solidFill>
                  <a:schemeClr val="tx1"/>
                </a:solidFill>
                <a:latin typeface="Courier New" panose="02070309020205020404" pitchFamily="49" charset="0"/>
              </a:rPr>
              <a:t>#Symptoms for ICU admitted COVID-19 Patients</a:t>
            </a:r>
          </a:p>
          <a:p>
            <a:pPr>
              <a:lnSpc>
                <a:spcPct val="100000"/>
              </a:lnSpc>
              <a:spcBef>
                <a:spcPts val="600"/>
              </a:spcBef>
            </a:pPr>
            <a:r>
              <a:rPr lang="en-US" sz="800" dirty="0">
                <a:solidFill>
                  <a:schemeClr val="tx1"/>
                </a:solidFill>
                <a:latin typeface="Courier New" panose="02070309020205020404" pitchFamily="49" charset="0"/>
              </a:rPr>
              <a:t>#Create a </a:t>
            </a:r>
            <a:r>
              <a:rPr lang="en-US" sz="800" dirty="0" err="1">
                <a:solidFill>
                  <a:schemeClr val="tx1"/>
                </a:solidFill>
                <a:latin typeface="Courier New" panose="02070309020205020404" pitchFamily="49" charset="0"/>
              </a:rPr>
              <a:t>DataFrame</a:t>
            </a:r>
            <a:r>
              <a:rPr lang="en-US" sz="800" dirty="0">
                <a:solidFill>
                  <a:schemeClr val="tx1"/>
                </a:solidFill>
                <a:latin typeface="Courier New" panose="02070309020205020404" pitchFamily="49" charset="0"/>
              </a:rPr>
              <a:t> with columns that show a condition's start and end in days relative to COVID-19 diagnosis. Also create a column that calculates the number of days between COVID-19 diagnosis and a person's death.</a:t>
            </a:r>
          </a:p>
          <a:p>
            <a:pPr>
              <a:lnSpc>
                <a:spcPct val="100000"/>
              </a:lnSpc>
              <a:spcBef>
                <a:spcPts val="600"/>
              </a:spcBef>
            </a:pPr>
            <a:r>
              <a:rPr lang="en-US" sz="800" dirty="0" err="1">
                <a:solidFill>
                  <a:schemeClr val="tx1"/>
                </a:solidFill>
                <a:latin typeface="Courier New" panose="02070309020205020404" pitchFamily="49" charset="0"/>
              </a:rPr>
              <a:t>covid_patient_conditions</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start_days</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pd.to_datetime</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covid_patient_conditions.START</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pd.to_datetime</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covid_patient_conditions.covid_start</a:t>
            </a:r>
            <a:r>
              <a:rPr lang="en-US" sz="800" dirty="0">
                <a:solidFill>
                  <a:schemeClr val="tx1"/>
                </a:solidFill>
                <a:latin typeface="Courier New" panose="02070309020205020404" pitchFamily="49" charset="0"/>
              </a:rPr>
              <a:t>)) / np.timedelta64(1, 'D')</a:t>
            </a:r>
          </a:p>
          <a:p>
            <a:pPr>
              <a:lnSpc>
                <a:spcPct val="100000"/>
              </a:lnSpc>
              <a:spcBef>
                <a:spcPts val="600"/>
              </a:spcBef>
            </a:pPr>
            <a:r>
              <a:rPr lang="en-US" sz="800" dirty="0" err="1">
                <a:solidFill>
                  <a:schemeClr val="tx1"/>
                </a:solidFill>
                <a:latin typeface="Courier New" panose="02070309020205020404" pitchFamily="49" charset="0"/>
              </a:rPr>
              <a:t>covid_patient_conditions</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end_days</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pd.to_datetime</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covid_patient_conditions.STOP</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pd.to_datetime</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covid_patient_conditions.covid_start</a:t>
            </a:r>
            <a:r>
              <a:rPr lang="en-US" sz="800" dirty="0">
                <a:solidFill>
                  <a:schemeClr val="tx1"/>
                </a:solidFill>
                <a:latin typeface="Courier New" panose="02070309020205020404" pitchFamily="49" charset="0"/>
              </a:rPr>
              <a:t>)) / np.timedelta64(1, 'D')</a:t>
            </a:r>
          </a:p>
          <a:p>
            <a:pPr>
              <a:lnSpc>
                <a:spcPct val="100000"/>
              </a:lnSpc>
              <a:spcBef>
                <a:spcPts val="600"/>
              </a:spcBef>
            </a:pPr>
            <a:r>
              <a:rPr lang="en-US" sz="800" dirty="0" err="1">
                <a:solidFill>
                  <a:schemeClr val="tx1"/>
                </a:solidFill>
                <a:latin typeface="Courier New" panose="02070309020205020404" pitchFamily="49" charset="0"/>
              </a:rPr>
              <a:t>covid_patient_conditions</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death_days</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pd.to_datetime</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covid_patient_conditions.DEATHDATE</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pd.to_datetime</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covid_patient_conditions.covid_start</a:t>
            </a:r>
            <a:r>
              <a:rPr lang="en-US" sz="800" dirty="0">
                <a:solidFill>
                  <a:schemeClr val="tx1"/>
                </a:solidFill>
                <a:latin typeface="Courier New" panose="02070309020205020404" pitchFamily="49" charset="0"/>
              </a:rPr>
              <a:t>)) / np.timedelta64(1, 'D')</a:t>
            </a:r>
          </a:p>
        </p:txBody>
      </p:sp>
      <p:sp>
        <p:nvSpPr>
          <p:cNvPr id="6" name="Content Placeholder 2">
            <a:extLst>
              <a:ext uri="{FF2B5EF4-FFF2-40B4-BE49-F238E27FC236}">
                <a16:creationId xmlns:a16="http://schemas.microsoft.com/office/drawing/2014/main" id="{223F5374-A4A8-02C2-E613-655762B5FD95}"/>
              </a:ext>
            </a:extLst>
          </p:cNvPr>
          <p:cNvSpPr txBox="1">
            <a:spLocks/>
          </p:cNvSpPr>
          <p:nvPr/>
        </p:nvSpPr>
        <p:spPr>
          <a:xfrm>
            <a:off x="373092" y="4328029"/>
            <a:ext cx="10789920" cy="2055517"/>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800" dirty="0">
                <a:solidFill>
                  <a:schemeClr val="tx1"/>
                </a:solidFill>
                <a:latin typeface="Courier New" panose="02070309020205020404" pitchFamily="49" charset="0"/>
              </a:rPr>
              <a:t>#Add an age column to the </a:t>
            </a:r>
            <a:r>
              <a:rPr lang="en-US" sz="800" dirty="0" err="1">
                <a:solidFill>
                  <a:schemeClr val="tx1"/>
                </a:solidFill>
                <a:latin typeface="Courier New" panose="02070309020205020404" pitchFamily="49" charset="0"/>
              </a:rPr>
              <a:t>DataFrame</a:t>
            </a:r>
            <a:r>
              <a:rPr lang="en-US" sz="800" dirty="0">
                <a:solidFill>
                  <a:schemeClr val="tx1"/>
                </a:solidFill>
                <a:latin typeface="Courier New" panose="02070309020205020404" pitchFamily="49" charset="0"/>
              </a:rPr>
              <a:t> for rows where the patient has died</a:t>
            </a:r>
          </a:p>
          <a:p>
            <a:pPr>
              <a:lnSpc>
                <a:spcPct val="100000"/>
              </a:lnSpc>
              <a:spcBef>
                <a:spcPts val="600"/>
              </a:spcBef>
            </a:pPr>
            <a:r>
              <a:rPr lang="en-US" sz="800" dirty="0" err="1">
                <a:solidFill>
                  <a:schemeClr val="tx1"/>
                </a:solidFill>
                <a:latin typeface="Courier New" panose="02070309020205020404" pitchFamily="49" charset="0"/>
              </a:rPr>
              <a:t>covid_info.loc</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covid_info.death</a:t>
            </a:r>
            <a:r>
              <a:rPr lang="en-US" sz="800" dirty="0">
                <a:solidFill>
                  <a:schemeClr val="tx1"/>
                </a:solidFill>
                <a:latin typeface="Courier New" panose="02070309020205020404" pitchFamily="49" charset="0"/>
              </a:rPr>
              <a:t> == True, 'age'] = (</a:t>
            </a:r>
            <a:r>
              <a:rPr lang="en-US" sz="800" dirty="0" err="1">
                <a:solidFill>
                  <a:schemeClr val="tx1"/>
                </a:solidFill>
                <a:latin typeface="Courier New" panose="02070309020205020404" pitchFamily="49" charset="0"/>
              </a:rPr>
              <a:t>pd.to_datetime</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covid_info.DEATHDATE</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pd.to_datetime</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covid_info.BIRTHDATE</a:t>
            </a:r>
            <a:r>
              <a:rPr lang="en-US" sz="800" dirty="0">
                <a:solidFill>
                  <a:schemeClr val="tx1"/>
                </a:solidFill>
                <a:latin typeface="Courier New" panose="02070309020205020404" pitchFamily="49" charset="0"/>
              </a:rPr>
              <a:t>)) / np.timedelta64(1, 'Y')</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#Populate ages for survivors based on the current date</a:t>
            </a:r>
          </a:p>
          <a:p>
            <a:pPr>
              <a:lnSpc>
                <a:spcPct val="100000"/>
              </a:lnSpc>
              <a:spcBef>
                <a:spcPts val="600"/>
              </a:spcBef>
            </a:pPr>
            <a:r>
              <a:rPr lang="en-US" sz="800" dirty="0" err="1">
                <a:solidFill>
                  <a:schemeClr val="tx1"/>
                </a:solidFill>
                <a:latin typeface="Courier New" panose="02070309020205020404" pitchFamily="49" charset="0"/>
              </a:rPr>
              <a:t>covid_info.loc</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covid_info.recovered</a:t>
            </a:r>
            <a:r>
              <a:rPr lang="en-US" sz="800" dirty="0">
                <a:solidFill>
                  <a:schemeClr val="tx1"/>
                </a:solidFill>
                <a:latin typeface="Courier New" panose="02070309020205020404" pitchFamily="49" charset="0"/>
              </a:rPr>
              <a:t> == True, 'age'] = (</a:t>
            </a:r>
            <a:r>
              <a:rPr lang="en-US" sz="800" dirty="0" err="1">
                <a:solidFill>
                  <a:schemeClr val="tx1"/>
                </a:solidFill>
                <a:latin typeface="Courier New" panose="02070309020205020404" pitchFamily="49" charset="0"/>
              </a:rPr>
              <a:t>datetime.datetime.now</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pd.to_datetime</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covid_info.BIRTHDATE</a:t>
            </a:r>
            <a:r>
              <a:rPr lang="en-US" sz="800" dirty="0">
                <a:solidFill>
                  <a:schemeClr val="tx1"/>
                </a:solidFill>
                <a:latin typeface="Courier New" panose="02070309020205020404" pitchFamily="49" charset="0"/>
              </a:rPr>
              <a:t>)) / np.timedelta64(1, 'Y')</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#Create an </a:t>
            </a:r>
            <a:r>
              <a:rPr lang="en-US" sz="800" dirty="0" err="1">
                <a:solidFill>
                  <a:schemeClr val="tx1"/>
                </a:solidFill>
                <a:latin typeface="Courier New" panose="02070309020205020404" pitchFamily="49" charset="0"/>
              </a:rPr>
              <a:t>age_range</a:t>
            </a:r>
            <a:r>
              <a:rPr lang="en-US" sz="800" dirty="0">
                <a:solidFill>
                  <a:schemeClr val="tx1"/>
                </a:solidFill>
                <a:latin typeface="Courier New" panose="02070309020205020404" pitchFamily="49" charset="0"/>
              </a:rPr>
              <a:t> column that places individuals into 10 year age ranges, such as 0 - 10, 10 - 20, etc.</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bins = list(range(0, 120, 10))</a:t>
            </a:r>
          </a:p>
          <a:p>
            <a:pPr>
              <a:lnSpc>
                <a:spcPct val="100000"/>
              </a:lnSpc>
              <a:spcBef>
                <a:spcPts val="600"/>
              </a:spcBef>
            </a:pPr>
            <a:r>
              <a:rPr lang="en-US" sz="800" dirty="0" err="1">
                <a:solidFill>
                  <a:schemeClr val="tx1"/>
                </a:solidFill>
                <a:latin typeface="Courier New" panose="02070309020205020404" pitchFamily="49" charset="0"/>
              </a:rPr>
              <a:t>covid_info</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age_range</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pd.cut</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covid_info.age</a:t>
            </a:r>
            <a:r>
              <a:rPr lang="en-US" sz="800" dirty="0">
                <a:solidFill>
                  <a:schemeClr val="tx1"/>
                </a:solidFill>
                <a:latin typeface="Courier New" panose="02070309020205020404" pitchFamily="49" charset="0"/>
              </a:rPr>
              <a:t>, bins=bins)</a:t>
            </a:r>
          </a:p>
        </p:txBody>
      </p:sp>
    </p:spTree>
    <p:extLst>
      <p:ext uri="{BB962C8B-B14F-4D97-AF65-F5344CB8AC3E}">
        <p14:creationId xmlns:p14="http://schemas.microsoft.com/office/powerpoint/2010/main" val="1355862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Creating the </a:t>
            </a:r>
            <a:r>
              <a:rPr lang="en-US" dirty="0" err="1"/>
              <a:t>dataframes</a:t>
            </a:r>
            <a:r>
              <a:rPr lang="en-US" dirty="0"/>
              <a:t> for analysis</a:t>
            </a:r>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9"/>
            <a:ext cx="5212080" cy="1406106"/>
          </a:xfrm>
          <a:ln>
            <a:solidFill>
              <a:schemeClr val="tx1"/>
            </a:solidFill>
          </a:ln>
        </p:spPr>
        <p:txBody>
          <a:bodyPr>
            <a:noAutofit/>
          </a:bodyPr>
          <a:lstStyle/>
          <a:p>
            <a:pPr>
              <a:lnSpc>
                <a:spcPct val="100000"/>
              </a:lnSpc>
              <a:spcBef>
                <a:spcPts val="600"/>
              </a:spcBef>
            </a:pPr>
            <a:r>
              <a:rPr lang="en-US" sz="800" dirty="0">
                <a:solidFill>
                  <a:schemeClr val="tx1"/>
                </a:solidFill>
                <a:latin typeface="Courier New" panose="02070309020205020404" pitchFamily="49" charset="0"/>
              </a:rPr>
              <a:t>#Mortality by Age and Sex</a:t>
            </a:r>
          </a:p>
          <a:p>
            <a:pPr>
              <a:lnSpc>
                <a:spcPct val="100000"/>
              </a:lnSpc>
              <a:spcBef>
                <a:spcPts val="600"/>
              </a:spcBef>
            </a:pPr>
            <a:r>
              <a:rPr lang="en-US" sz="800" dirty="0">
                <a:solidFill>
                  <a:schemeClr val="tx1"/>
                </a:solidFill>
                <a:latin typeface="Courier New" panose="02070309020205020404" pitchFamily="49" charset="0"/>
              </a:rPr>
              <a:t>#A plot of deaths grouped by age range and gender.</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chart = </a:t>
            </a:r>
            <a:r>
              <a:rPr lang="en-US" sz="800" dirty="0" err="1">
                <a:solidFill>
                  <a:schemeClr val="tx1"/>
                </a:solidFill>
                <a:latin typeface="Courier New" panose="02070309020205020404" pitchFamily="49" charset="0"/>
              </a:rPr>
              <a:t>sns.catplot</a:t>
            </a:r>
            <a:r>
              <a:rPr lang="en-US" sz="800" dirty="0">
                <a:solidFill>
                  <a:schemeClr val="tx1"/>
                </a:solidFill>
                <a:latin typeface="Courier New" panose="02070309020205020404" pitchFamily="49" charset="0"/>
              </a:rPr>
              <a:t>(x="</a:t>
            </a:r>
            <a:r>
              <a:rPr lang="en-US" sz="800" dirty="0" err="1">
                <a:solidFill>
                  <a:schemeClr val="tx1"/>
                </a:solidFill>
                <a:latin typeface="Courier New" panose="02070309020205020404" pitchFamily="49" charset="0"/>
              </a:rPr>
              <a:t>age_range</a:t>
            </a:r>
            <a:r>
              <a:rPr lang="en-US" sz="800" dirty="0">
                <a:solidFill>
                  <a:schemeClr val="tx1"/>
                </a:solidFill>
                <a:latin typeface="Courier New" panose="02070309020205020404" pitchFamily="49" charset="0"/>
              </a:rPr>
              <a:t>", kind="count", hue="GENDER", data=</a:t>
            </a:r>
            <a:r>
              <a:rPr lang="en-US" sz="800" dirty="0" err="1">
                <a:solidFill>
                  <a:schemeClr val="tx1"/>
                </a:solidFill>
                <a:latin typeface="Courier New" panose="02070309020205020404" pitchFamily="49" charset="0"/>
              </a:rPr>
              <a:t>covid_info</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covid_info.death</a:t>
            </a:r>
            <a:r>
              <a:rPr lang="en-US" sz="800" dirty="0">
                <a:solidFill>
                  <a:schemeClr val="tx1"/>
                </a:solidFill>
                <a:latin typeface="Courier New" panose="02070309020205020404" pitchFamily="49" charset="0"/>
              </a:rPr>
              <a:t>==True]);</a:t>
            </a:r>
          </a:p>
          <a:p>
            <a:pPr>
              <a:lnSpc>
                <a:spcPct val="100000"/>
              </a:lnSpc>
              <a:spcBef>
                <a:spcPts val="600"/>
              </a:spcBef>
            </a:pPr>
            <a:r>
              <a:rPr lang="en-US" sz="800" dirty="0">
                <a:solidFill>
                  <a:schemeClr val="tx1"/>
                </a:solidFill>
                <a:latin typeface="Courier New" panose="02070309020205020404" pitchFamily="49" charset="0"/>
              </a:rPr>
              <a:t>for axes in </a:t>
            </a:r>
            <a:r>
              <a:rPr lang="en-US" sz="800" dirty="0" err="1">
                <a:solidFill>
                  <a:schemeClr val="tx1"/>
                </a:solidFill>
                <a:latin typeface="Courier New" panose="02070309020205020404" pitchFamily="49" charset="0"/>
              </a:rPr>
              <a:t>chart.axes.flat</a:t>
            </a:r>
            <a:r>
              <a:rPr lang="en-US" sz="800" dirty="0">
                <a:solidFill>
                  <a:schemeClr val="tx1"/>
                </a:solidFill>
                <a:latin typeface="Courier New" panose="02070309020205020404" pitchFamily="49" charset="0"/>
              </a:rPr>
              <a:t>:</a:t>
            </a:r>
          </a:p>
          <a:p>
            <a:pPr>
              <a:lnSpc>
                <a:spcPct val="100000"/>
              </a:lnSpc>
              <a:spcBef>
                <a:spcPts val="600"/>
              </a:spcBef>
            </a:pPr>
            <a:r>
              <a:rPr lang="en-US" sz="800" dirty="0">
                <a:solidFill>
                  <a:schemeClr val="tx1"/>
                </a:solidFill>
                <a:latin typeface="Courier New" panose="02070309020205020404" pitchFamily="49" charset="0"/>
              </a:rPr>
              <a:t>    </a:t>
            </a:r>
            <a:r>
              <a:rPr lang="en-US" sz="800" dirty="0" err="1">
                <a:solidFill>
                  <a:schemeClr val="tx1"/>
                </a:solidFill>
                <a:latin typeface="Courier New" panose="02070309020205020404" pitchFamily="49" charset="0"/>
              </a:rPr>
              <a:t>axes.set_xticklabels</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axes.get_xticklabels</a:t>
            </a:r>
            <a:r>
              <a:rPr lang="en-US" sz="800" dirty="0">
                <a:solidFill>
                  <a:schemeClr val="tx1"/>
                </a:solidFill>
                <a:latin typeface="Courier New" panose="02070309020205020404" pitchFamily="49" charset="0"/>
              </a:rPr>
              <a:t>(), rotation=90)</a:t>
            </a:r>
          </a:p>
        </p:txBody>
      </p:sp>
      <p:pic>
        <p:nvPicPr>
          <p:cNvPr id="2050" name="Picture 2">
            <a:extLst>
              <a:ext uri="{FF2B5EF4-FFF2-40B4-BE49-F238E27FC236}">
                <a16:creationId xmlns:a16="http://schemas.microsoft.com/office/drawing/2014/main" id="{86689369-E515-E4B1-F341-5C8F76374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0687" y="966159"/>
            <a:ext cx="4797005" cy="521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99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Creating the </a:t>
            </a:r>
            <a:r>
              <a:rPr lang="en-US" dirty="0" err="1"/>
              <a:t>dataframes</a:t>
            </a:r>
            <a:r>
              <a:rPr lang="en-US" dirty="0"/>
              <a:t> for analysis</a:t>
            </a:r>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61"/>
            <a:ext cx="10789920" cy="155273"/>
          </a:xfrm>
          <a:ln>
            <a:solidFill>
              <a:schemeClr val="tx1"/>
            </a:solidFill>
          </a:ln>
        </p:spPr>
        <p:txBody>
          <a:bodyPr>
            <a:noAutofit/>
          </a:bodyPr>
          <a:lstStyle/>
          <a:p>
            <a:pPr>
              <a:lnSpc>
                <a:spcPct val="100000"/>
              </a:lnSpc>
              <a:spcBef>
                <a:spcPts val="600"/>
              </a:spcBef>
            </a:pPr>
            <a:r>
              <a:rPr lang="en-US" sz="600" dirty="0">
                <a:solidFill>
                  <a:schemeClr val="tx1"/>
                </a:solidFill>
                <a:latin typeface="Courier New" panose="02070309020205020404" pitchFamily="49" charset="0"/>
              </a:rPr>
              <a:t>Let's clean up and create a </a:t>
            </a:r>
            <a:r>
              <a:rPr lang="en-US" sz="600" dirty="0" err="1">
                <a:solidFill>
                  <a:schemeClr val="tx1"/>
                </a:solidFill>
                <a:latin typeface="Courier New" panose="02070309020205020404" pitchFamily="49" charset="0"/>
              </a:rPr>
              <a:t>dataframe</a:t>
            </a:r>
            <a:r>
              <a:rPr lang="en-US" sz="600" dirty="0">
                <a:solidFill>
                  <a:schemeClr val="tx1"/>
                </a:solidFill>
                <a:latin typeface="Courier New" panose="02070309020205020404" pitchFamily="49" charset="0"/>
              </a:rPr>
              <a:t> for our model.</a:t>
            </a:r>
          </a:p>
        </p:txBody>
      </p:sp>
      <p:sp>
        <p:nvSpPr>
          <p:cNvPr id="4" name="Content Placeholder 2">
            <a:extLst>
              <a:ext uri="{FF2B5EF4-FFF2-40B4-BE49-F238E27FC236}">
                <a16:creationId xmlns:a16="http://schemas.microsoft.com/office/drawing/2014/main" id="{45572F3F-A716-3389-2767-18BEBF244014}"/>
              </a:ext>
            </a:extLst>
          </p:cNvPr>
          <p:cNvSpPr txBox="1">
            <a:spLocks/>
          </p:cNvSpPr>
          <p:nvPr/>
        </p:nvSpPr>
        <p:spPr>
          <a:xfrm>
            <a:off x="373092" y="1168327"/>
            <a:ext cx="10789920" cy="1359211"/>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600" dirty="0">
                <a:solidFill>
                  <a:schemeClr val="tx1"/>
                </a:solidFill>
                <a:latin typeface="Courier New" panose="02070309020205020404" pitchFamily="49" charset="0"/>
              </a:rPr>
              <a:t>#Create a new column for length of stay/hospitalization for survivors and days until death for those who died</a:t>
            </a:r>
          </a:p>
          <a:p>
            <a:pPr>
              <a:lnSpc>
                <a:spcPct val="100000"/>
              </a:lnSpc>
              <a:spcBef>
                <a:spcPts val="600"/>
              </a:spcBef>
            </a:pPr>
            <a:r>
              <a:rPr lang="en-US" sz="600" dirty="0">
                <a:solidFill>
                  <a:schemeClr val="tx1"/>
                </a:solidFill>
                <a:latin typeface="Courier New" panose="02070309020205020404" pitchFamily="49" charset="0"/>
              </a:rPr>
              <a:t># Define a custom function to calculate the maximum value relative to the difference between two columns</a:t>
            </a:r>
          </a:p>
          <a:p>
            <a:pPr>
              <a:lnSpc>
                <a:spcPct val="100000"/>
              </a:lnSpc>
              <a:spcBef>
                <a:spcPts val="600"/>
              </a:spcBef>
            </a:pPr>
            <a:r>
              <a:rPr lang="en-US" sz="600" dirty="0">
                <a:solidFill>
                  <a:schemeClr val="tx1"/>
                </a:solidFill>
                <a:latin typeface="Courier New" panose="02070309020205020404" pitchFamily="49" charset="0"/>
              </a:rPr>
              <a:t>def </a:t>
            </a:r>
            <a:r>
              <a:rPr lang="en-US" sz="600" dirty="0" err="1">
                <a:solidFill>
                  <a:schemeClr val="tx1"/>
                </a:solidFill>
                <a:latin typeface="Courier New" panose="02070309020205020404" pitchFamily="49" charset="0"/>
              </a:rPr>
              <a:t>calculate_max</a:t>
            </a:r>
            <a:r>
              <a:rPr lang="en-US" sz="600" dirty="0">
                <a:solidFill>
                  <a:schemeClr val="tx1"/>
                </a:solidFill>
                <a:latin typeface="Courier New" panose="02070309020205020404" pitchFamily="49" charset="0"/>
              </a:rPr>
              <a:t>(col1_val, col2_val, col3_val):</a:t>
            </a:r>
          </a:p>
          <a:p>
            <a:pPr>
              <a:lnSpc>
                <a:spcPct val="100000"/>
              </a:lnSpc>
              <a:spcBef>
                <a:spcPts val="600"/>
              </a:spcBef>
            </a:pPr>
            <a:r>
              <a:rPr lang="en-US" sz="600" dirty="0">
                <a:solidFill>
                  <a:schemeClr val="tx1"/>
                </a:solidFill>
                <a:latin typeface="Courier New" panose="02070309020205020404" pitchFamily="49" charset="0"/>
              </a:rPr>
              <a:t>    return max(col1_val, col2_val - col3_val)</a:t>
            </a:r>
          </a:p>
          <a:p>
            <a:pPr>
              <a:lnSpc>
                <a:spcPct val="100000"/>
              </a:lnSpc>
              <a:spcBef>
                <a:spcPts val="600"/>
              </a:spcBef>
            </a:pPr>
            <a:r>
              <a:rPr lang="en-US" sz="600" dirty="0">
                <a:solidFill>
                  <a:schemeClr val="tx1"/>
                </a:solidFill>
                <a:latin typeface="Courier New" panose="02070309020205020404" pitchFamily="49" charset="0"/>
              </a:rPr>
              <a:t># Apply the custom function to create a new column</a:t>
            </a:r>
          </a:p>
          <a:p>
            <a:pPr>
              <a:lnSpc>
                <a:spcPct val="100000"/>
              </a:lnSpc>
              <a:spcBef>
                <a:spcPts val="600"/>
              </a:spcBef>
            </a:pPr>
            <a:r>
              <a:rPr lang="en-US" sz="600" dirty="0" err="1">
                <a:solidFill>
                  <a:schemeClr val="tx1"/>
                </a:solidFill>
                <a:latin typeface="Courier New" panose="02070309020205020404" pitchFamily="49" charset="0"/>
              </a:rPr>
              <a:t>covid_patient_conditions</a:t>
            </a:r>
            <a:r>
              <a:rPr lang="en-US" sz="600" dirty="0">
                <a:solidFill>
                  <a:schemeClr val="tx1"/>
                </a:solidFill>
                <a:latin typeface="Courier New" panose="02070309020205020404" pitchFamily="49" charset="0"/>
              </a:rPr>
              <a:t>['</a:t>
            </a:r>
            <a:r>
              <a:rPr lang="en-US" sz="600" dirty="0" err="1">
                <a:solidFill>
                  <a:schemeClr val="tx1"/>
                </a:solidFill>
                <a:latin typeface="Courier New" panose="02070309020205020404" pitchFamily="49" charset="0"/>
              </a:rPr>
              <a:t>death_days</a:t>
            </a:r>
            <a:r>
              <a:rPr lang="en-US" sz="600" dirty="0">
                <a:solidFill>
                  <a:schemeClr val="tx1"/>
                </a:solidFill>
                <a:latin typeface="Courier New" panose="02070309020205020404" pitchFamily="49" charset="0"/>
              </a:rPr>
              <a:t>'].</a:t>
            </a:r>
            <a:r>
              <a:rPr lang="en-US" sz="600" dirty="0" err="1">
                <a:solidFill>
                  <a:schemeClr val="tx1"/>
                </a:solidFill>
                <a:latin typeface="Courier New" panose="02070309020205020404" pitchFamily="49" charset="0"/>
              </a:rPr>
              <a:t>fillna</a:t>
            </a:r>
            <a:r>
              <a:rPr lang="en-US" sz="600" dirty="0">
                <a:solidFill>
                  <a:schemeClr val="tx1"/>
                </a:solidFill>
                <a:latin typeface="Courier New" panose="02070309020205020404" pitchFamily="49" charset="0"/>
              </a:rPr>
              <a:t>(0, </a:t>
            </a:r>
            <a:r>
              <a:rPr lang="en-US" sz="600" dirty="0" err="1">
                <a:solidFill>
                  <a:schemeClr val="tx1"/>
                </a:solidFill>
                <a:latin typeface="Courier New" panose="02070309020205020404" pitchFamily="49" charset="0"/>
              </a:rPr>
              <a:t>inplace</a:t>
            </a:r>
            <a:r>
              <a:rPr lang="en-US" sz="600" dirty="0">
                <a:solidFill>
                  <a:schemeClr val="tx1"/>
                </a:solidFill>
                <a:latin typeface="Courier New" panose="02070309020205020404" pitchFamily="49" charset="0"/>
              </a:rPr>
              <a:t>=True)</a:t>
            </a:r>
          </a:p>
          <a:p>
            <a:pPr>
              <a:lnSpc>
                <a:spcPct val="100000"/>
              </a:lnSpc>
              <a:spcBef>
                <a:spcPts val="600"/>
              </a:spcBef>
            </a:pPr>
            <a:r>
              <a:rPr lang="en-US" sz="600" dirty="0" err="1">
                <a:solidFill>
                  <a:schemeClr val="tx1"/>
                </a:solidFill>
                <a:latin typeface="Courier New" panose="02070309020205020404" pitchFamily="49" charset="0"/>
              </a:rPr>
              <a:t>covid_patient_conditions</a:t>
            </a:r>
            <a:r>
              <a:rPr lang="en-US" sz="600" dirty="0">
                <a:solidFill>
                  <a:schemeClr val="tx1"/>
                </a:solidFill>
                <a:latin typeface="Courier New" panose="02070309020205020404" pitchFamily="49" charset="0"/>
              </a:rPr>
              <a:t>['LOS'] = </a:t>
            </a:r>
            <a:r>
              <a:rPr lang="en-US" sz="600" dirty="0" err="1">
                <a:solidFill>
                  <a:schemeClr val="tx1"/>
                </a:solidFill>
                <a:latin typeface="Courier New" panose="02070309020205020404" pitchFamily="49" charset="0"/>
              </a:rPr>
              <a:t>covid_patient_conditions.apply</a:t>
            </a:r>
            <a:r>
              <a:rPr lang="en-US" sz="600" dirty="0">
                <a:solidFill>
                  <a:schemeClr val="tx1"/>
                </a:solidFill>
                <a:latin typeface="Courier New" panose="02070309020205020404" pitchFamily="49" charset="0"/>
              </a:rPr>
              <a:t>(lambda row: </a:t>
            </a:r>
            <a:r>
              <a:rPr lang="en-US" sz="600" dirty="0" err="1">
                <a:solidFill>
                  <a:schemeClr val="tx1"/>
                </a:solidFill>
                <a:latin typeface="Courier New" panose="02070309020205020404" pitchFamily="49" charset="0"/>
              </a:rPr>
              <a:t>calculate_max</a:t>
            </a:r>
            <a:r>
              <a:rPr lang="en-US" sz="600" dirty="0">
                <a:solidFill>
                  <a:schemeClr val="tx1"/>
                </a:solidFill>
                <a:latin typeface="Courier New" panose="02070309020205020404" pitchFamily="49" charset="0"/>
              </a:rPr>
              <a:t>(row['</a:t>
            </a:r>
            <a:r>
              <a:rPr lang="en-US" sz="600" dirty="0" err="1">
                <a:solidFill>
                  <a:schemeClr val="tx1"/>
                </a:solidFill>
                <a:latin typeface="Courier New" panose="02070309020205020404" pitchFamily="49" charset="0"/>
              </a:rPr>
              <a:t>death_days</a:t>
            </a:r>
            <a:r>
              <a:rPr lang="en-US" sz="600" dirty="0">
                <a:solidFill>
                  <a:schemeClr val="tx1"/>
                </a:solidFill>
                <a:latin typeface="Courier New" panose="02070309020205020404" pitchFamily="49" charset="0"/>
              </a:rPr>
              <a:t>'], row['</a:t>
            </a:r>
            <a:r>
              <a:rPr lang="en-US" sz="600" dirty="0" err="1">
                <a:solidFill>
                  <a:schemeClr val="tx1"/>
                </a:solidFill>
                <a:latin typeface="Courier New" panose="02070309020205020404" pitchFamily="49" charset="0"/>
              </a:rPr>
              <a:t>end_days</a:t>
            </a:r>
            <a:r>
              <a:rPr lang="en-US" sz="600" dirty="0">
                <a:solidFill>
                  <a:schemeClr val="tx1"/>
                </a:solidFill>
                <a:latin typeface="Courier New" panose="02070309020205020404" pitchFamily="49" charset="0"/>
              </a:rPr>
              <a:t>'], row['</a:t>
            </a:r>
            <a:r>
              <a:rPr lang="en-US" sz="600" dirty="0" err="1">
                <a:solidFill>
                  <a:schemeClr val="tx1"/>
                </a:solidFill>
                <a:latin typeface="Courier New" panose="02070309020205020404" pitchFamily="49" charset="0"/>
              </a:rPr>
              <a:t>start_days</a:t>
            </a:r>
            <a:r>
              <a:rPr lang="en-US" sz="600" dirty="0">
                <a:solidFill>
                  <a:schemeClr val="tx1"/>
                </a:solidFill>
                <a:latin typeface="Courier New" panose="02070309020205020404" pitchFamily="49" charset="0"/>
              </a:rPr>
              <a:t>']), axis=1)</a:t>
            </a:r>
          </a:p>
          <a:p>
            <a:pPr>
              <a:lnSpc>
                <a:spcPct val="100000"/>
              </a:lnSpc>
              <a:spcBef>
                <a:spcPts val="600"/>
              </a:spcBef>
            </a:pPr>
            <a:r>
              <a:rPr lang="en-US" sz="600" dirty="0" err="1">
                <a:solidFill>
                  <a:schemeClr val="tx1"/>
                </a:solidFill>
                <a:latin typeface="Courier New" panose="02070309020205020404" pitchFamily="49" charset="0"/>
              </a:rPr>
              <a:t>covid_patient_conditions.iloc</a:t>
            </a:r>
            <a:r>
              <a:rPr lang="en-US" sz="600" dirty="0">
                <a:solidFill>
                  <a:schemeClr val="tx1"/>
                </a:solidFill>
                <a:latin typeface="Courier New" panose="02070309020205020404" pitchFamily="49" charset="0"/>
              </a:rPr>
              <a:t>[:,[0,17]]</a:t>
            </a:r>
          </a:p>
        </p:txBody>
      </p:sp>
      <p:sp>
        <p:nvSpPr>
          <p:cNvPr id="5" name="Content Placeholder 2">
            <a:extLst>
              <a:ext uri="{FF2B5EF4-FFF2-40B4-BE49-F238E27FC236}">
                <a16:creationId xmlns:a16="http://schemas.microsoft.com/office/drawing/2014/main" id="{41ED8BC9-D2AC-193A-568D-079224E84290}"/>
              </a:ext>
            </a:extLst>
          </p:cNvPr>
          <p:cNvSpPr txBox="1">
            <a:spLocks/>
          </p:cNvSpPr>
          <p:nvPr/>
        </p:nvSpPr>
        <p:spPr>
          <a:xfrm>
            <a:off x="373092" y="4106614"/>
            <a:ext cx="10789920" cy="2052646"/>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600" dirty="0">
                <a:solidFill>
                  <a:schemeClr val="tx1"/>
                </a:solidFill>
                <a:latin typeface="Courier New" panose="02070309020205020404" pitchFamily="49" charset="0"/>
              </a:rPr>
              <a:t>#merge multiple </a:t>
            </a:r>
            <a:r>
              <a:rPr lang="en-US" sz="600" dirty="0" err="1">
                <a:solidFill>
                  <a:schemeClr val="tx1"/>
                </a:solidFill>
                <a:latin typeface="Courier New" panose="02070309020205020404" pitchFamily="49" charset="0"/>
              </a:rPr>
              <a:t>dataframes</a:t>
            </a:r>
            <a:r>
              <a:rPr lang="en-US" sz="600" dirty="0">
                <a:solidFill>
                  <a:schemeClr val="tx1"/>
                </a:solidFill>
                <a:latin typeface="Courier New" panose="02070309020205020404" pitchFamily="49" charset="0"/>
              </a:rPr>
              <a:t> into our analysis </a:t>
            </a:r>
            <a:r>
              <a:rPr lang="en-US" sz="600" dirty="0" err="1">
                <a:solidFill>
                  <a:schemeClr val="tx1"/>
                </a:solidFill>
                <a:latin typeface="Courier New" panose="02070309020205020404" pitchFamily="49" charset="0"/>
              </a:rPr>
              <a:t>dataframe</a:t>
            </a:r>
            <a:endParaRPr lang="en-US" sz="600" dirty="0">
              <a:solidFill>
                <a:schemeClr val="tx1"/>
              </a:solidFill>
              <a:latin typeface="Courier New" panose="02070309020205020404" pitchFamily="49" charset="0"/>
            </a:endParaRPr>
          </a:p>
          <a:p>
            <a:pPr>
              <a:lnSpc>
                <a:spcPct val="100000"/>
              </a:lnSpc>
              <a:spcBef>
                <a:spcPts val="600"/>
              </a:spcBef>
            </a:pPr>
            <a:r>
              <a:rPr lang="en-US" sz="600" dirty="0" err="1">
                <a:solidFill>
                  <a:schemeClr val="tx1"/>
                </a:solidFill>
                <a:latin typeface="Courier New" panose="02070309020205020404" pitchFamily="49" charset="0"/>
              </a:rPr>
              <a:t>cpobs_short</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covid_patients_obs.iloc</a:t>
            </a:r>
            <a:r>
              <a:rPr lang="en-US" sz="600" dirty="0">
                <a:solidFill>
                  <a:schemeClr val="tx1"/>
                </a:solidFill>
                <a:latin typeface="Courier New" panose="02070309020205020404" pitchFamily="49" charset="0"/>
              </a:rPr>
              <a:t>[:,[1,6,8]]</a:t>
            </a:r>
          </a:p>
          <a:p>
            <a:pPr>
              <a:lnSpc>
                <a:spcPct val="100000"/>
              </a:lnSpc>
              <a:spcBef>
                <a:spcPts val="600"/>
              </a:spcBef>
            </a:pPr>
            <a:r>
              <a:rPr lang="en-US" sz="600" dirty="0" err="1">
                <a:solidFill>
                  <a:schemeClr val="tx1"/>
                </a:solidFill>
                <a:latin typeface="Courier New" panose="02070309020205020404" pitchFamily="49" charset="0"/>
              </a:rPr>
              <a:t>cp_short</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cp.iloc</a:t>
            </a:r>
            <a:r>
              <a:rPr lang="en-US" sz="600" dirty="0">
                <a:solidFill>
                  <a:schemeClr val="tx1"/>
                </a:solidFill>
                <a:latin typeface="Courier New" panose="02070309020205020404" pitchFamily="49" charset="0"/>
              </a:rPr>
              <a:t>[:,[2, 31, 36]]</a:t>
            </a:r>
          </a:p>
          <a:p>
            <a:pPr>
              <a:lnSpc>
                <a:spcPct val="100000"/>
              </a:lnSpc>
              <a:spcBef>
                <a:spcPts val="600"/>
              </a:spcBef>
            </a:pPr>
            <a:r>
              <a:rPr lang="en-US" sz="600" dirty="0" err="1">
                <a:solidFill>
                  <a:schemeClr val="tx1"/>
                </a:solidFill>
                <a:latin typeface="Courier New" panose="02070309020205020404" pitchFamily="49" charset="0"/>
              </a:rPr>
              <a:t>ccond_short</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covid_patient_conditions.iloc</a:t>
            </a:r>
            <a:r>
              <a:rPr lang="en-US" sz="600" dirty="0">
                <a:solidFill>
                  <a:schemeClr val="tx1"/>
                </a:solidFill>
                <a:latin typeface="Courier New" panose="02070309020205020404" pitchFamily="49" charset="0"/>
              </a:rPr>
              <a:t>[:,[0,17]]</a:t>
            </a:r>
          </a:p>
          <a:p>
            <a:pPr>
              <a:lnSpc>
                <a:spcPct val="100000"/>
              </a:lnSpc>
              <a:spcBef>
                <a:spcPts val="600"/>
              </a:spcBef>
            </a:pP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pd.DataFrame</a:t>
            </a:r>
            <a:r>
              <a:rPr lang="en-US" sz="600" dirty="0">
                <a:solidFill>
                  <a:schemeClr val="tx1"/>
                </a:solidFill>
                <a:latin typeface="Courier New" panose="02070309020205020404" pitchFamily="49" charset="0"/>
              </a:rPr>
              <a:t>()</a:t>
            </a:r>
          </a:p>
          <a:p>
            <a:pPr>
              <a:lnSpc>
                <a:spcPct val="100000"/>
              </a:lnSpc>
              <a:spcBef>
                <a:spcPts val="600"/>
              </a:spcBef>
            </a:pP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pd.merge</a:t>
            </a:r>
            <a:r>
              <a:rPr lang="en-US" sz="600" dirty="0">
                <a:solidFill>
                  <a:schemeClr val="tx1"/>
                </a:solidFill>
                <a:latin typeface="Courier New" panose="02070309020205020404" pitchFamily="49" charset="0"/>
              </a:rPr>
              <a:t>(</a:t>
            </a:r>
            <a:r>
              <a:rPr lang="en-US" sz="600" dirty="0" err="1">
                <a:solidFill>
                  <a:schemeClr val="tx1"/>
                </a:solidFill>
                <a:latin typeface="Courier New" panose="02070309020205020404" pitchFamily="49" charset="0"/>
              </a:rPr>
              <a:t>covid_patients</a:t>
            </a:r>
            <a:r>
              <a:rPr lang="en-US" sz="600" dirty="0">
                <a:solidFill>
                  <a:schemeClr val="tx1"/>
                </a:solidFill>
                <a:latin typeface="Courier New" panose="02070309020205020404" pitchFamily="49" charset="0"/>
              </a:rPr>
              <a:t>, </a:t>
            </a:r>
            <a:r>
              <a:rPr lang="en-US" sz="600" dirty="0" err="1">
                <a:solidFill>
                  <a:schemeClr val="tx1"/>
                </a:solidFill>
                <a:latin typeface="Courier New" panose="02070309020205020404" pitchFamily="49" charset="0"/>
              </a:rPr>
              <a:t>covid_info</a:t>
            </a:r>
            <a:r>
              <a:rPr lang="en-US" sz="600" dirty="0">
                <a:solidFill>
                  <a:schemeClr val="tx1"/>
                </a:solidFill>
                <a:latin typeface="Courier New" panose="02070309020205020404" pitchFamily="49" charset="0"/>
              </a:rPr>
              <a:t>, on='PATIENT')</a:t>
            </a:r>
          </a:p>
          <a:p>
            <a:pPr>
              <a:lnSpc>
                <a:spcPct val="100000"/>
              </a:lnSpc>
              <a:spcBef>
                <a:spcPts val="600"/>
              </a:spcBef>
            </a:pP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pd.merge</a:t>
            </a:r>
            <a:r>
              <a:rPr lang="en-US" sz="600" dirty="0">
                <a:solidFill>
                  <a:schemeClr val="tx1"/>
                </a:solidFill>
                <a:latin typeface="Courier New" panose="02070309020205020404" pitchFamily="49" charset="0"/>
              </a:rPr>
              <a:t>(</a:t>
            </a: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 </a:t>
            </a:r>
            <a:r>
              <a:rPr lang="en-US" sz="600" dirty="0" err="1">
                <a:solidFill>
                  <a:schemeClr val="tx1"/>
                </a:solidFill>
                <a:latin typeface="Courier New" panose="02070309020205020404" pitchFamily="49" charset="0"/>
              </a:rPr>
              <a:t>cpobs_short</a:t>
            </a:r>
            <a:r>
              <a:rPr lang="en-US" sz="600" dirty="0">
                <a:solidFill>
                  <a:schemeClr val="tx1"/>
                </a:solidFill>
                <a:latin typeface="Courier New" panose="02070309020205020404" pitchFamily="49" charset="0"/>
              </a:rPr>
              <a:t>, on='PATIENT')</a:t>
            </a:r>
          </a:p>
          <a:p>
            <a:pPr>
              <a:lnSpc>
                <a:spcPct val="100000"/>
              </a:lnSpc>
              <a:spcBef>
                <a:spcPts val="600"/>
              </a:spcBef>
            </a:pP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pd.merge</a:t>
            </a:r>
            <a:r>
              <a:rPr lang="en-US" sz="600" dirty="0">
                <a:solidFill>
                  <a:schemeClr val="tx1"/>
                </a:solidFill>
                <a:latin typeface="Courier New" panose="02070309020205020404" pitchFamily="49" charset="0"/>
              </a:rPr>
              <a:t>(</a:t>
            </a: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 </a:t>
            </a:r>
            <a:r>
              <a:rPr lang="en-US" sz="600" dirty="0" err="1">
                <a:solidFill>
                  <a:schemeClr val="tx1"/>
                </a:solidFill>
                <a:latin typeface="Courier New" panose="02070309020205020404" pitchFamily="49" charset="0"/>
              </a:rPr>
              <a:t>cp_short</a:t>
            </a:r>
            <a:r>
              <a:rPr lang="en-US" sz="600" dirty="0">
                <a:solidFill>
                  <a:schemeClr val="tx1"/>
                </a:solidFill>
                <a:latin typeface="Courier New" panose="02070309020205020404" pitchFamily="49" charset="0"/>
              </a:rPr>
              <a:t>, on='PATIENT')</a:t>
            </a:r>
          </a:p>
          <a:p>
            <a:pPr>
              <a:lnSpc>
                <a:spcPct val="100000"/>
              </a:lnSpc>
              <a:spcBef>
                <a:spcPts val="600"/>
              </a:spcBef>
            </a:pP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pd.merge</a:t>
            </a:r>
            <a:r>
              <a:rPr lang="en-US" sz="600" dirty="0">
                <a:solidFill>
                  <a:schemeClr val="tx1"/>
                </a:solidFill>
                <a:latin typeface="Courier New" panose="02070309020205020404" pitchFamily="49" charset="0"/>
              </a:rPr>
              <a:t>(</a:t>
            </a: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 </a:t>
            </a:r>
            <a:r>
              <a:rPr lang="en-US" sz="600" dirty="0" err="1">
                <a:solidFill>
                  <a:schemeClr val="tx1"/>
                </a:solidFill>
                <a:latin typeface="Courier New" panose="02070309020205020404" pitchFamily="49" charset="0"/>
              </a:rPr>
              <a:t>ccond_short</a:t>
            </a:r>
            <a:r>
              <a:rPr lang="en-US" sz="600" dirty="0">
                <a:solidFill>
                  <a:schemeClr val="tx1"/>
                </a:solidFill>
                <a:latin typeface="Courier New" panose="02070309020205020404" pitchFamily="49" charset="0"/>
              </a:rPr>
              <a:t>, on='PATIENT’)</a:t>
            </a:r>
          </a:p>
          <a:p>
            <a:pPr>
              <a:lnSpc>
                <a:spcPct val="100000"/>
              </a:lnSpc>
              <a:spcBef>
                <a:spcPts val="600"/>
              </a:spcBef>
            </a:pP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pd.merge</a:t>
            </a:r>
            <a:r>
              <a:rPr lang="en-US" sz="600" dirty="0">
                <a:solidFill>
                  <a:schemeClr val="tx1"/>
                </a:solidFill>
                <a:latin typeface="Courier New" panose="02070309020205020404" pitchFamily="49" charset="0"/>
              </a:rPr>
              <a:t>(</a:t>
            </a: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 </a:t>
            </a:r>
            <a:r>
              <a:rPr lang="en-US" sz="600" dirty="0" err="1">
                <a:solidFill>
                  <a:schemeClr val="tx1"/>
                </a:solidFill>
                <a:latin typeface="Courier New" panose="02070309020205020404" pitchFamily="49" charset="0"/>
              </a:rPr>
              <a:t>smoker_short</a:t>
            </a:r>
            <a:r>
              <a:rPr lang="en-US" sz="600" dirty="0">
                <a:solidFill>
                  <a:schemeClr val="tx1"/>
                </a:solidFill>
                <a:latin typeface="Courier New" panose="02070309020205020404" pitchFamily="49" charset="0"/>
              </a:rPr>
              <a:t>, on='PATIENT')</a:t>
            </a:r>
          </a:p>
          <a:p>
            <a:pPr>
              <a:lnSpc>
                <a:spcPct val="100000"/>
              </a:lnSpc>
              <a:spcBef>
                <a:spcPts val="600"/>
              </a:spcBef>
            </a:pP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pd.merge</a:t>
            </a:r>
            <a:r>
              <a:rPr lang="en-US" sz="600" dirty="0">
                <a:solidFill>
                  <a:schemeClr val="tx1"/>
                </a:solidFill>
                <a:latin typeface="Courier New" panose="02070309020205020404" pitchFamily="49" charset="0"/>
              </a:rPr>
              <a:t>(</a:t>
            </a: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 </a:t>
            </a:r>
            <a:r>
              <a:rPr lang="en-US" sz="600" dirty="0" err="1">
                <a:solidFill>
                  <a:schemeClr val="tx1"/>
                </a:solidFill>
                <a:latin typeface="Courier New" panose="02070309020205020404" pitchFamily="49" charset="0"/>
              </a:rPr>
              <a:t>bmi_short</a:t>
            </a:r>
            <a:r>
              <a:rPr lang="en-US" sz="600" dirty="0">
                <a:solidFill>
                  <a:schemeClr val="tx1"/>
                </a:solidFill>
                <a:latin typeface="Courier New" panose="02070309020205020404" pitchFamily="49" charset="0"/>
              </a:rPr>
              <a:t>, on='PATIENT')</a:t>
            </a:r>
          </a:p>
          <a:p>
            <a:pPr>
              <a:lnSpc>
                <a:spcPct val="100000"/>
              </a:lnSpc>
              <a:spcBef>
                <a:spcPts val="600"/>
              </a:spcBef>
            </a:pPr>
            <a:r>
              <a:rPr lang="en-US" sz="600" dirty="0" err="1">
                <a:solidFill>
                  <a:schemeClr val="tx1"/>
                </a:solidFill>
                <a:latin typeface="Courier New" panose="02070309020205020404" pitchFamily="49" charset="0"/>
              </a:rPr>
              <a:t>covid_df.head</a:t>
            </a:r>
            <a:r>
              <a:rPr lang="en-US" sz="600" dirty="0">
                <a:solidFill>
                  <a:schemeClr val="tx1"/>
                </a:solidFill>
                <a:latin typeface="Courier New" panose="02070309020205020404" pitchFamily="49" charset="0"/>
              </a:rPr>
              <a:t>(2)</a:t>
            </a:r>
          </a:p>
        </p:txBody>
      </p:sp>
      <p:sp>
        <p:nvSpPr>
          <p:cNvPr id="6" name="Content Placeholder 2">
            <a:extLst>
              <a:ext uri="{FF2B5EF4-FFF2-40B4-BE49-F238E27FC236}">
                <a16:creationId xmlns:a16="http://schemas.microsoft.com/office/drawing/2014/main" id="{7595F6D1-60A8-D2F5-0784-35FE93EADAFB}"/>
              </a:ext>
            </a:extLst>
          </p:cNvPr>
          <p:cNvSpPr txBox="1">
            <a:spLocks/>
          </p:cNvSpPr>
          <p:nvPr/>
        </p:nvSpPr>
        <p:spPr>
          <a:xfrm>
            <a:off x="373091" y="2574431"/>
            <a:ext cx="5067011" cy="1418491"/>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600" dirty="0">
                <a:solidFill>
                  <a:schemeClr val="tx1"/>
                </a:solidFill>
                <a:latin typeface="Courier New" panose="02070309020205020404" pitchFamily="49" charset="0"/>
              </a:rPr>
              <a:t>#Create a </a:t>
            </a:r>
            <a:r>
              <a:rPr lang="en-US" sz="600" dirty="0" err="1">
                <a:solidFill>
                  <a:schemeClr val="tx1"/>
                </a:solidFill>
                <a:latin typeface="Courier New" panose="02070309020205020404" pitchFamily="49" charset="0"/>
              </a:rPr>
              <a:t>dataframe</a:t>
            </a:r>
            <a:r>
              <a:rPr lang="en-US" sz="600" dirty="0">
                <a:solidFill>
                  <a:schemeClr val="tx1"/>
                </a:solidFill>
                <a:latin typeface="Courier New" panose="02070309020205020404" pitchFamily="49" charset="0"/>
              </a:rPr>
              <a:t> of smoking status</a:t>
            </a:r>
          </a:p>
          <a:p>
            <a:pPr>
              <a:lnSpc>
                <a:spcPct val="100000"/>
              </a:lnSpc>
              <a:spcBef>
                <a:spcPts val="600"/>
              </a:spcBef>
            </a:pPr>
            <a:r>
              <a:rPr lang="en-US" sz="600" dirty="0" err="1">
                <a:solidFill>
                  <a:schemeClr val="tx1"/>
                </a:solidFill>
                <a:latin typeface="Courier New" panose="02070309020205020404" pitchFamily="49" charset="0"/>
              </a:rPr>
              <a:t>smoker_df</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pd.DataFrame</a:t>
            </a:r>
            <a:r>
              <a:rPr lang="en-US" sz="600" dirty="0">
                <a:solidFill>
                  <a:schemeClr val="tx1"/>
                </a:solidFill>
                <a:latin typeface="Courier New" panose="02070309020205020404" pitchFamily="49" charset="0"/>
              </a:rPr>
              <a:t>()</a:t>
            </a:r>
          </a:p>
          <a:p>
            <a:pPr>
              <a:lnSpc>
                <a:spcPct val="100000"/>
              </a:lnSpc>
              <a:spcBef>
                <a:spcPts val="600"/>
              </a:spcBef>
            </a:pPr>
            <a:r>
              <a:rPr lang="en-US" sz="600" dirty="0" err="1">
                <a:solidFill>
                  <a:schemeClr val="tx1"/>
                </a:solidFill>
                <a:latin typeface="Courier New" panose="02070309020205020404" pitchFamily="49" charset="0"/>
              </a:rPr>
              <a:t>smoker_df</a:t>
            </a:r>
            <a:r>
              <a:rPr lang="en-US" sz="600" dirty="0">
                <a:solidFill>
                  <a:schemeClr val="tx1"/>
                </a:solidFill>
                <a:latin typeface="Courier New" panose="02070309020205020404" pitchFamily="49" charset="0"/>
              </a:rPr>
              <a:t> = observations[observations['DESCRIPTION'] == 'Tobacco smoking status NHIS']</a:t>
            </a:r>
          </a:p>
          <a:p>
            <a:pPr>
              <a:lnSpc>
                <a:spcPct val="100000"/>
              </a:lnSpc>
              <a:spcBef>
                <a:spcPts val="600"/>
              </a:spcBef>
            </a:pPr>
            <a:r>
              <a:rPr lang="en-US" sz="600" dirty="0" err="1">
                <a:solidFill>
                  <a:schemeClr val="tx1"/>
                </a:solidFill>
                <a:latin typeface="Courier New" panose="02070309020205020404" pitchFamily="49" charset="0"/>
              </a:rPr>
              <a:t>smoker_df.rename</a:t>
            </a:r>
            <a:r>
              <a:rPr lang="en-US" sz="600" dirty="0">
                <a:solidFill>
                  <a:schemeClr val="tx1"/>
                </a:solidFill>
                <a:latin typeface="Courier New" panose="02070309020205020404" pitchFamily="49" charset="0"/>
              </a:rPr>
              <a:t>(columns={'VALUE': 'smoker'}, </a:t>
            </a:r>
            <a:r>
              <a:rPr lang="en-US" sz="600" dirty="0" err="1">
                <a:solidFill>
                  <a:schemeClr val="tx1"/>
                </a:solidFill>
                <a:latin typeface="Courier New" panose="02070309020205020404" pitchFamily="49" charset="0"/>
              </a:rPr>
              <a:t>inplace</a:t>
            </a:r>
            <a:r>
              <a:rPr lang="en-US" sz="600" dirty="0">
                <a:solidFill>
                  <a:schemeClr val="tx1"/>
                </a:solidFill>
                <a:latin typeface="Courier New" panose="02070309020205020404" pitchFamily="49" charset="0"/>
              </a:rPr>
              <a:t>=True)</a:t>
            </a:r>
          </a:p>
          <a:p>
            <a:pPr>
              <a:lnSpc>
                <a:spcPct val="100000"/>
              </a:lnSpc>
              <a:spcBef>
                <a:spcPts val="600"/>
              </a:spcBef>
            </a:pPr>
            <a:r>
              <a:rPr lang="en-US" sz="600" dirty="0" err="1">
                <a:solidFill>
                  <a:schemeClr val="tx1"/>
                </a:solidFill>
                <a:latin typeface="Courier New" panose="02070309020205020404" pitchFamily="49" charset="0"/>
              </a:rPr>
              <a:t>smoker_df.iloc</a:t>
            </a:r>
            <a:r>
              <a:rPr lang="en-US" sz="600" dirty="0">
                <a:solidFill>
                  <a:schemeClr val="tx1"/>
                </a:solidFill>
                <a:latin typeface="Courier New" panose="02070309020205020404" pitchFamily="49" charset="0"/>
              </a:rPr>
              <a:t>[:,[1,5]]</a:t>
            </a:r>
          </a:p>
        </p:txBody>
      </p:sp>
      <p:sp>
        <p:nvSpPr>
          <p:cNvPr id="7" name="Content Placeholder 2">
            <a:extLst>
              <a:ext uri="{FF2B5EF4-FFF2-40B4-BE49-F238E27FC236}">
                <a16:creationId xmlns:a16="http://schemas.microsoft.com/office/drawing/2014/main" id="{987CEA5E-C5AB-0266-32BA-78C67248C447}"/>
              </a:ext>
            </a:extLst>
          </p:cNvPr>
          <p:cNvSpPr txBox="1">
            <a:spLocks/>
          </p:cNvSpPr>
          <p:nvPr/>
        </p:nvSpPr>
        <p:spPr>
          <a:xfrm>
            <a:off x="6096000" y="2638023"/>
            <a:ext cx="5067012" cy="1354899"/>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600" dirty="0">
                <a:solidFill>
                  <a:schemeClr val="tx1"/>
                </a:solidFill>
                <a:latin typeface="Courier New" panose="02070309020205020404" pitchFamily="49" charset="0"/>
              </a:rPr>
              <a:t>#Create a </a:t>
            </a:r>
            <a:r>
              <a:rPr lang="en-US" sz="600" dirty="0" err="1">
                <a:solidFill>
                  <a:schemeClr val="tx1"/>
                </a:solidFill>
                <a:latin typeface="Courier New" panose="02070309020205020404" pitchFamily="49" charset="0"/>
              </a:rPr>
              <a:t>dataframe</a:t>
            </a:r>
            <a:r>
              <a:rPr lang="en-US" sz="600" dirty="0">
                <a:solidFill>
                  <a:schemeClr val="tx1"/>
                </a:solidFill>
                <a:latin typeface="Courier New" panose="02070309020205020404" pitchFamily="49" charset="0"/>
              </a:rPr>
              <a:t> of body mass index</a:t>
            </a:r>
          </a:p>
          <a:p>
            <a:pPr>
              <a:lnSpc>
                <a:spcPct val="100000"/>
              </a:lnSpc>
              <a:spcBef>
                <a:spcPts val="600"/>
              </a:spcBef>
            </a:pPr>
            <a:r>
              <a:rPr lang="en-US" sz="600" dirty="0" err="1">
                <a:solidFill>
                  <a:schemeClr val="tx1"/>
                </a:solidFill>
                <a:latin typeface="Courier New" panose="02070309020205020404" pitchFamily="49" charset="0"/>
              </a:rPr>
              <a:t>bmi_df</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pd.DataFrame</a:t>
            </a:r>
            <a:r>
              <a:rPr lang="en-US" sz="600" dirty="0">
                <a:solidFill>
                  <a:schemeClr val="tx1"/>
                </a:solidFill>
                <a:latin typeface="Courier New" panose="02070309020205020404" pitchFamily="49" charset="0"/>
              </a:rPr>
              <a:t>()</a:t>
            </a:r>
          </a:p>
          <a:p>
            <a:pPr>
              <a:lnSpc>
                <a:spcPct val="100000"/>
              </a:lnSpc>
              <a:spcBef>
                <a:spcPts val="600"/>
              </a:spcBef>
            </a:pPr>
            <a:r>
              <a:rPr lang="en-US" sz="600" dirty="0" err="1">
                <a:solidFill>
                  <a:schemeClr val="tx1"/>
                </a:solidFill>
                <a:latin typeface="Courier New" panose="02070309020205020404" pitchFamily="49" charset="0"/>
              </a:rPr>
              <a:t>bmi_df</a:t>
            </a:r>
            <a:r>
              <a:rPr lang="en-US" sz="600" dirty="0">
                <a:solidFill>
                  <a:schemeClr val="tx1"/>
                </a:solidFill>
                <a:latin typeface="Courier New" panose="02070309020205020404" pitchFamily="49" charset="0"/>
              </a:rPr>
              <a:t> = observations[observations['DESCRIPTION'] == 'Body Mass Index']</a:t>
            </a:r>
          </a:p>
          <a:p>
            <a:pPr>
              <a:lnSpc>
                <a:spcPct val="100000"/>
              </a:lnSpc>
              <a:spcBef>
                <a:spcPts val="600"/>
              </a:spcBef>
            </a:pPr>
            <a:r>
              <a:rPr lang="en-US" sz="600" dirty="0" err="1">
                <a:solidFill>
                  <a:schemeClr val="tx1"/>
                </a:solidFill>
                <a:latin typeface="Courier New" panose="02070309020205020404" pitchFamily="49" charset="0"/>
              </a:rPr>
              <a:t>bmi_df.rename</a:t>
            </a:r>
            <a:r>
              <a:rPr lang="en-US" sz="600" dirty="0">
                <a:solidFill>
                  <a:schemeClr val="tx1"/>
                </a:solidFill>
                <a:latin typeface="Courier New" panose="02070309020205020404" pitchFamily="49" charset="0"/>
              </a:rPr>
              <a:t>(columns={'VALUE': 'BMI'}, </a:t>
            </a:r>
            <a:r>
              <a:rPr lang="en-US" sz="600" dirty="0" err="1">
                <a:solidFill>
                  <a:schemeClr val="tx1"/>
                </a:solidFill>
                <a:latin typeface="Courier New" panose="02070309020205020404" pitchFamily="49" charset="0"/>
              </a:rPr>
              <a:t>inplace</a:t>
            </a:r>
            <a:r>
              <a:rPr lang="en-US" sz="600" dirty="0">
                <a:solidFill>
                  <a:schemeClr val="tx1"/>
                </a:solidFill>
                <a:latin typeface="Courier New" panose="02070309020205020404" pitchFamily="49" charset="0"/>
              </a:rPr>
              <a:t>=True)</a:t>
            </a:r>
          </a:p>
          <a:p>
            <a:pPr>
              <a:lnSpc>
                <a:spcPct val="100000"/>
              </a:lnSpc>
              <a:spcBef>
                <a:spcPts val="600"/>
              </a:spcBef>
            </a:pPr>
            <a:r>
              <a:rPr lang="en-US" sz="600" dirty="0">
                <a:solidFill>
                  <a:schemeClr val="tx1"/>
                </a:solidFill>
                <a:latin typeface="Courier New" panose="02070309020205020404" pitchFamily="49" charset="0"/>
              </a:rPr>
              <a:t># Convert the 'BMI' column to integer</a:t>
            </a:r>
          </a:p>
          <a:p>
            <a:pPr>
              <a:lnSpc>
                <a:spcPct val="100000"/>
              </a:lnSpc>
              <a:spcBef>
                <a:spcPts val="600"/>
              </a:spcBef>
            </a:pPr>
            <a:r>
              <a:rPr lang="en-US" sz="600" dirty="0" err="1">
                <a:solidFill>
                  <a:schemeClr val="tx1"/>
                </a:solidFill>
                <a:latin typeface="Courier New" panose="02070309020205020404" pitchFamily="49" charset="0"/>
              </a:rPr>
              <a:t>bmi_df</a:t>
            </a:r>
            <a:r>
              <a:rPr lang="en-US" sz="600" dirty="0">
                <a:solidFill>
                  <a:schemeClr val="tx1"/>
                </a:solidFill>
                <a:latin typeface="Courier New" panose="02070309020205020404" pitchFamily="49" charset="0"/>
              </a:rPr>
              <a:t>['BMI'] = </a:t>
            </a:r>
            <a:r>
              <a:rPr lang="en-US" sz="600" dirty="0" err="1">
                <a:solidFill>
                  <a:schemeClr val="tx1"/>
                </a:solidFill>
                <a:latin typeface="Courier New" panose="02070309020205020404" pitchFamily="49" charset="0"/>
              </a:rPr>
              <a:t>bmi_df</a:t>
            </a:r>
            <a:r>
              <a:rPr lang="en-US" sz="600" dirty="0">
                <a:solidFill>
                  <a:schemeClr val="tx1"/>
                </a:solidFill>
                <a:latin typeface="Courier New" panose="02070309020205020404" pitchFamily="49" charset="0"/>
              </a:rPr>
              <a:t>['BMI'].</a:t>
            </a:r>
            <a:r>
              <a:rPr lang="en-US" sz="600" dirty="0" err="1">
                <a:solidFill>
                  <a:schemeClr val="tx1"/>
                </a:solidFill>
                <a:latin typeface="Courier New" panose="02070309020205020404" pitchFamily="49" charset="0"/>
              </a:rPr>
              <a:t>astype</a:t>
            </a:r>
            <a:r>
              <a:rPr lang="en-US" sz="600" dirty="0">
                <a:solidFill>
                  <a:schemeClr val="tx1"/>
                </a:solidFill>
                <a:latin typeface="Courier New" panose="02070309020205020404" pitchFamily="49" charset="0"/>
              </a:rPr>
              <a:t>(float)</a:t>
            </a:r>
          </a:p>
          <a:p>
            <a:pPr>
              <a:lnSpc>
                <a:spcPct val="100000"/>
              </a:lnSpc>
              <a:spcBef>
                <a:spcPts val="600"/>
              </a:spcBef>
            </a:pPr>
            <a:r>
              <a:rPr lang="en-US" sz="600" dirty="0" err="1">
                <a:solidFill>
                  <a:schemeClr val="tx1"/>
                </a:solidFill>
                <a:latin typeface="Courier New" panose="02070309020205020404" pitchFamily="49" charset="0"/>
              </a:rPr>
              <a:t>bmi_df</a:t>
            </a:r>
            <a:r>
              <a:rPr lang="en-US" sz="600" dirty="0">
                <a:solidFill>
                  <a:schemeClr val="tx1"/>
                </a:solidFill>
                <a:latin typeface="Courier New" panose="02070309020205020404" pitchFamily="49" charset="0"/>
              </a:rPr>
              <a:t>['BMI'] = </a:t>
            </a:r>
            <a:r>
              <a:rPr lang="en-US" sz="600" dirty="0" err="1">
                <a:solidFill>
                  <a:schemeClr val="tx1"/>
                </a:solidFill>
                <a:latin typeface="Courier New" panose="02070309020205020404" pitchFamily="49" charset="0"/>
              </a:rPr>
              <a:t>bmi_df</a:t>
            </a:r>
            <a:r>
              <a:rPr lang="en-US" sz="600" dirty="0">
                <a:solidFill>
                  <a:schemeClr val="tx1"/>
                </a:solidFill>
                <a:latin typeface="Courier New" panose="02070309020205020404" pitchFamily="49" charset="0"/>
              </a:rPr>
              <a:t>['BMI'].</a:t>
            </a:r>
            <a:r>
              <a:rPr lang="en-US" sz="600" dirty="0" err="1">
                <a:solidFill>
                  <a:schemeClr val="tx1"/>
                </a:solidFill>
                <a:latin typeface="Courier New" panose="02070309020205020404" pitchFamily="49" charset="0"/>
              </a:rPr>
              <a:t>astype</a:t>
            </a:r>
            <a:r>
              <a:rPr lang="en-US" sz="600" dirty="0">
                <a:solidFill>
                  <a:schemeClr val="tx1"/>
                </a:solidFill>
                <a:latin typeface="Courier New" panose="02070309020205020404" pitchFamily="49" charset="0"/>
              </a:rPr>
              <a:t>(int)</a:t>
            </a:r>
          </a:p>
          <a:p>
            <a:pPr>
              <a:lnSpc>
                <a:spcPct val="100000"/>
              </a:lnSpc>
              <a:spcBef>
                <a:spcPts val="600"/>
              </a:spcBef>
            </a:pPr>
            <a:r>
              <a:rPr lang="en-US" sz="600" dirty="0" err="1">
                <a:solidFill>
                  <a:schemeClr val="tx1"/>
                </a:solidFill>
                <a:latin typeface="Courier New" panose="02070309020205020404" pitchFamily="49" charset="0"/>
              </a:rPr>
              <a:t>bmi_df.iloc</a:t>
            </a:r>
            <a:r>
              <a:rPr lang="en-US" sz="600" dirty="0">
                <a:solidFill>
                  <a:schemeClr val="tx1"/>
                </a:solidFill>
                <a:latin typeface="Courier New" panose="02070309020205020404" pitchFamily="49" charset="0"/>
              </a:rPr>
              <a:t>[:,[1,5]]</a:t>
            </a:r>
          </a:p>
        </p:txBody>
      </p:sp>
    </p:spTree>
    <p:extLst>
      <p:ext uri="{BB962C8B-B14F-4D97-AF65-F5344CB8AC3E}">
        <p14:creationId xmlns:p14="http://schemas.microsoft.com/office/powerpoint/2010/main" val="2710656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Creating the </a:t>
            </a:r>
            <a:r>
              <a:rPr lang="en-US" dirty="0" err="1"/>
              <a:t>dataframes</a:t>
            </a:r>
            <a:r>
              <a:rPr lang="en-US" dirty="0"/>
              <a:t> for analysis</a:t>
            </a:r>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0" y="966159"/>
            <a:ext cx="10789920" cy="4209689"/>
          </a:xfrm>
          <a:ln>
            <a:solidFill>
              <a:schemeClr val="tx1"/>
            </a:solidFill>
          </a:ln>
        </p:spPr>
        <p:txBody>
          <a:bodyPr numCol="2">
            <a:noAutofit/>
          </a:bodyPr>
          <a:lstStyle/>
          <a:p>
            <a:pPr>
              <a:lnSpc>
                <a:spcPct val="100000"/>
              </a:lnSpc>
              <a:spcBef>
                <a:spcPts val="600"/>
              </a:spcBef>
            </a:pPr>
            <a:r>
              <a:rPr lang="en-US" sz="600" dirty="0">
                <a:solidFill>
                  <a:schemeClr val="tx1"/>
                </a:solidFill>
                <a:latin typeface="Courier New" panose="02070309020205020404" pitchFamily="49" charset="0"/>
              </a:rPr>
              <a:t>#Convert the text to numbers for use in machine learning</a:t>
            </a:r>
          </a:p>
          <a:p>
            <a:pPr>
              <a:lnSpc>
                <a:spcPct val="100000"/>
              </a:lnSpc>
              <a:spcBef>
                <a:spcPts val="600"/>
              </a:spcBef>
            </a:pPr>
            <a:r>
              <a:rPr lang="en-US" sz="600" dirty="0">
                <a:solidFill>
                  <a:schemeClr val="tx1"/>
                </a:solidFill>
                <a:latin typeface="Courier New" panose="02070309020205020404" pitchFamily="49" charset="0"/>
              </a:rPr>
              <a:t>#CODE_y = 48065-7:   D-dimer</a:t>
            </a:r>
          </a:p>
          <a:p>
            <a:pPr>
              <a:lnSpc>
                <a:spcPct val="100000"/>
              </a:lnSpc>
              <a:spcBef>
                <a:spcPts val="600"/>
              </a:spcBef>
            </a:pPr>
            <a:r>
              <a:rPr lang="en-US" sz="600" dirty="0">
                <a:solidFill>
                  <a:schemeClr val="tx1"/>
                </a:solidFill>
                <a:latin typeface="Courier New" panose="02070309020205020404" pitchFamily="49" charset="0"/>
              </a:rPr>
              <a:t>#CODE_y = 2276-4:    Serum Ferritin</a:t>
            </a:r>
          </a:p>
          <a:p>
            <a:pPr>
              <a:lnSpc>
                <a:spcPct val="100000"/>
              </a:lnSpc>
              <a:spcBef>
                <a:spcPts val="600"/>
              </a:spcBef>
            </a:pPr>
            <a:r>
              <a:rPr lang="en-US" sz="600" dirty="0">
                <a:solidFill>
                  <a:schemeClr val="tx1"/>
                </a:solidFill>
                <a:latin typeface="Courier New" panose="02070309020205020404" pitchFamily="49" charset="0"/>
              </a:rPr>
              <a:t>#CODE_y = 89579-7:   High Sensitivity Cardiac Troponin I</a:t>
            </a:r>
          </a:p>
          <a:p>
            <a:pPr>
              <a:lnSpc>
                <a:spcPct val="100000"/>
              </a:lnSpc>
              <a:spcBef>
                <a:spcPts val="600"/>
              </a:spcBef>
            </a:pPr>
            <a:r>
              <a:rPr lang="en-US" sz="600" dirty="0">
                <a:solidFill>
                  <a:schemeClr val="tx1"/>
                </a:solidFill>
                <a:latin typeface="Courier New" panose="02070309020205020404" pitchFamily="49" charset="0"/>
              </a:rPr>
              <a:t>#CODE_y = 26881-3:   IL-6</a:t>
            </a:r>
          </a:p>
          <a:p>
            <a:pPr>
              <a:lnSpc>
                <a:spcPct val="100000"/>
              </a:lnSpc>
              <a:spcBef>
                <a:spcPts val="600"/>
              </a:spcBef>
            </a:pPr>
            <a:r>
              <a:rPr lang="en-US" sz="600" dirty="0">
                <a:solidFill>
                  <a:schemeClr val="tx1"/>
                </a:solidFill>
                <a:latin typeface="Courier New" panose="02070309020205020404" pitchFamily="49" charset="0"/>
              </a:rPr>
              <a:t>#CODE_y = 731-0:     Lymphocytes</a:t>
            </a:r>
          </a:p>
          <a:p>
            <a:pPr>
              <a:lnSpc>
                <a:spcPct val="100000"/>
              </a:lnSpc>
              <a:spcBef>
                <a:spcPts val="600"/>
              </a:spcBef>
            </a:pPr>
            <a:r>
              <a:rPr lang="en-US" sz="600" dirty="0">
                <a:solidFill>
                  <a:schemeClr val="tx1"/>
                </a:solidFill>
                <a:latin typeface="Courier New" panose="02070309020205020404" pitchFamily="49" charset="0"/>
              </a:rPr>
              <a:t>#CODE_y = 14804-9:   Lactate dehydrogenase</a:t>
            </a:r>
          </a:p>
          <a:p>
            <a:pPr>
              <a:lnSpc>
                <a:spcPct val="100000"/>
              </a:lnSpc>
              <a:spcBef>
                <a:spcPts val="600"/>
              </a:spcBef>
            </a:pPr>
            <a:r>
              <a:rPr lang="en-US" sz="600" dirty="0">
                <a:solidFill>
                  <a:schemeClr val="tx1"/>
                </a:solidFill>
                <a:latin typeface="Courier New" panose="02070309020205020404" pitchFamily="49" charset="0"/>
              </a:rPr>
              <a:t>#create new columns by converting text-based variables to integers and lab-item specific columns for their values</a:t>
            </a:r>
          </a:p>
          <a:p>
            <a:pPr>
              <a:lnSpc>
                <a:spcPct val="100000"/>
              </a:lnSpc>
              <a:spcBef>
                <a:spcPts val="600"/>
              </a:spcBef>
            </a:pP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['death']                     = </a:t>
            </a: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['death'].replace({True: 1, False: 0})</a:t>
            </a:r>
          </a:p>
          <a:p>
            <a:pPr>
              <a:lnSpc>
                <a:spcPct val="100000"/>
              </a:lnSpc>
              <a:spcBef>
                <a:spcPts val="600"/>
              </a:spcBef>
            </a:pP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['admit']                     = </a:t>
            </a: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['admit'].replace({True: 1, False: 0})</a:t>
            </a:r>
          </a:p>
          <a:p>
            <a:pPr>
              <a:lnSpc>
                <a:spcPct val="100000"/>
              </a:lnSpc>
              <a:spcBef>
                <a:spcPts val="600"/>
              </a:spcBef>
            </a:pP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a:t>
            </a:r>
            <a:r>
              <a:rPr lang="en-US" sz="600" dirty="0" err="1">
                <a:solidFill>
                  <a:schemeClr val="tx1"/>
                </a:solidFill>
                <a:latin typeface="Courier New" panose="02070309020205020404" pitchFamily="49" charset="0"/>
              </a:rPr>
              <a:t>icu_admit</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a:t>
            </a:r>
            <a:r>
              <a:rPr lang="en-US" sz="600" dirty="0" err="1">
                <a:solidFill>
                  <a:schemeClr val="tx1"/>
                </a:solidFill>
                <a:latin typeface="Courier New" panose="02070309020205020404" pitchFamily="49" charset="0"/>
              </a:rPr>
              <a:t>icu_admit</a:t>
            </a:r>
            <a:r>
              <a:rPr lang="en-US" sz="600" dirty="0">
                <a:solidFill>
                  <a:schemeClr val="tx1"/>
                </a:solidFill>
                <a:latin typeface="Courier New" panose="02070309020205020404" pitchFamily="49" charset="0"/>
              </a:rPr>
              <a:t>'].replace({True: 1, False: 0})</a:t>
            </a:r>
          </a:p>
          <a:p>
            <a:pPr>
              <a:lnSpc>
                <a:spcPct val="100000"/>
              </a:lnSpc>
              <a:spcBef>
                <a:spcPts val="600"/>
              </a:spcBef>
            </a:pP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['isolation']                 = </a:t>
            </a: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['isolation'].replace({True: 1, False: 0})</a:t>
            </a:r>
          </a:p>
          <a:p>
            <a:pPr>
              <a:lnSpc>
                <a:spcPct val="100000"/>
              </a:lnSpc>
              <a:spcBef>
                <a:spcPts val="600"/>
              </a:spcBef>
            </a:pP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['ventilated']                = </a:t>
            </a: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['ventilated'].replace({True: 1, False: 0})</a:t>
            </a:r>
          </a:p>
          <a:p>
            <a:pPr>
              <a:lnSpc>
                <a:spcPct val="100000"/>
              </a:lnSpc>
              <a:spcBef>
                <a:spcPts val="600"/>
              </a:spcBef>
            </a:pP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a:t>
            </a:r>
            <a:r>
              <a:rPr lang="en-US" sz="600" dirty="0" err="1">
                <a:solidFill>
                  <a:schemeClr val="tx1"/>
                </a:solidFill>
                <a:latin typeface="Courier New" panose="02070309020205020404" pitchFamily="49" charset="0"/>
              </a:rPr>
              <a:t>is_male</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['GENDER'].apply(lambda x: 1 if x == 'M' else 0)</a:t>
            </a:r>
          </a:p>
          <a:p>
            <a:pPr>
              <a:lnSpc>
                <a:spcPct val="100000"/>
              </a:lnSpc>
              <a:spcBef>
                <a:spcPts val="600"/>
              </a:spcBef>
            </a:pP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a:t>
            </a:r>
            <a:r>
              <a:rPr lang="en-US" sz="600" dirty="0" err="1">
                <a:solidFill>
                  <a:schemeClr val="tx1"/>
                </a:solidFill>
                <a:latin typeface="Courier New" panose="02070309020205020404" pitchFamily="49" charset="0"/>
              </a:rPr>
              <a:t>d_dimer</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a:t>
            </a:r>
            <a:r>
              <a:rPr lang="en-US" sz="600" dirty="0" err="1">
                <a:solidFill>
                  <a:schemeClr val="tx1"/>
                </a:solidFill>
                <a:latin typeface="Courier New" panose="02070309020205020404" pitchFamily="49" charset="0"/>
              </a:rPr>
              <a:t>CODE_y</a:t>
            </a:r>
            <a:r>
              <a:rPr lang="en-US" sz="600" dirty="0">
                <a:solidFill>
                  <a:schemeClr val="tx1"/>
                </a:solidFill>
                <a:latin typeface="Courier New" panose="02070309020205020404" pitchFamily="49" charset="0"/>
              </a:rPr>
              <a:t>'].apply(lambda x: 1 if x == '48065-7' else 0) * </a:t>
            </a: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['VALUE']</a:t>
            </a:r>
          </a:p>
          <a:p>
            <a:pPr>
              <a:lnSpc>
                <a:spcPct val="100000"/>
              </a:lnSpc>
              <a:spcBef>
                <a:spcPts val="600"/>
              </a:spcBef>
            </a:pP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a:t>
            </a:r>
            <a:r>
              <a:rPr lang="en-US" sz="600" dirty="0" err="1">
                <a:solidFill>
                  <a:schemeClr val="tx1"/>
                </a:solidFill>
                <a:latin typeface="Courier New" panose="02070309020205020404" pitchFamily="49" charset="0"/>
              </a:rPr>
              <a:t>serum_ferritin</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a:t>
            </a:r>
            <a:r>
              <a:rPr lang="en-US" sz="600" dirty="0" err="1">
                <a:solidFill>
                  <a:schemeClr val="tx1"/>
                </a:solidFill>
                <a:latin typeface="Courier New" panose="02070309020205020404" pitchFamily="49" charset="0"/>
              </a:rPr>
              <a:t>CODE_y</a:t>
            </a:r>
            <a:r>
              <a:rPr lang="en-US" sz="600" dirty="0">
                <a:solidFill>
                  <a:schemeClr val="tx1"/>
                </a:solidFill>
                <a:latin typeface="Courier New" panose="02070309020205020404" pitchFamily="49" charset="0"/>
              </a:rPr>
              <a:t>'].apply(lambda x: 1 if x == '2276-4' else 0) * </a:t>
            </a: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['VALUE']</a:t>
            </a:r>
          </a:p>
          <a:p>
            <a:pPr>
              <a:lnSpc>
                <a:spcPct val="100000"/>
              </a:lnSpc>
              <a:spcBef>
                <a:spcPts val="600"/>
              </a:spcBef>
            </a:pP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a:t>
            </a:r>
            <a:r>
              <a:rPr lang="en-US" sz="600" dirty="0" err="1">
                <a:solidFill>
                  <a:schemeClr val="tx1"/>
                </a:solidFill>
                <a:latin typeface="Courier New" panose="02070309020205020404" pitchFamily="49" charset="0"/>
              </a:rPr>
              <a:t>hi_sens_card_trop</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a:t>
            </a:r>
            <a:r>
              <a:rPr lang="en-US" sz="600" dirty="0" err="1">
                <a:solidFill>
                  <a:schemeClr val="tx1"/>
                </a:solidFill>
                <a:latin typeface="Courier New" panose="02070309020205020404" pitchFamily="49" charset="0"/>
              </a:rPr>
              <a:t>CODE_y</a:t>
            </a:r>
            <a:r>
              <a:rPr lang="en-US" sz="600" dirty="0">
                <a:solidFill>
                  <a:schemeClr val="tx1"/>
                </a:solidFill>
                <a:latin typeface="Courier New" panose="02070309020205020404" pitchFamily="49" charset="0"/>
              </a:rPr>
              <a:t>'].apply(lambda x: 1 if x == '89579-7' else 0) * </a:t>
            </a: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['VALUE']</a:t>
            </a:r>
          </a:p>
          <a:p>
            <a:pPr>
              <a:lnSpc>
                <a:spcPct val="100000"/>
              </a:lnSpc>
              <a:spcBef>
                <a:spcPts val="600"/>
              </a:spcBef>
            </a:pP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a:t>
            </a:r>
            <a:r>
              <a:rPr lang="en-US" sz="600" dirty="0" err="1">
                <a:solidFill>
                  <a:schemeClr val="tx1"/>
                </a:solidFill>
                <a:latin typeface="Courier New" panose="02070309020205020404" pitchFamily="49" charset="0"/>
              </a:rPr>
              <a:t>il_six</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a:t>
            </a:r>
            <a:r>
              <a:rPr lang="en-US" sz="600" dirty="0" err="1">
                <a:solidFill>
                  <a:schemeClr val="tx1"/>
                </a:solidFill>
                <a:latin typeface="Courier New" panose="02070309020205020404" pitchFamily="49" charset="0"/>
              </a:rPr>
              <a:t>CODE_y</a:t>
            </a:r>
            <a:r>
              <a:rPr lang="en-US" sz="600" dirty="0">
                <a:solidFill>
                  <a:schemeClr val="tx1"/>
                </a:solidFill>
                <a:latin typeface="Courier New" panose="02070309020205020404" pitchFamily="49" charset="0"/>
              </a:rPr>
              <a:t>'].apply(lambda x: 1 if x == '26881-3' else 0) * </a:t>
            </a: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['VALUE']</a:t>
            </a:r>
          </a:p>
          <a:p>
            <a:pPr>
              <a:lnSpc>
                <a:spcPct val="100000"/>
              </a:lnSpc>
              <a:spcBef>
                <a:spcPts val="600"/>
              </a:spcBef>
            </a:pP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['lymphocytes']               = </a:t>
            </a: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a:t>
            </a:r>
            <a:r>
              <a:rPr lang="en-US" sz="600" dirty="0" err="1">
                <a:solidFill>
                  <a:schemeClr val="tx1"/>
                </a:solidFill>
                <a:latin typeface="Courier New" panose="02070309020205020404" pitchFamily="49" charset="0"/>
              </a:rPr>
              <a:t>CODE_y</a:t>
            </a:r>
            <a:r>
              <a:rPr lang="en-US" sz="600" dirty="0">
                <a:solidFill>
                  <a:schemeClr val="tx1"/>
                </a:solidFill>
                <a:latin typeface="Courier New" panose="02070309020205020404" pitchFamily="49" charset="0"/>
              </a:rPr>
              <a:t>'].apply(lambda x: 1 if x == '731-0' else 0) * </a:t>
            </a: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['VALUE']</a:t>
            </a:r>
          </a:p>
          <a:p>
            <a:pPr>
              <a:lnSpc>
                <a:spcPct val="100000"/>
              </a:lnSpc>
              <a:spcBef>
                <a:spcPts val="600"/>
              </a:spcBef>
            </a:pP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a:t>
            </a:r>
            <a:r>
              <a:rPr lang="en-US" sz="600" dirty="0" err="1">
                <a:solidFill>
                  <a:schemeClr val="tx1"/>
                </a:solidFill>
                <a:latin typeface="Courier New" panose="02070309020205020404" pitchFamily="49" charset="0"/>
              </a:rPr>
              <a:t>lactate_dehydrogenase</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a:t>
            </a:r>
            <a:r>
              <a:rPr lang="en-US" sz="600" dirty="0" err="1">
                <a:solidFill>
                  <a:schemeClr val="tx1"/>
                </a:solidFill>
                <a:latin typeface="Courier New" panose="02070309020205020404" pitchFamily="49" charset="0"/>
              </a:rPr>
              <a:t>CODE_y</a:t>
            </a:r>
            <a:r>
              <a:rPr lang="en-US" sz="600" dirty="0">
                <a:solidFill>
                  <a:schemeClr val="tx1"/>
                </a:solidFill>
                <a:latin typeface="Courier New" panose="02070309020205020404" pitchFamily="49" charset="0"/>
              </a:rPr>
              <a:t>'].apply(lambda x: 1 if x == '14804-9' else 0) * </a:t>
            </a: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['VALUE’]</a:t>
            </a:r>
          </a:p>
          <a:p>
            <a:pPr>
              <a:lnSpc>
                <a:spcPct val="100000"/>
              </a:lnSpc>
              <a:spcBef>
                <a:spcPts val="600"/>
              </a:spcBef>
            </a:pPr>
            <a:endParaRPr lang="en-US" sz="600" dirty="0">
              <a:solidFill>
                <a:schemeClr val="tx1"/>
              </a:solidFill>
              <a:latin typeface="Courier New" panose="02070309020205020404" pitchFamily="49" charset="0"/>
            </a:endParaRPr>
          </a:p>
          <a:p>
            <a:pPr>
              <a:lnSpc>
                <a:spcPct val="100000"/>
              </a:lnSpc>
              <a:spcBef>
                <a:spcPts val="600"/>
              </a:spcBef>
            </a:pPr>
            <a:r>
              <a:rPr lang="en-US" sz="600" dirty="0">
                <a:solidFill>
                  <a:schemeClr val="tx1"/>
                </a:solidFill>
                <a:latin typeface="Courier New" panose="02070309020205020404" pitchFamily="49" charset="0"/>
              </a:rPr>
              <a:t>#adjust smoker column from text to numbers</a:t>
            </a:r>
          </a:p>
          <a:p>
            <a:pPr>
              <a:lnSpc>
                <a:spcPct val="100000"/>
              </a:lnSpc>
              <a:spcBef>
                <a:spcPts val="600"/>
              </a:spcBef>
            </a:pPr>
            <a:r>
              <a:rPr lang="en-US" sz="600" dirty="0">
                <a:solidFill>
                  <a:schemeClr val="tx1"/>
                </a:solidFill>
                <a:latin typeface="Courier New" panose="02070309020205020404" pitchFamily="49" charset="0"/>
              </a:rPr>
              <a:t>def </a:t>
            </a:r>
            <a:r>
              <a:rPr lang="en-US" sz="600" dirty="0" err="1">
                <a:solidFill>
                  <a:schemeClr val="tx1"/>
                </a:solidFill>
                <a:latin typeface="Courier New" panose="02070309020205020404" pitchFamily="49" charset="0"/>
              </a:rPr>
              <a:t>change_smoker</a:t>
            </a:r>
            <a:r>
              <a:rPr lang="en-US" sz="600" dirty="0">
                <a:solidFill>
                  <a:schemeClr val="tx1"/>
                </a:solidFill>
                <a:latin typeface="Courier New" panose="02070309020205020404" pitchFamily="49" charset="0"/>
              </a:rPr>
              <a:t>(x):</a:t>
            </a:r>
          </a:p>
          <a:p>
            <a:pPr>
              <a:lnSpc>
                <a:spcPct val="100000"/>
              </a:lnSpc>
              <a:spcBef>
                <a:spcPts val="600"/>
              </a:spcBef>
            </a:pPr>
            <a:r>
              <a:rPr lang="en-US" sz="600" dirty="0">
                <a:solidFill>
                  <a:schemeClr val="tx1"/>
                </a:solidFill>
                <a:latin typeface="Courier New" panose="02070309020205020404" pitchFamily="49" charset="0"/>
              </a:rPr>
              <a:t>    if x == 'Never smoker':</a:t>
            </a:r>
          </a:p>
          <a:p>
            <a:pPr>
              <a:lnSpc>
                <a:spcPct val="100000"/>
              </a:lnSpc>
              <a:spcBef>
                <a:spcPts val="600"/>
              </a:spcBef>
            </a:pPr>
            <a:r>
              <a:rPr lang="en-US" sz="600" dirty="0">
                <a:solidFill>
                  <a:schemeClr val="tx1"/>
                </a:solidFill>
                <a:latin typeface="Courier New" panose="02070309020205020404" pitchFamily="49" charset="0"/>
              </a:rPr>
              <a:t>        return 0</a:t>
            </a:r>
          </a:p>
          <a:p>
            <a:pPr>
              <a:lnSpc>
                <a:spcPct val="100000"/>
              </a:lnSpc>
              <a:spcBef>
                <a:spcPts val="600"/>
              </a:spcBef>
            </a:pPr>
            <a:r>
              <a:rPr lang="en-US" sz="600" dirty="0">
                <a:solidFill>
                  <a:schemeClr val="tx1"/>
                </a:solidFill>
                <a:latin typeface="Courier New" panose="02070309020205020404" pitchFamily="49" charset="0"/>
              </a:rPr>
              <a:t>    </a:t>
            </a:r>
            <a:r>
              <a:rPr lang="en-US" sz="600" dirty="0" err="1">
                <a:solidFill>
                  <a:schemeClr val="tx1"/>
                </a:solidFill>
                <a:latin typeface="Courier New" panose="02070309020205020404" pitchFamily="49" charset="0"/>
              </a:rPr>
              <a:t>elif</a:t>
            </a:r>
            <a:r>
              <a:rPr lang="en-US" sz="600" dirty="0">
                <a:solidFill>
                  <a:schemeClr val="tx1"/>
                </a:solidFill>
                <a:latin typeface="Courier New" panose="02070309020205020404" pitchFamily="49" charset="0"/>
              </a:rPr>
              <a:t> x == 'Former smoker': #for former smokers we will use 0.5 to differentiate from current and non-smokers</a:t>
            </a:r>
          </a:p>
          <a:p>
            <a:pPr>
              <a:lnSpc>
                <a:spcPct val="100000"/>
              </a:lnSpc>
              <a:spcBef>
                <a:spcPts val="600"/>
              </a:spcBef>
            </a:pPr>
            <a:r>
              <a:rPr lang="en-US" sz="600" dirty="0">
                <a:solidFill>
                  <a:schemeClr val="tx1"/>
                </a:solidFill>
                <a:latin typeface="Courier New" panose="02070309020205020404" pitchFamily="49" charset="0"/>
              </a:rPr>
              <a:t>        return 0.5</a:t>
            </a:r>
          </a:p>
          <a:p>
            <a:pPr>
              <a:lnSpc>
                <a:spcPct val="100000"/>
              </a:lnSpc>
              <a:spcBef>
                <a:spcPts val="600"/>
              </a:spcBef>
            </a:pPr>
            <a:r>
              <a:rPr lang="en-US" sz="600" dirty="0">
                <a:solidFill>
                  <a:schemeClr val="tx1"/>
                </a:solidFill>
                <a:latin typeface="Courier New" panose="02070309020205020404" pitchFamily="49" charset="0"/>
              </a:rPr>
              <a:t>    else:</a:t>
            </a:r>
          </a:p>
          <a:p>
            <a:pPr>
              <a:lnSpc>
                <a:spcPct val="100000"/>
              </a:lnSpc>
              <a:spcBef>
                <a:spcPts val="600"/>
              </a:spcBef>
            </a:pPr>
            <a:r>
              <a:rPr lang="en-US" sz="600" dirty="0">
                <a:solidFill>
                  <a:schemeClr val="tx1"/>
                </a:solidFill>
                <a:latin typeface="Courier New" panose="02070309020205020404" pitchFamily="49" charset="0"/>
              </a:rPr>
              <a:t>        return 1 #current smokers will be 1</a:t>
            </a:r>
          </a:p>
          <a:p>
            <a:pPr>
              <a:lnSpc>
                <a:spcPct val="100000"/>
              </a:lnSpc>
              <a:spcBef>
                <a:spcPts val="600"/>
              </a:spcBef>
            </a:pP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['smoker'] = </a:t>
            </a: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['smoker'].apply(</a:t>
            </a:r>
            <a:r>
              <a:rPr lang="en-US" sz="600" dirty="0" err="1">
                <a:solidFill>
                  <a:schemeClr val="tx1"/>
                </a:solidFill>
                <a:latin typeface="Courier New" panose="02070309020205020404" pitchFamily="49" charset="0"/>
              </a:rPr>
              <a:t>change_smoker</a:t>
            </a:r>
            <a:r>
              <a:rPr lang="en-US" sz="600" dirty="0">
                <a:solidFill>
                  <a:schemeClr val="tx1"/>
                </a:solidFill>
                <a:latin typeface="Courier New" panose="02070309020205020404" pitchFamily="49" charset="0"/>
              </a:rPr>
              <a:t>)</a:t>
            </a:r>
          </a:p>
          <a:p>
            <a:pPr>
              <a:lnSpc>
                <a:spcPct val="100000"/>
              </a:lnSpc>
              <a:spcBef>
                <a:spcPts val="600"/>
              </a:spcBef>
            </a:pPr>
            <a:endParaRPr lang="en-US" sz="600" dirty="0">
              <a:solidFill>
                <a:schemeClr val="tx1"/>
              </a:solidFill>
              <a:latin typeface="Courier New" panose="02070309020205020404" pitchFamily="49" charset="0"/>
            </a:endParaRPr>
          </a:p>
          <a:p>
            <a:pPr>
              <a:lnSpc>
                <a:spcPct val="100000"/>
              </a:lnSpc>
              <a:spcBef>
                <a:spcPts val="600"/>
              </a:spcBef>
            </a:pPr>
            <a:r>
              <a:rPr lang="en-US" sz="600" dirty="0">
                <a:solidFill>
                  <a:schemeClr val="tx1"/>
                </a:solidFill>
                <a:latin typeface="Courier New" panose="02070309020205020404" pitchFamily="49" charset="0"/>
              </a:rPr>
              <a:t>#Clean up and drop unnecessary columns</a:t>
            </a:r>
          </a:p>
          <a:p>
            <a:pPr>
              <a:lnSpc>
                <a:spcPct val="100000"/>
              </a:lnSpc>
              <a:spcBef>
                <a:spcPts val="600"/>
              </a:spcBef>
            </a:pP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covid_df.drop</a:t>
            </a:r>
            <a:r>
              <a:rPr lang="en-US" sz="600" dirty="0">
                <a:solidFill>
                  <a:schemeClr val="tx1"/>
                </a:solidFill>
                <a:latin typeface="Courier New" panose="02070309020205020404" pitchFamily="49" charset="0"/>
              </a:rPr>
              <a:t>(columns=['survivor'])</a:t>
            </a:r>
          </a:p>
          <a:p>
            <a:pPr>
              <a:lnSpc>
                <a:spcPct val="100000"/>
              </a:lnSpc>
              <a:spcBef>
                <a:spcPts val="600"/>
              </a:spcBef>
            </a:pP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covid_df.drop</a:t>
            </a:r>
            <a:r>
              <a:rPr lang="en-US" sz="600" dirty="0">
                <a:solidFill>
                  <a:schemeClr val="tx1"/>
                </a:solidFill>
                <a:latin typeface="Courier New" panose="02070309020205020404" pitchFamily="49" charset="0"/>
              </a:rPr>
              <a:t>(columns=['admit']) #drop hospital admission as all patients in this sample were admitted</a:t>
            </a:r>
          </a:p>
          <a:p>
            <a:pPr>
              <a:lnSpc>
                <a:spcPct val="100000"/>
              </a:lnSpc>
              <a:spcBef>
                <a:spcPts val="600"/>
              </a:spcBef>
            </a:pP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covid_df.drop</a:t>
            </a:r>
            <a:r>
              <a:rPr lang="en-US" sz="600" dirty="0">
                <a:solidFill>
                  <a:schemeClr val="tx1"/>
                </a:solidFill>
                <a:latin typeface="Courier New" panose="02070309020205020404" pitchFamily="49" charset="0"/>
              </a:rPr>
              <a:t>(columns=['DEATHDATE'])</a:t>
            </a:r>
          </a:p>
          <a:p>
            <a:pPr>
              <a:lnSpc>
                <a:spcPct val="100000"/>
              </a:lnSpc>
              <a:spcBef>
                <a:spcPts val="600"/>
              </a:spcBef>
            </a:pP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covid_df.drop</a:t>
            </a:r>
            <a:r>
              <a:rPr lang="en-US" sz="600" dirty="0">
                <a:solidFill>
                  <a:schemeClr val="tx1"/>
                </a:solidFill>
                <a:latin typeface="Courier New" panose="02070309020205020404" pitchFamily="49" charset="0"/>
              </a:rPr>
              <a:t>(columns=['BIRTHDATE'])</a:t>
            </a:r>
          </a:p>
          <a:p>
            <a:pPr>
              <a:lnSpc>
                <a:spcPct val="100000"/>
              </a:lnSpc>
              <a:spcBef>
                <a:spcPts val="600"/>
              </a:spcBef>
            </a:pP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covid_df.drop</a:t>
            </a:r>
            <a:r>
              <a:rPr lang="en-US" sz="600" dirty="0">
                <a:solidFill>
                  <a:schemeClr val="tx1"/>
                </a:solidFill>
                <a:latin typeface="Courier New" panose="02070309020205020404" pitchFamily="49" charset="0"/>
              </a:rPr>
              <a:t>(columns=['</a:t>
            </a:r>
            <a:r>
              <a:rPr lang="en-US" sz="600" dirty="0" err="1">
                <a:solidFill>
                  <a:schemeClr val="tx1"/>
                </a:solidFill>
                <a:latin typeface="Courier New" panose="02070309020205020404" pitchFamily="49" charset="0"/>
              </a:rPr>
              <a:t>age_range</a:t>
            </a:r>
            <a:r>
              <a:rPr lang="en-US" sz="600" dirty="0">
                <a:solidFill>
                  <a:schemeClr val="tx1"/>
                </a:solidFill>
                <a:latin typeface="Courier New" panose="02070309020205020404" pitchFamily="49" charset="0"/>
              </a:rPr>
              <a:t>'])</a:t>
            </a:r>
          </a:p>
          <a:p>
            <a:pPr>
              <a:lnSpc>
                <a:spcPct val="100000"/>
              </a:lnSpc>
              <a:spcBef>
                <a:spcPts val="600"/>
              </a:spcBef>
            </a:pP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covid_df.drop</a:t>
            </a:r>
            <a:r>
              <a:rPr lang="en-US" sz="600" dirty="0">
                <a:solidFill>
                  <a:schemeClr val="tx1"/>
                </a:solidFill>
                <a:latin typeface="Courier New" panose="02070309020205020404" pitchFamily="49" charset="0"/>
              </a:rPr>
              <a:t>(columns=['GENDER'])</a:t>
            </a:r>
          </a:p>
          <a:p>
            <a:pPr>
              <a:lnSpc>
                <a:spcPct val="100000"/>
              </a:lnSpc>
              <a:spcBef>
                <a:spcPts val="600"/>
              </a:spcBef>
            </a:pP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covid_df.drop</a:t>
            </a:r>
            <a:r>
              <a:rPr lang="en-US" sz="600" dirty="0">
                <a:solidFill>
                  <a:schemeClr val="tx1"/>
                </a:solidFill>
                <a:latin typeface="Courier New" panose="02070309020205020404" pitchFamily="49" charset="0"/>
              </a:rPr>
              <a:t>(columns=['START'])</a:t>
            </a:r>
          </a:p>
          <a:p>
            <a:pPr>
              <a:lnSpc>
                <a:spcPct val="100000"/>
              </a:lnSpc>
              <a:spcBef>
                <a:spcPts val="600"/>
              </a:spcBef>
            </a:pP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covid_df.drop</a:t>
            </a:r>
            <a:r>
              <a:rPr lang="en-US" sz="600" dirty="0">
                <a:solidFill>
                  <a:schemeClr val="tx1"/>
                </a:solidFill>
                <a:latin typeface="Courier New" panose="02070309020205020404" pitchFamily="49" charset="0"/>
              </a:rPr>
              <a:t>(columns=['recovered'])</a:t>
            </a:r>
          </a:p>
          <a:p>
            <a:pPr>
              <a:lnSpc>
                <a:spcPct val="100000"/>
              </a:lnSpc>
              <a:spcBef>
                <a:spcPts val="600"/>
              </a:spcBef>
            </a:pP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covid_df.drop</a:t>
            </a:r>
            <a:r>
              <a:rPr lang="en-US" sz="600" dirty="0">
                <a:solidFill>
                  <a:schemeClr val="tx1"/>
                </a:solidFill>
                <a:latin typeface="Courier New" panose="02070309020205020404" pitchFamily="49" charset="0"/>
              </a:rPr>
              <a:t>(columns=['</a:t>
            </a:r>
            <a:r>
              <a:rPr lang="en-US" sz="600" dirty="0" err="1">
                <a:solidFill>
                  <a:schemeClr val="tx1"/>
                </a:solidFill>
                <a:latin typeface="Courier New" panose="02070309020205020404" pitchFamily="49" charset="0"/>
              </a:rPr>
              <a:t>covid_start</a:t>
            </a:r>
            <a:r>
              <a:rPr lang="en-US" sz="600" dirty="0">
                <a:solidFill>
                  <a:schemeClr val="tx1"/>
                </a:solidFill>
                <a:latin typeface="Courier New" panose="02070309020205020404" pitchFamily="49" charset="0"/>
              </a:rPr>
              <a:t>'])</a:t>
            </a:r>
          </a:p>
          <a:p>
            <a:pPr>
              <a:lnSpc>
                <a:spcPct val="100000"/>
              </a:lnSpc>
              <a:spcBef>
                <a:spcPts val="600"/>
              </a:spcBef>
            </a:pP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covid_df.drop</a:t>
            </a:r>
            <a:r>
              <a:rPr lang="en-US" sz="600" dirty="0">
                <a:solidFill>
                  <a:schemeClr val="tx1"/>
                </a:solidFill>
                <a:latin typeface="Courier New" panose="02070309020205020404" pitchFamily="49" charset="0"/>
              </a:rPr>
              <a:t>(columns=['</a:t>
            </a:r>
            <a:r>
              <a:rPr lang="en-US" sz="600" dirty="0" err="1">
                <a:solidFill>
                  <a:schemeClr val="tx1"/>
                </a:solidFill>
                <a:latin typeface="Courier New" panose="02070309020205020404" pitchFamily="49" charset="0"/>
              </a:rPr>
              <a:t>CODE_y</a:t>
            </a:r>
            <a:r>
              <a:rPr lang="en-US" sz="600" dirty="0">
                <a:solidFill>
                  <a:schemeClr val="tx1"/>
                </a:solidFill>
                <a:latin typeface="Courier New" panose="02070309020205020404" pitchFamily="49" charset="0"/>
              </a:rPr>
              <a:t>'])</a:t>
            </a:r>
          </a:p>
          <a:p>
            <a:pPr>
              <a:lnSpc>
                <a:spcPct val="100000"/>
              </a:lnSpc>
              <a:spcBef>
                <a:spcPts val="600"/>
              </a:spcBef>
            </a:pP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covid_df.drop</a:t>
            </a:r>
            <a:r>
              <a:rPr lang="en-US" sz="600" dirty="0">
                <a:solidFill>
                  <a:schemeClr val="tx1"/>
                </a:solidFill>
                <a:latin typeface="Courier New" panose="02070309020205020404" pitchFamily="49" charset="0"/>
              </a:rPr>
              <a:t>(columns=['VALUE'])</a:t>
            </a:r>
          </a:p>
          <a:p>
            <a:pPr>
              <a:lnSpc>
                <a:spcPct val="100000"/>
              </a:lnSpc>
              <a:spcBef>
                <a:spcPts val="600"/>
              </a:spcBef>
            </a:pPr>
            <a:r>
              <a:rPr lang="en-US" sz="600" dirty="0" err="1">
                <a:solidFill>
                  <a:schemeClr val="tx1"/>
                </a:solidFill>
                <a:latin typeface="Courier New" panose="02070309020205020404" pitchFamily="49" charset="0"/>
              </a:rPr>
              <a:t>covid_df</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covid_df.drop</a:t>
            </a:r>
            <a:r>
              <a:rPr lang="en-US" sz="600" dirty="0">
                <a:solidFill>
                  <a:schemeClr val="tx1"/>
                </a:solidFill>
                <a:latin typeface="Courier New" panose="02070309020205020404" pitchFamily="49" charset="0"/>
              </a:rPr>
              <a:t>(columns=['CODE'])</a:t>
            </a:r>
          </a:p>
          <a:p>
            <a:pPr>
              <a:lnSpc>
                <a:spcPct val="100000"/>
              </a:lnSpc>
              <a:spcBef>
                <a:spcPts val="600"/>
              </a:spcBef>
            </a:pPr>
            <a:endParaRPr lang="en-US" sz="600" dirty="0">
              <a:solidFill>
                <a:schemeClr val="tx1"/>
              </a:solidFill>
              <a:latin typeface="Courier New" panose="02070309020205020404" pitchFamily="49" charset="0"/>
            </a:endParaRPr>
          </a:p>
          <a:p>
            <a:pPr>
              <a:lnSpc>
                <a:spcPct val="100000"/>
              </a:lnSpc>
              <a:spcBef>
                <a:spcPts val="600"/>
              </a:spcBef>
            </a:pPr>
            <a:r>
              <a:rPr lang="en-US" sz="600" dirty="0" err="1">
                <a:solidFill>
                  <a:schemeClr val="tx1"/>
                </a:solidFill>
                <a:latin typeface="Courier New" panose="02070309020205020404" pitchFamily="49" charset="0"/>
              </a:rPr>
              <a:t>covid_df.head</a:t>
            </a:r>
            <a:r>
              <a:rPr lang="en-US" sz="600" dirty="0">
                <a:solidFill>
                  <a:schemeClr val="tx1"/>
                </a:solidFill>
                <a:latin typeface="Courier New" panose="02070309020205020404" pitchFamily="49" charset="0"/>
              </a:rPr>
              <a:t>(2)</a:t>
            </a:r>
          </a:p>
        </p:txBody>
      </p:sp>
      <p:graphicFrame>
        <p:nvGraphicFramePr>
          <p:cNvPr id="8" name="Table 7">
            <a:extLst>
              <a:ext uri="{FF2B5EF4-FFF2-40B4-BE49-F238E27FC236}">
                <a16:creationId xmlns:a16="http://schemas.microsoft.com/office/drawing/2014/main" id="{5EA309E8-ED06-B8C3-9005-C4C8A62E576F}"/>
              </a:ext>
            </a:extLst>
          </p:cNvPr>
          <p:cNvGraphicFramePr>
            <a:graphicFrameLocks noGrp="1"/>
          </p:cNvGraphicFramePr>
          <p:nvPr>
            <p:extLst>
              <p:ext uri="{D42A27DB-BD31-4B8C-83A1-F6EECF244321}">
                <p14:modId xmlns:p14="http://schemas.microsoft.com/office/powerpoint/2010/main" val="2341404003"/>
              </p:ext>
            </p:extLst>
          </p:nvPr>
        </p:nvGraphicFramePr>
        <p:xfrm>
          <a:off x="373090" y="5244957"/>
          <a:ext cx="10789916" cy="1193800"/>
        </p:xfrm>
        <a:graphic>
          <a:graphicData uri="http://schemas.openxmlformats.org/drawingml/2006/table">
            <a:tbl>
              <a:tblPr firstRow="1" bandRow="1">
                <a:tableStyleId>{5C22544A-7EE6-4342-B048-85BDC9FD1C3A}</a:tableStyleId>
              </a:tblPr>
              <a:tblGrid>
                <a:gridCol w="258910">
                  <a:extLst>
                    <a:ext uri="{9D8B030D-6E8A-4147-A177-3AD203B41FA5}">
                      <a16:colId xmlns:a16="http://schemas.microsoft.com/office/drawing/2014/main" val="836737914"/>
                    </a:ext>
                  </a:extLst>
                </a:gridCol>
                <a:gridCol w="1092231">
                  <a:extLst>
                    <a:ext uri="{9D8B030D-6E8A-4147-A177-3AD203B41FA5}">
                      <a16:colId xmlns:a16="http://schemas.microsoft.com/office/drawing/2014/main" val="4256413174"/>
                    </a:ext>
                  </a:extLst>
                </a:gridCol>
                <a:gridCol w="420089">
                  <a:extLst>
                    <a:ext uri="{9D8B030D-6E8A-4147-A177-3AD203B41FA5}">
                      <a16:colId xmlns:a16="http://schemas.microsoft.com/office/drawing/2014/main" val="1202252613"/>
                    </a:ext>
                  </a:extLst>
                </a:gridCol>
                <a:gridCol w="636486">
                  <a:extLst>
                    <a:ext uri="{9D8B030D-6E8A-4147-A177-3AD203B41FA5}">
                      <a16:colId xmlns:a16="http://schemas.microsoft.com/office/drawing/2014/main" val="1373694604"/>
                    </a:ext>
                  </a:extLst>
                </a:gridCol>
                <a:gridCol w="636486">
                  <a:extLst>
                    <a:ext uri="{9D8B030D-6E8A-4147-A177-3AD203B41FA5}">
                      <a16:colId xmlns:a16="http://schemas.microsoft.com/office/drawing/2014/main" val="4170359516"/>
                    </a:ext>
                  </a:extLst>
                </a:gridCol>
                <a:gridCol w="636486">
                  <a:extLst>
                    <a:ext uri="{9D8B030D-6E8A-4147-A177-3AD203B41FA5}">
                      <a16:colId xmlns:a16="http://schemas.microsoft.com/office/drawing/2014/main" val="3688154851"/>
                    </a:ext>
                  </a:extLst>
                </a:gridCol>
                <a:gridCol w="636486">
                  <a:extLst>
                    <a:ext uri="{9D8B030D-6E8A-4147-A177-3AD203B41FA5}">
                      <a16:colId xmlns:a16="http://schemas.microsoft.com/office/drawing/2014/main" val="2876948898"/>
                    </a:ext>
                  </a:extLst>
                </a:gridCol>
                <a:gridCol w="636486">
                  <a:extLst>
                    <a:ext uri="{9D8B030D-6E8A-4147-A177-3AD203B41FA5}">
                      <a16:colId xmlns:a16="http://schemas.microsoft.com/office/drawing/2014/main" val="3551102100"/>
                    </a:ext>
                  </a:extLst>
                </a:gridCol>
                <a:gridCol w="636486">
                  <a:extLst>
                    <a:ext uri="{9D8B030D-6E8A-4147-A177-3AD203B41FA5}">
                      <a16:colId xmlns:a16="http://schemas.microsoft.com/office/drawing/2014/main" val="2142260148"/>
                    </a:ext>
                  </a:extLst>
                </a:gridCol>
                <a:gridCol w="636486">
                  <a:extLst>
                    <a:ext uri="{9D8B030D-6E8A-4147-A177-3AD203B41FA5}">
                      <a16:colId xmlns:a16="http://schemas.microsoft.com/office/drawing/2014/main" val="3110942236"/>
                    </a:ext>
                  </a:extLst>
                </a:gridCol>
                <a:gridCol w="636486">
                  <a:extLst>
                    <a:ext uri="{9D8B030D-6E8A-4147-A177-3AD203B41FA5}">
                      <a16:colId xmlns:a16="http://schemas.microsoft.com/office/drawing/2014/main" val="3537365963"/>
                    </a:ext>
                  </a:extLst>
                </a:gridCol>
                <a:gridCol w="636486">
                  <a:extLst>
                    <a:ext uri="{9D8B030D-6E8A-4147-A177-3AD203B41FA5}">
                      <a16:colId xmlns:a16="http://schemas.microsoft.com/office/drawing/2014/main" val="3359411044"/>
                    </a:ext>
                  </a:extLst>
                </a:gridCol>
                <a:gridCol w="636486">
                  <a:extLst>
                    <a:ext uri="{9D8B030D-6E8A-4147-A177-3AD203B41FA5}">
                      <a16:colId xmlns:a16="http://schemas.microsoft.com/office/drawing/2014/main" val="2209221699"/>
                    </a:ext>
                  </a:extLst>
                </a:gridCol>
                <a:gridCol w="636486">
                  <a:extLst>
                    <a:ext uri="{9D8B030D-6E8A-4147-A177-3AD203B41FA5}">
                      <a16:colId xmlns:a16="http://schemas.microsoft.com/office/drawing/2014/main" val="3940882970"/>
                    </a:ext>
                  </a:extLst>
                </a:gridCol>
                <a:gridCol w="636486">
                  <a:extLst>
                    <a:ext uri="{9D8B030D-6E8A-4147-A177-3AD203B41FA5}">
                      <a16:colId xmlns:a16="http://schemas.microsoft.com/office/drawing/2014/main" val="600234796"/>
                    </a:ext>
                  </a:extLst>
                </a:gridCol>
                <a:gridCol w="690427">
                  <a:extLst>
                    <a:ext uri="{9D8B030D-6E8A-4147-A177-3AD203B41FA5}">
                      <a16:colId xmlns:a16="http://schemas.microsoft.com/office/drawing/2014/main" val="3433677363"/>
                    </a:ext>
                  </a:extLst>
                </a:gridCol>
                <a:gridCol w="690427">
                  <a:extLst>
                    <a:ext uri="{9D8B030D-6E8A-4147-A177-3AD203B41FA5}">
                      <a16:colId xmlns:a16="http://schemas.microsoft.com/office/drawing/2014/main" val="3590625282"/>
                    </a:ext>
                  </a:extLst>
                </a:gridCol>
              </a:tblGrid>
              <a:tr h="370840">
                <a:tc>
                  <a:txBody>
                    <a:bodyPr/>
                    <a:lstStyle/>
                    <a:p>
                      <a:pPr algn="ctr" fontAlgn="b"/>
                      <a:endParaRPr lang="en-US" sz="700" b="0" i="0" u="none" strike="noStrike" dirty="0">
                        <a:solidFill>
                          <a:srgbClr val="000000"/>
                        </a:solidFill>
                        <a:effectLst/>
                        <a:latin typeface="Courier New" panose="02070309020205020404" pitchFamily="49" charset="0"/>
                      </a:endParaRPr>
                    </a:p>
                  </a:txBody>
                  <a:tcPr marL="9525" marR="9525" marT="9525" marB="0" anchor="ctr"/>
                </a:tc>
                <a:tc>
                  <a:txBody>
                    <a:bodyPr/>
                    <a:lstStyle/>
                    <a:p>
                      <a:pPr algn="ctr" fontAlgn="ctr"/>
                      <a:r>
                        <a:rPr lang="en-US" sz="700" b="1" i="0" u="none" strike="noStrike" dirty="0">
                          <a:solidFill>
                            <a:schemeClr val="bg1"/>
                          </a:solidFill>
                          <a:effectLst/>
                          <a:latin typeface="Courier New" panose="02070309020205020404" pitchFamily="49" charset="0"/>
                        </a:rPr>
                        <a:t>PATIENT</a:t>
                      </a:r>
                    </a:p>
                  </a:txBody>
                  <a:tcPr marL="9525" marR="9525" marT="9525" marB="0" anchor="ctr"/>
                </a:tc>
                <a:tc>
                  <a:txBody>
                    <a:bodyPr/>
                    <a:lstStyle/>
                    <a:p>
                      <a:pPr algn="ctr" fontAlgn="ctr"/>
                      <a:r>
                        <a:rPr lang="en-US" sz="700" b="1" i="0" u="none" strike="noStrike" dirty="0">
                          <a:solidFill>
                            <a:schemeClr val="bg1"/>
                          </a:solidFill>
                          <a:effectLst/>
                          <a:latin typeface="Courier New" panose="02070309020205020404" pitchFamily="49" charset="0"/>
                        </a:rPr>
                        <a:t>death</a:t>
                      </a:r>
                    </a:p>
                  </a:txBody>
                  <a:tcPr marL="9525" marR="9525" marT="9525" marB="0" anchor="ctr"/>
                </a:tc>
                <a:tc>
                  <a:txBody>
                    <a:bodyPr/>
                    <a:lstStyle/>
                    <a:p>
                      <a:pPr algn="ctr" fontAlgn="ctr"/>
                      <a:r>
                        <a:rPr lang="en-US" sz="700" b="1" i="0" u="none" strike="noStrike" dirty="0" err="1">
                          <a:solidFill>
                            <a:schemeClr val="bg1"/>
                          </a:solidFill>
                          <a:effectLst/>
                          <a:latin typeface="Courier New" panose="02070309020205020404" pitchFamily="49" charset="0"/>
                        </a:rPr>
                        <a:t>icu_admit</a:t>
                      </a:r>
                      <a:endParaRPr lang="en-US" sz="700" b="1" i="0" u="none" strike="noStrike" dirty="0">
                        <a:solidFill>
                          <a:schemeClr val="bg1"/>
                        </a:solidFill>
                        <a:effectLst/>
                        <a:latin typeface="Courier New" panose="02070309020205020404" pitchFamily="49" charset="0"/>
                      </a:endParaRPr>
                    </a:p>
                  </a:txBody>
                  <a:tcPr marL="9525" marR="9525" marT="9525" marB="0" anchor="ctr"/>
                </a:tc>
                <a:tc>
                  <a:txBody>
                    <a:bodyPr/>
                    <a:lstStyle/>
                    <a:p>
                      <a:pPr algn="ctr" fontAlgn="ctr"/>
                      <a:r>
                        <a:rPr lang="en-US" sz="700" b="1" i="0" u="none" strike="noStrike" dirty="0">
                          <a:solidFill>
                            <a:schemeClr val="bg1"/>
                          </a:solidFill>
                          <a:effectLst/>
                          <a:latin typeface="Courier New" panose="02070309020205020404" pitchFamily="49" charset="0"/>
                        </a:rPr>
                        <a:t>age</a:t>
                      </a:r>
                    </a:p>
                  </a:txBody>
                  <a:tcPr marL="9525" marR="9525" marT="9525" marB="0" anchor="ctr"/>
                </a:tc>
                <a:tc>
                  <a:txBody>
                    <a:bodyPr/>
                    <a:lstStyle/>
                    <a:p>
                      <a:pPr algn="ctr" fontAlgn="ctr"/>
                      <a:r>
                        <a:rPr lang="en-US" sz="700" b="1" i="0" u="none" strike="noStrike" dirty="0">
                          <a:solidFill>
                            <a:schemeClr val="bg1"/>
                          </a:solidFill>
                          <a:effectLst/>
                          <a:latin typeface="Courier New" panose="02070309020205020404" pitchFamily="49" charset="0"/>
                        </a:rPr>
                        <a:t>isolation</a:t>
                      </a:r>
                    </a:p>
                  </a:txBody>
                  <a:tcPr marL="9525" marR="9525" marT="9525" marB="0" anchor="ctr"/>
                </a:tc>
                <a:tc>
                  <a:txBody>
                    <a:bodyPr/>
                    <a:lstStyle/>
                    <a:p>
                      <a:pPr algn="ctr" fontAlgn="ctr"/>
                      <a:r>
                        <a:rPr lang="en-US" sz="700" b="1" i="0" u="none" strike="noStrike" dirty="0">
                          <a:solidFill>
                            <a:schemeClr val="bg1"/>
                          </a:solidFill>
                          <a:effectLst/>
                          <a:latin typeface="Courier New" panose="02070309020205020404" pitchFamily="49" charset="0"/>
                        </a:rPr>
                        <a:t>ventilated</a:t>
                      </a:r>
                    </a:p>
                  </a:txBody>
                  <a:tcPr marL="9525" marR="9525" marT="9525" marB="0" anchor="ctr"/>
                </a:tc>
                <a:tc>
                  <a:txBody>
                    <a:bodyPr/>
                    <a:lstStyle/>
                    <a:p>
                      <a:pPr algn="ctr" fontAlgn="ctr"/>
                      <a:r>
                        <a:rPr lang="en-US" sz="700" b="1" i="0" u="none" strike="noStrike" dirty="0">
                          <a:solidFill>
                            <a:schemeClr val="bg1"/>
                          </a:solidFill>
                          <a:effectLst/>
                          <a:latin typeface="Courier New" panose="02070309020205020404" pitchFamily="49" charset="0"/>
                        </a:rPr>
                        <a:t>LOS</a:t>
                      </a:r>
                    </a:p>
                  </a:txBody>
                  <a:tcPr marL="9525" marR="9525" marT="9525" marB="0" anchor="ctr"/>
                </a:tc>
                <a:tc>
                  <a:txBody>
                    <a:bodyPr/>
                    <a:lstStyle/>
                    <a:p>
                      <a:pPr algn="ctr" fontAlgn="ctr"/>
                      <a:r>
                        <a:rPr lang="en-US" sz="700" b="1" i="0" u="none" strike="noStrike" dirty="0">
                          <a:solidFill>
                            <a:schemeClr val="bg1"/>
                          </a:solidFill>
                          <a:effectLst/>
                          <a:latin typeface="Courier New" panose="02070309020205020404" pitchFamily="49" charset="0"/>
                        </a:rPr>
                        <a:t>smoker</a:t>
                      </a:r>
                    </a:p>
                  </a:txBody>
                  <a:tcPr marL="9525" marR="9525" marT="9525" marB="0" anchor="ctr"/>
                </a:tc>
                <a:tc>
                  <a:txBody>
                    <a:bodyPr/>
                    <a:lstStyle/>
                    <a:p>
                      <a:pPr algn="ctr" fontAlgn="ctr"/>
                      <a:r>
                        <a:rPr lang="en-US" sz="700" b="1" i="0" u="none" strike="noStrike" dirty="0">
                          <a:solidFill>
                            <a:schemeClr val="bg1"/>
                          </a:solidFill>
                          <a:effectLst/>
                          <a:latin typeface="Courier New" panose="02070309020205020404" pitchFamily="49" charset="0"/>
                        </a:rPr>
                        <a:t>BMI</a:t>
                      </a:r>
                    </a:p>
                  </a:txBody>
                  <a:tcPr marL="9525" marR="9525" marT="9525" marB="0" anchor="ctr"/>
                </a:tc>
                <a:tc>
                  <a:txBody>
                    <a:bodyPr/>
                    <a:lstStyle/>
                    <a:p>
                      <a:pPr algn="ctr" fontAlgn="ctr"/>
                      <a:r>
                        <a:rPr lang="en-US" sz="700" b="1" i="0" u="none" strike="noStrike" dirty="0" err="1">
                          <a:solidFill>
                            <a:schemeClr val="bg1"/>
                          </a:solidFill>
                          <a:effectLst/>
                          <a:latin typeface="Courier New" panose="02070309020205020404" pitchFamily="49" charset="0"/>
                        </a:rPr>
                        <a:t>is_male</a:t>
                      </a:r>
                      <a:endParaRPr lang="en-US" sz="700" b="1" i="0" u="none" strike="noStrike" dirty="0">
                        <a:solidFill>
                          <a:schemeClr val="bg1"/>
                        </a:solidFill>
                        <a:effectLst/>
                        <a:latin typeface="Courier New" panose="02070309020205020404" pitchFamily="49" charset="0"/>
                      </a:endParaRPr>
                    </a:p>
                  </a:txBody>
                  <a:tcPr marL="9525" marR="9525" marT="9525" marB="0" anchor="ctr"/>
                </a:tc>
                <a:tc>
                  <a:txBody>
                    <a:bodyPr/>
                    <a:lstStyle/>
                    <a:p>
                      <a:pPr algn="ctr" fontAlgn="ctr"/>
                      <a:r>
                        <a:rPr lang="en-US" sz="700" b="1" i="0" u="none" strike="noStrike" dirty="0" err="1">
                          <a:solidFill>
                            <a:schemeClr val="bg1"/>
                          </a:solidFill>
                          <a:effectLst/>
                          <a:latin typeface="Courier New" panose="02070309020205020404" pitchFamily="49" charset="0"/>
                        </a:rPr>
                        <a:t>d_dimer</a:t>
                      </a:r>
                      <a:endParaRPr lang="en-US" sz="700" b="1" i="0" u="none" strike="noStrike" dirty="0">
                        <a:solidFill>
                          <a:schemeClr val="bg1"/>
                        </a:solidFill>
                        <a:effectLst/>
                        <a:latin typeface="Courier New" panose="02070309020205020404" pitchFamily="49" charset="0"/>
                      </a:endParaRPr>
                    </a:p>
                  </a:txBody>
                  <a:tcPr marL="9525" marR="9525" marT="9525" marB="0" anchor="ctr"/>
                </a:tc>
                <a:tc>
                  <a:txBody>
                    <a:bodyPr/>
                    <a:lstStyle/>
                    <a:p>
                      <a:pPr algn="ctr" fontAlgn="ctr"/>
                      <a:r>
                        <a:rPr lang="en-US" sz="700" b="1" i="0" u="none" strike="noStrike" dirty="0" err="1">
                          <a:solidFill>
                            <a:schemeClr val="bg1"/>
                          </a:solidFill>
                          <a:effectLst/>
                          <a:latin typeface="Courier New" panose="02070309020205020404" pitchFamily="49" charset="0"/>
                        </a:rPr>
                        <a:t>serum_ferritin</a:t>
                      </a:r>
                      <a:endParaRPr lang="en-US" sz="700" b="1" i="0" u="none" strike="noStrike" dirty="0">
                        <a:solidFill>
                          <a:schemeClr val="bg1"/>
                        </a:solidFill>
                        <a:effectLst/>
                        <a:latin typeface="Courier New" panose="02070309020205020404" pitchFamily="49" charset="0"/>
                      </a:endParaRPr>
                    </a:p>
                  </a:txBody>
                  <a:tcPr marL="9525" marR="9525" marT="9525" marB="0" anchor="ctr"/>
                </a:tc>
                <a:tc>
                  <a:txBody>
                    <a:bodyPr/>
                    <a:lstStyle/>
                    <a:p>
                      <a:pPr algn="ctr" fontAlgn="ctr"/>
                      <a:r>
                        <a:rPr lang="en-US" sz="700" b="1" i="0" u="none" strike="noStrike" dirty="0" err="1">
                          <a:solidFill>
                            <a:schemeClr val="bg1"/>
                          </a:solidFill>
                          <a:effectLst/>
                          <a:latin typeface="Courier New" panose="02070309020205020404" pitchFamily="49" charset="0"/>
                        </a:rPr>
                        <a:t>hi_sens_card_trop</a:t>
                      </a:r>
                      <a:endParaRPr lang="en-US" sz="700" b="1" i="0" u="none" strike="noStrike" dirty="0">
                        <a:solidFill>
                          <a:schemeClr val="bg1"/>
                        </a:solidFill>
                        <a:effectLst/>
                        <a:latin typeface="Courier New" panose="02070309020205020404" pitchFamily="49" charset="0"/>
                      </a:endParaRPr>
                    </a:p>
                  </a:txBody>
                  <a:tcPr marL="9525" marR="9525" marT="9525" marB="0" anchor="ctr"/>
                </a:tc>
                <a:tc>
                  <a:txBody>
                    <a:bodyPr/>
                    <a:lstStyle/>
                    <a:p>
                      <a:pPr algn="ctr" fontAlgn="ctr"/>
                      <a:r>
                        <a:rPr lang="en-US" sz="700" b="1" i="0" u="none" strike="noStrike" dirty="0" err="1">
                          <a:solidFill>
                            <a:schemeClr val="bg1"/>
                          </a:solidFill>
                          <a:effectLst/>
                          <a:latin typeface="Courier New" panose="02070309020205020404" pitchFamily="49" charset="0"/>
                        </a:rPr>
                        <a:t>il_six</a:t>
                      </a:r>
                      <a:endParaRPr lang="en-US" sz="700" b="1" i="0" u="none" strike="noStrike" dirty="0">
                        <a:solidFill>
                          <a:schemeClr val="bg1"/>
                        </a:solidFill>
                        <a:effectLst/>
                        <a:latin typeface="Courier New" panose="02070309020205020404" pitchFamily="49" charset="0"/>
                      </a:endParaRPr>
                    </a:p>
                  </a:txBody>
                  <a:tcPr marL="9525" marR="9525" marT="9525" marB="0" anchor="ctr"/>
                </a:tc>
                <a:tc>
                  <a:txBody>
                    <a:bodyPr/>
                    <a:lstStyle/>
                    <a:p>
                      <a:pPr algn="ctr" fontAlgn="ctr"/>
                      <a:r>
                        <a:rPr lang="en-US" sz="700" b="1" i="0" u="none" strike="noStrike" dirty="0">
                          <a:solidFill>
                            <a:schemeClr val="bg1"/>
                          </a:solidFill>
                          <a:effectLst/>
                          <a:latin typeface="Courier New" panose="02070309020205020404" pitchFamily="49" charset="0"/>
                        </a:rPr>
                        <a:t>lymphocytes</a:t>
                      </a:r>
                    </a:p>
                  </a:txBody>
                  <a:tcPr marL="9525" marR="9525" marT="9525" marB="0" anchor="ctr"/>
                </a:tc>
                <a:tc>
                  <a:txBody>
                    <a:bodyPr/>
                    <a:lstStyle/>
                    <a:p>
                      <a:pPr algn="ctr" fontAlgn="ctr"/>
                      <a:r>
                        <a:rPr lang="en-US" sz="700" b="1" i="0" u="none" strike="noStrike" dirty="0" err="1">
                          <a:solidFill>
                            <a:schemeClr val="bg1"/>
                          </a:solidFill>
                          <a:effectLst/>
                          <a:latin typeface="Courier New" panose="02070309020205020404" pitchFamily="49" charset="0"/>
                        </a:rPr>
                        <a:t>lactate_dehydrogenase</a:t>
                      </a:r>
                      <a:endParaRPr lang="en-US" sz="700" b="1" i="0" u="none" strike="noStrike" dirty="0">
                        <a:solidFill>
                          <a:schemeClr val="bg1"/>
                        </a:solidFill>
                        <a:effectLst/>
                        <a:latin typeface="Courier New" panose="02070309020205020404" pitchFamily="49" charset="0"/>
                      </a:endParaRPr>
                    </a:p>
                  </a:txBody>
                  <a:tcPr marL="9525" marR="9525" marT="9525" marB="0" anchor="ctr"/>
                </a:tc>
                <a:extLst>
                  <a:ext uri="{0D108BD9-81ED-4DB2-BD59-A6C34878D82A}">
                    <a16:rowId xmlns:a16="http://schemas.microsoft.com/office/drawing/2014/main" val="7843180"/>
                  </a:ext>
                </a:extLst>
              </a:tr>
              <a:tr h="370840">
                <a:tc>
                  <a:txBody>
                    <a:bodyPr/>
                    <a:lstStyle/>
                    <a:p>
                      <a:pPr algn="ctr" fontAlgn="ctr"/>
                      <a:r>
                        <a:rPr lang="en-US" sz="700" b="1">
                          <a:effectLst/>
                          <a:latin typeface="Courier New" panose="02070309020205020404" pitchFamily="49" charset="0"/>
                          <a:cs typeface="Courier New" panose="02070309020205020404" pitchFamily="49" charset="0"/>
                        </a:rPr>
                        <a:t>0</a:t>
                      </a:r>
                    </a:p>
                  </a:txBody>
                  <a:tcPr anchor="ctr"/>
                </a:tc>
                <a:tc>
                  <a:txBody>
                    <a:bodyPr/>
                    <a:lstStyle/>
                    <a:p>
                      <a:pPr algn="ctr"/>
                      <a:r>
                        <a:rPr lang="en-US" sz="700">
                          <a:effectLst/>
                          <a:latin typeface="Courier New" panose="02070309020205020404" pitchFamily="49" charset="0"/>
                          <a:cs typeface="Courier New" panose="02070309020205020404" pitchFamily="49" charset="0"/>
                        </a:rPr>
                        <a:t>3c3b89b1-cb41-4f94-9193-2f3da4fe38e5</a:t>
                      </a:r>
                    </a:p>
                  </a:txBody>
                  <a:tcPr anchor="ctr"/>
                </a:tc>
                <a:tc>
                  <a:txBody>
                    <a:bodyPr/>
                    <a:lstStyle/>
                    <a:p>
                      <a:pPr algn="ctr"/>
                      <a:r>
                        <a:rPr lang="en-US" sz="700">
                          <a:effectLst/>
                          <a:latin typeface="Courier New" panose="02070309020205020404" pitchFamily="49" charset="0"/>
                          <a:cs typeface="Courier New" panose="02070309020205020404" pitchFamily="49" charset="0"/>
                        </a:rPr>
                        <a:t>0</a:t>
                      </a:r>
                    </a:p>
                  </a:txBody>
                  <a:tcPr anchor="ctr"/>
                </a:tc>
                <a:tc>
                  <a:txBody>
                    <a:bodyPr/>
                    <a:lstStyle/>
                    <a:p>
                      <a:pPr algn="ctr"/>
                      <a:r>
                        <a:rPr lang="en-US" sz="700">
                          <a:effectLst/>
                          <a:latin typeface="Courier New" panose="02070309020205020404" pitchFamily="49" charset="0"/>
                          <a:cs typeface="Courier New" panose="02070309020205020404" pitchFamily="49" charset="0"/>
                        </a:rPr>
                        <a:t>0</a:t>
                      </a:r>
                    </a:p>
                  </a:txBody>
                  <a:tcPr anchor="ctr"/>
                </a:tc>
                <a:tc>
                  <a:txBody>
                    <a:bodyPr/>
                    <a:lstStyle/>
                    <a:p>
                      <a:pPr algn="ctr"/>
                      <a:r>
                        <a:rPr lang="en-US" sz="700">
                          <a:effectLst/>
                          <a:latin typeface="Courier New" panose="02070309020205020404" pitchFamily="49" charset="0"/>
                          <a:cs typeface="Courier New" panose="02070309020205020404" pitchFamily="49" charset="0"/>
                        </a:rPr>
                        <a:t>40.587839</a:t>
                      </a:r>
                    </a:p>
                  </a:txBody>
                  <a:tcPr anchor="ctr"/>
                </a:tc>
                <a:tc>
                  <a:txBody>
                    <a:bodyPr/>
                    <a:lstStyle/>
                    <a:p>
                      <a:pPr algn="ctr"/>
                      <a:r>
                        <a:rPr lang="en-US" sz="700">
                          <a:effectLst/>
                          <a:latin typeface="Courier New" panose="02070309020205020404" pitchFamily="49" charset="0"/>
                          <a:cs typeface="Courier New" panose="02070309020205020404" pitchFamily="49" charset="0"/>
                        </a:rPr>
                        <a:t>0</a:t>
                      </a:r>
                    </a:p>
                  </a:txBody>
                  <a:tcPr anchor="ctr"/>
                </a:tc>
                <a:tc>
                  <a:txBody>
                    <a:bodyPr/>
                    <a:lstStyle/>
                    <a:p>
                      <a:pPr algn="ctr"/>
                      <a:r>
                        <a:rPr lang="en-US" sz="700">
                          <a:effectLst/>
                          <a:latin typeface="Courier New" panose="02070309020205020404" pitchFamily="49" charset="0"/>
                          <a:cs typeface="Courier New" panose="02070309020205020404" pitchFamily="49" charset="0"/>
                        </a:rPr>
                        <a:t>0</a:t>
                      </a:r>
                    </a:p>
                  </a:txBody>
                  <a:tcPr anchor="ctr"/>
                </a:tc>
                <a:tc>
                  <a:txBody>
                    <a:bodyPr/>
                    <a:lstStyle/>
                    <a:p>
                      <a:pPr algn="ctr"/>
                      <a:r>
                        <a:rPr lang="en-US" sz="700">
                          <a:effectLst/>
                          <a:latin typeface="Courier New" panose="02070309020205020404" pitchFamily="49" charset="0"/>
                          <a:cs typeface="Courier New" panose="02070309020205020404" pitchFamily="49" charset="0"/>
                        </a:rPr>
                        <a:t>13.0</a:t>
                      </a:r>
                    </a:p>
                  </a:txBody>
                  <a:tcPr anchor="ctr"/>
                </a:tc>
                <a:tc>
                  <a:txBody>
                    <a:bodyPr/>
                    <a:lstStyle/>
                    <a:p>
                      <a:pPr algn="ctr"/>
                      <a:r>
                        <a:rPr lang="en-US" sz="700">
                          <a:effectLst/>
                          <a:latin typeface="Courier New" panose="02070309020205020404" pitchFamily="49" charset="0"/>
                          <a:cs typeface="Courier New" panose="02070309020205020404" pitchFamily="49" charset="0"/>
                        </a:rPr>
                        <a:t>0.0</a:t>
                      </a:r>
                    </a:p>
                  </a:txBody>
                  <a:tcPr anchor="ctr"/>
                </a:tc>
                <a:tc>
                  <a:txBody>
                    <a:bodyPr/>
                    <a:lstStyle/>
                    <a:p>
                      <a:pPr algn="ctr"/>
                      <a:r>
                        <a:rPr lang="en-US" sz="700">
                          <a:effectLst/>
                          <a:latin typeface="Courier New" panose="02070309020205020404" pitchFamily="49" charset="0"/>
                          <a:cs typeface="Courier New" panose="02070309020205020404" pitchFamily="49" charset="0"/>
                        </a:rPr>
                        <a:t>28</a:t>
                      </a:r>
                    </a:p>
                  </a:txBody>
                  <a:tcPr anchor="ctr"/>
                </a:tc>
                <a:tc>
                  <a:txBody>
                    <a:bodyPr/>
                    <a:lstStyle/>
                    <a:p>
                      <a:pPr algn="ctr"/>
                      <a:r>
                        <a:rPr lang="en-US" sz="700">
                          <a:effectLst/>
                          <a:latin typeface="Courier New" panose="02070309020205020404" pitchFamily="49" charset="0"/>
                          <a:cs typeface="Courier New" panose="02070309020205020404" pitchFamily="49" charset="0"/>
                        </a:rPr>
                        <a:t>0</a:t>
                      </a:r>
                    </a:p>
                  </a:txBody>
                  <a:tcPr anchor="ctr"/>
                </a:tc>
                <a:tc>
                  <a:txBody>
                    <a:bodyPr/>
                    <a:lstStyle/>
                    <a:p>
                      <a:pPr algn="ctr"/>
                      <a:r>
                        <a:rPr lang="en-US" sz="700">
                          <a:effectLst/>
                          <a:latin typeface="Courier New" panose="02070309020205020404" pitchFamily="49" charset="0"/>
                          <a:cs typeface="Courier New" panose="02070309020205020404" pitchFamily="49" charset="0"/>
                        </a:rPr>
                        <a:t>0.0</a:t>
                      </a:r>
                    </a:p>
                  </a:txBody>
                  <a:tcPr anchor="ctr"/>
                </a:tc>
                <a:tc>
                  <a:txBody>
                    <a:bodyPr/>
                    <a:lstStyle/>
                    <a:p>
                      <a:pPr algn="ctr"/>
                      <a:r>
                        <a:rPr lang="en-US" sz="700">
                          <a:effectLst/>
                          <a:latin typeface="Courier New" panose="02070309020205020404" pitchFamily="49" charset="0"/>
                          <a:cs typeface="Courier New" panose="02070309020205020404" pitchFamily="49" charset="0"/>
                        </a:rPr>
                        <a:t>0.0</a:t>
                      </a:r>
                    </a:p>
                  </a:txBody>
                  <a:tcPr anchor="ctr"/>
                </a:tc>
                <a:tc>
                  <a:txBody>
                    <a:bodyPr/>
                    <a:lstStyle/>
                    <a:p>
                      <a:pPr algn="ctr"/>
                      <a:r>
                        <a:rPr lang="en-US" sz="700">
                          <a:effectLst/>
                          <a:latin typeface="Courier New" panose="02070309020205020404" pitchFamily="49" charset="0"/>
                          <a:cs typeface="Courier New" panose="02070309020205020404" pitchFamily="49" charset="0"/>
                        </a:rPr>
                        <a:t>0.0</a:t>
                      </a:r>
                    </a:p>
                  </a:txBody>
                  <a:tcPr anchor="ctr"/>
                </a:tc>
                <a:tc>
                  <a:txBody>
                    <a:bodyPr/>
                    <a:lstStyle/>
                    <a:p>
                      <a:pPr algn="ctr"/>
                      <a:r>
                        <a:rPr lang="en-US" sz="700">
                          <a:effectLst/>
                          <a:latin typeface="Courier New" panose="02070309020205020404" pitchFamily="49" charset="0"/>
                          <a:cs typeface="Courier New" panose="02070309020205020404" pitchFamily="49" charset="0"/>
                        </a:rPr>
                        <a:t>0.0</a:t>
                      </a:r>
                    </a:p>
                  </a:txBody>
                  <a:tcPr anchor="ctr"/>
                </a:tc>
                <a:tc>
                  <a:txBody>
                    <a:bodyPr/>
                    <a:lstStyle/>
                    <a:p>
                      <a:pPr algn="ctr"/>
                      <a:r>
                        <a:rPr lang="en-US" sz="700">
                          <a:effectLst/>
                          <a:latin typeface="Courier New" panose="02070309020205020404" pitchFamily="49" charset="0"/>
                          <a:cs typeface="Courier New" panose="02070309020205020404" pitchFamily="49" charset="0"/>
                        </a:rPr>
                        <a:t>1.0</a:t>
                      </a:r>
                    </a:p>
                  </a:txBody>
                  <a:tcPr anchor="ctr"/>
                </a:tc>
                <a:tc>
                  <a:txBody>
                    <a:bodyPr/>
                    <a:lstStyle/>
                    <a:p>
                      <a:pPr algn="ctr"/>
                      <a:r>
                        <a:rPr lang="en-US" sz="700">
                          <a:effectLst/>
                          <a:latin typeface="Courier New" panose="02070309020205020404" pitchFamily="49" charset="0"/>
                          <a:cs typeface="Courier New" panose="02070309020205020404" pitchFamily="49" charset="0"/>
                        </a:rPr>
                        <a:t>0.0</a:t>
                      </a:r>
                    </a:p>
                  </a:txBody>
                  <a:tcPr anchor="ctr"/>
                </a:tc>
                <a:extLst>
                  <a:ext uri="{0D108BD9-81ED-4DB2-BD59-A6C34878D82A}">
                    <a16:rowId xmlns:a16="http://schemas.microsoft.com/office/drawing/2014/main" val="1245532145"/>
                  </a:ext>
                </a:extLst>
              </a:tr>
              <a:tr h="370840">
                <a:tc>
                  <a:txBody>
                    <a:bodyPr/>
                    <a:lstStyle/>
                    <a:p>
                      <a:pPr algn="ctr" fontAlgn="ctr"/>
                      <a:r>
                        <a:rPr lang="en-US" sz="700" b="1">
                          <a:effectLst/>
                          <a:latin typeface="Courier New" panose="02070309020205020404" pitchFamily="49" charset="0"/>
                          <a:cs typeface="Courier New" panose="02070309020205020404" pitchFamily="49" charset="0"/>
                        </a:rPr>
                        <a:t>1</a:t>
                      </a:r>
                    </a:p>
                  </a:txBody>
                  <a:tcPr anchor="ctr"/>
                </a:tc>
                <a:tc>
                  <a:txBody>
                    <a:bodyPr/>
                    <a:lstStyle/>
                    <a:p>
                      <a:pPr algn="ctr"/>
                      <a:r>
                        <a:rPr lang="en-US" sz="700">
                          <a:effectLst/>
                          <a:latin typeface="Courier New" panose="02070309020205020404" pitchFamily="49" charset="0"/>
                          <a:cs typeface="Courier New" panose="02070309020205020404" pitchFamily="49" charset="0"/>
                        </a:rPr>
                        <a:t>3c3b89b1-cb41-4f94-9193-2f3da4fe38e5</a:t>
                      </a:r>
                    </a:p>
                  </a:txBody>
                  <a:tcPr anchor="ctr"/>
                </a:tc>
                <a:tc>
                  <a:txBody>
                    <a:bodyPr/>
                    <a:lstStyle/>
                    <a:p>
                      <a:pPr algn="ctr"/>
                      <a:r>
                        <a:rPr lang="en-US" sz="700">
                          <a:effectLst/>
                          <a:latin typeface="Courier New" panose="02070309020205020404" pitchFamily="49" charset="0"/>
                          <a:cs typeface="Courier New" panose="02070309020205020404" pitchFamily="49" charset="0"/>
                        </a:rPr>
                        <a:t>0</a:t>
                      </a:r>
                    </a:p>
                  </a:txBody>
                  <a:tcPr anchor="ctr"/>
                </a:tc>
                <a:tc>
                  <a:txBody>
                    <a:bodyPr/>
                    <a:lstStyle/>
                    <a:p>
                      <a:pPr algn="ctr"/>
                      <a:r>
                        <a:rPr lang="en-US" sz="700">
                          <a:effectLst/>
                          <a:latin typeface="Courier New" panose="02070309020205020404" pitchFamily="49" charset="0"/>
                          <a:cs typeface="Courier New" panose="02070309020205020404" pitchFamily="49" charset="0"/>
                        </a:rPr>
                        <a:t>0</a:t>
                      </a:r>
                    </a:p>
                  </a:txBody>
                  <a:tcPr anchor="ctr"/>
                </a:tc>
                <a:tc>
                  <a:txBody>
                    <a:bodyPr/>
                    <a:lstStyle/>
                    <a:p>
                      <a:pPr algn="ctr"/>
                      <a:r>
                        <a:rPr lang="en-US" sz="700">
                          <a:effectLst/>
                          <a:latin typeface="Courier New" panose="02070309020205020404" pitchFamily="49" charset="0"/>
                          <a:cs typeface="Courier New" panose="02070309020205020404" pitchFamily="49" charset="0"/>
                        </a:rPr>
                        <a:t>40.587839</a:t>
                      </a:r>
                    </a:p>
                  </a:txBody>
                  <a:tcPr anchor="ctr"/>
                </a:tc>
                <a:tc>
                  <a:txBody>
                    <a:bodyPr/>
                    <a:lstStyle/>
                    <a:p>
                      <a:pPr algn="ctr"/>
                      <a:r>
                        <a:rPr lang="en-US" sz="700">
                          <a:effectLst/>
                          <a:latin typeface="Courier New" panose="02070309020205020404" pitchFamily="49" charset="0"/>
                          <a:cs typeface="Courier New" panose="02070309020205020404" pitchFamily="49" charset="0"/>
                        </a:rPr>
                        <a:t>0</a:t>
                      </a:r>
                    </a:p>
                  </a:txBody>
                  <a:tcPr anchor="ctr"/>
                </a:tc>
                <a:tc>
                  <a:txBody>
                    <a:bodyPr/>
                    <a:lstStyle/>
                    <a:p>
                      <a:pPr algn="ctr"/>
                      <a:r>
                        <a:rPr lang="en-US" sz="700">
                          <a:effectLst/>
                          <a:latin typeface="Courier New" panose="02070309020205020404" pitchFamily="49" charset="0"/>
                          <a:cs typeface="Courier New" panose="02070309020205020404" pitchFamily="49" charset="0"/>
                        </a:rPr>
                        <a:t>0</a:t>
                      </a:r>
                    </a:p>
                  </a:txBody>
                  <a:tcPr anchor="ctr"/>
                </a:tc>
                <a:tc>
                  <a:txBody>
                    <a:bodyPr/>
                    <a:lstStyle/>
                    <a:p>
                      <a:pPr algn="ctr"/>
                      <a:r>
                        <a:rPr lang="en-US" sz="700">
                          <a:effectLst/>
                          <a:latin typeface="Courier New" panose="02070309020205020404" pitchFamily="49" charset="0"/>
                          <a:cs typeface="Courier New" panose="02070309020205020404" pitchFamily="49" charset="0"/>
                        </a:rPr>
                        <a:t>13.0</a:t>
                      </a:r>
                    </a:p>
                  </a:txBody>
                  <a:tcPr anchor="ctr"/>
                </a:tc>
                <a:tc>
                  <a:txBody>
                    <a:bodyPr/>
                    <a:lstStyle/>
                    <a:p>
                      <a:pPr algn="ctr"/>
                      <a:r>
                        <a:rPr lang="en-US" sz="700">
                          <a:effectLst/>
                          <a:latin typeface="Courier New" panose="02070309020205020404" pitchFamily="49" charset="0"/>
                          <a:cs typeface="Courier New" panose="02070309020205020404" pitchFamily="49" charset="0"/>
                        </a:rPr>
                        <a:t>0.0</a:t>
                      </a:r>
                    </a:p>
                  </a:txBody>
                  <a:tcPr anchor="ctr"/>
                </a:tc>
                <a:tc>
                  <a:txBody>
                    <a:bodyPr/>
                    <a:lstStyle/>
                    <a:p>
                      <a:pPr algn="ctr"/>
                      <a:r>
                        <a:rPr lang="en-US" sz="700">
                          <a:effectLst/>
                          <a:latin typeface="Courier New" panose="02070309020205020404" pitchFamily="49" charset="0"/>
                          <a:cs typeface="Courier New" panose="02070309020205020404" pitchFamily="49" charset="0"/>
                        </a:rPr>
                        <a:t>28</a:t>
                      </a:r>
                    </a:p>
                  </a:txBody>
                  <a:tcPr anchor="ctr"/>
                </a:tc>
                <a:tc>
                  <a:txBody>
                    <a:bodyPr/>
                    <a:lstStyle/>
                    <a:p>
                      <a:pPr algn="ctr"/>
                      <a:r>
                        <a:rPr lang="en-US" sz="700">
                          <a:effectLst/>
                          <a:latin typeface="Courier New" panose="02070309020205020404" pitchFamily="49" charset="0"/>
                          <a:cs typeface="Courier New" panose="02070309020205020404" pitchFamily="49" charset="0"/>
                        </a:rPr>
                        <a:t>0</a:t>
                      </a:r>
                    </a:p>
                  </a:txBody>
                  <a:tcPr anchor="ctr"/>
                </a:tc>
                <a:tc>
                  <a:txBody>
                    <a:bodyPr/>
                    <a:lstStyle/>
                    <a:p>
                      <a:pPr algn="ctr"/>
                      <a:r>
                        <a:rPr lang="en-US" sz="700">
                          <a:effectLst/>
                          <a:latin typeface="Courier New" panose="02070309020205020404" pitchFamily="49" charset="0"/>
                          <a:cs typeface="Courier New" panose="02070309020205020404" pitchFamily="49" charset="0"/>
                        </a:rPr>
                        <a:t>0.0</a:t>
                      </a:r>
                    </a:p>
                  </a:txBody>
                  <a:tcPr anchor="ctr"/>
                </a:tc>
                <a:tc>
                  <a:txBody>
                    <a:bodyPr/>
                    <a:lstStyle/>
                    <a:p>
                      <a:pPr algn="ctr"/>
                      <a:r>
                        <a:rPr lang="en-US" sz="700">
                          <a:effectLst/>
                          <a:latin typeface="Courier New" panose="02070309020205020404" pitchFamily="49" charset="0"/>
                          <a:cs typeface="Courier New" panose="02070309020205020404" pitchFamily="49" charset="0"/>
                        </a:rPr>
                        <a:t>0.0</a:t>
                      </a:r>
                    </a:p>
                  </a:txBody>
                  <a:tcPr anchor="ctr"/>
                </a:tc>
                <a:tc>
                  <a:txBody>
                    <a:bodyPr/>
                    <a:lstStyle/>
                    <a:p>
                      <a:pPr algn="ctr"/>
                      <a:r>
                        <a:rPr lang="en-US" sz="700">
                          <a:effectLst/>
                          <a:latin typeface="Courier New" panose="02070309020205020404" pitchFamily="49" charset="0"/>
                          <a:cs typeface="Courier New" panose="02070309020205020404" pitchFamily="49" charset="0"/>
                        </a:rPr>
                        <a:t>0.0</a:t>
                      </a:r>
                    </a:p>
                  </a:txBody>
                  <a:tcPr anchor="ctr"/>
                </a:tc>
                <a:tc>
                  <a:txBody>
                    <a:bodyPr/>
                    <a:lstStyle/>
                    <a:p>
                      <a:pPr algn="ctr"/>
                      <a:r>
                        <a:rPr lang="en-US" sz="700">
                          <a:effectLst/>
                          <a:latin typeface="Courier New" panose="02070309020205020404" pitchFamily="49" charset="0"/>
                          <a:cs typeface="Courier New" panose="02070309020205020404" pitchFamily="49" charset="0"/>
                        </a:rPr>
                        <a:t>0.0</a:t>
                      </a:r>
                    </a:p>
                  </a:txBody>
                  <a:tcPr anchor="ctr"/>
                </a:tc>
                <a:tc>
                  <a:txBody>
                    <a:bodyPr/>
                    <a:lstStyle/>
                    <a:p>
                      <a:pPr algn="ctr"/>
                      <a:r>
                        <a:rPr lang="en-US" sz="700">
                          <a:effectLst/>
                          <a:latin typeface="Courier New" panose="02070309020205020404" pitchFamily="49" charset="0"/>
                          <a:cs typeface="Courier New" panose="02070309020205020404" pitchFamily="49" charset="0"/>
                        </a:rPr>
                        <a:t>1.0</a:t>
                      </a:r>
                    </a:p>
                  </a:txBody>
                  <a:tcPr anchor="ctr"/>
                </a:tc>
                <a:tc>
                  <a:txBody>
                    <a:bodyPr/>
                    <a:lstStyle/>
                    <a:p>
                      <a:pPr algn="ctr"/>
                      <a:r>
                        <a:rPr lang="en-US" sz="700" dirty="0">
                          <a:effectLst/>
                          <a:latin typeface="Courier New" panose="02070309020205020404" pitchFamily="49" charset="0"/>
                          <a:cs typeface="Courier New" panose="02070309020205020404" pitchFamily="49" charset="0"/>
                        </a:rPr>
                        <a:t>0.0</a:t>
                      </a:r>
                    </a:p>
                  </a:txBody>
                  <a:tcPr anchor="ctr"/>
                </a:tc>
                <a:extLst>
                  <a:ext uri="{0D108BD9-81ED-4DB2-BD59-A6C34878D82A}">
                    <a16:rowId xmlns:a16="http://schemas.microsoft.com/office/drawing/2014/main" val="86422317"/>
                  </a:ext>
                </a:extLst>
              </a:tr>
            </a:tbl>
          </a:graphicData>
        </a:graphic>
      </p:graphicFrame>
    </p:spTree>
    <p:extLst>
      <p:ext uri="{BB962C8B-B14F-4D97-AF65-F5344CB8AC3E}">
        <p14:creationId xmlns:p14="http://schemas.microsoft.com/office/powerpoint/2010/main" val="1816287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Creating the </a:t>
            </a:r>
            <a:r>
              <a:rPr lang="en-US" dirty="0" err="1"/>
              <a:t>dataframes</a:t>
            </a:r>
            <a:r>
              <a:rPr lang="en-US" dirty="0"/>
              <a:t> for analysis</a:t>
            </a:r>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0" y="966160"/>
            <a:ext cx="10789920" cy="2682814"/>
          </a:xfrm>
          <a:ln>
            <a:solidFill>
              <a:schemeClr val="tx1"/>
            </a:solidFill>
          </a:ln>
        </p:spPr>
        <p:txBody>
          <a:bodyPr>
            <a:noAutofit/>
          </a:bodyPr>
          <a:lstStyle/>
          <a:p>
            <a:pPr>
              <a:lnSpc>
                <a:spcPct val="100000"/>
              </a:lnSpc>
              <a:spcBef>
                <a:spcPts val="600"/>
              </a:spcBef>
            </a:pPr>
            <a:r>
              <a:rPr lang="en-US" sz="800" dirty="0">
                <a:solidFill>
                  <a:schemeClr val="tx1"/>
                </a:solidFill>
                <a:latin typeface="Courier New" panose="02070309020205020404" pitchFamily="49" charset="0"/>
              </a:rPr>
              <a:t>#combine rows by patient using the maximum value of each variable</a:t>
            </a:r>
          </a:p>
          <a:p>
            <a:pPr>
              <a:lnSpc>
                <a:spcPct val="100000"/>
              </a:lnSpc>
              <a:spcBef>
                <a:spcPts val="600"/>
              </a:spcBef>
            </a:pPr>
            <a:r>
              <a:rPr lang="en-US" sz="800" dirty="0" err="1">
                <a:solidFill>
                  <a:schemeClr val="tx1"/>
                </a:solidFill>
                <a:latin typeface="Courier New" panose="02070309020205020404" pitchFamily="49" charset="0"/>
              </a:rPr>
              <a:t>covid_df</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covid_df.groupby</a:t>
            </a:r>
            <a:r>
              <a:rPr lang="en-US" sz="800" dirty="0">
                <a:solidFill>
                  <a:schemeClr val="tx1"/>
                </a:solidFill>
                <a:latin typeface="Courier New" panose="02070309020205020404" pitchFamily="49" charset="0"/>
              </a:rPr>
              <a:t>('PATIENT').max()</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#save </a:t>
            </a:r>
            <a:r>
              <a:rPr lang="en-US" sz="800" dirty="0" err="1">
                <a:solidFill>
                  <a:schemeClr val="tx1"/>
                </a:solidFill>
                <a:latin typeface="Courier New" panose="02070309020205020404" pitchFamily="49" charset="0"/>
              </a:rPr>
              <a:t>dataframe</a:t>
            </a:r>
            <a:r>
              <a:rPr lang="en-US" sz="800" dirty="0">
                <a:solidFill>
                  <a:schemeClr val="tx1"/>
                </a:solidFill>
                <a:latin typeface="Courier New" panose="02070309020205020404" pitchFamily="49" charset="0"/>
              </a:rPr>
              <a:t> for use in regression</a:t>
            </a:r>
          </a:p>
          <a:p>
            <a:pPr>
              <a:lnSpc>
                <a:spcPct val="100000"/>
              </a:lnSpc>
              <a:spcBef>
                <a:spcPts val="600"/>
              </a:spcBef>
            </a:pPr>
            <a:r>
              <a:rPr lang="en-US" sz="800" dirty="0" err="1">
                <a:solidFill>
                  <a:schemeClr val="tx1"/>
                </a:solidFill>
                <a:latin typeface="Courier New" panose="02070309020205020404" pitchFamily="49" charset="0"/>
              </a:rPr>
              <a:t>covid_df_reg</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pd.DataFrame</a:t>
            </a:r>
            <a:r>
              <a:rPr lang="en-US" sz="800" dirty="0">
                <a:solidFill>
                  <a:schemeClr val="tx1"/>
                </a:solidFill>
                <a:latin typeface="Courier New" panose="02070309020205020404" pitchFamily="49" charset="0"/>
              </a:rPr>
              <a:t>()</a:t>
            </a:r>
          </a:p>
          <a:p>
            <a:pPr>
              <a:lnSpc>
                <a:spcPct val="100000"/>
              </a:lnSpc>
              <a:spcBef>
                <a:spcPts val="600"/>
              </a:spcBef>
            </a:pPr>
            <a:r>
              <a:rPr lang="en-US" sz="800" dirty="0" err="1">
                <a:solidFill>
                  <a:schemeClr val="tx1"/>
                </a:solidFill>
                <a:latin typeface="Courier New" panose="02070309020205020404" pitchFamily="49" charset="0"/>
              </a:rPr>
              <a:t>covid_df_reg</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covid_df</a:t>
            </a:r>
            <a:endParaRPr lang="en-US" sz="800" dirty="0">
              <a:solidFill>
                <a:schemeClr val="tx1"/>
              </a:solidFill>
              <a:latin typeface="Courier New" panose="02070309020205020404" pitchFamily="49" charset="0"/>
            </a:endParaRP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#remove the patient indexing for future ease of use</a:t>
            </a:r>
          </a:p>
          <a:p>
            <a:pPr>
              <a:lnSpc>
                <a:spcPct val="100000"/>
              </a:lnSpc>
              <a:spcBef>
                <a:spcPts val="600"/>
              </a:spcBef>
            </a:pPr>
            <a:r>
              <a:rPr lang="en-US" sz="800" dirty="0" err="1">
                <a:solidFill>
                  <a:schemeClr val="tx1"/>
                </a:solidFill>
                <a:latin typeface="Courier New" panose="02070309020205020404" pitchFamily="49" charset="0"/>
              </a:rPr>
              <a:t>reset_covid_df_reg</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pd.DataFrame</a:t>
            </a:r>
            <a:r>
              <a:rPr lang="en-US" sz="800" dirty="0">
                <a:solidFill>
                  <a:schemeClr val="tx1"/>
                </a:solidFill>
                <a:latin typeface="Courier New" panose="02070309020205020404" pitchFamily="49" charset="0"/>
              </a:rPr>
              <a:t>()</a:t>
            </a:r>
          </a:p>
          <a:p>
            <a:pPr>
              <a:lnSpc>
                <a:spcPct val="100000"/>
              </a:lnSpc>
              <a:spcBef>
                <a:spcPts val="600"/>
              </a:spcBef>
            </a:pPr>
            <a:r>
              <a:rPr lang="en-US" sz="800" dirty="0" err="1">
                <a:solidFill>
                  <a:schemeClr val="tx1"/>
                </a:solidFill>
                <a:latin typeface="Courier New" panose="02070309020205020404" pitchFamily="49" charset="0"/>
              </a:rPr>
              <a:t>reset_covid_df_reg</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covid_df_reg.reset_index</a:t>
            </a:r>
            <a:r>
              <a:rPr lang="en-US" sz="800" dirty="0">
                <a:solidFill>
                  <a:schemeClr val="tx1"/>
                </a:solidFill>
                <a:latin typeface="Courier New" panose="02070309020205020404" pitchFamily="49" charset="0"/>
              </a:rPr>
              <a:t>()</a:t>
            </a:r>
          </a:p>
          <a:p>
            <a:pPr>
              <a:lnSpc>
                <a:spcPct val="100000"/>
              </a:lnSpc>
              <a:spcBef>
                <a:spcPts val="600"/>
              </a:spcBef>
            </a:pPr>
            <a:r>
              <a:rPr lang="en-US" sz="800" dirty="0" err="1">
                <a:solidFill>
                  <a:schemeClr val="tx1"/>
                </a:solidFill>
                <a:latin typeface="Courier New" panose="02070309020205020404" pitchFamily="49" charset="0"/>
              </a:rPr>
              <a:t>reset_covid_df_reg</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reset_covid_df_reg.drop</a:t>
            </a:r>
            <a:r>
              <a:rPr lang="en-US" sz="800" dirty="0">
                <a:solidFill>
                  <a:schemeClr val="tx1"/>
                </a:solidFill>
                <a:latin typeface="Courier New" panose="02070309020205020404" pitchFamily="49" charset="0"/>
              </a:rPr>
              <a:t>(columns=['PATIENT'])</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err="1">
                <a:solidFill>
                  <a:schemeClr val="tx1"/>
                </a:solidFill>
                <a:latin typeface="Courier New" panose="02070309020205020404" pitchFamily="49" charset="0"/>
              </a:rPr>
              <a:t>reset_covid_df_reg.head</a:t>
            </a:r>
            <a:r>
              <a:rPr lang="en-US" sz="800" dirty="0">
                <a:solidFill>
                  <a:schemeClr val="tx1"/>
                </a:solidFill>
                <a:latin typeface="Courier New" panose="02070309020205020404" pitchFamily="49" charset="0"/>
              </a:rPr>
              <a:t>(2)</a:t>
            </a:r>
          </a:p>
        </p:txBody>
      </p:sp>
      <p:graphicFrame>
        <p:nvGraphicFramePr>
          <p:cNvPr id="8" name="Table 7">
            <a:extLst>
              <a:ext uri="{FF2B5EF4-FFF2-40B4-BE49-F238E27FC236}">
                <a16:creationId xmlns:a16="http://schemas.microsoft.com/office/drawing/2014/main" id="{5EA309E8-ED06-B8C3-9005-C4C8A62E576F}"/>
              </a:ext>
            </a:extLst>
          </p:cNvPr>
          <p:cNvGraphicFramePr>
            <a:graphicFrameLocks noGrp="1"/>
          </p:cNvGraphicFramePr>
          <p:nvPr>
            <p:extLst>
              <p:ext uri="{D42A27DB-BD31-4B8C-83A1-F6EECF244321}">
                <p14:modId xmlns:p14="http://schemas.microsoft.com/office/powerpoint/2010/main" val="182778368"/>
              </p:ext>
            </p:extLst>
          </p:nvPr>
        </p:nvGraphicFramePr>
        <p:xfrm>
          <a:off x="373093" y="3750059"/>
          <a:ext cx="10789923" cy="1112520"/>
        </p:xfrm>
        <a:graphic>
          <a:graphicData uri="http://schemas.openxmlformats.org/drawingml/2006/table">
            <a:tbl>
              <a:tblPr firstRow="1" bandRow="1">
                <a:tableStyleId>{5C22544A-7EE6-4342-B048-85BDC9FD1C3A}</a:tableStyleId>
              </a:tblPr>
              <a:tblGrid>
                <a:gridCol w="265984">
                  <a:extLst>
                    <a:ext uri="{9D8B030D-6E8A-4147-A177-3AD203B41FA5}">
                      <a16:colId xmlns:a16="http://schemas.microsoft.com/office/drawing/2014/main" val="836737914"/>
                    </a:ext>
                  </a:extLst>
                </a:gridCol>
                <a:gridCol w="516262">
                  <a:extLst>
                    <a:ext uri="{9D8B030D-6E8A-4147-A177-3AD203B41FA5}">
                      <a16:colId xmlns:a16="http://schemas.microsoft.com/office/drawing/2014/main" val="4256413174"/>
                    </a:ext>
                  </a:extLst>
                </a:gridCol>
                <a:gridCol w="774394">
                  <a:extLst>
                    <a:ext uri="{9D8B030D-6E8A-4147-A177-3AD203B41FA5}">
                      <a16:colId xmlns:a16="http://schemas.microsoft.com/office/drawing/2014/main" val="3812160217"/>
                    </a:ext>
                  </a:extLst>
                </a:gridCol>
                <a:gridCol w="653878">
                  <a:extLst>
                    <a:ext uri="{9D8B030D-6E8A-4147-A177-3AD203B41FA5}">
                      <a16:colId xmlns:a16="http://schemas.microsoft.com/office/drawing/2014/main" val="1373694604"/>
                    </a:ext>
                  </a:extLst>
                </a:gridCol>
                <a:gridCol w="653878">
                  <a:extLst>
                    <a:ext uri="{9D8B030D-6E8A-4147-A177-3AD203B41FA5}">
                      <a16:colId xmlns:a16="http://schemas.microsoft.com/office/drawing/2014/main" val="4170359516"/>
                    </a:ext>
                  </a:extLst>
                </a:gridCol>
                <a:gridCol w="653878">
                  <a:extLst>
                    <a:ext uri="{9D8B030D-6E8A-4147-A177-3AD203B41FA5}">
                      <a16:colId xmlns:a16="http://schemas.microsoft.com/office/drawing/2014/main" val="3688154851"/>
                    </a:ext>
                  </a:extLst>
                </a:gridCol>
                <a:gridCol w="653878">
                  <a:extLst>
                    <a:ext uri="{9D8B030D-6E8A-4147-A177-3AD203B41FA5}">
                      <a16:colId xmlns:a16="http://schemas.microsoft.com/office/drawing/2014/main" val="2876948898"/>
                    </a:ext>
                  </a:extLst>
                </a:gridCol>
                <a:gridCol w="653878">
                  <a:extLst>
                    <a:ext uri="{9D8B030D-6E8A-4147-A177-3AD203B41FA5}">
                      <a16:colId xmlns:a16="http://schemas.microsoft.com/office/drawing/2014/main" val="4167879946"/>
                    </a:ext>
                  </a:extLst>
                </a:gridCol>
                <a:gridCol w="653878">
                  <a:extLst>
                    <a:ext uri="{9D8B030D-6E8A-4147-A177-3AD203B41FA5}">
                      <a16:colId xmlns:a16="http://schemas.microsoft.com/office/drawing/2014/main" val="2386522311"/>
                    </a:ext>
                  </a:extLst>
                </a:gridCol>
                <a:gridCol w="653878">
                  <a:extLst>
                    <a:ext uri="{9D8B030D-6E8A-4147-A177-3AD203B41FA5}">
                      <a16:colId xmlns:a16="http://schemas.microsoft.com/office/drawing/2014/main" val="3551102100"/>
                    </a:ext>
                  </a:extLst>
                </a:gridCol>
                <a:gridCol w="653878">
                  <a:extLst>
                    <a:ext uri="{9D8B030D-6E8A-4147-A177-3AD203B41FA5}">
                      <a16:colId xmlns:a16="http://schemas.microsoft.com/office/drawing/2014/main" val="3537365963"/>
                    </a:ext>
                  </a:extLst>
                </a:gridCol>
                <a:gridCol w="863136">
                  <a:extLst>
                    <a:ext uri="{9D8B030D-6E8A-4147-A177-3AD203B41FA5}">
                      <a16:colId xmlns:a16="http://schemas.microsoft.com/office/drawing/2014/main" val="3359411044"/>
                    </a:ext>
                  </a:extLst>
                </a:gridCol>
                <a:gridCol w="1122074">
                  <a:extLst>
                    <a:ext uri="{9D8B030D-6E8A-4147-A177-3AD203B41FA5}">
                      <a16:colId xmlns:a16="http://schemas.microsoft.com/office/drawing/2014/main" val="2209221699"/>
                    </a:ext>
                  </a:extLst>
                </a:gridCol>
                <a:gridCol w="653878">
                  <a:extLst>
                    <a:ext uri="{9D8B030D-6E8A-4147-A177-3AD203B41FA5}">
                      <a16:colId xmlns:a16="http://schemas.microsoft.com/office/drawing/2014/main" val="3940882970"/>
                    </a:ext>
                  </a:extLst>
                </a:gridCol>
                <a:gridCol w="653878">
                  <a:extLst>
                    <a:ext uri="{9D8B030D-6E8A-4147-A177-3AD203B41FA5}">
                      <a16:colId xmlns:a16="http://schemas.microsoft.com/office/drawing/2014/main" val="600234796"/>
                    </a:ext>
                  </a:extLst>
                </a:gridCol>
                <a:gridCol w="709293">
                  <a:extLst>
                    <a:ext uri="{9D8B030D-6E8A-4147-A177-3AD203B41FA5}">
                      <a16:colId xmlns:a16="http://schemas.microsoft.com/office/drawing/2014/main" val="3433677363"/>
                    </a:ext>
                  </a:extLst>
                </a:gridCol>
              </a:tblGrid>
              <a:tr h="370840">
                <a:tc>
                  <a:txBody>
                    <a:bodyPr/>
                    <a:lstStyle/>
                    <a:p>
                      <a:pPr algn="ctr" fontAlgn="b"/>
                      <a:endParaRPr lang="en-US" sz="800" b="0" i="0" u="none" strike="noStrike" dirty="0">
                        <a:solidFill>
                          <a:schemeClr val="bg1"/>
                        </a:solidFill>
                        <a:effectLst/>
                        <a:latin typeface="Courier New" panose="02070309020205020404" pitchFamily="49" charset="0"/>
                      </a:endParaRPr>
                    </a:p>
                  </a:txBody>
                  <a:tcPr marL="9525" marR="9525" marT="9525" marB="0" anchor="ctr"/>
                </a:tc>
                <a:tc>
                  <a:txBody>
                    <a:bodyPr/>
                    <a:lstStyle/>
                    <a:p>
                      <a:pPr algn="ctr" fontAlgn="b"/>
                      <a:r>
                        <a:rPr lang="en-US" sz="800" b="0" i="0" u="none" strike="noStrike" dirty="0">
                          <a:solidFill>
                            <a:schemeClr val="bg1"/>
                          </a:solidFill>
                          <a:effectLst/>
                          <a:latin typeface="Courier New" panose="02070309020205020404" pitchFamily="49" charset="0"/>
                        </a:rPr>
                        <a:t>death</a:t>
                      </a:r>
                    </a:p>
                  </a:txBody>
                  <a:tcPr marL="9525" marR="9525" marT="9525" marB="0" anchor="ctr"/>
                </a:tc>
                <a:tc>
                  <a:txBody>
                    <a:bodyPr/>
                    <a:lstStyle/>
                    <a:p>
                      <a:pPr algn="ctr" fontAlgn="ctr"/>
                      <a:r>
                        <a:rPr lang="en-US" sz="800" b="1" i="0" u="none" strike="noStrike" dirty="0" err="1">
                          <a:solidFill>
                            <a:schemeClr val="bg1"/>
                          </a:solidFill>
                          <a:effectLst/>
                          <a:latin typeface="Courier New" panose="02070309020205020404" pitchFamily="49" charset="0"/>
                        </a:rPr>
                        <a:t>icu_admit</a:t>
                      </a:r>
                      <a:endParaRPr lang="en-US" sz="800" b="1" i="0" u="none" strike="noStrike" dirty="0">
                        <a:solidFill>
                          <a:schemeClr val="bg1"/>
                        </a:solidFill>
                        <a:effectLst/>
                        <a:latin typeface="Courier New" panose="02070309020205020404" pitchFamily="49" charset="0"/>
                      </a:endParaRPr>
                    </a:p>
                  </a:txBody>
                  <a:tcPr marL="9525" marR="9525" marT="9525" marB="0" anchor="ctr"/>
                </a:tc>
                <a:tc>
                  <a:txBody>
                    <a:bodyPr/>
                    <a:lstStyle/>
                    <a:p>
                      <a:pPr algn="ctr" fontAlgn="ctr"/>
                      <a:r>
                        <a:rPr lang="en-US" sz="800" b="1" i="0" u="none" strike="noStrike" dirty="0">
                          <a:solidFill>
                            <a:schemeClr val="bg1"/>
                          </a:solidFill>
                          <a:effectLst/>
                          <a:latin typeface="Courier New" panose="02070309020205020404" pitchFamily="49" charset="0"/>
                        </a:rPr>
                        <a:t>age</a:t>
                      </a:r>
                    </a:p>
                  </a:txBody>
                  <a:tcPr marL="9525" marR="9525" marT="9525" marB="0" anchor="ctr"/>
                </a:tc>
                <a:tc>
                  <a:txBody>
                    <a:bodyPr/>
                    <a:lstStyle/>
                    <a:p>
                      <a:pPr algn="ctr" fontAlgn="ctr"/>
                      <a:r>
                        <a:rPr lang="en-US" sz="800" b="1" i="0" u="none" strike="noStrike" dirty="0">
                          <a:solidFill>
                            <a:schemeClr val="bg1"/>
                          </a:solidFill>
                          <a:effectLst/>
                          <a:latin typeface="Courier New" panose="02070309020205020404" pitchFamily="49" charset="0"/>
                        </a:rPr>
                        <a:t>isolation</a:t>
                      </a:r>
                    </a:p>
                  </a:txBody>
                  <a:tcPr marL="9525" marR="9525" marT="9525" marB="0" anchor="ctr"/>
                </a:tc>
                <a:tc>
                  <a:txBody>
                    <a:bodyPr/>
                    <a:lstStyle/>
                    <a:p>
                      <a:pPr algn="ctr" fontAlgn="ctr"/>
                      <a:r>
                        <a:rPr lang="en-US" sz="800" b="1" i="0" u="none" strike="noStrike" dirty="0">
                          <a:solidFill>
                            <a:schemeClr val="bg1"/>
                          </a:solidFill>
                          <a:effectLst/>
                          <a:latin typeface="Courier New" panose="02070309020205020404" pitchFamily="49" charset="0"/>
                        </a:rPr>
                        <a:t>ventilated</a:t>
                      </a:r>
                    </a:p>
                  </a:txBody>
                  <a:tcPr marL="9525" marR="9525" marT="9525" marB="0" anchor="ctr"/>
                </a:tc>
                <a:tc>
                  <a:txBody>
                    <a:bodyPr/>
                    <a:lstStyle/>
                    <a:p>
                      <a:pPr algn="ctr" fontAlgn="ctr"/>
                      <a:r>
                        <a:rPr lang="en-US" sz="800" b="1" i="0" u="none" strike="noStrike" dirty="0">
                          <a:solidFill>
                            <a:schemeClr val="bg1"/>
                          </a:solidFill>
                          <a:effectLst/>
                          <a:latin typeface="Courier New" panose="02070309020205020404" pitchFamily="49" charset="0"/>
                        </a:rPr>
                        <a:t>LOS</a:t>
                      </a:r>
                    </a:p>
                  </a:txBody>
                  <a:tcPr marL="9525" marR="9525" marT="9525" marB="0" anchor="ctr"/>
                </a:tc>
                <a:tc>
                  <a:txBody>
                    <a:bodyPr/>
                    <a:lstStyle/>
                    <a:p>
                      <a:pPr algn="ctr" fontAlgn="ctr"/>
                      <a:r>
                        <a:rPr lang="en-US" sz="800" b="1" i="0" u="none" strike="noStrike" dirty="0">
                          <a:solidFill>
                            <a:schemeClr val="bg1"/>
                          </a:solidFill>
                          <a:effectLst/>
                          <a:latin typeface="Courier New" panose="02070309020205020404" pitchFamily="49" charset="0"/>
                        </a:rPr>
                        <a:t>smoker</a:t>
                      </a:r>
                    </a:p>
                  </a:txBody>
                  <a:tcPr marL="9525" marR="9525" marT="9525" marB="0" anchor="ctr"/>
                </a:tc>
                <a:tc>
                  <a:txBody>
                    <a:bodyPr/>
                    <a:lstStyle/>
                    <a:p>
                      <a:pPr algn="ctr" fontAlgn="ctr"/>
                      <a:r>
                        <a:rPr lang="en-US" sz="800" b="1" i="0" u="none" strike="noStrike" dirty="0">
                          <a:solidFill>
                            <a:schemeClr val="bg1"/>
                          </a:solidFill>
                          <a:effectLst/>
                          <a:latin typeface="Courier New" panose="02070309020205020404" pitchFamily="49" charset="0"/>
                        </a:rPr>
                        <a:t>BMI</a:t>
                      </a:r>
                    </a:p>
                  </a:txBody>
                  <a:tcPr marL="9525" marR="9525" marT="9525" marB="0" anchor="ctr"/>
                </a:tc>
                <a:tc>
                  <a:txBody>
                    <a:bodyPr/>
                    <a:lstStyle/>
                    <a:p>
                      <a:pPr algn="ctr" fontAlgn="ctr"/>
                      <a:r>
                        <a:rPr lang="en-US" sz="800" b="1" i="0" u="none" strike="noStrike" dirty="0" err="1">
                          <a:solidFill>
                            <a:schemeClr val="bg1"/>
                          </a:solidFill>
                          <a:effectLst/>
                          <a:latin typeface="Courier New" panose="02070309020205020404" pitchFamily="49" charset="0"/>
                        </a:rPr>
                        <a:t>is_male</a:t>
                      </a:r>
                      <a:endParaRPr lang="en-US" sz="800" b="1" i="0" u="none" strike="noStrike" dirty="0">
                        <a:solidFill>
                          <a:schemeClr val="bg1"/>
                        </a:solidFill>
                        <a:effectLst/>
                        <a:latin typeface="Courier New" panose="02070309020205020404" pitchFamily="49" charset="0"/>
                      </a:endParaRPr>
                    </a:p>
                  </a:txBody>
                  <a:tcPr marL="9525" marR="9525" marT="9525" marB="0" anchor="ctr"/>
                </a:tc>
                <a:tc>
                  <a:txBody>
                    <a:bodyPr/>
                    <a:lstStyle/>
                    <a:p>
                      <a:pPr algn="ctr" fontAlgn="ctr"/>
                      <a:r>
                        <a:rPr lang="en-US" sz="800" b="1" i="0" u="none" strike="noStrike" dirty="0" err="1">
                          <a:solidFill>
                            <a:schemeClr val="bg1"/>
                          </a:solidFill>
                          <a:effectLst/>
                          <a:latin typeface="Courier New" panose="02070309020205020404" pitchFamily="49" charset="0"/>
                        </a:rPr>
                        <a:t>d_dimer</a:t>
                      </a:r>
                      <a:endParaRPr lang="en-US" sz="800" b="1" i="0" u="none" strike="noStrike" dirty="0">
                        <a:solidFill>
                          <a:schemeClr val="bg1"/>
                        </a:solidFill>
                        <a:effectLst/>
                        <a:latin typeface="Courier New" panose="02070309020205020404" pitchFamily="49" charset="0"/>
                      </a:endParaRPr>
                    </a:p>
                  </a:txBody>
                  <a:tcPr marL="9525" marR="9525" marT="9525" marB="0" anchor="ctr"/>
                </a:tc>
                <a:tc>
                  <a:txBody>
                    <a:bodyPr/>
                    <a:lstStyle/>
                    <a:p>
                      <a:pPr algn="ctr" fontAlgn="ctr"/>
                      <a:r>
                        <a:rPr lang="en-US" sz="800" b="1" i="0" u="none" strike="noStrike" dirty="0" err="1">
                          <a:solidFill>
                            <a:schemeClr val="bg1"/>
                          </a:solidFill>
                          <a:effectLst/>
                          <a:latin typeface="Courier New" panose="02070309020205020404" pitchFamily="49" charset="0"/>
                        </a:rPr>
                        <a:t>serum_ferritin</a:t>
                      </a:r>
                      <a:endParaRPr lang="en-US" sz="800" b="1" i="0" u="none" strike="noStrike" dirty="0">
                        <a:solidFill>
                          <a:schemeClr val="bg1"/>
                        </a:solidFill>
                        <a:effectLst/>
                        <a:latin typeface="Courier New" panose="02070309020205020404" pitchFamily="49" charset="0"/>
                      </a:endParaRPr>
                    </a:p>
                  </a:txBody>
                  <a:tcPr marL="9525" marR="9525" marT="9525" marB="0" anchor="ctr"/>
                </a:tc>
                <a:tc>
                  <a:txBody>
                    <a:bodyPr/>
                    <a:lstStyle/>
                    <a:p>
                      <a:pPr algn="ctr" fontAlgn="ctr"/>
                      <a:r>
                        <a:rPr lang="en-US" sz="800" b="1" i="0" u="none" strike="noStrike" dirty="0" err="1">
                          <a:solidFill>
                            <a:schemeClr val="bg1"/>
                          </a:solidFill>
                          <a:effectLst/>
                          <a:latin typeface="Courier New" panose="02070309020205020404" pitchFamily="49" charset="0"/>
                        </a:rPr>
                        <a:t>hi_sens_card_trop</a:t>
                      </a:r>
                      <a:endParaRPr lang="en-US" sz="800" b="1" i="0" u="none" strike="noStrike" dirty="0">
                        <a:solidFill>
                          <a:schemeClr val="bg1"/>
                        </a:solidFill>
                        <a:effectLst/>
                        <a:latin typeface="Courier New" panose="02070309020205020404" pitchFamily="49" charset="0"/>
                      </a:endParaRPr>
                    </a:p>
                  </a:txBody>
                  <a:tcPr marL="9525" marR="9525" marT="9525" marB="0" anchor="ctr"/>
                </a:tc>
                <a:tc>
                  <a:txBody>
                    <a:bodyPr/>
                    <a:lstStyle/>
                    <a:p>
                      <a:pPr algn="ctr" fontAlgn="ctr"/>
                      <a:r>
                        <a:rPr lang="en-US" sz="800" b="1" i="0" u="none" strike="noStrike" dirty="0" err="1">
                          <a:solidFill>
                            <a:schemeClr val="bg1"/>
                          </a:solidFill>
                          <a:effectLst/>
                          <a:latin typeface="Courier New" panose="02070309020205020404" pitchFamily="49" charset="0"/>
                        </a:rPr>
                        <a:t>il_six</a:t>
                      </a:r>
                      <a:endParaRPr lang="en-US" sz="800" b="1" i="0" u="none" strike="noStrike" dirty="0">
                        <a:solidFill>
                          <a:schemeClr val="bg1"/>
                        </a:solidFill>
                        <a:effectLst/>
                        <a:latin typeface="Courier New" panose="02070309020205020404" pitchFamily="49" charset="0"/>
                      </a:endParaRPr>
                    </a:p>
                  </a:txBody>
                  <a:tcPr marL="9525" marR="9525" marT="9525" marB="0" anchor="ctr"/>
                </a:tc>
                <a:tc>
                  <a:txBody>
                    <a:bodyPr/>
                    <a:lstStyle/>
                    <a:p>
                      <a:pPr algn="ctr" fontAlgn="ctr"/>
                      <a:r>
                        <a:rPr lang="en-US" sz="800" b="1" i="0" u="none" strike="noStrike" dirty="0">
                          <a:solidFill>
                            <a:schemeClr val="bg1"/>
                          </a:solidFill>
                          <a:effectLst/>
                          <a:latin typeface="Courier New" panose="02070309020205020404" pitchFamily="49" charset="0"/>
                        </a:rPr>
                        <a:t>lymphocytes</a:t>
                      </a:r>
                    </a:p>
                  </a:txBody>
                  <a:tcPr marL="9525" marR="9525" marT="9525" marB="0" anchor="ctr"/>
                </a:tc>
                <a:tc>
                  <a:txBody>
                    <a:bodyPr/>
                    <a:lstStyle/>
                    <a:p>
                      <a:pPr algn="ctr" fontAlgn="ctr"/>
                      <a:r>
                        <a:rPr lang="en-US" sz="800" b="1" i="0" u="none" strike="noStrike" dirty="0" err="1">
                          <a:solidFill>
                            <a:schemeClr val="bg1"/>
                          </a:solidFill>
                          <a:effectLst/>
                          <a:latin typeface="Courier New" panose="02070309020205020404" pitchFamily="49" charset="0"/>
                        </a:rPr>
                        <a:t>lactate_dehydrogenase</a:t>
                      </a:r>
                      <a:endParaRPr lang="en-US" sz="800" b="1" i="0" u="none" strike="noStrike" dirty="0">
                        <a:solidFill>
                          <a:schemeClr val="bg1"/>
                        </a:solidFill>
                        <a:effectLst/>
                        <a:latin typeface="Courier New" panose="02070309020205020404" pitchFamily="49" charset="0"/>
                      </a:endParaRPr>
                    </a:p>
                  </a:txBody>
                  <a:tcPr marL="9525" marR="9525" marT="9525" marB="0" anchor="ctr"/>
                </a:tc>
                <a:extLst>
                  <a:ext uri="{0D108BD9-81ED-4DB2-BD59-A6C34878D82A}">
                    <a16:rowId xmlns:a16="http://schemas.microsoft.com/office/drawing/2014/main" val="7843180"/>
                  </a:ext>
                </a:extLst>
              </a:tr>
              <a:tr h="370840">
                <a:tc>
                  <a:txBody>
                    <a:bodyPr/>
                    <a:lstStyle/>
                    <a:p>
                      <a:pPr algn="ctr" fontAlgn="ctr"/>
                      <a:r>
                        <a:rPr lang="en-US" sz="800" b="1">
                          <a:effectLst/>
                          <a:latin typeface="Courier New" panose="02070309020205020404" pitchFamily="49" charset="0"/>
                          <a:cs typeface="Courier New" panose="02070309020205020404" pitchFamily="49" charset="0"/>
                        </a:rPr>
                        <a:t>0</a:t>
                      </a:r>
                    </a:p>
                  </a:txBody>
                  <a:tcPr anchor="ctr"/>
                </a:tc>
                <a:tc>
                  <a:txBody>
                    <a:bodyPr/>
                    <a:lstStyle/>
                    <a:p>
                      <a:pPr algn="ctr"/>
                      <a:r>
                        <a:rPr lang="en-US" sz="800">
                          <a:effectLst/>
                          <a:latin typeface="Courier New" panose="02070309020205020404" pitchFamily="49" charset="0"/>
                          <a:cs typeface="Courier New" panose="02070309020205020404" pitchFamily="49" charset="0"/>
                        </a:rPr>
                        <a:t>0</a:t>
                      </a:r>
                    </a:p>
                  </a:txBody>
                  <a:tcPr anchor="ctr"/>
                </a:tc>
                <a:tc>
                  <a:txBody>
                    <a:bodyPr/>
                    <a:lstStyle/>
                    <a:p>
                      <a:pPr algn="ctr"/>
                      <a:r>
                        <a:rPr lang="en-US" sz="800">
                          <a:effectLst/>
                          <a:latin typeface="Courier New" panose="02070309020205020404" pitchFamily="49" charset="0"/>
                          <a:cs typeface="Courier New" panose="02070309020205020404" pitchFamily="49" charset="0"/>
                        </a:rPr>
                        <a:t>0</a:t>
                      </a:r>
                    </a:p>
                  </a:txBody>
                  <a:tcPr anchor="ctr"/>
                </a:tc>
                <a:tc>
                  <a:txBody>
                    <a:bodyPr/>
                    <a:lstStyle/>
                    <a:p>
                      <a:pPr algn="ctr"/>
                      <a:r>
                        <a:rPr lang="en-US" sz="800">
                          <a:effectLst/>
                          <a:latin typeface="Courier New" panose="02070309020205020404" pitchFamily="49" charset="0"/>
                          <a:cs typeface="Courier New" panose="02070309020205020404" pitchFamily="49" charset="0"/>
                        </a:rPr>
                        <a:t>65.431674</a:t>
                      </a:r>
                    </a:p>
                  </a:txBody>
                  <a:tcPr anchor="ctr"/>
                </a:tc>
                <a:tc>
                  <a:txBody>
                    <a:bodyPr/>
                    <a:lstStyle/>
                    <a:p>
                      <a:pPr algn="ctr"/>
                      <a:r>
                        <a:rPr lang="en-US" sz="800">
                          <a:effectLst/>
                          <a:latin typeface="Courier New" panose="02070309020205020404" pitchFamily="49" charset="0"/>
                          <a:cs typeface="Courier New" panose="02070309020205020404" pitchFamily="49" charset="0"/>
                        </a:rPr>
                        <a:t>0</a:t>
                      </a:r>
                    </a:p>
                  </a:txBody>
                  <a:tcPr anchor="ctr"/>
                </a:tc>
                <a:tc>
                  <a:txBody>
                    <a:bodyPr/>
                    <a:lstStyle/>
                    <a:p>
                      <a:pPr algn="ctr"/>
                      <a:r>
                        <a:rPr lang="en-US" sz="800">
                          <a:effectLst/>
                          <a:latin typeface="Courier New" panose="02070309020205020404" pitchFamily="49" charset="0"/>
                          <a:cs typeface="Courier New" panose="02070309020205020404" pitchFamily="49" charset="0"/>
                        </a:rPr>
                        <a:t>0</a:t>
                      </a:r>
                    </a:p>
                  </a:txBody>
                  <a:tcPr anchor="ctr"/>
                </a:tc>
                <a:tc>
                  <a:txBody>
                    <a:bodyPr/>
                    <a:lstStyle/>
                    <a:p>
                      <a:pPr algn="ctr"/>
                      <a:r>
                        <a:rPr lang="en-US" sz="800">
                          <a:effectLst/>
                          <a:latin typeface="Courier New" panose="02070309020205020404" pitchFamily="49" charset="0"/>
                          <a:cs typeface="Courier New" panose="02070309020205020404" pitchFamily="49" charset="0"/>
                        </a:rPr>
                        <a:t>13.0</a:t>
                      </a:r>
                    </a:p>
                  </a:txBody>
                  <a:tcPr anchor="ctr"/>
                </a:tc>
                <a:tc>
                  <a:txBody>
                    <a:bodyPr/>
                    <a:lstStyle/>
                    <a:p>
                      <a:pPr algn="ctr"/>
                      <a:r>
                        <a:rPr lang="en-US" sz="800">
                          <a:effectLst/>
                          <a:latin typeface="Courier New" panose="02070309020205020404" pitchFamily="49" charset="0"/>
                          <a:cs typeface="Courier New" panose="02070309020205020404" pitchFamily="49" charset="0"/>
                        </a:rPr>
                        <a:t>0.0</a:t>
                      </a:r>
                    </a:p>
                  </a:txBody>
                  <a:tcPr anchor="ctr"/>
                </a:tc>
                <a:tc>
                  <a:txBody>
                    <a:bodyPr/>
                    <a:lstStyle/>
                    <a:p>
                      <a:pPr algn="ctr"/>
                      <a:r>
                        <a:rPr lang="en-US" sz="800">
                          <a:effectLst/>
                          <a:latin typeface="Courier New" panose="02070309020205020404" pitchFamily="49" charset="0"/>
                          <a:cs typeface="Courier New" panose="02070309020205020404" pitchFamily="49" charset="0"/>
                        </a:rPr>
                        <a:t>27</a:t>
                      </a:r>
                    </a:p>
                  </a:txBody>
                  <a:tcPr anchor="ctr"/>
                </a:tc>
                <a:tc>
                  <a:txBody>
                    <a:bodyPr/>
                    <a:lstStyle/>
                    <a:p>
                      <a:pPr algn="ctr"/>
                      <a:r>
                        <a:rPr lang="en-US" sz="800">
                          <a:effectLst/>
                          <a:latin typeface="Courier New" panose="02070309020205020404" pitchFamily="49" charset="0"/>
                          <a:cs typeface="Courier New" panose="02070309020205020404" pitchFamily="49" charset="0"/>
                        </a:rPr>
                        <a:t>0</a:t>
                      </a:r>
                    </a:p>
                  </a:txBody>
                  <a:tcPr anchor="ctr"/>
                </a:tc>
                <a:tc>
                  <a:txBody>
                    <a:bodyPr/>
                    <a:lstStyle/>
                    <a:p>
                      <a:pPr algn="ctr"/>
                      <a:r>
                        <a:rPr lang="en-US" sz="800">
                          <a:effectLst/>
                          <a:latin typeface="Courier New" panose="02070309020205020404" pitchFamily="49" charset="0"/>
                          <a:cs typeface="Courier New" panose="02070309020205020404" pitchFamily="49" charset="0"/>
                        </a:rPr>
                        <a:t>0.6</a:t>
                      </a:r>
                    </a:p>
                  </a:txBody>
                  <a:tcPr anchor="ctr"/>
                </a:tc>
                <a:tc>
                  <a:txBody>
                    <a:bodyPr/>
                    <a:lstStyle/>
                    <a:p>
                      <a:pPr algn="ctr"/>
                      <a:r>
                        <a:rPr lang="en-US" sz="800">
                          <a:effectLst/>
                          <a:latin typeface="Courier New" panose="02070309020205020404" pitchFamily="49" charset="0"/>
                          <a:cs typeface="Courier New" panose="02070309020205020404" pitchFamily="49" charset="0"/>
                        </a:rPr>
                        <a:t>633.3</a:t>
                      </a:r>
                    </a:p>
                  </a:txBody>
                  <a:tcPr anchor="ctr"/>
                </a:tc>
                <a:tc>
                  <a:txBody>
                    <a:bodyPr/>
                    <a:lstStyle/>
                    <a:p>
                      <a:pPr algn="ctr"/>
                      <a:r>
                        <a:rPr lang="en-US" sz="800">
                          <a:effectLst/>
                          <a:latin typeface="Courier New" panose="02070309020205020404" pitchFamily="49" charset="0"/>
                          <a:cs typeface="Courier New" panose="02070309020205020404" pitchFamily="49" charset="0"/>
                        </a:rPr>
                        <a:t>5.0</a:t>
                      </a:r>
                    </a:p>
                  </a:txBody>
                  <a:tcPr anchor="ctr"/>
                </a:tc>
                <a:tc>
                  <a:txBody>
                    <a:bodyPr/>
                    <a:lstStyle/>
                    <a:p>
                      <a:pPr algn="ctr"/>
                      <a:r>
                        <a:rPr lang="en-US" sz="800">
                          <a:effectLst/>
                          <a:latin typeface="Courier New" panose="02070309020205020404" pitchFamily="49" charset="0"/>
                          <a:cs typeface="Courier New" panose="02070309020205020404" pitchFamily="49" charset="0"/>
                        </a:rPr>
                        <a:t>0.0</a:t>
                      </a:r>
                    </a:p>
                  </a:txBody>
                  <a:tcPr anchor="ctr"/>
                </a:tc>
                <a:tc>
                  <a:txBody>
                    <a:bodyPr/>
                    <a:lstStyle/>
                    <a:p>
                      <a:pPr algn="ctr"/>
                      <a:r>
                        <a:rPr lang="en-US" sz="800">
                          <a:effectLst/>
                          <a:latin typeface="Courier New" panose="02070309020205020404" pitchFamily="49" charset="0"/>
                          <a:cs typeface="Courier New" panose="02070309020205020404" pitchFamily="49" charset="0"/>
                        </a:rPr>
                        <a:t>1.2</a:t>
                      </a:r>
                    </a:p>
                  </a:txBody>
                  <a:tcPr anchor="ctr"/>
                </a:tc>
                <a:tc>
                  <a:txBody>
                    <a:bodyPr/>
                    <a:lstStyle/>
                    <a:p>
                      <a:pPr algn="ctr"/>
                      <a:r>
                        <a:rPr lang="en-US" sz="800">
                          <a:effectLst/>
                          <a:latin typeface="Courier New" panose="02070309020205020404" pitchFamily="49" charset="0"/>
                          <a:cs typeface="Courier New" panose="02070309020205020404" pitchFamily="49" charset="0"/>
                        </a:rPr>
                        <a:t>324.1</a:t>
                      </a:r>
                    </a:p>
                  </a:txBody>
                  <a:tcPr anchor="ctr"/>
                </a:tc>
                <a:extLst>
                  <a:ext uri="{0D108BD9-81ED-4DB2-BD59-A6C34878D82A}">
                    <a16:rowId xmlns:a16="http://schemas.microsoft.com/office/drawing/2014/main" val="1245532145"/>
                  </a:ext>
                </a:extLst>
              </a:tr>
              <a:tr h="370840">
                <a:tc>
                  <a:txBody>
                    <a:bodyPr/>
                    <a:lstStyle/>
                    <a:p>
                      <a:pPr algn="ctr" fontAlgn="ctr"/>
                      <a:r>
                        <a:rPr lang="en-US" sz="800" b="1">
                          <a:effectLst/>
                          <a:latin typeface="Courier New" panose="02070309020205020404" pitchFamily="49" charset="0"/>
                          <a:cs typeface="Courier New" panose="02070309020205020404" pitchFamily="49" charset="0"/>
                        </a:rPr>
                        <a:t>1</a:t>
                      </a:r>
                    </a:p>
                  </a:txBody>
                  <a:tcPr anchor="ctr"/>
                </a:tc>
                <a:tc>
                  <a:txBody>
                    <a:bodyPr/>
                    <a:lstStyle/>
                    <a:p>
                      <a:pPr algn="ctr"/>
                      <a:r>
                        <a:rPr lang="en-US" sz="800">
                          <a:effectLst/>
                          <a:latin typeface="Courier New" panose="02070309020205020404" pitchFamily="49" charset="0"/>
                          <a:cs typeface="Courier New" panose="02070309020205020404" pitchFamily="49" charset="0"/>
                        </a:rPr>
                        <a:t>0</a:t>
                      </a:r>
                    </a:p>
                  </a:txBody>
                  <a:tcPr anchor="ctr"/>
                </a:tc>
                <a:tc>
                  <a:txBody>
                    <a:bodyPr/>
                    <a:lstStyle/>
                    <a:p>
                      <a:pPr algn="ctr"/>
                      <a:r>
                        <a:rPr lang="en-US" sz="800">
                          <a:effectLst/>
                          <a:latin typeface="Courier New" panose="02070309020205020404" pitchFamily="49" charset="0"/>
                          <a:cs typeface="Courier New" panose="02070309020205020404" pitchFamily="49" charset="0"/>
                        </a:rPr>
                        <a:t>0</a:t>
                      </a:r>
                    </a:p>
                  </a:txBody>
                  <a:tcPr anchor="ctr"/>
                </a:tc>
                <a:tc>
                  <a:txBody>
                    <a:bodyPr/>
                    <a:lstStyle/>
                    <a:p>
                      <a:pPr algn="ctr"/>
                      <a:r>
                        <a:rPr lang="en-US" sz="800">
                          <a:effectLst/>
                          <a:latin typeface="Courier New" panose="02070309020205020404" pitchFamily="49" charset="0"/>
                          <a:cs typeface="Courier New" panose="02070309020205020404" pitchFamily="49" charset="0"/>
                        </a:rPr>
                        <a:t>40.300167</a:t>
                      </a:r>
                    </a:p>
                  </a:txBody>
                  <a:tcPr anchor="ctr"/>
                </a:tc>
                <a:tc>
                  <a:txBody>
                    <a:bodyPr/>
                    <a:lstStyle/>
                    <a:p>
                      <a:pPr algn="ctr"/>
                      <a:r>
                        <a:rPr lang="en-US" sz="800">
                          <a:effectLst/>
                          <a:latin typeface="Courier New" panose="02070309020205020404" pitchFamily="49" charset="0"/>
                          <a:cs typeface="Courier New" panose="02070309020205020404" pitchFamily="49" charset="0"/>
                        </a:rPr>
                        <a:t>0</a:t>
                      </a:r>
                    </a:p>
                  </a:txBody>
                  <a:tcPr anchor="ctr"/>
                </a:tc>
                <a:tc>
                  <a:txBody>
                    <a:bodyPr/>
                    <a:lstStyle/>
                    <a:p>
                      <a:pPr algn="ctr"/>
                      <a:r>
                        <a:rPr lang="en-US" sz="800">
                          <a:effectLst/>
                          <a:latin typeface="Courier New" panose="02070309020205020404" pitchFamily="49" charset="0"/>
                          <a:cs typeface="Courier New" panose="02070309020205020404" pitchFamily="49" charset="0"/>
                        </a:rPr>
                        <a:t>0</a:t>
                      </a:r>
                    </a:p>
                  </a:txBody>
                  <a:tcPr anchor="ctr"/>
                </a:tc>
                <a:tc>
                  <a:txBody>
                    <a:bodyPr/>
                    <a:lstStyle/>
                    <a:p>
                      <a:pPr algn="ctr"/>
                      <a:r>
                        <a:rPr lang="en-US" sz="800">
                          <a:effectLst/>
                          <a:latin typeface="Courier New" panose="02070309020205020404" pitchFamily="49" charset="0"/>
                          <a:cs typeface="Courier New" panose="02070309020205020404" pitchFamily="49" charset="0"/>
                        </a:rPr>
                        <a:t>11.0</a:t>
                      </a:r>
                    </a:p>
                  </a:txBody>
                  <a:tcPr anchor="ctr"/>
                </a:tc>
                <a:tc>
                  <a:txBody>
                    <a:bodyPr/>
                    <a:lstStyle/>
                    <a:p>
                      <a:pPr algn="ctr"/>
                      <a:r>
                        <a:rPr lang="en-US" sz="800">
                          <a:effectLst/>
                          <a:latin typeface="Courier New" panose="02070309020205020404" pitchFamily="49" charset="0"/>
                          <a:cs typeface="Courier New" panose="02070309020205020404" pitchFamily="49" charset="0"/>
                        </a:rPr>
                        <a:t>0.0</a:t>
                      </a:r>
                    </a:p>
                  </a:txBody>
                  <a:tcPr anchor="ctr"/>
                </a:tc>
                <a:tc>
                  <a:txBody>
                    <a:bodyPr/>
                    <a:lstStyle/>
                    <a:p>
                      <a:pPr algn="ctr"/>
                      <a:r>
                        <a:rPr lang="en-US" sz="800">
                          <a:effectLst/>
                          <a:latin typeface="Courier New" panose="02070309020205020404" pitchFamily="49" charset="0"/>
                          <a:cs typeface="Courier New" panose="02070309020205020404" pitchFamily="49" charset="0"/>
                        </a:rPr>
                        <a:t>37</a:t>
                      </a:r>
                    </a:p>
                  </a:txBody>
                  <a:tcPr anchor="ctr"/>
                </a:tc>
                <a:tc>
                  <a:txBody>
                    <a:bodyPr/>
                    <a:lstStyle/>
                    <a:p>
                      <a:pPr algn="ctr"/>
                      <a:r>
                        <a:rPr lang="en-US" sz="800">
                          <a:effectLst/>
                          <a:latin typeface="Courier New" panose="02070309020205020404" pitchFamily="49" charset="0"/>
                          <a:cs typeface="Courier New" panose="02070309020205020404" pitchFamily="49" charset="0"/>
                        </a:rPr>
                        <a:t>0</a:t>
                      </a:r>
                    </a:p>
                  </a:txBody>
                  <a:tcPr anchor="ctr"/>
                </a:tc>
                <a:tc>
                  <a:txBody>
                    <a:bodyPr/>
                    <a:lstStyle/>
                    <a:p>
                      <a:pPr algn="ctr"/>
                      <a:r>
                        <a:rPr lang="en-US" sz="800">
                          <a:effectLst/>
                          <a:latin typeface="Courier New" panose="02070309020205020404" pitchFamily="49" charset="0"/>
                          <a:cs typeface="Courier New" panose="02070309020205020404" pitchFamily="49" charset="0"/>
                        </a:rPr>
                        <a:t>0.6</a:t>
                      </a:r>
                    </a:p>
                  </a:txBody>
                  <a:tcPr anchor="ctr"/>
                </a:tc>
                <a:tc>
                  <a:txBody>
                    <a:bodyPr/>
                    <a:lstStyle/>
                    <a:p>
                      <a:pPr algn="ctr"/>
                      <a:r>
                        <a:rPr lang="en-US" sz="800">
                          <a:effectLst/>
                          <a:latin typeface="Courier New" panose="02070309020205020404" pitchFamily="49" charset="0"/>
                          <a:cs typeface="Courier New" panose="02070309020205020404" pitchFamily="49" charset="0"/>
                        </a:rPr>
                        <a:t>533.0</a:t>
                      </a:r>
                    </a:p>
                  </a:txBody>
                  <a:tcPr anchor="ctr"/>
                </a:tc>
                <a:tc>
                  <a:txBody>
                    <a:bodyPr/>
                    <a:lstStyle/>
                    <a:p>
                      <a:pPr algn="ctr"/>
                      <a:r>
                        <a:rPr lang="en-US" sz="800">
                          <a:effectLst/>
                          <a:latin typeface="Courier New" panose="02070309020205020404" pitchFamily="49" charset="0"/>
                          <a:cs typeface="Courier New" panose="02070309020205020404" pitchFamily="49" charset="0"/>
                        </a:rPr>
                        <a:t>4.1</a:t>
                      </a:r>
                    </a:p>
                  </a:txBody>
                  <a:tcPr anchor="ctr"/>
                </a:tc>
                <a:tc>
                  <a:txBody>
                    <a:bodyPr/>
                    <a:lstStyle/>
                    <a:p>
                      <a:pPr algn="ctr"/>
                      <a:r>
                        <a:rPr lang="en-US" sz="800">
                          <a:effectLst/>
                          <a:latin typeface="Courier New" panose="02070309020205020404" pitchFamily="49" charset="0"/>
                          <a:cs typeface="Courier New" panose="02070309020205020404" pitchFamily="49" charset="0"/>
                        </a:rPr>
                        <a:t>0.0</a:t>
                      </a:r>
                    </a:p>
                  </a:txBody>
                  <a:tcPr anchor="ctr"/>
                </a:tc>
                <a:tc>
                  <a:txBody>
                    <a:bodyPr/>
                    <a:lstStyle/>
                    <a:p>
                      <a:pPr algn="ctr"/>
                      <a:r>
                        <a:rPr lang="en-US" sz="800">
                          <a:effectLst/>
                          <a:latin typeface="Courier New" panose="02070309020205020404" pitchFamily="49" charset="0"/>
                          <a:cs typeface="Courier New" panose="02070309020205020404" pitchFamily="49" charset="0"/>
                        </a:rPr>
                        <a:t>1.1</a:t>
                      </a:r>
                    </a:p>
                  </a:txBody>
                  <a:tcPr anchor="ctr"/>
                </a:tc>
                <a:tc>
                  <a:txBody>
                    <a:bodyPr/>
                    <a:lstStyle/>
                    <a:p>
                      <a:pPr algn="ctr"/>
                      <a:r>
                        <a:rPr lang="en-US" sz="800" dirty="0">
                          <a:effectLst/>
                          <a:latin typeface="Courier New" panose="02070309020205020404" pitchFamily="49" charset="0"/>
                          <a:cs typeface="Courier New" panose="02070309020205020404" pitchFamily="49" charset="0"/>
                        </a:rPr>
                        <a:t>294.8</a:t>
                      </a:r>
                    </a:p>
                  </a:txBody>
                  <a:tcPr anchor="ctr"/>
                </a:tc>
                <a:extLst>
                  <a:ext uri="{0D108BD9-81ED-4DB2-BD59-A6C34878D82A}">
                    <a16:rowId xmlns:a16="http://schemas.microsoft.com/office/drawing/2014/main" val="86422317"/>
                  </a:ext>
                </a:extLst>
              </a:tr>
            </a:tbl>
          </a:graphicData>
        </a:graphic>
      </p:graphicFrame>
    </p:spTree>
    <p:extLst>
      <p:ext uri="{BB962C8B-B14F-4D97-AF65-F5344CB8AC3E}">
        <p14:creationId xmlns:p14="http://schemas.microsoft.com/office/powerpoint/2010/main" val="2256218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Balance Data</a:t>
            </a:r>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0" y="966160"/>
            <a:ext cx="5139189" cy="2682814"/>
          </a:xfrm>
          <a:ln>
            <a:solidFill>
              <a:schemeClr val="tx1"/>
            </a:solidFill>
          </a:ln>
        </p:spPr>
        <p:txBody>
          <a:bodyPr>
            <a:noAutofit/>
          </a:bodyPr>
          <a:lstStyle/>
          <a:p>
            <a:pPr>
              <a:lnSpc>
                <a:spcPct val="100000"/>
              </a:lnSpc>
              <a:spcBef>
                <a:spcPts val="600"/>
              </a:spcBef>
            </a:pPr>
            <a:r>
              <a:rPr lang="en-US" sz="800" dirty="0">
                <a:solidFill>
                  <a:schemeClr val="tx1"/>
                </a:solidFill>
                <a:latin typeface="Courier New" panose="02070309020205020404" pitchFamily="49" charset="0"/>
              </a:rPr>
              <a:t>#check the data for balance</a:t>
            </a:r>
          </a:p>
          <a:p>
            <a:pPr>
              <a:lnSpc>
                <a:spcPct val="100000"/>
              </a:lnSpc>
              <a:spcBef>
                <a:spcPts val="600"/>
              </a:spcBef>
            </a:pPr>
            <a:r>
              <a:rPr lang="en-US" sz="800" dirty="0">
                <a:solidFill>
                  <a:schemeClr val="tx1"/>
                </a:solidFill>
                <a:latin typeface="Courier New" panose="02070309020205020404" pitchFamily="49" charset="0"/>
              </a:rPr>
              <a:t>import </a:t>
            </a:r>
            <a:r>
              <a:rPr lang="en-US" sz="800" dirty="0" err="1">
                <a:solidFill>
                  <a:schemeClr val="tx1"/>
                </a:solidFill>
                <a:latin typeface="Courier New" panose="02070309020205020404" pitchFamily="49" charset="0"/>
              </a:rPr>
              <a:t>matplotlib.pyplot</a:t>
            </a:r>
            <a:r>
              <a:rPr lang="en-US" sz="800" dirty="0">
                <a:solidFill>
                  <a:schemeClr val="tx1"/>
                </a:solidFill>
                <a:latin typeface="Courier New" panose="02070309020205020404" pitchFamily="49" charset="0"/>
              </a:rPr>
              <a:t> as </a:t>
            </a:r>
            <a:r>
              <a:rPr lang="en-US" sz="800" dirty="0" err="1">
                <a:solidFill>
                  <a:schemeClr val="tx1"/>
                </a:solidFill>
                <a:latin typeface="Courier New" panose="02070309020205020404" pitchFamily="49" charset="0"/>
              </a:rPr>
              <a:t>plt</a:t>
            </a:r>
            <a:endParaRPr lang="en-US" sz="800" dirty="0">
              <a:solidFill>
                <a:schemeClr val="tx1"/>
              </a:solidFill>
              <a:latin typeface="Courier New" panose="02070309020205020404" pitchFamily="49" charset="0"/>
            </a:endParaRP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 Data</a:t>
            </a:r>
          </a:p>
          <a:p>
            <a:pPr>
              <a:lnSpc>
                <a:spcPct val="100000"/>
              </a:lnSpc>
              <a:spcBef>
                <a:spcPts val="600"/>
              </a:spcBef>
            </a:pPr>
            <a:r>
              <a:rPr lang="en-US" sz="800" dirty="0">
                <a:solidFill>
                  <a:schemeClr val="tx1"/>
                </a:solidFill>
                <a:latin typeface="Courier New" panose="02070309020205020404" pitchFamily="49" charset="0"/>
              </a:rPr>
              <a:t>labels = ['Death', 'Survival']</a:t>
            </a:r>
          </a:p>
          <a:p>
            <a:pPr>
              <a:lnSpc>
                <a:spcPct val="100000"/>
              </a:lnSpc>
              <a:spcBef>
                <a:spcPts val="600"/>
              </a:spcBef>
            </a:pPr>
            <a:r>
              <a:rPr lang="en-US" sz="800" dirty="0">
                <a:solidFill>
                  <a:schemeClr val="tx1"/>
                </a:solidFill>
                <a:latin typeface="Courier New" panose="02070309020205020404" pitchFamily="49" charset="0"/>
              </a:rPr>
              <a:t>values = [</a:t>
            </a:r>
            <a:r>
              <a:rPr lang="en-US" sz="800" dirty="0" err="1">
                <a:solidFill>
                  <a:schemeClr val="tx1"/>
                </a:solidFill>
                <a:latin typeface="Courier New" panose="02070309020205020404" pitchFamily="49" charset="0"/>
              </a:rPr>
              <a:t>reset_covid_df_reg</a:t>
            </a:r>
            <a:r>
              <a:rPr lang="en-US" sz="800" dirty="0">
                <a:solidFill>
                  <a:schemeClr val="tx1"/>
                </a:solidFill>
                <a:latin typeface="Courier New" panose="02070309020205020404" pitchFamily="49" charset="0"/>
              </a:rPr>
              <a:t>['death'].</a:t>
            </a:r>
            <a:r>
              <a:rPr lang="en-US" sz="800" dirty="0" err="1">
                <a:solidFill>
                  <a:schemeClr val="tx1"/>
                </a:solidFill>
                <a:latin typeface="Courier New" panose="02070309020205020404" pitchFamily="49" charset="0"/>
              </a:rPr>
              <a:t>value_counts</a:t>
            </a:r>
            <a:r>
              <a:rPr lang="en-US" sz="800" dirty="0">
                <a:solidFill>
                  <a:schemeClr val="tx1"/>
                </a:solidFill>
                <a:latin typeface="Courier New" panose="02070309020205020404" pitchFamily="49" charset="0"/>
              </a:rPr>
              <a:t>()[1], </a:t>
            </a:r>
            <a:r>
              <a:rPr lang="en-US" sz="800" dirty="0" err="1">
                <a:solidFill>
                  <a:schemeClr val="tx1"/>
                </a:solidFill>
                <a:latin typeface="Courier New" panose="02070309020205020404" pitchFamily="49" charset="0"/>
              </a:rPr>
              <a:t>reset_covid_df_reg</a:t>
            </a:r>
            <a:r>
              <a:rPr lang="en-US" sz="800" dirty="0">
                <a:solidFill>
                  <a:schemeClr val="tx1"/>
                </a:solidFill>
                <a:latin typeface="Courier New" panose="02070309020205020404" pitchFamily="49" charset="0"/>
              </a:rPr>
              <a:t>['death'].</a:t>
            </a:r>
            <a:r>
              <a:rPr lang="en-US" sz="800" dirty="0" err="1">
                <a:solidFill>
                  <a:schemeClr val="tx1"/>
                </a:solidFill>
                <a:latin typeface="Courier New" panose="02070309020205020404" pitchFamily="49" charset="0"/>
              </a:rPr>
              <a:t>value_counts</a:t>
            </a:r>
            <a:r>
              <a:rPr lang="en-US" sz="800" dirty="0">
                <a:solidFill>
                  <a:schemeClr val="tx1"/>
                </a:solidFill>
                <a:latin typeface="Courier New" panose="02070309020205020404" pitchFamily="49" charset="0"/>
              </a:rPr>
              <a:t>()[0]]</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 Create a bar plot</a:t>
            </a:r>
          </a:p>
          <a:p>
            <a:pPr>
              <a:lnSpc>
                <a:spcPct val="100000"/>
              </a:lnSpc>
              <a:spcBef>
                <a:spcPts val="600"/>
              </a:spcBef>
            </a:pPr>
            <a:r>
              <a:rPr lang="en-US" sz="800" dirty="0" err="1">
                <a:solidFill>
                  <a:schemeClr val="tx1"/>
                </a:solidFill>
                <a:latin typeface="Courier New" panose="02070309020205020404" pitchFamily="49" charset="0"/>
              </a:rPr>
              <a:t>plt.bar</a:t>
            </a:r>
            <a:r>
              <a:rPr lang="en-US" sz="800" dirty="0">
                <a:solidFill>
                  <a:schemeClr val="tx1"/>
                </a:solidFill>
                <a:latin typeface="Courier New" panose="02070309020205020404" pitchFamily="49" charset="0"/>
              </a:rPr>
              <a:t>(labels, values, color=['red', 'green'])</a:t>
            </a:r>
          </a:p>
          <a:p>
            <a:pPr>
              <a:lnSpc>
                <a:spcPct val="100000"/>
              </a:lnSpc>
              <a:spcBef>
                <a:spcPts val="600"/>
              </a:spcBef>
            </a:pPr>
            <a:r>
              <a:rPr lang="en-US" sz="800" dirty="0" err="1">
                <a:solidFill>
                  <a:schemeClr val="tx1"/>
                </a:solidFill>
                <a:latin typeface="Courier New" panose="02070309020205020404" pitchFamily="49" charset="0"/>
              </a:rPr>
              <a:t>plt.xlabel</a:t>
            </a:r>
            <a:r>
              <a:rPr lang="en-US" sz="800" dirty="0">
                <a:solidFill>
                  <a:schemeClr val="tx1"/>
                </a:solidFill>
                <a:latin typeface="Courier New" panose="02070309020205020404" pitchFamily="49" charset="0"/>
              </a:rPr>
              <a:t>('Categories')</a:t>
            </a:r>
          </a:p>
          <a:p>
            <a:pPr>
              <a:lnSpc>
                <a:spcPct val="100000"/>
              </a:lnSpc>
              <a:spcBef>
                <a:spcPts val="600"/>
              </a:spcBef>
            </a:pPr>
            <a:r>
              <a:rPr lang="en-US" sz="800" dirty="0" err="1">
                <a:solidFill>
                  <a:schemeClr val="tx1"/>
                </a:solidFill>
                <a:latin typeface="Courier New" panose="02070309020205020404" pitchFamily="49" charset="0"/>
              </a:rPr>
              <a:t>plt.ylabel</a:t>
            </a:r>
            <a:r>
              <a:rPr lang="en-US" sz="800" dirty="0">
                <a:solidFill>
                  <a:schemeClr val="tx1"/>
                </a:solidFill>
                <a:latin typeface="Courier New" panose="02070309020205020404" pitchFamily="49" charset="0"/>
              </a:rPr>
              <a:t>('Values')</a:t>
            </a:r>
          </a:p>
          <a:p>
            <a:pPr>
              <a:lnSpc>
                <a:spcPct val="100000"/>
              </a:lnSpc>
              <a:spcBef>
                <a:spcPts val="600"/>
              </a:spcBef>
            </a:pPr>
            <a:r>
              <a:rPr lang="en-US" sz="800" dirty="0" err="1">
                <a:solidFill>
                  <a:schemeClr val="tx1"/>
                </a:solidFill>
                <a:latin typeface="Courier New" panose="02070309020205020404" pitchFamily="49" charset="0"/>
              </a:rPr>
              <a:t>plt.title</a:t>
            </a:r>
            <a:r>
              <a:rPr lang="en-US" sz="800" dirty="0">
                <a:solidFill>
                  <a:schemeClr val="tx1"/>
                </a:solidFill>
                <a:latin typeface="Courier New" panose="02070309020205020404" pitchFamily="49" charset="0"/>
              </a:rPr>
              <a:t>('Death vs Survival for COVID-19 Patients')</a:t>
            </a:r>
          </a:p>
          <a:p>
            <a:pPr>
              <a:lnSpc>
                <a:spcPct val="100000"/>
              </a:lnSpc>
              <a:spcBef>
                <a:spcPts val="600"/>
              </a:spcBef>
            </a:pPr>
            <a:r>
              <a:rPr lang="en-US" sz="800" dirty="0" err="1">
                <a:solidFill>
                  <a:schemeClr val="tx1"/>
                </a:solidFill>
                <a:latin typeface="Courier New" panose="02070309020205020404" pitchFamily="49" charset="0"/>
              </a:rPr>
              <a:t>plt.show</a:t>
            </a:r>
            <a:r>
              <a:rPr lang="en-US" sz="800" dirty="0">
                <a:solidFill>
                  <a:schemeClr val="tx1"/>
                </a:solidFill>
                <a:latin typeface="Courier New" panose="02070309020205020404" pitchFamily="49" charset="0"/>
              </a:rPr>
              <a:t>()</a:t>
            </a:r>
          </a:p>
        </p:txBody>
      </p:sp>
      <p:pic>
        <p:nvPicPr>
          <p:cNvPr id="1026" name="Picture 2">
            <a:extLst>
              <a:ext uri="{FF2B5EF4-FFF2-40B4-BE49-F238E27FC236}">
                <a16:creationId xmlns:a16="http://schemas.microsoft.com/office/drawing/2014/main" id="{EE92FAF2-869A-F03E-A14B-40AF15A097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1778" y="966161"/>
            <a:ext cx="5486400" cy="4238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799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Balance Data</a:t>
            </a:r>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0" y="966159"/>
            <a:ext cx="5139189" cy="4951561"/>
          </a:xfrm>
          <a:ln>
            <a:solidFill>
              <a:schemeClr val="tx1"/>
            </a:solidFill>
          </a:ln>
        </p:spPr>
        <p:txBody>
          <a:bodyPr>
            <a:noAutofit/>
          </a:bodyPr>
          <a:lstStyle/>
          <a:p>
            <a:pPr>
              <a:lnSpc>
                <a:spcPct val="100000"/>
              </a:lnSpc>
              <a:spcBef>
                <a:spcPts val="600"/>
              </a:spcBef>
            </a:pPr>
            <a:r>
              <a:rPr lang="en-US" sz="800" dirty="0">
                <a:solidFill>
                  <a:schemeClr val="tx1"/>
                </a:solidFill>
                <a:latin typeface="Courier New" panose="02070309020205020404" pitchFamily="49" charset="0"/>
              </a:rPr>
              <a:t>#Balancing the class distribution using </a:t>
            </a:r>
            <a:r>
              <a:rPr lang="en-US" sz="800" dirty="0" err="1">
                <a:solidFill>
                  <a:schemeClr val="tx1"/>
                </a:solidFill>
                <a:latin typeface="Courier New" panose="02070309020205020404" pitchFamily="49" charset="0"/>
              </a:rPr>
              <a:t>undersampling</a:t>
            </a:r>
            <a:r>
              <a:rPr lang="en-US" sz="800" dirty="0">
                <a:solidFill>
                  <a:schemeClr val="tx1"/>
                </a:solidFill>
                <a:latin typeface="Courier New" panose="02070309020205020404" pitchFamily="49" charset="0"/>
              </a:rPr>
              <a:t>.</a:t>
            </a:r>
          </a:p>
          <a:p>
            <a:pPr>
              <a:lnSpc>
                <a:spcPct val="100000"/>
              </a:lnSpc>
              <a:spcBef>
                <a:spcPts val="600"/>
              </a:spcBef>
            </a:pPr>
            <a:r>
              <a:rPr lang="en-US" sz="800" dirty="0">
                <a:solidFill>
                  <a:schemeClr val="tx1"/>
                </a:solidFill>
                <a:latin typeface="Courier New" panose="02070309020205020404" pitchFamily="49" charset="0"/>
              </a:rPr>
              <a:t># Count the occurrences of each class</a:t>
            </a:r>
          </a:p>
          <a:p>
            <a:pPr>
              <a:lnSpc>
                <a:spcPct val="100000"/>
              </a:lnSpc>
              <a:spcBef>
                <a:spcPts val="600"/>
              </a:spcBef>
            </a:pPr>
            <a:r>
              <a:rPr lang="en-US" sz="800" dirty="0" err="1">
                <a:solidFill>
                  <a:schemeClr val="tx1"/>
                </a:solidFill>
                <a:latin typeface="Courier New" panose="02070309020205020404" pitchFamily="49" charset="0"/>
              </a:rPr>
              <a:t>class_counts</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reset_covid_df_reg</a:t>
            </a:r>
            <a:r>
              <a:rPr lang="en-US" sz="800" dirty="0">
                <a:solidFill>
                  <a:schemeClr val="tx1"/>
                </a:solidFill>
                <a:latin typeface="Courier New" panose="02070309020205020404" pitchFamily="49" charset="0"/>
              </a:rPr>
              <a:t>['death'].</a:t>
            </a:r>
            <a:r>
              <a:rPr lang="en-US" sz="800" dirty="0" err="1">
                <a:solidFill>
                  <a:schemeClr val="tx1"/>
                </a:solidFill>
                <a:latin typeface="Courier New" panose="02070309020205020404" pitchFamily="49" charset="0"/>
              </a:rPr>
              <a:t>value_counts</a:t>
            </a:r>
            <a:r>
              <a:rPr lang="en-US" sz="800" dirty="0">
                <a:solidFill>
                  <a:schemeClr val="tx1"/>
                </a:solidFill>
                <a:latin typeface="Courier New" panose="02070309020205020404" pitchFamily="49" charset="0"/>
              </a:rPr>
              <a:t>()</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 Find the minority class label (1 in this case)</a:t>
            </a:r>
          </a:p>
          <a:p>
            <a:pPr>
              <a:lnSpc>
                <a:spcPct val="100000"/>
              </a:lnSpc>
              <a:spcBef>
                <a:spcPts val="600"/>
              </a:spcBef>
            </a:pPr>
            <a:r>
              <a:rPr lang="en-US" sz="800" dirty="0" err="1">
                <a:solidFill>
                  <a:schemeClr val="tx1"/>
                </a:solidFill>
                <a:latin typeface="Courier New" panose="02070309020205020404" pitchFamily="49" charset="0"/>
              </a:rPr>
              <a:t>minority_class</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class_counts.idxmin</a:t>
            </a:r>
            <a:r>
              <a:rPr lang="en-US" sz="800" dirty="0">
                <a:solidFill>
                  <a:schemeClr val="tx1"/>
                </a:solidFill>
                <a:latin typeface="Courier New" panose="02070309020205020404" pitchFamily="49" charset="0"/>
              </a:rPr>
              <a:t>()</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 Calculate the number of samples in the minority class</a:t>
            </a:r>
          </a:p>
          <a:p>
            <a:pPr>
              <a:lnSpc>
                <a:spcPct val="100000"/>
              </a:lnSpc>
              <a:spcBef>
                <a:spcPts val="600"/>
              </a:spcBef>
            </a:pPr>
            <a:r>
              <a:rPr lang="en-US" sz="800" dirty="0" err="1">
                <a:solidFill>
                  <a:schemeClr val="tx1"/>
                </a:solidFill>
                <a:latin typeface="Courier New" panose="02070309020205020404" pitchFamily="49" charset="0"/>
              </a:rPr>
              <a:t>minority_count</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class_counts</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minority_class</a:t>
            </a:r>
            <a:r>
              <a:rPr lang="en-US" sz="800" dirty="0">
                <a:solidFill>
                  <a:schemeClr val="tx1"/>
                </a:solidFill>
                <a:latin typeface="Courier New" panose="02070309020205020404" pitchFamily="49" charset="0"/>
              </a:rPr>
              <a:t>]</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 Find the indices of the majority class samples (0 in this case)</a:t>
            </a:r>
          </a:p>
          <a:p>
            <a:pPr>
              <a:lnSpc>
                <a:spcPct val="100000"/>
              </a:lnSpc>
              <a:spcBef>
                <a:spcPts val="600"/>
              </a:spcBef>
            </a:pPr>
            <a:r>
              <a:rPr lang="en-US" sz="800" dirty="0" err="1">
                <a:solidFill>
                  <a:schemeClr val="tx1"/>
                </a:solidFill>
                <a:latin typeface="Courier New" panose="02070309020205020404" pitchFamily="49" charset="0"/>
              </a:rPr>
              <a:t>majority_indices</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reset_covid_df_reg</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reset_covid_df_reg</a:t>
            </a:r>
            <a:r>
              <a:rPr lang="en-US" sz="800" dirty="0">
                <a:solidFill>
                  <a:schemeClr val="tx1"/>
                </a:solidFill>
                <a:latin typeface="Courier New" panose="02070309020205020404" pitchFamily="49" charset="0"/>
              </a:rPr>
              <a:t>['death'] == 0].index</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 Randomly select a subset of majority class indices to match the minority class count</a:t>
            </a:r>
          </a:p>
          <a:p>
            <a:pPr>
              <a:lnSpc>
                <a:spcPct val="100000"/>
              </a:lnSpc>
              <a:spcBef>
                <a:spcPts val="600"/>
              </a:spcBef>
            </a:pPr>
            <a:r>
              <a:rPr lang="en-US" sz="800" dirty="0" err="1">
                <a:solidFill>
                  <a:schemeClr val="tx1"/>
                </a:solidFill>
                <a:latin typeface="Courier New" panose="02070309020205020404" pitchFamily="49" charset="0"/>
              </a:rPr>
              <a:t>undersampled_majority_indices</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np.random.choice</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majority_indices</a:t>
            </a:r>
            <a:r>
              <a:rPr lang="en-US" sz="800" dirty="0">
                <a:solidFill>
                  <a:schemeClr val="tx1"/>
                </a:solidFill>
                <a:latin typeface="Courier New" panose="02070309020205020404" pitchFamily="49" charset="0"/>
              </a:rPr>
              <a:t>, size=</a:t>
            </a:r>
            <a:r>
              <a:rPr lang="en-US" sz="800" dirty="0" err="1">
                <a:solidFill>
                  <a:schemeClr val="tx1"/>
                </a:solidFill>
                <a:latin typeface="Courier New" panose="02070309020205020404" pitchFamily="49" charset="0"/>
              </a:rPr>
              <a:t>minority_count</a:t>
            </a:r>
            <a:r>
              <a:rPr lang="en-US" sz="800" dirty="0">
                <a:solidFill>
                  <a:schemeClr val="tx1"/>
                </a:solidFill>
                <a:latin typeface="Courier New" panose="02070309020205020404" pitchFamily="49" charset="0"/>
              </a:rPr>
              <a:t>, replace=False)</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 Concatenate the minority class indices with the </a:t>
            </a:r>
            <a:r>
              <a:rPr lang="en-US" sz="800" dirty="0" err="1">
                <a:solidFill>
                  <a:schemeClr val="tx1"/>
                </a:solidFill>
                <a:latin typeface="Courier New" panose="02070309020205020404" pitchFamily="49" charset="0"/>
              </a:rPr>
              <a:t>undersampled</a:t>
            </a:r>
            <a:r>
              <a:rPr lang="en-US" sz="800" dirty="0">
                <a:solidFill>
                  <a:schemeClr val="tx1"/>
                </a:solidFill>
                <a:latin typeface="Courier New" panose="02070309020205020404" pitchFamily="49" charset="0"/>
              </a:rPr>
              <a:t> majority class indices</a:t>
            </a:r>
          </a:p>
          <a:p>
            <a:pPr>
              <a:lnSpc>
                <a:spcPct val="100000"/>
              </a:lnSpc>
              <a:spcBef>
                <a:spcPts val="600"/>
              </a:spcBef>
            </a:pPr>
            <a:r>
              <a:rPr lang="en-US" sz="800" dirty="0" err="1">
                <a:solidFill>
                  <a:schemeClr val="tx1"/>
                </a:solidFill>
                <a:latin typeface="Courier New" panose="02070309020205020404" pitchFamily="49" charset="0"/>
              </a:rPr>
              <a:t>undersampled_indices</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pd.Index</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undersampled_majority_indices</a:t>
            </a:r>
            <a:r>
              <a:rPr lang="en-US" sz="800" dirty="0">
                <a:solidFill>
                  <a:schemeClr val="tx1"/>
                </a:solidFill>
                <a:latin typeface="Courier New" panose="02070309020205020404" pitchFamily="49" charset="0"/>
              </a:rPr>
              <a:t>).union(</a:t>
            </a:r>
            <a:r>
              <a:rPr lang="en-US" sz="800" dirty="0" err="1">
                <a:solidFill>
                  <a:schemeClr val="tx1"/>
                </a:solidFill>
                <a:latin typeface="Courier New" panose="02070309020205020404" pitchFamily="49" charset="0"/>
              </a:rPr>
              <a:t>reset_covid_df_reg</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reset_covid_df_reg</a:t>
            </a:r>
            <a:r>
              <a:rPr lang="en-US" sz="800" dirty="0">
                <a:solidFill>
                  <a:schemeClr val="tx1"/>
                </a:solidFill>
                <a:latin typeface="Courier New" panose="02070309020205020404" pitchFamily="49" charset="0"/>
              </a:rPr>
              <a:t>['death'] == 1].index)</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 Create the balanced </a:t>
            </a:r>
            <a:r>
              <a:rPr lang="en-US" sz="800" dirty="0" err="1">
                <a:solidFill>
                  <a:schemeClr val="tx1"/>
                </a:solidFill>
                <a:latin typeface="Courier New" panose="02070309020205020404" pitchFamily="49" charset="0"/>
              </a:rPr>
              <a:t>DataFrames</a:t>
            </a:r>
            <a:endParaRPr lang="en-US" sz="800" dirty="0">
              <a:solidFill>
                <a:schemeClr val="tx1"/>
              </a:solidFill>
              <a:latin typeface="Courier New" panose="02070309020205020404" pitchFamily="49" charset="0"/>
            </a:endParaRPr>
          </a:p>
          <a:p>
            <a:pPr>
              <a:lnSpc>
                <a:spcPct val="100000"/>
              </a:lnSpc>
              <a:spcBef>
                <a:spcPts val="600"/>
              </a:spcBef>
            </a:pPr>
            <a:r>
              <a:rPr lang="en-US" sz="800" dirty="0" err="1">
                <a:solidFill>
                  <a:schemeClr val="tx1"/>
                </a:solidFill>
                <a:latin typeface="Courier New" panose="02070309020205020404" pitchFamily="49" charset="0"/>
              </a:rPr>
              <a:t>final_covid_df</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reset_covid_df_reg.loc</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undersampled_indices</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reset_index</a:t>
            </a:r>
            <a:r>
              <a:rPr lang="en-US" sz="800" dirty="0">
                <a:solidFill>
                  <a:schemeClr val="tx1"/>
                </a:solidFill>
                <a:latin typeface="Courier New" panose="02070309020205020404" pitchFamily="49" charset="0"/>
              </a:rPr>
              <a:t>(drop=True)</a:t>
            </a:r>
          </a:p>
        </p:txBody>
      </p:sp>
      <p:sp>
        <p:nvSpPr>
          <p:cNvPr id="4" name="Content Placeholder 2">
            <a:extLst>
              <a:ext uri="{FF2B5EF4-FFF2-40B4-BE49-F238E27FC236}">
                <a16:creationId xmlns:a16="http://schemas.microsoft.com/office/drawing/2014/main" id="{273F2233-C38A-B760-480B-94F4A5ED35EF}"/>
              </a:ext>
            </a:extLst>
          </p:cNvPr>
          <p:cNvSpPr txBox="1">
            <a:spLocks/>
          </p:cNvSpPr>
          <p:nvPr/>
        </p:nvSpPr>
        <p:spPr>
          <a:xfrm>
            <a:off x="5684086" y="966159"/>
            <a:ext cx="5139189" cy="2156603"/>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800" dirty="0">
                <a:solidFill>
                  <a:schemeClr val="tx1"/>
                </a:solidFill>
                <a:latin typeface="Courier New" panose="02070309020205020404" pitchFamily="49" charset="0"/>
              </a:rPr>
              <a:t>#check the data for balancing after </a:t>
            </a:r>
            <a:r>
              <a:rPr lang="en-US" sz="800" dirty="0" err="1">
                <a:solidFill>
                  <a:schemeClr val="tx1"/>
                </a:solidFill>
                <a:latin typeface="Courier New" panose="02070309020205020404" pitchFamily="49" charset="0"/>
              </a:rPr>
              <a:t>undersampling</a:t>
            </a: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 Data</a:t>
            </a:r>
          </a:p>
          <a:p>
            <a:pPr>
              <a:lnSpc>
                <a:spcPct val="100000"/>
              </a:lnSpc>
              <a:spcBef>
                <a:spcPts val="600"/>
              </a:spcBef>
            </a:pPr>
            <a:r>
              <a:rPr lang="en-US" sz="800" dirty="0">
                <a:solidFill>
                  <a:schemeClr val="tx1"/>
                </a:solidFill>
                <a:latin typeface="Courier New" panose="02070309020205020404" pitchFamily="49" charset="0"/>
              </a:rPr>
              <a:t>labels = ['Death', 'Survival']</a:t>
            </a:r>
          </a:p>
          <a:p>
            <a:pPr>
              <a:lnSpc>
                <a:spcPct val="100000"/>
              </a:lnSpc>
              <a:spcBef>
                <a:spcPts val="600"/>
              </a:spcBef>
            </a:pPr>
            <a:r>
              <a:rPr lang="en-US" sz="800" dirty="0">
                <a:solidFill>
                  <a:schemeClr val="tx1"/>
                </a:solidFill>
                <a:latin typeface="Courier New" panose="02070309020205020404" pitchFamily="49" charset="0"/>
              </a:rPr>
              <a:t>values = [</a:t>
            </a:r>
            <a:r>
              <a:rPr lang="en-US" sz="800" dirty="0" err="1">
                <a:solidFill>
                  <a:schemeClr val="tx1"/>
                </a:solidFill>
                <a:latin typeface="Courier New" panose="02070309020205020404" pitchFamily="49" charset="0"/>
              </a:rPr>
              <a:t>final_covid_df</a:t>
            </a:r>
            <a:r>
              <a:rPr lang="en-US" sz="800" dirty="0">
                <a:solidFill>
                  <a:schemeClr val="tx1"/>
                </a:solidFill>
                <a:latin typeface="Courier New" panose="02070309020205020404" pitchFamily="49" charset="0"/>
              </a:rPr>
              <a:t>['death'].</a:t>
            </a:r>
            <a:r>
              <a:rPr lang="en-US" sz="800" dirty="0" err="1">
                <a:solidFill>
                  <a:schemeClr val="tx1"/>
                </a:solidFill>
                <a:latin typeface="Courier New" panose="02070309020205020404" pitchFamily="49" charset="0"/>
              </a:rPr>
              <a:t>value_counts</a:t>
            </a:r>
            <a:r>
              <a:rPr lang="en-US" sz="800" dirty="0">
                <a:solidFill>
                  <a:schemeClr val="tx1"/>
                </a:solidFill>
                <a:latin typeface="Courier New" panose="02070309020205020404" pitchFamily="49" charset="0"/>
              </a:rPr>
              <a:t>()[1], </a:t>
            </a:r>
            <a:r>
              <a:rPr lang="en-US" sz="800" dirty="0" err="1">
                <a:solidFill>
                  <a:schemeClr val="tx1"/>
                </a:solidFill>
                <a:latin typeface="Courier New" panose="02070309020205020404" pitchFamily="49" charset="0"/>
              </a:rPr>
              <a:t>final_covid_df</a:t>
            </a:r>
            <a:r>
              <a:rPr lang="en-US" sz="800" dirty="0">
                <a:solidFill>
                  <a:schemeClr val="tx1"/>
                </a:solidFill>
                <a:latin typeface="Courier New" panose="02070309020205020404" pitchFamily="49" charset="0"/>
              </a:rPr>
              <a:t>['death'].</a:t>
            </a:r>
            <a:r>
              <a:rPr lang="en-US" sz="800" dirty="0" err="1">
                <a:solidFill>
                  <a:schemeClr val="tx1"/>
                </a:solidFill>
                <a:latin typeface="Courier New" panose="02070309020205020404" pitchFamily="49" charset="0"/>
              </a:rPr>
              <a:t>value_counts</a:t>
            </a:r>
            <a:r>
              <a:rPr lang="en-US" sz="800" dirty="0">
                <a:solidFill>
                  <a:schemeClr val="tx1"/>
                </a:solidFill>
                <a:latin typeface="Courier New" panose="02070309020205020404" pitchFamily="49" charset="0"/>
              </a:rPr>
              <a:t>()[0]]</a:t>
            </a:r>
          </a:p>
          <a:p>
            <a:pPr>
              <a:lnSpc>
                <a:spcPct val="100000"/>
              </a:lnSpc>
              <a:spcBef>
                <a:spcPts val="600"/>
              </a:spcBef>
            </a:pPr>
            <a:r>
              <a:rPr lang="en-US" sz="800" dirty="0">
                <a:solidFill>
                  <a:schemeClr val="tx1"/>
                </a:solidFill>
                <a:latin typeface="Courier New" panose="02070309020205020404" pitchFamily="49" charset="0"/>
              </a:rPr>
              <a:t># Create a bar plot</a:t>
            </a:r>
          </a:p>
          <a:p>
            <a:pPr>
              <a:lnSpc>
                <a:spcPct val="100000"/>
              </a:lnSpc>
              <a:spcBef>
                <a:spcPts val="600"/>
              </a:spcBef>
            </a:pPr>
            <a:r>
              <a:rPr lang="en-US" sz="800" dirty="0" err="1">
                <a:solidFill>
                  <a:schemeClr val="tx1"/>
                </a:solidFill>
                <a:latin typeface="Courier New" panose="02070309020205020404" pitchFamily="49" charset="0"/>
              </a:rPr>
              <a:t>plt.bar</a:t>
            </a:r>
            <a:r>
              <a:rPr lang="en-US" sz="800" dirty="0">
                <a:solidFill>
                  <a:schemeClr val="tx1"/>
                </a:solidFill>
                <a:latin typeface="Courier New" panose="02070309020205020404" pitchFamily="49" charset="0"/>
              </a:rPr>
              <a:t>(labels, values, color=['red', 'green'])</a:t>
            </a:r>
          </a:p>
          <a:p>
            <a:pPr>
              <a:lnSpc>
                <a:spcPct val="100000"/>
              </a:lnSpc>
              <a:spcBef>
                <a:spcPts val="600"/>
              </a:spcBef>
            </a:pPr>
            <a:r>
              <a:rPr lang="en-US" sz="800" dirty="0" err="1">
                <a:solidFill>
                  <a:schemeClr val="tx1"/>
                </a:solidFill>
                <a:latin typeface="Courier New" panose="02070309020205020404" pitchFamily="49" charset="0"/>
              </a:rPr>
              <a:t>plt.xlabel</a:t>
            </a:r>
            <a:r>
              <a:rPr lang="en-US" sz="800" dirty="0">
                <a:solidFill>
                  <a:schemeClr val="tx1"/>
                </a:solidFill>
                <a:latin typeface="Courier New" panose="02070309020205020404" pitchFamily="49" charset="0"/>
              </a:rPr>
              <a:t>('Categories')</a:t>
            </a:r>
          </a:p>
          <a:p>
            <a:pPr>
              <a:lnSpc>
                <a:spcPct val="100000"/>
              </a:lnSpc>
              <a:spcBef>
                <a:spcPts val="600"/>
              </a:spcBef>
            </a:pPr>
            <a:r>
              <a:rPr lang="en-US" sz="800" dirty="0" err="1">
                <a:solidFill>
                  <a:schemeClr val="tx1"/>
                </a:solidFill>
                <a:latin typeface="Courier New" panose="02070309020205020404" pitchFamily="49" charset="0"/>
              </a:rPr>
              <a:t>plt.ylabel</a:t>
            </a:r>
            <a:r>
              <a:rPr lang="en-US" sz="800" dirty="0">
                <a:solidFill>
                  <a:schemeClr val="tx1"/>
                </a:solidFill>
                <a:latin typeface="Courier New" panose="02070309020205020404" pitchFamily="49" charset="0"/>
              </a:rPr>
              <a:t>('Values')</a:t>
            </a:r>
          </a:p>
          <a:p>
            <a:pPr>
              <a:lnSpc>
                <a:spcPct val="100000"/>
              </a:lnSpc>
              <a:spcBef>
                <a:spcPts val="600"/>
              </a:spcBef>
            </a:pPr>
            <a:r>
              <a:rPr lang="en-US" sz="800" dirty="0" err="1">
                <a:solidFill>
                  <a:schemeClr val="tx1"/>
                </a:solidFill>
                <a:latin typeface="Courier New" panose="02070309020205020404" pitchFamily="49" charset="0"/>
              </a:rPr>
              <a:t>plt.title</a:t>
            </a:r>
            <a:r>
              <a:rPr lang="en-US" sz="800" dirty="0">
                <a:solidFill>
                  <a:schemeClr val="tx1"/>
                </a:solidFill>
                <a:latin typeface="Courier New" panose="02070309020205020404" pitchFamily="49" charset="0"/>
              </a:rPr>
              <a:t>('Death vs Survival for COVID-19 Patients')</a:t>
            </a:r>
          </a:p>
          <a:p>
            <a:pPr>
              <a:lnSpc>
                <a:spcPct val="100000"/>
              </a:lnSpc>
              <a:spcBef>
                <a:spcPts val="600"/>
              </a:spcBef>
            </a:pPr>
            <a:r>
              <a:rPr lang="en-US" sz="800" dirty="0" err="1">
                <a:solidFill>
                  <a:schemeClr val="tx1"/>
                </a:solidFill>
                <a:latin typeface="Courier New" panose="02070309020205020404" pitchFamily="49" charset="0"/>
              </a:rPr>
              <a:t>plt.show</a:t>
            </a:r>
            <a:r>
              <a:rPr lang="en-US" sz="800" dirty="0">
                <a:solidFill>
                  <a:schemeClr val="tx1"/>
                </a:solidFill>
                <a:latin typeface="Courier New" panose="02070309020205020404" pitchFamily="49" charset="0"/>
              </a:rPr>
              <a:t>()</a:t>
            </a:r>
          </a:p>
        </p:txBody>
      </p:sp>
      <p:pic>
        <p:nvPicPr>
          <p:cNvPr id="2050" name="Picture 2">
            <a:extLst>
              <a:ext uri="{FF2B5EF4-FFF2-40B4-BE49-F238E27FC236}">
                <a16:creationId xmlns:a16="http://schemas.microsoft.com/office/drawing/2014/main" id="{A709EDA2-9D1E-C2FA-0C9A-1F743E2142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4086" y="3223846"/>
            <a:ext cx="5139189" cy="3306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70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Data Visualization</a:t>
            </a:r>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8"/>
            <a:ext cx="10789920" cy="250167"/>
          </a:xfrm>
          <a:ln>
            <a:solidFill>
              <a:schemeClr val="tx1"/>
            </a:solidFill>
          </a:ln>
        </p:spPr>
        <p:txBody>
          <a:bodyPr>
            <a:noAutofit/>
          </a:bodyPr>
          <a:lstStyle/>
          <a:p>
            <a:pPr>
              <a:lnSpc>
                <a:spcPct val="100000"/>
              </a:lnSpc>
              <a:spcBef>
                <a:spcPts val="600"/>
              </a:spcBef>
            </a:pPr>
            <a:r>
              <a:rPr lang="en-US" sz="800" dirty="0">
                <a:solidFill>
                  <a:schemeClr val="tx1"/>
                </a:solidFill>
                <a:latin typeface="Courier New" panose="02070309020205020404" pitchFamily="49" charset="0"/>
              </a:rPr>
              <a:t>Let's view correlations between the different features.</a:t>
            </a:r>
          </a:p>
        </p:txBody>
      </p:sp>
      <p:sp>
        <p:nvSpPr>
          <p:cNvPr id="5" name="Content Placeholder 2">
            <a:extLst>
              <a:ext uri="{FF2B5EF4-FFF2-40B4-BE49-F238E27FC236}">
                <a16:creationId xmlns:a16="http://schemas.microsoft.com/office/drawing/2014/main" id="{FEB7949A-D7C1-9305-C766-1F01CF5E2A01}"/>
              </a:ext>
            </a:extLst>
          </p:cNvPr>
          <p:cNvSpPr txBox="1">
            <a:spLocks/>
          </p:cNvSpPr>
          <p:nvPr/>
        </p:nvSpPr>
        <p:spPr>
          <a:xfrm>
            <a:off x="373090" y="1317408"/>
            <a:ext cx="10789920" cy="4574434"/>
          </a:xfrm>
          <a:prstGeom prst="rect">
            <a:avLst/>
          </a:prstGeom>
          <a:ln>
            <a:solidFill>
              <a:schemeClr val="tx1"/>
            </a:solidFill>
          </a:ln>
        </p:spPr>
        <p:txBody>
          <a:bodyPr vert="horz" lIns="91440" tIns="45720" rIns="91440" bIns="45720" numCol="2"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800" dirty="0" err="1">
                <a:solidFill>
                  <a:schemeClr val="tx1"/>
                </a:solidFill>
                <a:latin typeface="Courier New" panose="02070309020205020404" pitchFamily="49" charset="0"/>
              </a:rPr>
              <a:t>selected_columns</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final_covid_df.iloc</a:t>
            </a:r>
            <a:r>
              <a:rPr lang="en-US" sz="800" dirty="0">
                <a:solidFill>
                  <a:schemeClr val="tx1"/>
                </a:solidFill>
                <a:latin typeface="Courier New" panose="02070309020205020404" pitchFamily="49" charset="0"/>
              </a:rPr>
              <a:t>[:, [0] + list(range(1, </a:t>
            </a:r>
            <a:r>
              <a:rPr lang="en-US" sz="800" dirty="0" err="1">
                <a:solidFill>
                  <a:schemeClr val="tx1"/>
                </a:solidFill>
                <a:latin typeface="Courier New" panose="02070309020205020404" pitchFamily="49" charset="0"/>
              </a:rPr>
              <a:t>len</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final_covid_df.columns</a:t>
            </a:r>
            <a:r>
              <a:rPr lang="en-US" sz="800" dirty="0">
                <a:solidFill>
                  <a:schemeClr val="tx1"/>
                </a:solidFill>
                <a:latin typeface="Courier New" panose="02070309020205020404" pitchFamily="49" charset="0"/>
              </a:rPr>
              <a:t>)))]</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 Create a correlation matrix</a:t>
            </a:r>
          </a:p>
          <a:p>
            <a:pPr>
              <a:lnSpc>
                <a:spcPct val="100000"/>
              </a:lnSpc>
              <a:spcBef>
                <a:spcPts val="600"/>
              </a:spcBef>
            </a:pPr>
            <a:r>
              <a:rPr lang="en-US" sz="800" dirty="0" err="1">
                <a:solidFill>
                  <a:schemeClr val="tx1"/>
                </a:solidFill>
                <a:latin typeface="Courier New" panose="02070309020205020404" pitchFamily="49" charset="0"/>
              </a:rPr>
              <a:t>correlation_matrix</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selected_columns.corr</a:t>
            </a:r>
            <a:r>
              <a:rPr lang="en-US" sz="800" dirty="0">
                <a:solidFill>
                  <a:schemeClr val="tx1"/>
                </a:solidFill>
                <a:latin typeface="Courier New" panose="02070309020205020404" pitchFamily="49" charset="0"/>
              </a:rPr>
              <a:t>()</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 Plotting the heatmap</a:t>
            </a:r>
          </a:p>
          <a:p>
            <a:pPr>
              <a:lnSpc>
                <a:spcPct val="100000"/>
              </a:lnSpc>
              <a:spcBef>
                <a:spcPts val="600"/>
              </a:spcBef>
            </a:pPr>
            <a:r>
              <a:rPr lang="en-US" sz="800" dirty="0" err="1">
                <a:solidFill>
                  <a:schemeClr val="tx1"/>
                </a:solidFill>
                <a:latin typeface="Courier New" panose="02070309020205020404" pitchFamily="49" charset="0"/>
              </a:rPr>
              <a:t>plt.figure</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figsize</a:t>
            </a:r>
            <a:r>
              <a:rPr lang="en-US" sz="800" dirty="0">
                <a:solidFill>
                  <a:schemeClr val="tx1"/>
                </a:solidFill>
                <a:latin typeface="Courier New" panose="02070309020205020404" pitchFamily="49" charset="0"/>
              </a:rPr>
              <a:t>=(8, 6))</a:t>
            </a:r>
          </a:p>
          <a:p>
            <a:pPr>
              <a:lnSpc>
                <a:spcPct val="100000"/>
              </a:lnSpc>
              <a:spcBef>
                <a:spcPts val="600"/>
              </a:spcBef>
            </a:pPr>
            <a:r>
              <a:rPr lang="en-US" sz="800" dirty="0" err="1">
                <a:solidFill>
                  <a:schemeClr val="tx1"/>
                </a:solidFill>
                <a:latin typeface="Courier New" panose="02070309020205020404" pitchFamily="49" charset="0"/>
              </a:rPr>
              <a:t>sns.heatmap</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correlation_matrix</a:t>
            </a:r>
            <a:r>
              <a:rPr lang="en-US" sz="800" dirty="0">
                <a:solidFill>
                  <a:schemeClr val="tx1"/>
                </a:solidFill>
                <a:latin typeface="Courier New" panose="02070309020205020404" pitchFamily="49" charset="0"/>
              </a:rPr>
              <a:t>, </a:t>
            </a:r>
            <a:r>
              <a:rPr lang="en-US" sz="800" dirty="0" err="1">
                <a:solidFill>
                  <a:schemeClr val="tx1"/>
                </a:solidFill>
                <a:latin typeface="Courier New" panose="02070309020205020404" pitchFamily="49" charset="0"/>
              </a:rPr>
              <a:t>annot</a:t>
            </a:r>
            <a:r>
              <a:rPr lang="en-US" sz="800" dirty="0">
                <a:solidFill>
                  <a:schemeClr val="tx1"/>
                </a:solidFill>
                <a:latin typeface="Courier New" panose="02070309020205020404" pitchFamily="49" charset="0"/>
              </a:rPr>
              <a:t>=True, </a:t>
            </a:r>
            <a:r>
              <a:rPr lang="en-US" sz="800" dirty="0" err="1">
                <a:solidFill>
                  <a:schemeClr val="tx1"/>
                </a:solidFill>
                <a:latin typeface="Courier New" panose="02070309020205020404" pitchFamily="49" charset="0"/>
              </a:rPr>
              <a:t>cmap</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coolwarm</a:t>
            </a:r>
            <a:r>
              <a:rPr lang="en-US" sz="800" dirty="0">
                <a:solidFill>
                  <a:schemeClr val="tx1"/>
                </a:solidFill>
                <a:latin typeface="Courier New" panose="02070309020205020404" pitchFamily="49" charset="0"/>
              </a:rPr>
              <a:t>', </a:t>
            </a:r>
            <a:r>
              <a:rPr lang="en-US" sz="800" dirty="0" err="1">
                <a:solidFill>
                  <a:schemeClr val="tx1"/>
                </a:solidFill>
                <a:latin typeface="Courier New" panose="02070309020205020404" pitchFamily="49" charset="0"/>
              </a:rPr>
              <a:t>fmt</a:t>
            </a:r>
            <a:r>
              <a:rPr lang="en-US" sz="800" dirty="0">
                <a:solidFill>
                  <a:schemeClr val="tx1"/>
                </a:solidFill>
                <a:latin typeface="Courier New" panose="02070309020205020404" pitchFamily="49" charset="0"/>
              </a:rPr>
              <a:t>=".2f", linewidths=.5)</a:t>
            </a:r>
          </a:p>
          <a:p>
            <a:pPr>
              <a:lnSpc>
                <a:spcPct val="100000"/>
              </a:lnSpc>
              <a:spcBef>
                <a:spcPts val="600"/>
              </a:spcBef>
            </a:pPr>
            <a:r>
              <a:rPr lang="en-US" sz="800" dirty="0" err="1">
                <a:solidFill>
                  <a:schemeClr val="tx1"/>
                </a:solidFill>
                <a:latin typeface="Courier New" panose="02070309020205020404" pitchFamily="49" charset="0"/>
              </a:rPr>
              <a:t>plt.title</a:t>
            </a:r>
            <a:r>
              <a:rPr lang="en-US" sz="800" dirty="0">
                <a:solidFill>
                  <a:schemeClr val="tx1"/>
                </a:solidFill>
                <a:latin typeface="Courier New" panose="02070309020205020404" pitchFamily="49" charset="0"/>
              </a:rPr>
              <a:t>('Correlation Matrix for All Features')</a:t>
            </a:r>
          </a:p>
          <a:p>
            <a:pPr>
              <a:lnSpc>
                <a:spcPct val="100000"/>
              </a:lnSpc>
              <a:spcBef>
                <a:spcPts val="600"/>
              </a:spcBef>
            </a:pPr>
            <a:r>
              <a:rPr lang="en-US" sz="800" dirty="0" err="1">
                <a:solidFill>
                  <a:schemeClr val="tx1"/>
                </a:solidFill>
                <a:latin typeface="Courier New" panose="02070309020205020404" pitchFamily="49" charset="0"/>
              </a:rPr>
              <a:t>plt.show</a:t>
            </a:r>
            <a:r>
              <a:rPr lang="en-US" sz="800" dirty="0">
                <a:solidFill>
                  <a:schemeClr val="tx1"/>
                </a:solidFill>
                <a:latin typeface="Courier New" panose="02070309020205020404" pitchFamily="49" charset="0"/>
              </a:rPr>
              <a:t>()</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print('')</a:t>
            </a:r>
          </a:p>
          <a:p>
            <a:pPr>
              <a:lnSpc>
                <a:spcPct val="100000"/>
              </a:lnSpc>
              <a:spcBef>
                <a:spcPts val="600"/>
              </a:spcBef>
            </a:pPr>
            <a:r>
              <a:rPr lang="en-US" sz="800" dirty="0" err="1">
                <a:solidFill>
                  <a:schemeClr val="tx1"/>
                </a:solidFill>
                <a:latin typeface="Courier New" panose="02070309020205020404" pitchFamily="49" charset="0"/>
              </a:rPr>
              <a:t>selected_columns_lab</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final_covid_df.iloc</a:t>
            </a:r>
            <a:r>
              <a:rPr lang="en-US" sz="800" dirty="0">
                <a:solidFill>
                  <a:schemeClr val="tx1"/>
                </a:solidFill>
                <a:latin typeface="Courier New" panose="02070309020205020404" pitchFamily="49" charset="0"/>
              </a:rPr>
              <a:t>[:, [0] + list(range(9, </a:t>
            </a:r>
            <a:r>
              <a:rPr lang="en-US" sz="800" dirty="0" err="1">
                <a:solidFill>
                  <a:schemeClr val="tx1"/>
                </a:solidFill>
                <a:latin typeface="Courier New" panose="02070309020205020404" pitchFamily="49" charset="0"/>
              </a:rPr>
              <a:t>len</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final_covid_df.columns</a:t>
            </a:r>
            <a:r>
              <a:rPr lang="en-US" sz="800" dirty="0">
                <a:solidFill>
                  <a:schemeClr val="tx1"/>
                </a:solidFill>
                <a:latin typeface="Courier New" panose="02070309020205020404" pitchFamily="49" charset="0"/>
              </a:rPr>
              <a:t>)))]</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 Create a correlation matrix</a:t>
            </a:r>
          </a:p>
          <a:p>
            <a:pPr>
              <a:lnSpc>
                <a:spcPct val="100000"/>
              </a:lnSpc>
              <a:spcBef>
                <a:spcPts val="600"/>
              </a:spcBef>
            </a:pPr>
            <a:r>
              <a:rPr lang="en-US" sz="800" dirty="0" err="1">
                <a:solidFill>
                  <a:schemeClr val="tx1"/>
                </a:solidFill>
                <a:latin typeface="Courier New" panose="02070309020205020404" pitchFamily="49" charset="0"/>
              </a:rPr>
              <a:t>correlation_matrix</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selected_columns_lab.corr</a:t>
            </a:r>
            <a:r>
              <a:rPr lang="en-US" sz="800" dirty="0">
                <a:solidFill>
                  <a:schemeClr val="tx1"/>
                </a:solidFill>
                <a:latin typeface="Courier New" panose="02070309020205020404" pitchFamily="49" charset="0"/>
              </a:rPr>
              <a:t>()</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 Plotting the heatmap</a:t>
            </a:r>
          </a:p>
          <a:p>
            <a:pPr>
              <a:lnSpc>
                <a:spcPct val="100000"/>
              </a:lnSpc>
              <a:spcBef>
                <a:spcPts val="600"/>
              </a:spcBef>
            </a:pPr>
            <a:r>
              <a:rPr lang="en-US" sz="800" dirty="0" err="1">
                <a:solidFill>
                  <a:schemeClr val="tx1"/>
                </a:solidFill>
                <a:latin typeface="Courier New" panose="02070309020205020404" pitchFamily="49" charset="0"/>
              </a:rPr>
              <a:t>plt.figure</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figsize</a:t>
            </a:r>
            <a:r>
              <a:rPr lang="en-US" sz="800" dirty="0">
                <a:solidFill>
                  <a:schemeClr val="tx1"/>
                </a:solidFill>
                <a:latin typeface="Courier New" panose="02070309020205020404" pitchFamily="49" charset="0"/>
              </a:rPr>
              <a:t>=(8, 6))</a:t>
            </a:r>
          </a:p>
          <a:p>
            <a:pPr>
              <a:lnSpc>
                <a:spcPct val="100000"/>
              </a:lnSpc>
              <a:spcBef>
                <a:spcPts val="600"/>
              </a:spcBef>
            </a:pPr>
            <a:r>
              <a:rPr lang="en-US" sz="800" dirty="0" err="1">
                <a:solidFill>
                  <a:schemeClr val="tx1"/>
                </a:solidFill>
                <a:latin typeface="Courier New" panose="02070309020205020404" pitchFamily="49" charset="0"/>
              </a:rPr>
              <a:t>sns.heatmap</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correlation_matrix</a:t>
            </a:r>
            <a:r>
              <a:rPr lang="en-US" sz="800" dirty="0">
                <a:solidFill>
                  <a:schemeClr val="tx1"/>
                </a:solidFill>
                <a:latin typeface="Courier New" panose="02070309020205020404" pitchFamily="49" charset="0"/>
              </a:rPr>
              <a:t>, </a:t>
            </a:r>
            <a:r>
              <a:rPr lang="en-US" sz="800" dirty="0" err="1">
                <a:solidFill>
                  <a:schemeClr val="tx1"/>
                </a:solidFill>
                <a:latin typeface="Courier New" panose="02070309020205020404" pitchFamily="49" charset="0"/>
              </a:rPr>
              <a:t>annot</a:t>
            </a:r>
            <a:r>
              <a:rPr lang="en-US" sz="800" dirty="0">
                <a:solidFill>
                  <a:schemeClr val="tx1"/>
                </a:solidFill>
                <a:latin typeface="Courier New" panose="02070309020205020404" pitchFamily="49" charset="0"/>
              </a:rPr>
              <a:t>=True, </a:t>
            </a:r>
            <a:r>
              <a:rPr lang="en-US" sz="800" dirty="0" err="1">
                <a:solidFill>
                  <a:schemeClr val="tx1"/>
                </a:solidFill>
                <a:latin typeface="Courier New" panose="02070309020205020404" pitchFamily="49" charset="0"/>
              </a:rPr>
              <a:t>cmap</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coolwarm</a:t>
            </a:r>
            <a:r>
              <a:rPr lang="en-US" sz="800" dirty="0">
                <a:solidFill>
                  <a:schemeClr val="tx1"/>
                </a:solidFill>
                <a:latin typeface="Courier New" panose="02070309020205020404" pitchFamily="49" charset="0"/>
              </a:rPr>
              <a:t>', </a:t>
            </a:r>
            <a:r>
              <a:rPr lang="en-US" sz="800" dirty="0" err="1">
                <a:solidFill>
                  <a:schemeClr val="tx1"/>
                </a:solidFill>
                <a:latin typeface="Courier New" panose="02070309020205020404" pitchFamily="49" charset="0"/>
              </a:rPr>
              <a:t>fmt</a:t>
            </a:r>
            <a:r>
              <a:rPr lang="en-US" sz="800" dirty="0">
                <a:solidFill>
                  <a:schemeClr val="tx1"/>
                </a:solidFill>
                <a:latin typeface="Courier New" panose="02070309020205020404" pitchFamily="49" charset="0"/>
              </a:rPr>
              <a:t>=".2f", linewidths=.5)</a:t>
            </a:r>
          </a:p>
          <a:p>
            <a:pPr>
              <a:lnSpc>
                <a:spcPct val="100000"/>
              </a:lnSpc>
              <a:spcBef>
                <a:spcPts val="600"/>
              </a:spcBef>
            </a:pPr>
            <a:r>
              <a:rPr lang="en-US" sz="800" dirty="0" err="1">
                <a:solidFill>
                  <a:schemeClr val="tx1"/>
                </a:solidFill>
                <a:latin typeface="Courier New" panose="02070309020205020404" pitchFamily="49" charset="0"/>
              </a:rPr>
              <a:t>plt.title</a:t>
            </a:r>
            <a:r>
              <a:rPr lang="en-US" sz="800" dirty="0">
                <a:solidFill>
                  <a:schemeClr val="tx1"/>
                </a:solidFill>
                <a:latin typeface="Courier New" panose="02070309020205020404" pitchFamily="49" charset="0"/>
              </a:rPr>
              <a:t>('Correlation Matrix for Lab Features')</a:t>
            </a:r>
          </a:p>
          <a:p>
            <a:pPr>
              <a:lnSpc>
                <a:spcPct val="100000"/>
              </a:lnSpc>
              <a:spcBef>
                <a:spcPts val="600"/>
              </a:spcBef>
            </a:pPr>
            <a:r>
              <a:rPr lang="en-US" sz="800" dirty="0" err="1">
                <a:solidFill>
                  <a:schemeClr val="tx1"/>
                </a:solidFill>
                <a:latin typeface="Courier New" panose="02070309020205020404" pitchFamily="49" charset="0"/>
              </a:rPr>
              <a:t>plt.show</a:t>
            </a:r>
            <a:r>
              <a:rPr lang="en-US" sz="800" dirty="0">
                <a:solidFill>
                  <a:schemeClr val="tx1"/>
                </a:solidFill>
                <a:latin typeface="Courier New" panose="02070309020205020404" pitchFamily="49" charset="0"/>
              </a:rPr>
              <a:t>()</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print('')</a:t>
            </a:r>
          </a:p>
          <a:p>
            <a:pPr>
              <a:lnSpc>
                <a:spcPct val="100000"/>
              </a:lnSpc>
              <a:spcBef>
                <a:spcPts val="600"/>
              </a:spcBef>
            </a:pPr>
            <a:r>
              <a:rPr lang="en-US" sz="800" dirty="0" err="1">
                <a:solidFill>
                  <a:schemeClr val="tx1"/>
                </a:solidFill>
                <a:latin typeface="Courier New" panose="02070309020205020404" pitchFamily="49" charset="0"/>
              </a:rPr>
              <a:t>selected_columns_nl</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final_covid_df.iloc</a:t>
            </a:r>
            <a:r>
              <a:rPr lang="en-US" sz="800" dirty="0">
                <a:solidFill>
                  <a:schemeClr val="tx1"/>
                </a:solidFill>
                <a:latin typeface="Courier New" panose="02070309020205020404" pitchFamily="49" charset="0"/>
              </a:rPr>
              <a:t>[:, [0] + list(range(1, 8))]</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 Create a correlation matrix</a:t>
            </a:r>
          </a:p>
          <a:p>
            <a:pPr>
              <a:lnSpc>
                <a:spcPct val="100000"/>
              </a:lnSpc>
              <a:spcBef>
                <a:spcPts val="600"/>
              </a:spcBef>
            </a:pPr>
            <a:r>
              <a:rPr lang="en-US" sz="800" dirty="0" err="1">
                <a:solidFill>
                  <a:schemeClr val="tx1"/>
                </a:solidFill>
                <a:latin typeface="Courier New" panose="02070309020205020404" pitchFamily="49" charset="0"/>
              </a:rPr>
              <a:t>correlation_matrix</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selected_columns_nl.corr</a:t>
            </a:r>
            <a:r>
              <a:rPr lang="en-US" sz="800" dirty="0">
                <a:solidFill>
                  <a:schemeClr val="tx1"/>
                </a:solidFill>
                <a:latin typeface="Courier New" panose="02070309020205020404" pitchFamily="49" charset="0"/>
              </a:rPr>
              <a:t>()</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 Plotting the heatmap</a:t>
            </a:r>
          </a:p>
          <a:p>
            <a:pPr>
              <a:lnSpc>
                <a:spcPct val="100000"/>
              </a:lnSpc>
              <a:spcBef>
                <a:spcPts val="600"/>
              </a:spcBef>
            </a:pPr>
            <a:r>
              <a:rPr lang="en-US" sz="800" dirty="0" err="1">
                <a:solidFill>
                  <a:schemeClr val="tx1"/>
                </a:solidFill>
                <a:latin typeface="Courier New" panose="02070309020205020404" pitchFamily="49" charset="0"/>
              </a:rPr>
              <a:t>plt.figure</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figsize</a:t>
            </a:r>
            <a:r>
              <a:rPr lang="en-US" sz="800" dirty="0">
                <a:solidFill>
                  <a:schemeClr val="tx1"/>
                </a:solidFill>
                <a:latin typeface="Courier New" panose="02070309020205020404" pitchFamily="49" charset="0"/>
              </a:rPr>
              <a:t>=(8, 6))</a:t>
            </a:r>
          </a:p>
          <a:p>
            <a:pPr>
              <a:lnSpc>
                <a:spcPct val="100000"/>
              </a:lnSpc>
              <a:spcBef>
                <a:spcPts val="600"/>
              </a:spcBef>
            </a:pPr>
            <a:r>
              <a:rPr lang="en-US" sz="800" dirty="0" err="1">
                <a:solidFill>
                  <a:schemeClr val="tx1"/>
                </a:solidFill>
                <a:latin typeface="Courier New" panose="02070309020205020404" pitchFamily="49" charset="0"/>
              </a:rPr>
              <a:t>sns.heatmap</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correlation_matrix</a:t>
            </a:r>
            <a:r>
              <a:rPr lang="en-US" sz="800" dirty="0">
                <a:solidFill>
                  <a:schemeClr val="tx1"/>
                </a:solidFill>
                <a:latin typeface="Courier New" panose="02070309020205020404" pitchFamily="49" charset="0"/>
              </a:rPr>
              <a:t>, </a:t>
            </a:r>
            <a:r>
              <a:rPr lang="en-US" sz="800" dirty="0" err="1">
                <a:solidFill>
                  <a:schemeClr val="tx1"/>
                </a:solidFill>
                <a:latin typeface="Courier New" panose="02070309020205020404" pitchFamily="49" charset="0"/>
              </a:rPr>
              <a:t>annot</a:t>
            </a:r>
            <a:r>
              <a:rPr lang="en-US" sz="800" dirty="0">
                <a:solidFill>
                  <a:schemeClr val="tx1"/>
                </a:solidFill>
                <a:latin typeface="Courier New" panose="02070309020205020404" pitchFamily="49" charset="0"/>
              </a:rPr>
              <a:t>=True, </a:t>
            </a:r>
            <a:r>
              <a:rPr lang="en-US" sz="800" dirty="0" err="1">
                <a:solidFill>
                  <a:schemeClr val="tx1"/>
                </a:solidFill>
                <a:latin typeface="Courier New" panose="02070309020205020404" pitchFamily="49" charset="0"/>
              </a:rPr>
              <a:t>cmap</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coolwarm</a:t>
            </a:r>
            <a:r>
              <a:rPr lang="en-US" sz="800" dirty="0">
                <a:solidFill>
                  <a:schemeClr val="tx1"/>
                </a:solidFill>
                <a:latin typeface="Courier New" panose="02070309020205020404" pitchFamily="49" charset="0"/>
              </a:rPr>
              <a:t>', </a:t>
            </a:r>
            <a:r>
              <a:rPr lang="en-US" sz="800" dirty="0" err="1">
                <a:solidFill>
                  <a:schemeClr val="tx1"/>
                </a:solidFill>
                <a:latin typeface="Courier New" panose="02070309020205020404" pitchFamily="49" charset="0"/>
              </a:rPr>
              <a:t>fmt</a:t>
            </a:r>
            <a:r>
              <a:rPr lang="en-US" sz="800" dirty="0">
                <a:solidFill>
                  <a:schemeClr val="tx1"/>
                </a:solidFill>
                <a:latin typeface="Courier New" panose="02070309020205020404" pitchFamily="49" charset="0"/>
              </a:rPr>
              <a:t>=".2f", linewidths=.5)</a:t>
            </a:r>
          </a:p>
          <a:p>
            <a:pPr>
              <a:lnSpc>
                <a:spcPct val="100000"/>
              </a:lnSpc>
              <a:spcBef>
                <a:spcPts val="600"/>
              </a:spcBef>
            </a:pPr>
            <a:r>
              <a:rPr lang="en-US" sz="800" dirty="0" err="1">
                <a:solidFill>
                  <a:schemeClr val="tx1"/>
                </a:solidFill>
                <a:latin typeface="Courier New" panose="02070309020205020404" pitchFamily="49" charset="0"/>
              </a:rPr>
              <a:t>plt.title</a:t>
            </a:r>
            <a:r>
              <a:rPr lang="en-US" sz="800" dirty="0">
                <a:solidFill>
                  <a:schemeClr val="tx1"/>
                </a:solidFill>
                <a:latin typeface="Courier New" panose="02070309020205020404" pitchFamily="49" charset="0"/>
              </a:rPr>
              <a:t>('Correlation Matrix for Non-Lab Features')</a:t>
            </a:r>
          </a:p>
          <a:p>
            <a:pPr>
              <a:lnSpc>
                <a:spcPct val="100000"/>
              </a:lnSpc>
              <a:spcBef>
                <a:spcPts val="600"/>
              </a:spcBef>
            </a:pPr>
            <a:r>
              <a:rPr lang="en-US" sz="800" dirty="0" err="1">
                <a:solidFill>
                  <a:schemeClr val="tx1"/>
                </a:solidFill>
                <a:latin typeface="Courier New" panose="02070309020205020404" pitchFamily="49" charset="0"/>
              </a:rPr>
              <a:t>plt.show</a:t>
            </a:r>
            <a:r>
              <a:rPr lang="en-US" sz="800" dirty="0">
                <a:solidFill>
                  <a:schemeClr val="tx1"/>
                </a:solidFill>
                <a:latin typeface="Courier New" panose="02070309020205020404" pitchFamily="49" charset="0"/>
              </a:rPr>
              <a:t>()</a:t>
            </a:r>
          </a:p>
        </p:txBody>
      </p:sp>
    </p:spTree>
    <p:extLst>
      <p:ext uri="{BB962C8B-B14F-4D97-AF65-F5344CB8AC3E}">
        <p14:creationId xmlns:p14="http://schemas.microsoft.com/office/powerpoint/2010/main" val="1862930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9C2E05F9-1215-8896-E761-E09959092E91}"/>
              </a:ext>
            </a:extLst>
          </p:cNvPr>
          <p:cNvSpPr/>
          <p:nvPr/>
        </p:nvSpPr>
        <p:spPr>
          <a:xfrm>
            <a:off x="4355773" y="2730312"/>
            <a:ext cx="6151917" cy="125143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FB52FBE2-6162-0483-15E1-8EBEB8E2F788}"/>
              </a:ext>
            </a:extLst>
          </p:cNvPr>
          <p:cNvSpPr/>
          <p:nvPr/>
        </p:nvSpPr>
        <p:spPr>
          <a:xfrm>
            <a:off x="1249680" y="2753573"/>
            <a:ext cx="3017511" cy="2370518"/>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Workflow</a:t>
            </a:r>
          </a:p>
        </p:txBody>
      </p:sp>
      <p:sp>
        <p:nvSpPr>
          <p:cNvPr id="11" name="TextBox 10">
            <a:extLst>
              <a:ext uri="{FF2B5EF4-FFF2-40B4-BE49-F238E27FC236}">
                <a16:creationId xmlns:a16="http://schemas.microsoft.com/office/drawing/2014/main" id="{E41B44BD-28AF-6AED-AAB7-41E4890906AE}"/>
              </a:ext>
            </a:extLst>
          </p:cNvPr>
          <p:cNvSpPr txBox="1"/>
          <p:nvPr/>
        </p:nvSpPr>
        <p:spPr>
          <a:xfrm>
            <a:off x="1293962" y="968591"/>
            <a:ext cx="9144000" cy="274320"/>
          </a:xfrm>
          <a:prstGeom prst="rect">
            <a:avLst/>
          </a:prstGeom>
          <a:noFill/>
          <a:ln>
            <a:solidFill>
              <a:schemeClr val="tx1"/>
            </a:solidFill>
          </a:ln>
        </p:spPr>
        <p:txBody>
          <a:bodyPr wrap="square" rtlCol="0">
            <a:spAutoFit/>
          </a:bodyPr>
          <a:lstStyle/>
          <a:p>
            <a:pPr algn="ctr"/>
            <a:r>
              <a:rPr lang="en-US" sz="1000" dirty="0">
                <a:latin typeface="Courier New" panose="02070309020205020404" pitchFamily="49" charset="0"/>
                <a:cs typeface="Courier New" panose="02070309020205020404" pitchFamily="49" charset="0"/>
              </a:rPr>
              <a:t>Using Explainable AI to Assess Machine Learning Models on the Forecasting of Hospital Mortality in COVID-19 Patients</a:t>
            </a:r>
          </a:p>
        </p:txBody>
      </p:sp>
      <p:sp>
        <p:nvSpPr>
          <p:cNvPr id="12" name="TextBox 11">
            <a:extLst>
              <a:ext uri="{FF2B5EF4-FFF2-40B4-BE49-F238E27FC236}">
                <a16:creationId xmlns:a16="http://schemas.microsoft.com/office/drawing/2014/main" id="{A4F49DEA-A157-62F1-CBB1-26D49AB0FCE3}"/>
              </a:ext>
            </a:extLst>
          </p:cNvPr>
          <p:cNvSpPr txBox="1"/>
          <p:nvPr/>
        </p:nvSpPr>
        <p:spPr>
          <a:xfrm>
            <a:off x="2527539" y="1575604"/>
            <a:ext cx="2926080" cy="274320"/>
          </a:xfrm>
          <a:prstGeom prst="rect">
            <a:avLst/>
          </a:prstGeom>
          <a:noFill/>
          <a:ln>
            <a:solidFill>
              <a:schemeClr val="tx1"/>
            </a:solidFill>
          </a:ln>
        </p:spPr>
        <p:txBody>
          <a:bodyPr wrap="square" rtlCol="0">
            <a:spAutoFit/>
          </a:bodyPr>
          <a:lstStyle/>
          <a:p>
            <a:pPr algn="ctr"/>
            <a:r>
              <a:rPr lang="en-US" sz="1000" dirty="0">
                <a:latin typeface="Courier New" panose="02070309020205020404" pitchFamily="49" charset="0"/>
                <a:cs typeface="Courier New" panose="02070309020205020404" pitchFamily="49" charset="0"/>
              </a:rPr>
              <a:t>Data Acquisition</a:t>
            </a:r>
          </a:p>
        </p:txBody>
      </p:sp>
      <p:sp>
        <p:nvSpPr>
          <p:cNvPr id="13" name="TextBox 12">
            <a:extLst>
              <a:ext uri="{FF2B5EF4-FFF2-40B4-BE49-F238E27FC236}">
                <a16:creationId xmlns:a16="http://schemas.microsoft.com/office/drawing/2014/main" id="{C7E7D59A-8398-9E29-1C95-024CAB4CFF2C}"/>
              </a:ext>
            </a:extLst>
          </p:cNvPr>
          <p:cNvSpPr txBox="1"/>
          <p:nvPr/>
        </p:nvSpPr>
        <p:spPr>
          <a:xfrm>
            <a:off x="6307061" y="1575604"/>
            <a:ext cx="2926080" cy="274320"/>
          </a:xfrm>
          <a:prstGeom prst="rect">
            <a:avLst/>
          </a:prstGeom>
          <a:noFill/>
          <a:ln>
            <a:solidFill>
              <a:schemeClr val="tx1"/>
            </a:solidFill>
          </a:ln>
        </p:spPr>
        <p:txBody>
          <a:bodyPr wrap="square" rtlCol="0">
            <a:spAutoFit/>
          </a:bodyPr>
          <a:lstStyle/>
          <a:p>
            <a:pPr algn="ctr"/>
            <a:r>
              <a:rPr lang="en-US" sz="1000" dirty="0">
                <a:latin typeface="Courier New" panose="02070309020205020404" pitchFamily="49" charset="0"/>
                <a:cs typeface="Courier New" panose="02070309020205020404" pitchFamily="49" charset="0"/>
              </a:rPr>
              <a:t>Data Processing &amp; Feature Selection</a:t>
            </a:r>
          </a:p>
        </p:txBody>
      </p:sp>
      <p:sp>
        <p:nvSpPr>
          <p:cNvPr id="14" name="TextBox 13">
            <a:extLst>
              <a:ext uri="{FF2B5EF4-FFF2-40B4-BE49-F238E27FC236}">
                <a16:creationId xmlns:a16="http://schemas.microsoft.com/office/drawing/2014/main" id="{F3C1CD90-51BB-3422-F4FB-D95D095BAEC7}"/>
              </a:ext>
            </a:extLst>
          </p:cNvPr>
          <p:cNvSpPr txBox="1"/>
          <p:nvPr/>
        </p:nvSpPr>
        <p:spPr>
          <a:xfrm>
            <a:off x="4402922" y="2237870"/>
            <a:ext cx="2926080" cy="246221"/>
          </a:xfrm>
          <a:prstGeom prst="rect">
            <a:avLst/>
          </a:prstGeom>
          <a:noFill/>
          <a:ln>
            <a:solidFill>
              <a:schemeClr val="tx1"/>
            </a:solidFill>
          </a:ln>
        </p:spPr>
        <p:txBody>
          <a:bodyPr wrap="square" rtlCol="0">
            <a:spAutoFit/>
          </a:bodyPr>
          <a:lstStyle/>
          <a:p>
            <a:pPr algn="ctr"/>
            <a:r>
              <a:rPr lang="en-US" sz="1000" dirty="0">
                <a:latin typeface="Courier New" panose="02070309020205020404" pitchFamily="49" charset="0"/>
                <a:cs typeface="Courier New" panose="02070309020205020404" pitchFamily="49" charset="0"/>
              </a:rPr>
              <a:t>Model Selection</a:t>
            </a:r>
          </a:p>
        </p:txBody>
      </p:sp>
      <p:sp>
        <p:nvSpPr>
          <p:cNvPr id="15" name="TextBox 14">
            <a:extLst>
              <a:ext uri="{FF2B5EF4-FFF2-40B4-BE49-F238E27FC236}">
                <a16:creationId xmlns:a16="http://schemas.microsoft.com/office/drawing/2014/main" id="{7B0A197F-DC49-60B9-0F7A-38A50DBEE25E}"/>
              </a:ext>
            </a:extLst>
          </p:cNvPr>
          <p:cNvSpPr txBox="1"/>
          <p:nvPr/>
        </p:nvSpPr>
        <p:spPr>
          <a:xfrm>
            <a:off x="1293962" y="2875977"/>
            <a:ext cx="2926080" cy="400110"/>
          </a:xfrm>
          <a:prstGeom prst="rect">
            <a:avLst/>
          </a:prstGeom>
          <a:noFill/>
          <a:ln>
            <a:solidFill>
              <a:schemeClr val="tx1"/>
            </a:solidFill>
          </a:ln>
        </p:spPr>
        <p:txBody>
          <a:bodyPr wrap="square" rtlCol="0">
            <a:spAutoFit/>
          </a:bodyPr>
          <a:lstStyle/>
          <a:p>
            <a:pPr algn="ctr"/>
            <a:r>
              <a:rPr lang="en-US" sz="1000" dirty="0">
                <a:latin typeface="Courier New" panose="02070309020205020404" pitchFamily="49" charset="0"/>
                <a:cs typeface="Courier New" panose="02070309020205020404" pitchFamily="49" charset="0"/>
              </a:rPr>
              <a:t>XGBoost</a:t>
            </a:r>
          </a:p>
          <a:p>
            <a:pPr algn="ctr"/>
            <a:r>
              <a:rPr lang="en-US" sz="1000" dirty="0">
                <a:latin typeface="Courier New" panose="02070309020205020404" pitchFamily="49" charset="0"/>
                <a:cs typeface="Courier New" panose="02070309020205020404" pitchFamily="49" charset="0"/>
              </a:rPr>
              <a:t>Model Analysis &amp; Evaluation</a:t>
            </a:r>
          </a:p>
        </p:txBody>
      </p:sp>
      <p:sp>
        <p:nvSpPr>
          <p:cNvPr id="16" name="TextBox 15">
            <a:extLst>
              <a:ext uri="{FF2B5EF4-FFF2-40B4-BE49-F238E27FC236}">
                <a16:creationId xmlns:a16="http://schemas.microsoft.com/office/drawing/2014/main" id="{41CE66DC-E729-ACC6-410A-3CD639EC3B0B}"/>
              </a:ext>
            </a:extLst>
          </p:cNvPr>
          <p:cNvSpPr txBox="1"/>
          <p:nvPr/>
        </p:nvSpPr>
        <p:spPr>
          <a:xfrm>
            <a:off x="4402922" y="2876259"/>
            <a:ext cx="2926080" cy="400110"/>
          </a:xfrm>
          <a:prstGeom prst="rect">
            <a:avLst/>
          </a:prstGeom>
          <a:noFill/>
          <a:ln>
            <a:solidFill>
              <a:schemeClr val="tx1"/>
            </a:solidFill>
          </a:ln>
        </p:spPr>
        <p:txBody>
          <a:bodyPr wrap="square" rtlCol="0">
            <a:spAutoFit/>
          </a:bodyPr>
          <a:lstStyle/>
          <a:p>
            <a:pPr algn="ctr"/>
            <a:r>
              <a:rPr lang="en-US" sz="1000" dirty="0">
                <a:latin typeface="Courier New" panose="02070309020205020404" pitchFamily="49" charset="0"/>
                <a:cs typeface="Courier New" panose="02070309020205020404" pitchFamily="49" charset="0"/>
              </a:rPr>
              <a:t>Glassbox/Blackbox</a:t>
            </a:r>
          </a:p>
          <a:p>
            <a:pPr algn="ctr"/>
            <a:r>
              <a:rPr lang="en-US" sz="1000" dirty="0">
                <a:latin typeface="Courier New" panose="02070309020205020404" pitchFamily="49" charset="0"/>
                <a:cs typeface="Courier New" panose="02070309020205020404" pitchFamily="49" charset="0"/>
              </a:rPr>
              <a:t>Model Analysis &amp; Evaluation</a:t>
            </a:r>
          </a:p>
        </p:txBody>
      </p:sp>
      <p:sp>
        <p:nvSpPr>
          <p:cNvPr id="17" name="TextBox 16">
            <a:extLst>
              <a:ext uri="{FF2B5EF4-FFF2-40B4-BE49-F238E27FC236}">
                <a16:creationId xmlns:a16="http://schemas.microsoft.com/office/drawing/2014/main" id="{E30047C5-0DA1-EAEB-1DAE-A97704DA0C96}"/>
              </a:ext>
            </a:extLst>
          </p:cNvPr>
          <p:cNvSpPr txBox="1"/>
          <p:nvPr/>
        </p:nvSpPr>
        <p:spPr>
          <a:xfrm>
            <a:off x="7511882" y="2876259"/>
            <a:ext cx="2926080" cy="400110"/>
          </a:xfrm>
          <a:prstGeom prst="rect">
            <a:avLst/>
          </a:prstGeom>
          <a:noFill/>
          <a:ln>
            <a:solidFill>
              <a:schemeClr val="tx1"/>
            </a:solidFill>
          </a:ln>
        </p:spPr>
        <p:txBody>
          <a:bodyPr wrap="square" rtlCol="0">
            <a:spAutoFit/>
          </a:bodyPr>
          <a:lstStyle/>
          <a:p>
            <a:pPr algn="ctr"/>
            <a:r>
              <a:rPr lang="en-US" sz="1000" dirty="0">
                <a:latin typeface="Courier New" panose="02070309020205020404" pitchFamily="49" charset="0"/>
                <a:cs typeface="Courier New" panose="02070309020205020404" pitchFamily="49" charset="0"/>
              </a:rPr>
              <a:t>Neural Network</a:t>
            </a:r>
          </a:p>
          <a:p>
            <a:pPr algn="ctr"/>
            <a:r>
              <a:rPr lang="en-US" sz="1000" dirty="0">
                <a:latin typeface="Courier New" panose="02070309020205020404" pitchFamily="49" charset="0"/>
                <a:cs typeface="Courier New" panose="02070309020205020404" pitchFamily="49" charset="0"/>
              </a:rPr>
              <a:t>Model Analysis &amp; Evaluation</a:t>
            </a:r>
          </a:p>
        </p:txBody>
      </p:sp>
      <p:sp>
        <p:nvSpPr>
          <p:cNvPr id="18" name="TextBox 17">
            <a:extLst>
              <a:ext uri="{FF2B5EF4-FFF2-40B4-BE49-F238E27FC236}">
                <a16:creationId xmlns:a16="http://schemas.microsoft.com/office/drawing/2014/main" id="{69EAF6B1-7035-17EC-715A-0EB97491AF27}"/>
              </a:ext>
            </a:extLst>
          </p:cNvPr>
          <p:cNvSpPr txBox="1"/>
          <p:nvPr/>
        </p:nvSpPr>
        <p:spPr>
          <a:xfrm>
            <a:off x="3172865" y="4043792"/>
            <a:ext cx="914400" cy="246221"/>
          </a:xfrm>
          <a:prstGeom prst="rect">
            <a:avLst/>
          </a:prstGeom>
          <a:noFill/>
          <a:ln>
            <a:solidFill>
              <a:schemeClr val="tx1"/>
            </a:solidFill>
          </a:ln>
        </p:spPr>
        <p:txBody>
          <a:bodyPr wrap="square" rtlCol="0">
            <a:spAutoFit/>
          </a:bodyPr>
          <a:lstStyle/>
          <a:p>
            <a:pPr algn="ctr"/>
            <a:r>
              <a:rPr lang="en-US" sz="1000" dirty="0">
                <a:latin typeface="Courier New" panose="02070309020205020404" pitchFamily="49" charset="0"/>
                <a:cs typeface="Courier New" panose="02070309020205020404" pitchFamily="49" charset="0"/>
              </a:rPr>
              <a:t>SHAP</a:t>
            </a:r>
          </a:p>
        </p:txBody>
      </p:sp>
      <p:sp>
        <p:nvSpPr>
          <p:cNvPr id="19" name="TextBox 18">
            <a:extLst>
              <a:ext uri="{FF2B5EF4-FFF2-40B4-BE49-F238E27FC236}">
                <a16:creationId xmlns:a16="http://schemas.microsoft.com/office/drawing/2014/main" id="{CA77FA8D-5543-235F-763C-0598989BD8BF}"/>
              </a:ext>
            </a:extLst>
          </p:cNvPr>
          <p:cNvSpPr txBox="1"/>
          <p:nvPr/>
        </p:nvSpPr>
        <p:spPr>
          <a:xfrm>
            <a:off x="3172865" y="4413123"/>
            <a:ext cx="914400" cy="246221"/>
          </a:xfrm>
          <a:prstGeom prst="rect">
            <a:avLst/>
          </a:prstGeom>
          <a:noFill/>
          <a:ln>
            <a:solidFill>
              <a:schemeClr val="tx1"/>
            </a:solidFill>
          </a:ln>
        </p:spPr>
        <p:txBody>
          <a:bodyPr wrap="square" rtlCol="0">
            <a:spAutoFit/>
          </a:bodyPr>
          <a:lstStyle/>
          <a:p>
            <a:pPr algn="ctr"/>
            <a:r>
              <a:rPr lang="en-US" sz="1000" dirty="0">
                <a:latin typeface="Courier New" panose="02070309020205020404" pitchFamily="49" charset="0"/>
                <a:cs typeface="Courier New" panose="02070309020205020404" pitchFamily="49" charset="0"/>
              </a:rPr>
              <a:t>LIME</a:t>
            </a:r>
          </a:p>
        </p:txBody>
      </p:sp>
      <p:sp>
        <p:nvSpPr>
          <p:cNvPr id="20" name="TextBox 19">
            <a:extLst>
              <a:ext uri="{FF2B5EF4-FFF2-40B4-BE49-F238E27FC236}">
                <a16:creationId xmlns:a16="http://schemas.microsoft.com/office/drawing/2014/main" id="{8B34321C-793D-B557-3A56-31045F026898}"/>
              </a:ext>
            </a:extLst>
          </p:cNvPr>
          <p:cNvSpPr txBox="1"/>
          <p:nvPr/>
        </p:nvSpPr>
        <p:spPr>
          <a:xfrm>
            <a:off x="3172865" y="4761659"/>
            <a:ext cx="914400" cy="246221"/>
          </a:xfrm>
          <a:prstGeom prst="rect">
            <a:avLst/>
          </a:prstGeom>
          <a:noFill/>
          <a:ln>
            <a:solidFill>
              <a:schemeClr val="tx1"/>
            </a:solidFill>
          </a:ln>
        </p:spPr>
        <p:txBody>
          <a:bodyPr wrap="square" rtlCol="0">
            <a:spAutoFit/>
          </a:bodyPr>
          <a:lstStyle/>
          <a:p>
            <a:pPr algn="ctr"/>
            <a:r>
              <a:rPr lang="en-US" sz="1000" dirty="0">
                <a:latin typeface="Courier New" panose="02070309020205020404" pitchFamily="49" charset="0"/>
                <a:cs typeface="Courier New" panose="02070309020205020404" pitchFamily="49" charset="0"/>
              </a:rPr>
              <a:t>ELI5</a:t>
            </a:r>
          </a:p>
        </p:txBody>
      </p:sp>
      <p:sp>
        <p:nvSpPr>
          <p:cNvPr id="21" name="TextBox 20">
            <a:extLst>
              <a:ext uri="{FF2B5EF4-FFF2-40B4-BE49-F238E27FC236}">
                <a16:creationId xmlns:a16="http://schemas.microsoft.com/office/drawing/2014/main" id="{5418A569-0E0F-2A16-D9C1-A05404786013}"/>
              </a:ext>
            </a:extLst>
          </p:cNvPr>
          <p:cNvSpPr txBox="1"/>
          <p:nvPr/>
        </p:nvSpPr>
        <p:spPr>
          <a:xfrm>
            <a:off x="4441731" y="3649624"/>
            <a:ext cx="640080" cy="246221"/>
          </a:xfrm>
          <a:prstGeom prst="rect">
            <a:avLst/>
          </a:prstGeom>
          <a:noFill/>
          <a:ln>
            <a:solidFill>
              <a:schemeClr val="tx1"/>
            </a:solidFill>
          </a:ln>
        </p:spPr>
        <p:txBody>
          <a:bodyPr wrap="square" rtlCol="0">
            <a:spAutoFit/>
          </a:bodyPr>
          <a:lstStyle/>
          <a:p>
            <a:pPr algn="ctr"/>
            <a:r>
              <a:rPr lang="en-US" sz="1000" dirty="0">
                <a:latin typeface="Courier New" panose="02070309020205020404" pitchFamily="49" charset="0"/>
                <a:cs typeface="Courier New" panose="02070309020205020404" pitchFamily="49" charset="0"/>
              </a:rPr>
              <a:t>EBM</a:t>
            </a:r>
          </a:p>
        </p:txBody>
      </p:sp>
      <p:sp>
        <p:nvSpPr>
          <p:cNvPr id="22" name="TextBox 21">
            <a:extLst>
              <a:ext uri="{FF2B5EF4-FFF2-40B4-BE49-F238E27FC236}">
                <a16:creationId xmlns:a16="http://schemas.microsoft.com/office/drawing/2014/main" id="{B5F89AE5-23D0-B42A-E623-0DA294B9BF49}"/>
              </a:ext>
            </a:extLst>
          </p:cNvPr>
          <p:cNvSpPr txBox="1"/>
          <p:nvPr/>
        </p:nvSpPr>
        <p:spPr>
          <a:xfrm>
            <a:off x="6695598" y="3647303"/>
            <a:ext cx="640080" cy="246221"/>
          </a:xfrm>
          <a:prstGeom prst="rect">
            <a:avLst/>
          </a:prstGeom>
          <a:noFill/>
          <a:ln>
            <a:solidFill>
              <a:schemeClr val="tx1"/>
            </a:solidFill>
          </a:ln>
        </p:spPr>
        <p:txBody>
          <a:bodyPr wrap="square" rtlCol="0">
            <a:spAutoFit/>
          </a:bodyPr>
          <a:lstStyle/>
          <a:p>
            <a:pPr algn="ctr"/>
            <a:r>
              <a:rPr lang="en-US" sz="1000" dirty="0">
                <a:latin typeface="Courier New" panose="02070309020205020404" pitchFamily="49" charset="0"/>
                <a:cs typeface="Courier New" panose="02070309020205020404" pitchFamily="49" charset="0"/>
              </a:rPr>
              <a:t>PCA</a:t>
            </a:r>
          </a:p>
        </p:txBody>
      </p:sp>
      <p:sp>
        <p:nvSpPr>
          <p:cNvPr id="23" name="TextBox 22">
            <a:extLst>
              <a:ext uri="{FF2B5EF4-FFF2-40B4-BE49-F238E27FC236}">
                <a16:creationId xmlns:a16="http://schemas.microsoft.com/office/drawing/2014/main" id="{B11E8C1F-BA38-7A8A-232E-C9E250C70BC2}"/>
              </a:ext>
            </a:extLst>
          </p:cNvPr>
          <p:cNvSpPr txBox="1"/>
          <p:nvPr/>
        </p:nvSpPr>
        <p:spPr>
          <a:xfrm>
            <a:off x="8517722" y="3647304"/>
            <a:ext cx="914400" cy="246221"/>
          </a:xfrm>
          <a:prstGeom prst="rect">
            <a:avLst/>
          </a:prstGeom>
          <a:noFill/>
          <a:ln>
            <a:solidFill>
              <a:schemeClr val="tx1"/>
            </a:solidFill>
          </a:ln>
        </p:spPr>
        <p:txBody>
          <a:bodyPr wrap="square" rtlCol="0">
            <a:spAutoFit/>
          </a:bodyPr>
          <a:lstStyle/>
          <a:p>
            <a:pPr algn="ctr"/>
            <a:r>
              <a:rPr lang="en-US" sz="1000" dirty="0">
                <a:latin typeface="Courier New" panose="02070309020205020404" pitchFamily="49" charset="0"/>
                <a:cs typeface="Courier New" panose="02070309020205020404" pitchFamily="49" charset="0"/>
              </a:rPr>
              <a:t>Captum</a:t>
            </a:r>
          </a:p>
        </p:txBody>
      </p:sp>
      <p:cxnSp>
        <p:nvCxnSpPr>
          <p:cNvPr id="25" name="Straight Arrow Connector 24">
            <a:extLst>
              <a:ext uri="{FF2B5EF4-FFF2-40B4-BE49-F238E27FC236}">
                <a16:creationId xmlns:a16="http://schemas.microsoft.com/office/drawing/2014/main" id="{E7E06F07-EC56-99CE-4568-3EF580F6C391}"/>
              </a:ext>
            </a:extLst>
          </p:cNvPr>
          <p:cNvCxnSpPr>
            <a:stCxn id="12" idx="3"/>
            <a:endCxn id="13" idx="1"/>
          </p:cNvCxnSpPr>
          <p:nvPr/>
        </p:nvCxnSpPr>
        <p:spPr>
          <a:xfrm>
            <a:off x="5453619" y="1712764"/>
            <a:ext cx="8534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8FAD92F-F6A9-B717-EF20-9833D664D75C}"/>
              </a:ext>
            </a:extLst>
          </p:cNvPr>
          <p:cNvCxnSpPr>
            <a:stCxn id="13" idx="2"/>
            <a:endCxn id="14" idx="0"/>
          </p:cNvCxnSpPr>
          <p:nvPr/>
        </p:nvCxnSpPr>
        <p:spPr>
          <a:xfrm flipH="1">
            <a:off x="5865962" y="1849924"/>
            <a:ext cx="1904139" cy="387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7235572-4B87-420C-224F-6B11EFADBA53}"/>
              </a:ext>
            </a:extLst>
          </p:cNvPr>
          <p:cNvCxnSpPr>
            <a:stCxn id="14" idx="2"/>
            <a:endCxn id="15" idx="0"/>
          </p:cNvCxnSpPr>
          <p:nvPr/>
        </p:nvCxnSpPr>
        <p:spPr>
          <a:xfrm flipH="1">
            <a:off x="2757002" y="2484091"/>
            <a:ext cx="3108960" cy="391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99A08FA-1E0B-65ED-4588-13079F53BF2C}"/>
              </a:ext>
            </a:extLst>
          </p:cNvPr>
          <p:cNvCxnSpPr>
            <a:cxnSpLocks/>
            <a:stCxn id="14" idx="2"/>
            <a:endCxn id="16" idx="0"/>
          </p:cNvCxnSpPr>
          <p:nvPr/>
        </p:nvCxnSpPr>
        <p:spPr>
          <a:xfrm>
            <a:off x="5865962" y="2484091"/>
            <a:ext cx="0" cy="392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C2C8394-405A-2FEF-2AA5-6E2DEE869E6C}"/>
              </a:ext>
            </a:extLst>
          </p:cNvPr>
          <p:cNvCxnSpPr>
            <a:stCxn id="14" idx="2"/>
            <a:endCxn id="17" idx="0"/>
          </p:cNvCxnSpPr>
          <p:nvPr/>
        </p:nvCxnSpPr>
        <p:spPr>
          <a:xfrm>
            <a:off x="5865962" y="2484091"/>
            <a:ext cx="3108960" cy="392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F24F167-7BAD-5FBA-CE8B-1925A934075A}"/>
              </a:ext>
            </a:extLst>
          </p:cNvPr>
          <p:cNvCxnSpPr>
            <a:stCxn id="16" idx="2"/>
            <a:endCxn id="21" idx="0"/>
          </p:cNvCxnSpPr>
          <p:nvPr/>
        </p:nvCxnSpPr>
        <p:spPr>
          <a:xfrm flipH="1">
            <a:off x="4761771" y="3276369"/>
            <a:ext cx="1104191" cy="373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1B03C1A-6E0B-9145-FDAD-45CEE6F0DD93}"/>
              </a:ext>
            </a:extLst>
          </p:cNvPr>
          <p:cNvCxnSpPr>
            <a:stCxn id="16" idx="2"/>
            <a:endCxn id="22" idx="0"/>
          </p:cNvCxnSpPr>
          <p:nvPr/>
        </p:nvCxnSpPr>
        <p:spPr>
          <a:xfrm>
            <a:off x="5865962" y="3276369"/>
            <a:ext cx="1149676" cy="370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24A6298-7FDE-F10E-EE81-9FDFD03CAC71}"/>
              </a:ext>
            </a:extLst>
          </p:cNvPr>
          <p:cNvCxnSpPr>
            <a:stCxn id="17" idx="2"/>
            <a:endCxn id="23" idx="0"/>
          </p:cNvCxnSpPr>
          <p:nvPr/>
        </p:nvCxnSpPr>
        <p:spPr>
          <a:xfrm>
            <a:off x="8974922" y="3276369"/>
            <a:ext cx="0" cy="370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44ACF844-05FE-3F89-4F20-518CE878DBEA}"/>
              </a:ext>
            </a:extLst>
          </p:cNvPr>
          <p:cNvSpPr txBox="1"/>
          <p:nvPr/>
        </p:nvSpPr>
        <p:spPr>
          <a:xfrm>
            <a:off x="1332780" y="3667973"/>
            <a:ext cx="1097280" cy="246888"/>
          </a:xfrm>
          <a:prstGeom prst="rect">
            <a:avLst/>
          </a:prstGeom>
          <a:noFill/>
          <a:ln>
            <a:solidFill>
              <a:schemeClr val="tx1"/>
            </a:solidFill>
          </a:ln>
        </p:spPr>
        <p:txBody>
          <a:bodyPr wrap="square" rtlCol="0">
            <a:spAutoFit/>
          </a:bodyPr>
          <a:lstStyle/>
          <a:p>
            <a:pPr algn="ctr"/>
            <a:r>
              <a:rPr lang="en-US" sz="1000" dirty="0">
                <a:latin typeface="Courier New" panose="02070309020205020404" pitchFamily="49" charset="0"/>
                <a:cs typeface="Courier New" panose="02070309020205020404" pitchFamily="49" charset="0"/>
              </a:rPr>
              <a:t>Performance</a:t>
            </a:r>
          </a:p>
        </p:txBody>
      </p:sp>
      <p:sp>
        <p:nvSpPr>
          <p:cNvPr id="56" name="TextBox 55">
            <a:extLst>
              <a:ext uri="{FF2B5EF4-FFF2-40B4-BE49-F238E27FC236}">
                <a16:creationId xmlns:a16="http://schemas.microsoft.com/office/drawing/2014/main" id="{3C1007DF-D789-7FB5-5699-BE1ED0C4794B}"/>
              </a:ext>
            </a:extLst>
          </p:cNvPr>
          <p:cNvSpPr txBox="1"/>
          <p:nvPr/>
        </p:nvSpPr>
        <p:spPr>
          <a:xfrm>
            <a:off x="3081425" y="3656515"/>
            <a:ext cx="1097280" cy="246221"/>
          </a:xfrm>
          <a:prstGeom prst="rect">
            <a:avLst/>
          </a:prstGeom>
          <a:noFill/>
          <a:ln>
            <a:solidFill>
              <a:schemeClr val="tx1"/>
            </a:solidFill>
          </a:ln>
        </p:spPr>
        <p:txBody>
          <a:bodyPr wrap="square" rtlCol="0">
            <a:spAutoFit/>
          </a:bodyPr>
          <a:lstStyle/>
          <a:p>
            <a:pPr algn="ctr"/>
            <a:r>
              <a:rPr lang="en-US" sz="1000" dirty="0">
                <a:latin typeface="Courier New" panose="02070309020205020404" pitchFamily="49" charset="0"/>
                <a:cs typeface="Courier New" panose="02070309020205020404" pitchFamily="49" charset="0"/>
              </a:rPr>
              <a:t>XAI</a:t>
            </a:r>
          </a:p>
        </p:txBody>
      </p:sp>
      <p:cxnSp>
        <p:nvCxnSpPr>
          <p:cNvPr id="57" name="Straight Arrow Connector 56">
            <a:extLst>
              <a:ext uri="{FF2B5EF4-FFF2-40B4-BE49-F238E27FC236}">
                <a16:creationId xmlns:a16="http://schemas.microsoft.com/office/drawing/2014/main" id="{E763DE77-B2C9-8CD8-0F0E-E7FA91091AEF}"/>
              </a:ext>
            </a:extLst>
          </p:cNvPr>
          <p:cNvCxnSpPr>
            <a:cxnSpLocks/>
            <a:stCxn id="15" idx="2"/>
            <a:endCxn id="55" idx="0"/>
          </p:cNvCxnSpPr>
          <p:nvPr/>
        </p:nvCxnSpPr>
        <p:spPr>
          <a:xfrm flipH="1">
            <a:off x="1881420" y="3276087"/>
            <a:ext cx="875582" cy="391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ABEF23E-B645-DD20-55E9-98905A1B20E6}"/>
              </a:ext>
            </a:extLst>
          </p:cNvPr>
          <p:cNvCxnSpPr>
            <a:cxnSpLocks/>
            <a:stCxn id="15" idx="2"/>
            <a:endCxn id="56" idx="0"/>
          </p:cNvCxnSpPr>
          <p:nvPr/>
        </p:nvCxnSpPr>
        <p:spPr>
          <a:xfrm>
            <a:off x="2757002" y="3276087"/>
            <a:ext cx="873063" cy="380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21901972-6E73-70BE-FAC8-091B21897BAC}"/>
              </a:ext>
            </a:extLst>
          </p:cNvPr>
          <p:cNvCxnSpPr>
            <a:stCxn id="56" idx="1"/>
            <a:endCxn id="18" idx="1"/>
          </p:cNvCxnSpPr>
          <p:nvPr/>
        </p:nvCxnSpPr>
        <p:spPr>
          <a:xfrm rot="10800000" flipH="1" flipV="1">
            <a:off x="3081425" y="3779625"/>
            <a:ext cx="91440" cy="387277"/>
          </a:xfrm>
          <a:prstGeom prst="bentConnector3">
            <a:avLst>
              <a:gd name="adj1" fmla="val -2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BB24AF32-1372-2D60-CCFE-EEFEDD67997C}"/>
              </a:ext>
            </a:extLst>
          </p:cNvPr>
          <p:cNvCxnSpPr>
            <a:stCxn id="56" idx="1"/>
            <a:endCxn id="19" idx="1"/>
          </p:cNvCxnSpPr>
          <p:nvPr/>
        </p:nvCxnSpPr>
        <p:spPr>
          <a:xfrm rot="10800000" flipH="1" flipV="1">
            <a:off x="3081425" y="3779626"/>
            <a:ext cx="91440" cy="756608"/>
          </a:xfrm>
          <a:prstGeom prst="bentConnector3">
            <a:avLst>
              <a:gd name="adj1" fmla="val -2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A993374F-B087-66E2-E78C-88E84A23ADED}"/>
              </a:ext>
            </a:extLst>
          </p:cNvPr>
          <p:cNvCxnSpPr>
            <a:cxnSpLocks/>
            <a:stCxn id="56" idx="1"/>
            <a:endCxn id="20" idx="1"/>
          </p:cNvCxnSpPr>
          <p:nvPr/>
        </p:nvCxnSpPr>
        <p:spPr>
          <a:xfrm rot="10800000" flipH="1" flipV="1">
            <a:off x="3081425" y="3779626"/>
            <a:ext cx="91440" cy="1105144"/>
          </a:xfrm>
          <a:prstGeom prst="bentConnector3">
            <a:avLst>
              <a:gd name="adj1" fmla="val -2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770BFC5E-848A-2451-2632-CEBBEAFA4E69}"/>
              </a:ext>
            </a:extLst>
          </p:cNvPr>
          <p:cNvSpPr/>
          <p:nvPr/>
        </p:nvSpPr>
        <p:spPr>
          <a:xfrm>
            <a:off x="8688383" y="4069795"/>
            <a:ext cx="1819307" cy="484218"/>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Courier New" panose="02070309020205020404" pitchFamily="49" charset="0"/>
                <a:cs typeface="Courier New" panose="02070309020205020404" pitchFamily="49" charset="0"/>
              </a:rPr>
              <a:t>Primary focus of the research paper</a:t>
            </a:r>
          </a:p>
        </p:txBody>
      </p:sp>
      <p:sp>
        <p:nvSpPr>
          <p:cNvPr id="72" name="Rectangle 71">
            <a:extLst>
              <a:ext uri="{FF2B5EF4-FFF2-40B4-BE49-F238E27FC236}">
                <a16:creationId xmlns:a16="http://schemas.microsoft.com/office/drawing/2014/main" id="{4A1DB13D-96CB-1FAF-45EB-AFE7A20F73EF}"/>
              </a:ext>
            </a:extLst>
          </p:cNvPr>
          <p:cNvSpPr/>
          <p:nvPr/>
        </p:nvSpPr>
        <p:spPr>
          <a:xfrm>
            <a:off x="8688383" y="4646030"/>
            <a:ext cx="1819307" cy="636365"/>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Courier New" panose="02070309020205020404" pitchFamily="49" charset="0"/>
                <a:cs typeface="Courier New" panose="02070309020205020404" pitchFamily="49" charset="0"/>
              </a:rPr>
              <a:t>Referenced in the paper, included in code &amp; this presentation</a:t>
            </a:r>
          </a:p>
        </p:txBody>
      </p:sp>
      <p:sp>
        <p:nvSpPr>
          <p:cNvPr id="5" name="TextBox 4">
            <a:extLst>
              <a:ext uri="{FF2B5EF4-FFF2-40B4-BE49-F238E27FC236}">
                <a16:creationId xmlns:a16="http://schemas.microsoft.com/office/drawing/2014/main" id="{D969773A-D425-4336-9585-AB1F6C71F605}"/>
              </a:ext>
            </a:extLst>
          </p:cNvPr>
          <p:cNvSpPr txBox="1"/>
          <p:nvPr/>
        </p:nvSpPr>
        <p:spPr>
          <a:xfrm>
            <a:off x="5301853" y="3656181"/>
            <a:ext cx="1188720" cy="246888"/>
          </a:xfrm>
          <a:prstGeom prst="rect">
            <a:avLst/>
          </a:prstGeom>
          <a:noFill/>
          <a:ln>
            <a:solidFill>
              <a:schemeClr val="tx1"/>
            </a:solidFill>
          </a:ln>
        </p:spPr>
        <p:txBody>
          <a:bodyPr wrap="square" rtlCol="0">
            <a:spAutoFit/>
          </a:bodyPr>
          <a:lstStyle/>
          <a:p>
            <a:pPr algn="ctr"/>
            <a:r>
              <a:rPr lang="en-US" sz="1000" dirty="0">
                <a:latin typeface="Courier New" panose="02070309020205020404" pitchFamily="49" charset="0"/>
                <a:cs typeface="Courier New" panose="02070309020205020404" pitchFamily="49" charset="0"/>
              </a:rPr>
              <a:t>Decision Tree</a:t>
            </a:r>
          </a:p>
        </p:txBody>
      </p:sp>
      <p:cxnSp>
        <p:nvCxnSpPr>
          <p:cNvPr id="8" name="Straight Arrow Connector 7">
            <a:extLst>
              <a:ext uri="{FF2B5EF4-FFF2-40B4-BE49-F238E27FC236}">
                <a16:creationId xmlns:a16="http://schemas.microsoft.com/office/drawing/2014/main" id="{1F2102E2-C948-7374-106E-4B0B781456A3}"/>
              </a:ext>
            </a:extLst>
          </p:cNvPr>
          <p:cNvCxnSpPr>
            <a:cxnSpLocks/>
            <a:endCxn id="5" idx="0"/>
          </p:cNvCxnSpPr>
          <p:nvPr/>
        </p:nvCxnSpPr>
        <p:spPr>
          <a:xfrm>
            <a:off x="5896213" y="3276086"/>
            <a:ext cx="0" cy="380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67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Data Visualization</a:t>
            </a:r>
          </a:p>
        </p:txBody>
      </p:sp>
      <p:sp>
        <p:nvSpPr>
          <p:cNvPr id="4" name="Content Placeholder 2">
            <a:extLst>
              <a:ext uri="{FF2B5EF4-FFF2-40B4-BE49-F238E27FC236}">
                <a16:creationId xmlns:a16="http://schemas.microsoft.com/office/drawing/2014/main" id="{5B24C747-7B3D-59F3-8720-9EAC648B888C}"/>
              </a:ext>
            </a:extLst>
          </p:cNvPr>
          <p:cNvSpPr txBox="1">
            <a:spLocks/>
          </p:cNvSpPr>
          <p:nvPr/>
        </p:nvSpPr>
        <p:spPr>
          <a:xfrm>
            <a:off x="373092" y="4242375"/>
            <a:ext cx="10789920" cy="605670"/>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1000" dirty="0">
                <a:solidFill>
                  <a:schemeClr val="tx1"/>
                </a:solidFill>
                <a:latin typeface="Courier New" panose="02070309020205020404" pitchFamily="49" charset="0"/>
              </a:rPr>
              <a:t>Recall that low lymphocytes factor in mortality prediction so the negative correlations are sensible. Adjusting for this, we see that the lab results are generally highly correlated with each other and with mortality while the non-lab features generally see lower correlation with each other and with mortality.</a:t>
            </a:r>
          </a:p>
        </p:txBody>
      </p:sp>
      <p:pic>
        <p:nvPicPr>
          <p:cNvPr id="3074" name="Picture 2">
            <a:extLst>
              <a:ext uri="{FF2B5EF4-FFF2-40B4-BE49-F238E27FC236}">
                <a16:creationId xmlns:a16="http://schemas.microsoft.com/office/drawing/2014/main" id="{C330D555-625F-BCE0-7079-543E9587DA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092" y="865075"/>
            <a:ext cx="3657600" cy="311402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40B9143-7BE3-EDE9-FBC1-17F60D69A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243" y="865075"/>
            <a:ext cx="3657600" cy="311402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9CF4779E-9790-2532-E007-0C11E81AD5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7394" y="853779"/>
            <a:ext cx="3657600" cy="3136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053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Creating the </a:t>
            </a:r>
            <a:r>
              <a:rPr lang="en-US" dirty="0" err="1"/>
              <a:t>dataframes</a:t>
            </a:r>
            <a:r>
              <a:rPr lang="en-US" dirty="0"/>
              <a:t> for analysis</a:t>
            </a:r>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9"/>
            <a:ext cx="10789920" cy="2225616"/>
          </a:xfrm>
          <a:ln>
            <a:solidFill>
              <a:schemeClr val="tx1"/>
            </a:solidFill>
          </a:ln>
        </p:spPr>
        <p:txBody>
          <a:bodyPr numCol="1">
            <a:noAutofit/>
          </a:bodyPr>
          <a:lstStyle/>
          <a:p>
            <a:pPr>
              <a:lnSpc>
                <a:spcPct val="100000"/>
              </a:lnSpc>
              <a:spcBef>
                <a:spcPts val="600"/>
              </a:spcBef>
            </a:pPr>
            <a:r>
              <a:rPr lang="en-US" sz="800" dirty="0">
                <a:solidFill>
                  <a:schemeClr val="tx1"/>
                </a:solidFill>
                <a:latin typeface="Courier New" panose="02070309020205020404" pitchFamily="49" charset="0"/>
              </a:rPr>
              <a:t>#We will create a second </a:t>
            </a:r>
            <a:r>
              <a:rPr lang="en-US" sz="800" dirty="0" err="1">
                <a:solidFill>
                  <a:schemeClr val="tx1"/>
                </a:solidFill>
                <a:latin typeface="Courier New" panose="02070309020205020404" pitchFamily="49" charset="0"/>
              </a:rPr>
              <a:t>dataframe</a:t>
            </a:r>
            <a:r>
              <a:rPr lang="en-US" sz="800" dirty="0">
                <a:solidFill>
                  <a:schemeClr val="tx1"/>
                </a:solidFill>
                <a:latin typeface="Courier New" panose="02070309020205020404" pitchFamily="49" charset="0"/>
              </a:rPr>
              <a:t> that drops the lab results</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err="1">
                <a:solidFill>
                  <a:schemeClr val="tx1"/>
                </a:solidFill>
                <a:latin typeface="Courier New" panose="02070309020205020404" pitchFamily="49" charset="0"/>
              </a:rPr>
              <a:t>nonlab_final_covid_df</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final_covid_df.copy</a:t>
            </a:r>
            <a:r>
              <a:rPr lang="en-US" sz="800" dirty="0">
                <a:solidFill>
                  <a:schemeClr val="tx1"/>
                </a:solidFill>
                <a:latin typeface="Courier New" panose="02070309020205020404" pitchFamily="49" charset="0"/>
              </a:rPr>
              <a:t>()</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#Clean up and drop unnecessary columns</a:t>
            </a:r>
          </a:p>
          <a:p>
            <a:pPr>
              <a:lnSpc>
                <a:spcPct val="100000"/>
              </a:lnSpc>
              <a:spcBef>
                <a:spcPts val="600"/>
              </a:spcBef>
            </a:pPr>
            <a:r>
              <a:rPr lang="en-US" sz="800" dirty="0" err="1">
                <a:solidFill>
                  <a:schemeClr val="tx1"/>
                </a:solidFill>
                <a:latin typeface="Courier New" panose="02070309020205020404" pitchFamily="49" charset="0"/>
              </a:rPr>
              <a:t>nonlab_final_covid_df</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nonlab_final_covid_df.drop</a:t>
            </a:r>
            <a:r>
              <a:rPr lang="en-US" sz="800" dirty="0">
                <a:solidFill>
                  <a:schemeClr val="tx1"/>
                </a:solidFill>
                <a:latin typeface="Courier New" panose="02070309020205020404" pitchFamily="49" charset="0"/>
              </a:rPr>
              <a:t>(columns=['</a:t>
            </a:r>
            <a:r>
              <a:rPr lang="en-US" sz="800" dirty="0" err="1">
                <a:solidFill>
                  <a:schemeClr val="tx1"/>
                </a:solidFill>
                <a:latin typeface="Courier New" panose="02070309020205020404" pitchFamily="49" charset="0"/>
              </a:rPr>
              <a:t>d_dimer</a:t>
            </a:r>
            <a:r>
              <a:rPr lang="en-US" sz="800" dirty="0">
                <a:solidFill>
                  <a:schemeClr val="tx1"/>
                </a:solidFill>
                <a:latin typeface="Courier New" panose="02070309020205020404" pitchFamily="49" charset="0"/>
              </a:rPr>
              <a:t>'])</a:t>
            </a:r>
          </a:p>
          <a:p>
            <a:pPr>
              <a:lnSpc>
                <a:spcPct val="100000"/>
              </a:lnSpc>
              <a:spcBef>
                <a:spcPts val="600"/>
              </a:spcBef>
            </a:pPr>
            <a:r>
              <a:rPr lang="en-US" sz="800" dirty="0" err="1">
                <a:solidFill>
                  <a:schemeClr val="tx1"/>
                </a:solidFill>
                <a:latin typeface="Courier New" panose="02070309020205020404" pitchFamily="49" charset="0"/>
              </a:rPr>
              <a:t>nonlab_final_covid_df</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nonlab_final_covid_df.drop</a:t>
            </a:r>
            <a:r>
              <a:rPr lang="en-US" sz="800" dirty="0">
                <a:solidFill>
                  <a:schemeClr val="tx1"/>
                </a:solidFill>
                <a:latin typeface="Courier New" panose="02070309020205020404" pitchFamily="49" charset="0"/>
              </a:rPr>
              <a:t>(columns=['</a:t>
            </a:r>
            <a:r>
              <a:rPr lang="en-US" sz="800" dirty="0" err="1">
                <a:solidFill>
                  <a:schemeClr val="tx1"/>
                </a:solidFill>
                <a:latin typeface="Courier New" panose="02070309020205020404" pitchFamily="49" charset="0"/>
              </a:rPr>
              <a:t>serum_ferritin</a:t>
            </a:r>
            <a:r>
              <a:rPr lang="en-US" sz="800" dirty="0">
                <a:solidFill>
                  <a:schemeClr val="tx1"/>
                </a:solidFill>
                <a:latin typeface="Courier New" panose="02070309020205020404" pitchFamily="49" charset="0"/>
              </a:rPr>
              <a:t>'])</a:t>
            </a:r>
          </a:p>
          <a:p>
            <a:pPr>
              <a:lnSpc>
                <a:spcPct val="100000"/>
              </a:lnSpc>
              <a:spcBef>
                <a:spcPts val="600"/>
              </a:spcBef>
            </a:pPr>
            <a:r>
              <a:rPr lang="en-US" sz="800" dirty="0" err="1">
                <a:solidFill>
                  <a:schemeClr val="tx1"/>
                </a:solidFill>
                <a:latin typeface="Courier New" panose="02070309020205020404" pitchFamily="49" charset="0"/>
              </a:rPr>
              <a:t>nonlab_final_covid_df</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nonlab_final_covid_df.drop</a:t>
            </a:r>
            <a:r>
              <a:rPr lang="en-US" sz="800" dirty="0">
                <a:solidFill>
                  <a:schemeClr val="tx1"/>
                </a:solidFill>
                <a:latin typeface="Courier New" panose="02070309020205020404" pitchFamily="49" charset="0"/>
              </a:rPr>
              <a:t>(columns=['</a:t>
            </a:r>
            <a:r>
              <a:rPr lang="en-US" sz="800" dirty="0" err="1">
                <a:solidFill>
                  <a:schemeClr val="tx1"/>
                </a:solidFill>
                <a:latin typeface="Courier New" panose="02070309020205020404" pitchFamily="49" charset="0"/>
              </a:rPr>
              <a:t>hi_sens_card_trop</a:t>
            </a:r>
            <a:r>
              <a:rPr lang="en-US" sz="800" dirty="0">
                <a:solidFill>
                  <a:schemeClr val="tx1"/>
                </a:solidFill>
                <a:latin typeface="Courier New" panose="02070309020205020404" pitchFamily="49" charset="0"/>
              </a:rPr>
              <a:t>'])</a:t>
            </a:r>
          </a:p>
          <a:p>
            <a:pPr>
              <a:lnSpc>
                <a:spcPct val="100000"/>
              </a:lnSpc>
              <a:spcBef>
                <a:spcPts val="600"/>
              </a:spcBef>
            </a:pPr>
            <a:r>
              <a:rPr lang="en-US" sz="800" dirty="0" err="1">
                <a:solidFill>
                  <a:schemeClr val="tx1"/>
                </a:solidFill>
                <a:latin typeface="Courier New" panose="02070309020205020404" pitchFamily="49" charset="0"/>
              </a:rPr>
              <a:t>nonlab_final_covid_df</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nonlab_final_covid_df.drop</a:t>
            </a:r>
            <a:r>
              <a:rPr lang="en-US" sz="800" dirty="0">
                <a:solidFill>
                  <a:schemeClr val="tx1"/>
                </a:solidFill>
                <a:latin typeface="Courier New" panose="02070309020205020404" pitchFamily="49" charset="0"/>
              </a:rPr>
              <a:t>(columns=['</a:t>
            </a:r>
            <a:r>
              <a:rPr lang="en-US" sz="800" dirty="0" err="1">
                <a:solidFill>
                  <a:schemeClr val="tx1"/>
                </a:solidFill>
                <a:latin typeface="Courier New" panose="02070309020205020404" pitchFamily="49" charset="0"/>
              </a:rPr>
              <a:t>il_six</a:t>
            </a:r>
            <a:r>
              <a:rPr lang="en-US" sz="800" dirty="0">
                <a:solidFill>
                  <a:schemeClr val="tx1"/>
                </a:solidFill>
                <a:latin typeface="Courier New" panose="02070309020205020404" pitchFamily="49" charset="0"/>
              </a:rPr>
              <a:t>'])</a:t>
            </a:r>
          </a:p>
          <a:p>
            <a:pPr>
              <a:lnSpc>
                <a:spcPct val="100000"/>
              </a:lnSpc>
              <a:spcBef>
                <a:spcPts val="600"/>
              </a:spcBef>
            </a:pPr>
            <a:r>
              <a:rPr lang="en-US" sz="800" dirty="0" err="1">
                <a:solidFill>
                  <a:schemeClr val="tx1"/>
                </a:solidFill>
                <a:latin typeface="Courier New" panose="02070309020205020404" pitchFamily="49" charset="0"/>
              </a:rPr>
              <a:t>nonlab_final_covid_df</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nonlab_final_covid_df.drop</a:t>
            </a:r>
            <a:r>
              <a:rPr lang="en-US" sz="800" dirty="0">
                <a:solidFill>
                  <a:schemeClr val="tx1"/>
                </a:solidFill>
                <a:latin typeface="Courier New" panose="02070309020205020404" pitchFamily="49" charset="0"/>
              </a:rPr>
              <a:t>(columns=['lymphocytes'])</a:t>
            </a:r>
          </a:p>
          <a:p>
            <a:pPr>
              <a:lnSpc>
                <a:spcPct val="100000"/>
              </a:lnSpc>
              <a:spcBef>
                <a:spcPts val="600"/>
              </a:spcBef>
            </a:pPr>
            <a:r>
              <a:rPr lang="en-US" sz="800" dirty="0" err="1">
                <a:solidFill>
                  <a:schemeClr val="tx1"/>
                </a:solidFill>
                <a:latin typeface="Courier New" panose="02070309020205020404" pitchFamily="49" charset="0"/>
              </a:rPr>
              <a:t>nonlab_final_covid_df</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nonlab_final_covid_df.drop</a:t>
            </a:r>
            <a:r>
              <a:rPr lang="en-US" sz="800" dirty="0">
                <a:solidFill>
                  <a:schemeClr val="tx1"/>
                </a:solidFill>
                <a:latin typeface="Courier New" panose="02070309020205020404" pitchFamily="49" charset="0"/>
              </a:rPr>
              <a:t>(columns=['</a:t>
            </a:r>
            <a:r>
              <a:rPr lang="en-US" sz="800" dirty="0" err="1">
                <a:solidFill>
                  <a:schemeClr val="tx1"/>
                </a:solidFill>
                <a:latin typeface="Courier New" panose="02070309020205020404" pitchFamily="49" charset="0"/>
              </a:rPr>
              <a:t>lactate_dehydrogenase</a:t>
            </a:r>
            <a:r>
              <a:rPr lang="en-US" sz="800" dirty="0">
                <a:solidFill>
                  <a:schemeClr val="tx1"/>
                </a:solidFill>
                <a:latin typeface="Courier New" panose="02070309020205020404" pitchFamily="49" charset="0"/>
              </a:rPr>
              <a:t>'])</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err="1">
                <a:solidFill>
                  <a:schemeClr val="tx1"/>
                </a:solidFill>
                <a:latin typeface="Courier New" panose="02070309020205020404" pitchFamily="49" charset="0"/>
              </a:rPr>
              <a:t>nonlab_final_covid_df.head</a:t>
            </a:r>
            <a:r>
              <a:rPr lang="en-US" sz="800" dirty="0">
                <a:solidFill>
                  <a:schemeClr val="tx1"/>
                </a:solidFill>
                <a:latin typeface="Courier New" panose="02070309020205020404" pitchFamily="49" charset="0"/>
              </a:rPr>
              <a:t>(2)</a:t>
            </a:r>
          </a:p>
        </p:txBody>
      </p:sp>
      <p:graphicFrame>
        <p:nvGraphicFramePr>
          <p:cNvPr id="4" name="Table 3">
            <a:extLst>
              <a:ext uri="{FF2B5EF4-FFF2-40B4-BE49-F238E27FC236}">
                <a16:creationId xmlns:a16="http://schemas.microsoft.com/office/drawing/2014/main" id="{BBCBBE8C-37FE-4A09-2ACC-5E080641742D}"/>
              </a:ext>
            </a:extLst>
          </p:cNvPr>
          <p:cNvGraphicFramePr>
            <a:graphicFrameLocks noGrp="1"/>
          </p:cNvGraphicFramePr>
          <p:nvPr>
            <p:extLst>
              <p:ext uri="{D42A27DB-BD31-4B8C-83A1-F6EECF244321}">
                <p14:modId xmlns:p14="http://schemas.microsoft.com/office/powerpoint/2010/main" val="2126731467"/>
              </p:ext>
            </p:extLst>
          </p:nvPr>
        </p:nvGraphicFramePr>
        <p:xfrm>
          <a:off x="373090" y="3292859"/>
          <a:ext cx="10789920" cy="1112520"/>
        </p:xfrm>
        <a:graphic>
          <a:graphicData uri="http://schemas.openxmlformats.org/drawingml/2006/table">
            <a:tbl>
              <a:tblPr firstRow="1" bandRow="1">
                <a:tableStyleId>{5C22544A-7EE6-4342-B048-85BDC9FD1C3A}</a:tableStyleId>
              </a:tblPr>
              <a:tblGrid>
                <a:gridCol w="1078992">
                  <a:extLst>
                    <a:ext uri="{9D8B030D-6E8A-4147-A177-3AD203B41FA5}">
                      <a16:colId xmlns:a16="http://schemas.microsoft.com/office/drawing/2014/main" val="836737914"/>
                    </a:ext>
                  </a:extLst>
                </a:gridCol>
                <a:gridCol w="1078992">
                  <a:extLst>
                    <a:ext uri="{9D8B030D-6E8A-4147-A177-3AD203B41FA5}">
                      <a16:colId xmlns:a16="http://schemas.microsoft.com/office/drawing/2014/main" val="4256413174"/>
                    </a:ext>
                  </a:extLst>
                </a:gridCol>
                <a:gridCol w="1078992">
                  <a:extLst>
                    <a:ext uri="{9D8B030D-6E8A-4147-A177-3AD203B41FA5}">
                      <a16:colId xmlns:a16="http://schemas.microsoft.com/office/drawing/2014/main" val="3812160217"/>
                    </a:ext>
                  </a:extLst>
                </a:gridCol>
                <a:gridCol w="1078992">
                  <a:extLst>
                    <a:ext uri="{9D8B030D-6E8A-4147-A177-3AD203B41FA5}">
                      <a16:colId xmlns:a16="http://schemas.microsoft.com/office/drawing/2014/main" val="1373694604"/>
                    </a:ext>
                  </a:extLst>
                </a:gridCol>
                <a:gridCol w="1078992">
                  <a:extLst>
                    <a:ext uri="{9D8B030D-6E8A-4147-A177-3AD203B41FA5}">
                      <a16:colId xmlns:a16="http://schemas.microsoft.com/office/drawing/2014/main" val="4170359516"/>
                    </a:ext>
                  </a:extLst>
                </a:gridCol>
                <a:gridCol w="1078992">
                  <a:extLst>
                    <a:ext uri="{9D8B030D-6E8A-4147-A177-3AD203B41FA5}">
                      <a16:colId xmlns:a16="http://schemas.microsoft.com/office/drawing/2014/main" val="3688154851"/>
                    </a:ext>
                  </a:extLst>
                </a:gridCol>
                <a:gridCol w="1078992">
                  <a:extLst>
                    <a:ext uri="{9D8B030D-6E8A-4147-A177-3AD203B41FA5}">
                      <a16:colId xmlns:a16="http://schemas.microsoft.com/office/drawing/2014/main" val="2876948898"/>
                    </a:ext>
                  </a:extLst>
                </a:gridCol>
                <a:gridCol w="1078992">
                  <a:extLst>
                    <a:ext uri="{9D8B030D-6E8A-4147-A177-3AD203B41FA5}">
                      <a16:colId xmlns:a16="http://schemas.microsoft.com/office/drawing/2014/main" val="1816659675"/>
                    </a:ext>
                  </a:extLst>
                </a:gridCol>
                <a:gridCol w="1078992">
                  <a:extLst>
                    <a:ext uri="{9D8B030D-6E8A-4147-A177-3AD203B41FA5}">
                      <a16:colId xmlns:a16="http://schemas.microsoft.com/office/drawing/2014/main" val="1853964717"/>
                    </a:ext>
                  </a:extLst>
                </a:gridCol>
                <a:gridCol w="1078992">
                  <a:extLst>
                    <a:ext uri="{9D8B030D-6E8A-4147-A177-3AD203B41FA5}">
                      <a16:colId xmlns:a16="http://schemas.microsoft.com/office/drawing/2014/main" val="3551102100"/>
                    </a:ext>
                  </a:extLst>
                </a:gridCol>
              </a:tblGrid>
              <a:tr h="370840">
                <a:tc>
                  <a:txBody>
                    <a:bodyPr/>
                    <a:lstStyle/>
                    <a:p>
                      <a:pPr algn="ctr" fontAlgn="b"/>
                      <a:endParaRPr lang="en-US" sz="800" b="0" i="0" u="none" strike="noStrike" dirty="0">
                        <a:solidFill>
                          <a:schemeClr val="bg1"/>
                        </a:solidFill>
                        <a:effectLst/>
                        <a:latin typeface="Courier New" panose="02070309020205020404" pitchFamily="49" charset="0"/>
                      </a:endParaRPr>
                    </a:p>
                  </a:txBody>
                  <a:tcPr marL="9525" marR="9525" marT="9525" marB="0" anchor="ctr"/>
                </a:tc>
                <a:tc>
                  <a:txBody>
                    <a:bodyPr/>
                    <a:lstStyle/>
                    <a:p>
                      <a:pPr algn="ctr" fontAlgn="b"/>
                      <a:r>
                        <a:rPr lang="en-US" sz="800" b="0" i="0" u="none" strike="noStrike" dirty="0">
                          <a:solidFill>
                            <a:schemeClr val="bg1"/>
                          </a:solidFill>
                          <a:effectLst/>
                          <a:latin typeface="Courier New" panose="02070309020205020404" pitchFamily="49" charset="0"/>
                        </a:rPr>
                        <a:t>death</a:t>
                      </a:r>
                    </a:p>
                  </a:txBody>
                  <a:tcPr marL="9525" marR="9525" marT="9525" marB="0" anchor="ctr"/>
                </a:tc>
                <a:tc>
                  <a:txBody>
                    <a:bodyPr/>
                    <a:lstStyle/>
                    <a:p>
                      <a:pPr algn="ctr" fontAlgn="ctr"/>
                      <a:r>
                        <a:rPr lang="en-US" sz="800" b="1" i="0" u="none" strike="noStrike" dirty="0" err="1">
                          <a:solidFill>
                            <a:schemeClr val="bg1"/>
                          </a:solidFill>
                          <a:effectLst/>
                          <a:latin typeface="Courier New" panose="02070309020205020404" pitchFamily="49" charset="0"/>
                        </a:rPr>
                        <a:t>icu_admit</a:t>
                      </a:r>
                      <a:endParaRPr lang="en-US" sz="800" b="1" i="0" u="none" strike="noStrike" dirty="0">
                        <a:solidFill>
                          <a:schemeClr val="bg1"/>
                        </a:solidFill>
                        <a:effectLst/>
                        <a:latin typeface="Courier New" panose="02070309020205020404" pitchFamily="49" charset="0"/>
                      </a:endParaRPr>
                    </a:p>
                  </a:txBody>
                  <a:tcPr marL="9525" marR="9525" marT="9525" marB="0" anchor="ctr"/>
                </a:tc>
                <a:tc>
                  <a:txBody>
                    <a:bodyPr/>
                    <a:lstStyle/>
                    <a:p>
                      <a:pPr algn="ctr" fontAlgn="ctr"/>
                      <a:r>
                        <a:rPr lang="en-US" sz="800" b="1" i="0" u="none" strike="noStrike" dirty="0">
                          <a:solidFill>
                            <a:schemeClr val="bg1"/>
                          </a:solidFill>
                          <a:effectLst/>
                          <a:latin typeface="Courier New" panose="02070309020205020404" pitchFamily="49" charset="0"/>
                        </a:rPr>
                        <a:t>age</a:t>
                      </a:r>
                    </a:p>
                  </a:txBody>
                  <a:tcPr marL="9525" marR="9525" marT="9525" marB="0" anchor="ctr"/>
                </a:tc>
                <a:tc>
                  <a:txBody>
                    <a:bodyPr/>
                    <a:lstStyle/>
                    <a:p>
                      <a:pPr algn="ctr" fontAlgn="ctr"/>
                      <a:r>
                        <a:rPr lang="en-US" sz="800" b="1" i="0" u="none" strike="noStrike" dirty="0">
                          <a:solidFill>
                            <a:schemeClr val="bg1"/>
                          </a:solidFill>
                          <a:effectLst/>
                          <a:latin typeface="Courier New" panose="02070309020205020404" pitchFamily="49" charset="0"/>
                        </a:rPr>
                        <a:t>isolation</a:t>
                      </a:r>
                    </a:p>
                  </a:txBody>
                  <a:tcPr marL="9525" marR="9525" marT="9525" marB="0" anchor="ctr"/>
                </a:tc>
                <a:tc>
                  <a:txBody>
                    <a:bodyPr/>
                    <a:lstStyle/>
                    <a:p>
                      <a:pPr algn="ctr" fontAlgn="ctr"/>
                      <a:r>
                        <a:rPr lang="en-US" sz="800" b="1" i="0" u="none" strike="noStrike" dirty="0">
                          <a:solidFill>
                            <a:schemeClr val="bg1"/>
                          </a:solidFill>
                          <a:effectLst/>
                          <a:latin typeface="Courier New" panose="02070309020205020404" pitchFamily="49" charset="0"/>
                        </a:rPr>
                        <a:t>ventilated</a:t>
                      </a:r>
                    </a:p>
                  </a:txBody>
                  <a:tcPr marL="9525" marR="9525" marT="9525" marB="0" anchor="ctr"/>
                </a:tc>
                <a:tc>
                  <a:txBody>
                    <a:bodyPr/>
                    <a:lstStyle/>
                    <a:p>
                      <a:pPr algn="ctr" fontAlgn="ctr"/>
                      <a:r>
                        <a:rPr lang="en-US" sz="800" b="1" i="0" u="none" strike="noStrike" dirty="0">
                          <a:solidFill>
                            <a:schemeClr val="bg1"/>
                          </a:solidFill>
                          <a:effectLst/>
                          <a:latin typeface="Courier New" panose="02070309020205020404" pitchFamily="49" charset="0"/>
                        </a:rPr>
                        <a:t>LOS</a:t>
                      </a:r>
                    </a:p>
                  </a:txBody>
                  <a:tcPr marL="9525" marR="9525" marT="9525" marB="0" anchor="ctr"/>
                </a:tc>
                <a:tc>
                  <a:txBody>
                    <a:bodyPr/>
                    <a:lstStyle/>
                    <a:p>
                      <a:pPr algn="ctr" fontAlgn="ctr"/>
                      <a:r>
                        <a:rPr lang="en-US" sz="800" b="1" i="0" u="none" strike="noStrike" dirty="0">
                          <a:solidFill>
                            <a:schemeClr val="bg1"/>
                          </a:solidFill>
                          <a:effectLst/>
                          <a:latin typeface="Courier New" panose="02070309020205020404" pitchFamily="49" charset="0"/>
                        </a:rPr>
                        <a:t>smoker</a:t>
                      </a:r>
                    </a:p>
                  </a:txBody>
                  <a:tcPr marL="9525" marR="9525" marT="9525" marB="0" anchor="ctr"/>
                </a:tc>
                <a:tc>
                  <a:txBody>
                    <a:bodyPr/>
                    <a:lstStyle/>
                    <a:p>
                      <a:pPr algn="ctr" fontAlgn="ctr"/>
                      <a:r>
                        <a:rPr lang="en-US" sz="800" b="1" i="0" u="none" strike="noStrike" dirty="0">
                          <a:solidFill>
                            <a:schemeClr val="bg1"/>
                          </a:solidFill>
                          <a:effectLst/>
                          <a:latin typeface="Courier New" panose="02070309020205020404" pitchFamily="49" charset="0"/>
                        </a:rPr>
                        <a:t>BMI</a:t>
                      </a:r>
                    </a:p>
                  </a:txBody>
                  <a:tcPr marL="9525" marR="9525" marT="9525" marB="0" anchor="ctr"/>
                </a:tc>
                <a:tc>
                  <a:txBody>
                    <a:bodyPr/>
                    <a:lstStyle/>
                    <a:p>
                      <a:pPr algn="ctr" fontAlgn="ctr"/>
                      <a:r>
                        <a:rPr lang="en-US" sz="800" b="1" i="0" u="none" strike="noStrike" dirty="0" err="1">
                          <a:solidFill>
                            <a:schemeClr val="bg1"/>
                          </a:solidFill>
                          <a:effectLst/>
                          <a:latin typeface="Courier New" panose="02070309020205020404" pitchFamily="49" charset="0"/>
                        </a:rPr>
                        <a:t>is_male</a:t>
                      </a:r>
                      <a:endParaRPr lang="en-US" sz="800" b="1" i="0" u="none" strike="noStrike" dirty="0">
                        <a:solidFill>
                          <a:schemeClr val="bg1"/>
                        </a:solidFill>
                        <a:effectLst/>
                        <a:latin typeface="Courier New" panose="02070309020205020404" pitchFamily="49" charset="0"/>
                      </a:endParaRPr>
                    </a:p>
                  </a:txBody>
                  <a:tcPr marL="9525" marR="9525" marT="9525" marB="0" anchor="ctr"/>
                </a:tc>
                <a:extLst>
                  <a:ext uri="{0D108BD9-81ED-4DB2-BD59-A6C34878D82A}">
                    <a16:rowId xmlns:a16="http://schemas.microsoft.com/office/drawing/2014/main" val="7843180"/>
                  </a:ext>
                </a:extLst>
              </a:tr>
              <a:tr h="370840">
                <a:tc>
                  <a:txBody>
                    <a:bodyPr/>
                    <a:lstStyle/>
                    <a:p>
                      <a:pPr algn="ctr" fontAlgn="ctr"/>
                      <a:r>
                        <a:rPr lang="en-US" sz="800" b="1">
                          <a:effectLst/>
                          <a:latin typeface="Courier New" panose="02070309020205020404" pitchFamily="49" charset="0"/>
                          <a:cs typeface="Courier New" panose="02070309020205020404" pitchFamily="49" charset="0"/>
                        </a:rPr>
                        <a:t>0</a:t>
                      </a:r>
                    </a:p>
                  </a:txBody>
                  <a:tcPr anchor="ctr"/>
                </a:tc>
                <a:tc>
                  <a:txBody>
                    <a:bodyPr/>
                    <a:lstStyle/>
                    <a:p>
                      <a:pPr algn="ctr"/>
                      <a:r>
                        <a:rPr lang="en-US" sz="800">
                          <a:effectLst/>
                          <a:latin typeface="Courier New" panose="02070309020205020404" pitchFamily="49" charset="0"/>
                          <a:cs typeface="Courier New" panose="02070309020205020404" pitchFamily="49" charset="0"/>
                        </a:rPr>
                        <a:t>0</a:t>
                      </a:r>
                    </a:p>
                  </a:txBody>
                  <a:tcPr anchor="ctr"/>
                </a:tc>
                <a:tc>
                  <a:txBody>
                    <a:bodyPr/>
                    <a:lstStyle/>
                    <a:p>
                      <a:pPr algn="ctr"/>
                      <a:r>
                        <a:rPr lang="en-US" sz="800">
                          <a:effectLst/>
                          <a:latin typeface="Courier New" panose="02070309020205020404" pitchFamily="49" charset="0"/>
                          <a:cs typeface="Courier New" panose="02070309020205020404" pitchFamily="49" charset="0"/>
                        </a:rPr>
                        <a:t>0</a:t>
                      </a:r>
                    </a:p>
                  </a:txBody>
                  <a:tcPr anchor="ctr"/>
                </a:tc>
                <a:tc>
                  <a:txBody>
                    <a:bodyPr/>
                    <a:lstStyle/>
                    <a:p>
                      <a:pPr algn="ctr"/>
                      <a:r>
                        <a:rPr lang="en-US" sz="800">
                          <a:effectLst/>
                          <a:latin typeface="Courier New" panose="02070309020205020404" pitchFamily="49" charset="0"/>
                          <a:cs typeface="Courier New" panose="02070309020205020404" pitchFamily="49" charset="0"/>
                        </a:rPr>
                        <a:t>65.431674</a:t>
                      </a:r>
                    </a:p>
                  </a:txBody>
                  <a:tcPr anchor="ctr"/>
                </a:tc>
                <a:tc>
                  <a:txBody>
                    <a:bodyPr/>
                    <a:lstStyle/>
                    <a:p>
                      <a:pPr algn="ctr"/>
                      <a:r>
                        <a:rPr lang="en-US" sz="800">
                          <a:effectLst/>
                          <a:latin typeface="Courier New" panose="02070309020205020404" pitchFamily="49" charset="0"/>
                          <a:cs typeface="Courier New" panose="02070309020205020404" pitchFamily="49" charset="0"/>
                        </a:rPr>
                        <a:t>0</a:t>
                      </a:r>
                    </a:p>
                  </a:txBody>
                  <a:tcPr anchor="ctr"/>
                </a:tc>
                <a:tc>
                  <a:txBody>
                    <a:bodyPr/>
                    <a:lstStyle/>
                    <a:p>
                      <a:pPr algn="ctr"/>
                      <a:r>
                        <a:rPr lang="en-US" sz="800">
                          <a:effectLst/>
                          <a:latin typeface="Courier New" panose="02070309020205020404" pitchFamily="49" charset="0"/>
                          <a:cs typeface="Courier New" panose="02070309020205020404" pitchFamily="49" charset="0"/>
                        </a:rPr>
                        <a:t>0</a:t>
                      </a:r>
                    </a:p>
                  </a:txBody>
                  <a:tcPr anchor="ctr"/>
                </a:tc>
                <a:tc>
                  <a:txBody>
                    <a:bodyPr/>
                    <a:lstStyle/>
                    <a:p>
                      <a:pPr algn="ctr"/>
                      <a:r>
                        <a:rPr lang="en-US" sz="800">
                          <a:effectLst/>
                          <a:latin typeface="Courier New" panose="02070309020205020404" pitchFamily="49" charset="0"/>
                          <a:cs typeface="Courier New" panose="02070309020205020404" pitchFamily="49" charset="0"/>
                        </a:rPr>
                        <a:t>13.0</a:t>
                      </a:r>
                    </a:p>
                  </a:txBody>
                  <a:tcPr anchor="ctr"/>
                </a:tc>
                <a:tc>
                  <a:txBody>
                    <a:bodyPr/>
                    <a:lstStyle/>
                    <a:p>
                      <a:pPr algn="ctr"/>
                      <a:r>
                        <a:rPr lang="en-US" sz="800">
                          <a:effectLst/>
                          <a:latin typeface="Courier New" panose="02070309020205020404" pitchFamily="49" charset="0"/>
                          <a:cs typeface="Courier New" panose="02070309020205020404" pitchFamily="49" charset="0"/>
                        </a:rPr>
                        <a:t>0.0</a:t>
                      </a:r>
                    </a:p>
                  </a:txBody>
                  <a:tcPr anchor="ctr"/>
                </a:tc>
                <a:tc>
                  <a:txBody>
                    <a:bodyPr/>
                    <a:lstStyle/>
                    <a:p>
                      <a:pPr algn="ctr"/>
                      <a:r>
                        <a:rPr lang="en-US" sz="800">
                          <a:effectLst/>
                          <a:latin typeface="Courier New" panose="02070309020205020404" pitchFamily="49" charset="0"/>
                          <a:cs typeface="Courier New" panose="02070309020205020404" pitchFamily="49" charset="0"/>
                        </a:rPr>
                        <a:t>27</a:t>
                      </a:r>
                    </a:p>
                  </a:txBody>
                  <a:tcPr anchor="ctr"/>
                </a:tc>
                <a:tc>
                  <a:txBody>
                    <a:bodyPr/>
                    <a:lstStyle/>
                    <a:p>
                      <a:pPr algn="ctr"/>
                      <a:r>
                        <a:rPr lang="en-US" sz="800">
                          <a:effectLst/>
                          <a:latin typeface="Courier New" panose="02070309020205020404" pitchFamily="49" charset="0"/>
                          <a:cs typeface="Courier New" panose="02070309020205020404" pitchFamily="49" charset="0"/>
                        </a:rPr>
                        <a:t>0</a:t>
                      </a:r>
                    </a:p>
                  </a:txBody>
                  <a:tcPr anchor="ctr"/>
                </a:tc>
                <a:extLst>
                  <a:ext uri="{0D108BD9-81ED-4DB2-BD59-A6C34878D82A}">
                    <a16:rowId xmlns:a16="http://schemas.microsoft.com/office/drawing/2014/main" val="1245532145"/>
                  </a:ext>
                </a:extLst>
              </a:tr>
              <a:tr h="370840">
                <a:tc>
                  <a:txBody>
                    <a:bodyPr/>
                    <a:lstStyle/>
                    <a:p>
                      <a:pPr algn="ctr" fontAlgn="ctr"/>
                      <a:r>
                        <a:rPr lang="en-US" sz="800" b="1">
                          <a:effectLst/>
                          <a:latin typeface="Courier New" panose="02070309020205020404" pitchFamily="49" charset="0"/>
                          <a:cs typeface="Courier New" panose="02070309020205020404" pitchFamily="49" charset="0"/>
                        </a:rPr>
                        <a:t>1</a:t>
                      </a:r>
                    </a:p>
                  </a:txBody>
                  <a:tcPr anchor="ctr"/>
                </a:tc>
                <a:tc>
                  <a:txBody>
                    <a:bodyPr/>
                    <a:lstStyle/>
                    <a:p>
                      <a:pPr algn="ctr"/>
                      <a:r>
                        <a:rPr lang="en-US" sz="800">
                          <a:effectLst/>
                          <a:latin typeface="Courier New" panose="02070309020205020404" pitchFamily="49" charset="0"/>
                          <a:cs typeface="Courier New" panose="02070309020205020404" pitchFamily="49" charset="0"/>
                        </a:rPr>
                        <a:t>1</a:t>
                      </a:r>
                    </a:p>
                  </a:txBody>
                  <a:tcPr anchor="ctr"/>
                </a:tc>
                <a:tc>
                  <a:txBody>
                    <a:bodyPr/>
                    <a:lstStyle/>
                    <a:p>
                      <a:pPr algn="ctr"/>
                      <a:r>
                        <a:rPr lang="en-US" sz="800">
                          <a:effectLst/>
                          <a:latin typeface="Courier New" panose="02070309020205020404" pitchFamily="49" charset="0"/>
                          <a:cs typeface="Courier New" panose="02070309020205020404" pitchFamily="49" charset="0"/>
                        </a:rPr>
                        <a:t>1</a:t>
                      </a:r>
                    </a:p>
                  </a:txBody>
                  <a:tcPr anchor="ctr"/>
                </a:tc>
                <a:tc>
                  <a:txBody>
                    <a:bodyPr/>
                    <a:lstStyle/>
                    <a:p>
                      <a:pPr algn="ctr"/>
                      <a:r>
                        <a:rPr lang="en-US" sz="800">
                          <a:effectLst/>
                          <a:latin typeface="Courier New" panose="02070309020205020404" pitchFamily="49" charset="0"/>
                          <a:cs typeface="Courier New" panose="02070309020205020404" pitchFamily="49" charset="0"/>
                        </a:rPr>
                        <a:t>73.016438</a:t>
                      </a:r>
                    </a:p>
                  </a:txBody>
                  <a:tcPr anchor="ctr"/>
                </a:tc>
                <a:tc>
                  <a:txBody>
                    <a:bodyPr/>
                    <a:lstStyle/>
                    <a:p>
                      <a:pPr algn="ctr"/>
                      <a:r>
                        <a:rPr lang="en-US" sz="800">
                          <a:effectLst/>
                          <a:latin typeface="Courier New" panose="02070309020205020404" pitchFamily="49" charset="0"/>
                          <a:cs typeface="Courier New" panose="02070309020205020404" pitchFamily="49" charset="0"/>
                        </a:rPr>
                        <a:t>0</a:t>
                      </a:r>
                    </a:p>
                  </a:txBody>
                  <a:tcPr anchor="ctr"/>
                </a:tc>
                <a:tc>
                  <a:txBody>
                    <a:bodyPr/>
                    <a:lstStyle/>
                    <a:p>
                      <a:pPr algn="ctr"/>
                      <a:r>
                        <a:rPr lang="en-US" sz="800">
                          <a:effectLst/>
                          <a:latin typeface="Courier New" panose="02070309020205020404" pitchFamily="49" charset="0"/>
                          <a:cs typeface="Courier New" panose="02070309020205020404" pitchFamily="49" charset="0"/>
                        </a:rPr>
                        <a:t>1</a:t>
                      </a:r>
                    </a:p>
                  </a:txBody>
                  <a:tcPr anchor="ctr"/>
                </a:tc>
                <a:tc>
                  <a:txBody>
                    <a:bodyPr/>
                    <a:lstStyle/>
                    <a:p>
                      <a:pPr algn="ctr"/>
                      <a:r>
                        <a:rPr lang="en-US" sz="800">
                          <a:effectLst/>
                          <a:latin typeface="Courier New" panose="02070309020205020404" pitchFamily="49" charset="0"/>
                          <a:cs typeface="Courier New" panose="02070309020205020404" pitchFamily="49" charset="0"/>
                        </a:rPr>
                        <a:t>15.0</a:t>
                      </a:r>
                    </a:p>
                  </a:txBody>
                  <a:tcPr anchor="ctr"/>
                </a:tc>
                <a:tc>
                  <a:txBody>
                    <a:bodyPr/>
                    <a:lstStyle/>
                    <a:p>
                      <a:pPr algn="ctr"/>
                      <a:r>
                        <a:rPr lang="en-US" sz="800">
                          <a:effectLst/>
                          <a:latin typeface="Courier New" panose="02070309020205020404" pitchFamily="49" charset="0"/>
                          <a:cs typeface="Courier New" panose="02070309020205020404" pitchFamily="49" charset="0"/>
                        </a:rPr>
                        <a:t>0.5</a:t>
                      </a:r>
                    </a:p>
                  </a:txBody>
                  <a:tcPr anchor="ctr"/>
                </a:tc>
                <a:tc>
                  <a:txBody>
                    <a:bodyPr/>
                    <a:lstStyle/>
                    <a:p>
                      <a:pPr algn="ctr"/>
                      <a:r>
                        <a:rPr lang="en-US" sz="800">
                          <a:effectLst/>
                          <a:latin typeface="Courier New" panose="02070309020205020404" pitchFamily="49" charset="0"/>
                          <a:cs typeface="Courier New" panose="02070309020205020404" pitchFamily="49" charset="0"/>
                        </a:rPr>
                        <a:t>27</a:t>
                      </a:r>
                    </a:p>
                  </a:txBody>
                  <a:tcPr anchor="ctr"/>
                </a:tc>
                <a:tc>
                  <a:txBody>
                    <a:bodyPr/>
                    <a:lstStyle/>
                    <a:p>
                      <a:pPr algn="ctr"/>
                      <a:r>
                        <a:rPr lang="en-US" sz="800" dirty="0">
                          <a:effectLst/>
                          <a:latin typeface="Courier New" panose="02070309020205020404" pitchFamily="49" charset="0"/>
                          <a:cs typeface="Courier New" panose="02070309020205020404" pitchFamily="49" charset="0"/>
                        </a:rPr>
                        <a:t>0</a:t>
                      </a:r>
                    </a:p>
                  </a:txBody>
                  <a:tcPr anchor="ctr"/>
                </a:tc>
                <a:extLst>
                  <a:ext uri="{0D108BD9-81ED-4DB2-BD59-A6C34878D82A}">
                    <a16:rowId xmlns:a16="http://schemas.microsoft.com/office/drawing/2014/main" val="86422317"/>
                  </a:ext>
                </a:extLst>
              </a:tr>
            </a:tbl>
          </a:graphicData>
        </a:graphic>
      </p:graphicFrame>
    </p:spTree>
    <p:extLst>
      <p:ext uri="{BB962C8B-B14F-4D97-AF65-F5344CB8AC3E}">
        <p14:creationId xmlns:p14="http://schemas.microsoft.com/office/powerpoint/2010/main" val="2886315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Data prep for machine learning</a:t>
            </a:r>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862885"/>
            <a:ext cx="10789920" cy="2699824"/>
          </a:xfrm>
          <a:ln>
            <a:solidFill>
              <a:schemeClr val="tx1"/>
            </a:solidFill>
          </a:ln>
        </p:spPr>
        <p:txBody>
          <a:bodyPr>
            <a:noAutofit/>
          </a:bodyPr>
          <a:lstStyle/>
          <a:p>
            <a:pPr>
              <a:lnSpc>
                <a:spcPct val="100000"/>
              </a:lnSpc>
              <a:spcBef>
                <a:spcPts val="600"/>
              </a:spcBef>
            </a:pPr>
            <a:r>
              <a:rPr lang="en-US" sz="800" dirty="0">
                <a:solidFill>
                  <a:schemeClr val="tx1"/>
                </a:solidFill>
                <a:latin typeface="Courier New" panose="02070309020205020404" pitchFamily="49" charset="0"/>
              </a:rPr>
              <a:t>#Let's define the target variable and feature variables</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#Full </a:t>
            </a:r>
            <a:r>
              <a:rPr lang="en-US" sz="800" dirty="0" err="1">
                <a:solidFill>
                  <a:schemeClr val="tx1"/>
                </a:solidFill>
                <a:latin typeface="Courier New" panose="02070309020205020404" pitchFamily="49" charset="0"/>
              </a:rPr>
              <a:t>dataframe</a:t>
            </a: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#Target</a:t>
            </a:r>
          </a:p>
          <a:p>
            <a:pPr>
              <a:lnSpc>
                <a:spcPct val="100000"/>
              </a:lnSpc>
              <a:spcBef>
                <a:spcPts val="600"/>
              </a:spcBef>
            </a:pPr>
            <a:r>
              <a:rPr lang="en-US" sz="800" dirty="0">
                <a:solidFill>
                  <a:schemeClr val="tx1"/>
                </a:solidFill>
                <a:latin typeface="Courier New" panose="02070309020205020404" pitchFamily="49" charset="0"/>
              </a:rPr>
              <a:t>Y = </a:t>
            </a:r>
            <a:r>
              <a:rPr lang="en-US" sz="800" dirty="0" err="1">
                <a:solidFill>
                  <a:schemeClr val="tx1"/>
                </a:solidFill>
                <a:latin typeface="Courier New" panose="02070309020205020404" pitchFamily="49" charset="0"/>
              </a:rPr>
              <a:t>final_covid_df</a:t>
            </a:r>
            <a:r>
              <a:rPr lang="en-US" sz="800" dirty="0">
                <a:solidFill>
                  <a:schemeClr val="tx1"/>
                </a:solidFill>
                <a:latin typeface="Courier New" panose="02070309020205020404" pitchFamily="49" charset="0"/>
              </a:rPr>
              <a:t>['death']</a:t>
            </a:r>
          </a:p>
          <a:p>
            <a:pPr>
              <a:lnSpc>
                <a:spcPct val="100000"/>
              </a:lnSpc>
              <a:spcBef>
                <a:spcPts val="600"/>
              </a:spcBef>
            </a:pPr>
            <a:r>
              <a:rPr lang="en-US" sz="800" dirty="0">
                <a:solidFill>
                  <a:schemeClr val="tx1"/>
                </a:solidFill>
                <a:latin typeface="Courier New" panose="02070309020205020404" pitchFamily="49" charset="0"/>
              </a:rPr>
              <a:t>#Features</a:t>
            </a:r>
          </a:p>
          <a:p>
            <a:pPr>
              <a:lnSpc>
                <a:spcPct val="100000"/>
              </a:lnSpc>
              <a:spcBef>
                <a:spcPts val="600"/>
              </a:spcBef>
            </a:pPr>
            <a:r>
              <a:rPr lang="en-US" sz="800" dirty="0">
                <a:solidFill>
                  <a:schemeClr val="tx1"/>
                </a:solidFill>
                <a:latin typeface="Courier New" panose="02070309020205020404" pitchFamily="49" charset="0"/>
              </a:rPr>
              <a:t>X = </a:t>
            </a:r>
            <a:r>
              <a:rPr lang="en-US" sz="800" dirty="0" err="1">
                <a:solidFill>
                  <a:schemeClr val="tx1"/>
                </a:solidFill>
                <a:latin typeface="Courier New" panose="02070309020205020404" pitchFamily="49" charset="0"/>
              </a:rPr>
              <a:t>final_covid_df.drop</a:t>
            </a:r>
            <a:r>
              <a:rPr lang="en-US" sz="800" dirty="0">
                <a:solidFill>
                  <a:schemeClr val="tx1"/>
                </a:solidFill>
                <a:latin typeface="Courier New" panose="02070309020205020404" pitchFamily="49" charset="0"/>
              </a:rPr>
              <a:t>(columns=['death'])</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#Non-lab result </a:t>
            </a:r>
            <a:r>
              <a:rPr lang="en-US" sz="800" dirty="0" err="1">
                <a:solidFill>
                  <a:schemeClr val="tx1"/>
                </a:solidFill>
                <a:latin typeface="Courier New" panose="02070309020205020404" pitchFamily="49" charset="0"/>
              </a:rPr>
              <a:t>dataframe</a:t>
            </a: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#Target</a:t>
            </a:r>
          </a:p>
          <a:p>
            <a:pPr>
              <a:lnSpc>
                <a:spcPct val="100000"/>
              </a:lnSpc>
              <a:spcBef>
                <a:spcPts val="600"/>
              </a:spcBef>
            </a:pPr>
            <a:r>
              <a:rPr lang="en-US" sz="800" dirty="0" err="1">
                <a:solidFill>
                  <a:schemeClr val="tx1"/>
                </a:solidFill>
                <a:latin typeface="Courier New" panose="02070309020205020404" pitchFamily="49" charset="0"/>
              </a:rPr>
              <a:t>Y_nl</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nonlab_final_covid_df</a:t>
            </a:r>
            <a:r>
              <a:rPr lang="en-US" sz="800" dirty="0">
                <a:solidFill>
                  <a:schemeClr val="tx1"/>
                </a:solidFill>
                <a:latin typeface="Courier New" panose="02070309020205020404" pitchFamily="49" charset="0"/>
              </a:rPr>
              <a:t>['death']</a:t>
            </a:r>
          </a:p>
          <a:p>
            <a:pPr>
              <a:lnSpc>
                <a:spcPct val="100000"/>
              </a:lnSpc>
              <a:spcBef>
                <a:spcPts val="600"/>
              </a:spcBef>
            </a:pPr>
            <a:r>
              <a:rPr lang="en-US" sz="800" dirty="0">
                <a:solidFill>
                  <a:schemeClr val="tx1"/>
                </a:solidFill>
                <a:latin typeface="Courier New" panose="02070309020205020404" pitchFamily="49" charset="0"/>
              </a:rPr>
              <a:t>#Features</a:t>
            </a:r>
          </a:p>
          <a:p>
            <a:pPr>
              <a:lnSpc>
                <a:spcPct val="100000"/>
              </a:lnSpc>
              <a:spcBef>
                <a:spcPts val="600"/>
              </a:spcBef>
            </a:pPr>
            <a:r>
              <a:rPr lang="en-US" sz="800" dirty="0" err="1">
                <a:solidFill>
                  <a:schemeClr val="tx1"/>
                </a:solidFill>
                <a:latin typeface="Courier New" panose="02070309020205020404" pitchFamily="49" charset="0"/>
              </a:rPr>
              <a:t>X_nl</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nonlab_final_covid_df.drop</a:t>
            </a:r>
            <a:r>
              <a:rPr lang="en-US" sz="800" dirty="0">
                <a:solidFill>
                  <a:schemeClr val="tx1"/>
                </a:solidFill>
                <a:latin typeface="Courier New" panose="02070309020205020404" pitchFamily="49" charset="0"/>
              </a:rPr>
              <a:t>(columns=['death'])</a:t>
            </a:r>
          </a:p>
        </p:txBody>
      </p:sp>
      <p:sp>
        <p:nvSpPr>
          <p:cNvPr id="7" name="Content Placeholder 2">
            <a:extLst>
              <a:ext uri="{FF2B5EF4-FFF2-40B4-BE49-F238E27FC236}">
                <a16:creationId xmlns:a16="http://schemas.microsoft.com/office/drawing/2014/main" id="{C09C99C8-5C89-0339-7ACE-E2A45A2CBB99}"/>
              </a:ext>
            </a:extLst>
          </p:cNvPr>
          <p:cNvSpPr txBox="1">
            <a:spLocks/>
          </p:cNvSpPr>
          <p:nvPr/>
        </p:nvSpPr>
        <p:spPr>
          <a:xfrm>
            <a:off x="373092" y="3687793"/>
            <a:ext cx="10789920" cy="228600"/>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800" dirty="0">
                <a:solidFill>
                  <a:schemeClr val="tx1"/>
                </a:solidFill>
                <a:latin typeface="Courier New" panose="02070309020205020404" pitchFamily="49" charset="0"/>
              </a:rPr>
              <a:t>Now we have our </a:t>
            </a:r>
            <a:r>
              <a:rPr lang="en-US" sz="800" dirty="0" err="1">
                <a:solidFill>
                  <a:schemeClr val="tx1"/>
                </a:solidFill>
                <a:latin typeface="Courier New" panose="02070309020205020404" pitchFamily="49" charset="0"/>
              </a:rPr>
              <a:t>dataframes</a:t>
            </a:r>
            <a:r>
              <a:rPr lang="en-US" sz="800" dirty="0">
                <a:solidFill>
                  <a:schemeClr val="tx1"/>
                </a:solidFill>
                <a:latin typeface="Courier New" panose="02070309020205020404" pitchFamily="49" charset="0"/>
              </a:rPr>
              <a:t> for analysis.</a:t>
            </a:r>
          </a:p>
        </p:txBody>
      </p:sp>
    </p:spTree>
    <p:extLst>
      <p:ext uri="{BB962C8B-B14F-4D97-AF65-F5344CB8AC3E}">
        <p14:creationId xmlns:p14="http://schemas.microsoft.com/office/powerpoint/2010/main" val="3481823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Data Visualization</a:t>
            </a:r>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862885"/>
            <a:ext cx="10789920" cy="228600"/>
          </a:xfrm>
          <a:ln>
            <a:solidFill>
              <a:schemeClr val="tx1"/>
            </a:solidFill>
          </a:ln>
        </p:spPr>
        <p:txBody>
          <a:bodyPr>
            <a:noAutofit/>
          </a:bodyPr>
          <a:lstStyle/>
          <a:p>
            <a:pPr>
              <a:lnSpc>
                <a:spcPct val="100000"/>
              </a:lnSpc>
              <a:spcBef>
                <a:spcPts val="600"/>
              </a:spcBef>
            </a:pPr>
            <a:r>
              <a:rPr lang="en-US" sz="800" dirty="0">
                <a:solidFill>
                  <a:schemeClr val="tx1"/>
                </a:solidFill>
                <a:latin typeface="Courier New" panose="02070309020205020404" pitchFamily="49" charset="0"/>
              </a:rPr>
              <a:t>Quick Data Visualization: Mortality as a function of individual features, including a regression line to get as a complement to the correlations shown above.</a:t>
            </a:r>
          </a:p>
        </p:txBody>
      </p:sp>
      <p:sp>
        <p:nvSpPr>
          <p:cNvPr id="7" name="Content Placeholder 2">
            <a:extLst>
              <a:ext uri="{FF2B5EF4-FFF2-40B4-BE49-F238E27FC236}">
                <a16:creationId xmlns:a16="http://schemas.microsoft.com/office/drawing/2014/main" id="{C09C99C8-5C89-0339-7ACE-E2A45A2CBB99}"/>
              </a:ext>
            </a:extLst>
          </p:cNvPr>
          <p:cNvSpPr txBox="1">
            <a:spLocks/>
          </p:cNvSpPr>
          <p:nvPr/>
        </p:nvSpPr>
        <p:spPr>
          <a:xfrm>
            <a:off x="373092" y="1171556"/>
            <a:ext cx="4328304" cy="4271712"/>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800" dirty="0" err="1">
                <a:solidFill>
                  <a:schemeClr val="tx1"/>
                </a:solidFill>
                <a:latin typeface="Courier New" panose="02070309020205020404" pitchFamily="49" charset="0"/>
              </a:rPr>
              <a:t>feature_names</a:t>
            </a:r>
            <a:r>
              <a:rPr lang="en-US" sz="800" dirty="0">
                <a:solidFill>
                  <a:schemeClr val="tx1"/>
                </a:solidFill>
                <a:latin typeface="Courier New" panose="02070309020205020404" pitchFamily="49" charset="0"/>
              </a:rPr>
              <a:t> = list(</a:t>
            </a:r>
            <a:r>
              <a:rPr lang="en-US" sz="800" dirty="0" err="1">
                <a:solidFill>
                  <a:schemeClr val="tx1"/>
                </a:solidFill>
                <a:latin typeface="Courier New" panose="02070309020205020404" pitchFamily="49" charset="0"/>
              </a:rPr>
              <a:t>X.columns</a:t>
            </a:r>
            <a:r>
              <a:rPr lang="en-US" sz="800" dirty="0">
                <a:solidFill>
                  <a:schemeClr val="tx1"/>
                </a:solidFill>
                <a:latin typeface="Courier New" panose="02070309020205020404" pitchFamily="49" charset="0"/>
              </a:rPr>
              <a:t>)</a:t>
            </a:r>
          </a:p>
          <a:p>
            <a:pPr>
              <a:lnSpc>
                <a:spcPct val="100000"/>
              </a:lnSpc>
              <a:spcBef>
                <a:spcPts val="600"/>
              </a:spcBef>
            </a:pPr>
            <a:r>
              <a:rPr lang="en-US" sz="800" dirty="0" err="1">
                <a:solidFill>
                  <a:schemeClr val="tx1"/>
                </a:solidFill>
                <a:latin typeface="Courier New" panose="02070309020205020404" pitchFamily="49" charset="0"/>
              </a:rPr>
              <a:t>num_rows</a:t>
            </a:r>
            <a:r>
              <a:rPr lang="en-US" sz="800" dirty="0">
                <a:solidFill>
                  <a:schemeClr val="tx1"/>
                </a:solidFill>
                <a:latin typeface="Courier New" panose="02070309020205020404" pitchFamily="49" charset="0"/>
              </a:rPr>
              <a:t>, </a:t>
            </a:r>
            <a:r>
              <a:rPr lang="en-US" sz="800" dirty="0" err="1">
                <a:solidFill>
                  <a:schemeClr val="tx1"/>
                </a:solidFill>
                <a:latin typeface="Courier New" panose="02070309020205020404" pitchFamily="49" charset="0"/>
              </a:rPr>
              <a:t>num_columns</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X.shape</a:t>
            </a:r>
            <a:endParaRPr lang="en-US" sz="800" dirty="0">
              <a:solidFill>
                <a:schemeClr val="tx1"/>
              </a:solidFill>
              <a:latin typeface="Courier New" panose="02070309020205020404" pitchFamily="49" charset="0"/>
            </a:endParaRPr>
          </a:p>
          <a:p>
            <a:pPr>
              <a:lnSpc>
                <a:spcPct val="100000"/>
              </a:lnSpc>
              <a:spcBef>
                <a:spcPts val="600"/>
              </a:spcBef>
            </a:pPr>
            <a:r>
              <a:rPr lang="en-US" sz="800" dirty="0" err="1">
                <a:solidFill>
                  <a:schemeClr val="tx1"/>
                </a:solidFill>
                <a:latin typeface="Courier New" panose="02070309020205020404" pitchFamily="49" charset="0"/>
              </a:rPr>
              <a:t>ncols</a:t>
            </a:r>
            <a:r>
              <a:rPr lang="en-US" sz="800" dirty="0">
                <a:solidFill>
                  <a:schemeClr val="tx1"/>
                </a:solidFill>
                <a:latin typeface="Courier New" panose="02070309020205020404" pitchFamily="49" charset="0"/>
              </a:rPr>
              <a:t> = 7</a:t>
            </a:r>
          </a:p>
          <a:p>
            <a:pPr>
              <a:lnSpc>
                <a:spcPct val="100000"/>
              </a:lnSpc>
              <a:spcBef>
                <a:spcPts val="600"/>
              </a:spcBef>
            </a:pPr>
            <a:r>
              <a:rPr lang="en-US" sz="800" dirty="0" err="1">
                <a:solidFill>
                  <a:schemeClr val="tx1"/>
                </a:solidFill>
                <a:latin typeface="Courier New" panose="02070309020205020404" pitchFamily="49" charset="0"/>
              </a:rPr>
              <a:t>nrows</a:t>
            </a:r>
            <a:r>
              <a:rPr lang="en-US" sz="800" dirty="0">
                <a:solidFill>
                  <a:schemeClr val="tx1"/>
                </a:solidFill>
                <a:latin typeface="Courier New" panose="02070309020205020404" pitchFamily="49" charset="0"/>
              </a:rPr>
              <a:t> = int(</a:t>
            </a:r>
            <a:r>
              <a:rPr lang="en-US" sz="800" dirty="0" err="1">
                <a:solidFill>
                  <a:schemeClr val="tx1"/>
                </a:solidFill>
                <a:latin typeface="Courier New" panose="02070309020205020404" pitchFamily="49" charset="0"/>
              </a:rPr>
              <a:t>np.ceil</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num_columns</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ncols</a:t>
            </a:r>
            <a:r>
              <a:rPr lang="en-US" sz="800" dirty="0">
                <a:solidFill>
                  <a:schemeClr val="tx1"/>
                </a:solidFill>
                <a:latin typeface="Courier New" panose="02070309020205020404" pitchFamily="49" charset="0"/>
              </a:rPr>
              <a:t>))</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fig, </a:t>
            </a:r>
            <a:r>
              <a:rPr lang="en-US" sz="800" dirty="0" err="1">
                <a:solidFill>
                  <a:schemeClr val="tx1"/>
                </a:solidFill>
                <a:latin typeface="Courier New" panose="02070309020205020404" pitchFamily="49" charset="0"/>
              </a:rPr>
              <a:t>axs</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plt.subplots</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nrows</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nrows</a:t>
            </a:r>
            <a:r>
              <a:rPr lang="en-US" sz="800" dirty="0">
                <a:solidFill>
                  <a:schemeClr val="tx1"/>
                </a:solidFill>
                <a:latin typeface="Courier New" panose="02070309020205020404" pitchFamily="49" charset="0"/>
              </a:rPr>
              <a:t>, </a:t>
            </a:r>
            <a:r>
              <a:rPr lang="en-US" sz="800" dirty="0" err="1">
                <a:solidFill>
                  <a:schemeClr val="tx1"/>
                </a:solidFill>
                <a:latin typeface="Courier New" panose="02070309020205020404" pitchFamily="49" charset="0"/>
              </a:rPr>
              <a:t>ncols</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ncols</a:t>
            </a:r>
            <a:r>
              <a:rPr lang="en-US" sz="800" dirty="0">
                <a:solidFill>
                  <a:schemeClr val="tx1"/>
                </a:solidFill>
                <a:latin typeface="Courier New" panose="02070309020205020404" pitchFamily="49" charset="0"/>
              </a:rPr>
              <a:t>, </a:t>
            </a:r>
            <a:r>
              <a:rPr lang="en-US" sz="800" dirty="0" err="1">
                <a:solidFill>
                  <a:schemeClr val="tx1"/>
                </a:solidFill>
                <a:latin typeface="Courier New" panose="02070309020205020404" pitchFamily="49" charset="0"/>
              </a:rPr>
              <a:t>figsize</a:t>
            </a:r>
            <a:r>
              <a:rPr lang="en-US" sz="800" dirty="0">
                <a:solidFill>
                  <a:schemeClr val="tx1"/>
                </a:solidFill>
                <a:latin typeface="Courier New" panose="02070309020205020404" pitchFamily="49" charset="0"/>
              </a:rPr>
              <a:t>=(20, 10))</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 Set the font size (adjust as needed</a:t>
            </a:r>
          </a:p>
          <a:p>
            <a:pPr>
              <a:lnSpc>
                <a:spcPct val="100000"/>
              </a:lnSpc>
              <a:spcBef>
                <a:spcPts val="600"/>
              </a:spcBef>
            </a:pPr>
            <a:r>
              <a:rPr lang="en-US" sz="800" dirty="0" err="1">
                <a:solidFill>
                  <a:schemeClr val="tx1"/>
                </a:solidFill>
                <a:latin typeface="Courier New" panose="02070309020205020404" pitchFamily="49" charset="0"/>
              </a:rPr>
              <a:t>font_size</a:t>
            </a:r>
            <a:r>
              <a:rPr lang="en-US" sz="800" dirty="0">
                <a:solidFill>
                  <a:schemeClr val="tx1"/>
                </a:solidFill>
                <a:latin typeface="Courier New" panose="02070309020205020404" pitchFamily="49" charset="0"/>
              </a:rPr>
              <a:t> = 8</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for </a:t>
            </a:r>
            <a:r>
              <a:rPr lang="en-US" sz="800" dirty="0" err="1">
                <a:solidFill>
                  <a:schemeClr val="tx1"/>
                </a:solidFill>
                <a:latin typeface="Courier New" panose="02070309020205020404" pitchFamily="49" charset="0"/>
              </a:rPr>
              <a:t>i</a:t>
            </a:r>
            <a:r>
              <a:rPr lang="en-US" sz="800" dirty="0">
                <a:solidFill>
                  <a:schemeClr val="tx1"/>
                </a:solidFill>
                <a:latin typeface="Courier New" panose="02070309020205020404" pitchFamily="49" charset="0"/>
              </a:rPr>
              <a:t>, (ax, col) in enumerate(zip(</a:t>
            </a:r>
            <a:r>
              <a:rPr lang="en-US" sz="800" dirty="0" err="1">
                <a:solidFill>
                  <a:schemeClr val="tx1"/>
                </a:solidFill>
                <a:latin typeface="Courier New" panose="02070309020205020404" pitchFamily="49" charset="0"/>
              </a:rPr>
              <a:t>axs.flat</a:t>
            </a:r>
            <a:r>
              <a:rPr lang="en-US" sz="800" dirty="0">
                <a:solidFill>
                  <a:schemeClr val="tx1"/>
                </a:solidFill>
                <a:latin typeface="Courier New" panose="02070309020205020404" pitchFamily="49" charset="0"/>
              </a:rPr>
              <a:t>, </a:t>
            </a:r>
            <a:r>
              <a:rPr lang="en-US" sz="800" dirty="0" err="1">
                <a:solidFill>
                  <a:schemeClr val="tx1"/>
                </a:solidFill>
                <a:latin typeface="Courier New" panose="02070309020205020404" pitchFamily="49" charset="0"/>
              </a:rPr>
              <a:t>feature_names</a:t>
            </a:r>
            <a:r>
              <a:rPr lang="en-US" sz="800" dirty="0">
                <a:solidFill>
                  <a:schemeClr val="tx1"/>
                </a:solidFill>
                <a:latin typeface="Courier New" panose="02070309020205020404" pitchFamily="49" charset="0"/>
              </a:rPr>
              <a:t>)):</a:t>
            </a:r>
          </a:p>
          <a:p>
            <a:pPr>
              <a:lnSpc>
                <a:spcPct val="100000"/>
              </a:lnSpc>
              <a:spcBef>
                <a:spcPts val="600"/>
              </a:spcBef>
            </a:pPr>
            <a:r>
              <a:rPr lang="en-US" sz="800" dirty="0">
                <a:solidFill>
                  <a:schemeClr val="tx1"/>
                </a:solidFill>
                <a:latin typeface="Courier New" panose="02070309020205020404" pitchFamily="49" charset="0"/>
              </a:rPr>
              <a:t>    x = </a:t>
            </a:r>
            <a:r>
              <a:rPr lang="en-US" sz="800" dirty="0" err="1">
                <a:solidFill>
                  <a:schemeClr val="tx1"/>
                </a:solidFill>
                <a:latin typeface="Courier New" panose="02070309020205020404" pitchFamily="49" charset="0"/>
              </a:rPr>
              <a:t>X.iloc</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i</a:t>
            </a:r>
            <a:r>
              <a:rPr lang="en-US" sz="800" dirty="0">
                <a:solidFill>
                  <a:schemeClr val="tx1"/>
                </a:solidFill>
                <a:latin typeface="Courier New" panose="02070309020205020404" pitchFamily="49" charset="0"/>
              </a:rPr>
              <a:t>]</a:t>
            </a:r>
          </a:p>
          <a:p>
            <a:pPr>
              <a:lnSpc>
                <a:spcPct val="100000"/>
              </a:lnSpc>
              <a:spcBef>
                <a:spcPts val="600"/>
              </a:spcBef>
            </a:pPr>
            <a:r>
              <a:rPr lang="en-US" sz="800" dirty="0">
                <a:solidFill>
                  <a:schemeClr val="tx1"/>
                </a:solidFill>
                <a:latin typeface="Courier New" panose="02070309020205020404" pitchFamily="49" charset="0"/>
              </a:rPr>
              <a:t>    pf = </a:t>
            </a:r>
            <a:r>
              <a:rPr lang="en-US" sz="800" dirty="0" err="1">
                <a:solidFill>
                  <a:schemeClr val="tx1"/>
                </a:solidFill>
                <a:latin typeface="Courier New" panose="02070309020205020404" pitchFamily="49" charset="0"/>
              </a:rPr>
              <a:t>np.polyfit</a:t>
            </a:r>
            <a:r>
              <a:rPr lang="en-US" sz="800" dirty="0">
                <a:solidFill>
                  <a:schemeClr val="tx1"/>
                </a:solidFill>
                <a:latin typeface="Courier New" panose="02070309020205020404" pitchFamily="49" charset="0"/>
              </a:rPr>
              <a:t>(x, Y, 1)</a:t>
            </a:r>
          </a:p>
          <a:p>
            <a:pPr>
              <a:lnSpc>
                <a:spcPct val="100000"/>
              </a:lnSpc>
              <a:spcBef>
                <a:spcPts val="600"/>
              </a:spcBef>
            </a:pPr>
            <a:r>
              <a:rPr lang="en-US" sz="800" dirty="0">
                <a:solidFill>
                  <a:schemeClr val="tx1"/>
                </a:solidFill>
                <a:latin typeface="Courier New" panose="02070309020205020404" pitchFamily="49" charset="0"/>
              </a:rPr>
              <a:t>    p = np.poly1d(pf)</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    </a:t>
            </a:r>
            <a:r>
              <a:rPr lang="en-US" sz="800" dirty="0" err="1">
                <a:solidFill>
                  <a:schemeClr val="tx1"/>
                </a:solidFill>
                <a:latin typeface="Courier New" panose="02070309020205020404" pitchFamily="49" charset="0"/>
              </a:rPr>
              <a:t>ax.plot</a:t>
            </a:r>
            <a:r>
              <a:rPr lang="en-US" sz="800" dirty="0">
                <a:solidFill>
                  <a:schemeClr val="tx1"/>
                </a:solidFill>
                <a:latin typeface="Courier New" panose="02070309020205020404" pitchFamily="49" charset="0"/>
              </a:rPr>
              <a:t>(x, Y, 'o')</a:t>
            </a:r>
          </a:p>
          <a:p>
            <a:pPr>
              <a:lnSpc>
                <a:spcPct val="100000"/>
              </a:lnSpc>
              <a:spcBef>
                <a:spcPts val="600"/>
              </a:spcBef>
            </a:pPr>
            <a:r>
              <a:rPr lang="en-US" sz="800" dirty="0">
                <a:solidFill>
                  <a:schemeClr val="tx1"/>
                </a:solidFill>
                <a:latin typeface="Courier New" panose="02070309020205020404" pitchFamily="49" charset="0"/>
              </a:rPr>
              <a:t>    </a:t>
            </a:r>
            <a:r>
              <a:rPr lang="en-US" sz="800" dirty="0" err="1">
                <a:solidFill>
                  <a:schemeClr val="tx1"/>
                </a:solidFill>
                <a:latin typeface="Courier New" panose="02070309020205020404" pitchFamily="49" charset="0"/>
              </a:rPr>
              <a:t>ax.plot</a:t>
            </a:r>
            <a:r>
              <a:rPr lang="en-US" sz="800" dirty="0">
                <a:solidFill>
                  <a:schemeClr val="tx1"/>
                </a:solidFill>
                <a:latin typeface="Courier New" panose="02070309020205020404" pitchFamily="49" charset="0"/>
              </a:rPr>
              <a:t>(x, p(x),"r--")</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    </a:t>
            </a:r>
            <a:r>
              <a:rPr lang="en-US" sz="800" dirty="0" err="1">
                <a:solidFill>
                  <a:schemeClr val="tx1"/>
                </a:solidFill>
                <a:latin typeface="Courier New" panose="02070309020205020404" pitchFamily="49" charset="0"/>
              </a:rPr>
              <a:t>ax.set_title</a:t>
            </a:r>
            <a:r>
              <a:rPr lang="en-US" sz="800" dirty="0">
                <a:solidFill>
                  <a:schemeClr val="tx1"/>
                </a:solidFill>
                <a:latin typeface="Courier New" panose="02070309020205020404" pitchFamily="49" charset="0"/>
              </a:rPr>
              <a:t>(col + ' vs Mortality', </a:t>
            </a:r>
            <a:r>
              <a:rPr lang="en-US" sz="800" dirty="0" err="1">
                <a:solidFill>
                  <a:schemeClr val="tx1"/>
                </a:solidFill>
                <a:latin typeface="Courier New" panose="02070309020205020404" pitchFamily="49" charset="0"/>
              </a:rPr>
              <a:t>fontsize</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font_size</a:t>
            </a:r>
            <a:r>
              <a:rPr lang="en-US" sz="800" dirty="0">
                <a:solidFill>
                  <a:schemeClr val="tx1"/>
                </a:solidFill>
                <a:latin typeface="Courier New" panose="02070309020205020404" pitchFamily="49" charset="0"/>
              </a:rPr>
              <a:t>)</a:t>
            </a:r>
          </a:p>
          <a:p>
            <a:pPr>
              <a:lnSpc>
                <a:spcPct val="100000"/>
              </a:lnSpc>
              <a:spcBef>
                <a:spcPts val="600"/>
              </a:spcBef>
            </a:pPr>
            <a:r>
              <a:rPr lang="en-US" sz="800" dirty="0">
                <a:solidFill>
                  <a:schemeClr val="tx1"/>
                </a:solidFill>
                <a:latin typeface="Courier New" panose="02070309020205020404" pitchFamily="49" charset="0"/>
              </a:rPr>
              <a:t>    </a:t>
            </a:r>
            <a:r>
              <a:rPr lang="en-US" sz="800" dirty="0" err="1">
                <a:solidFill>
                  <a:schemeClr val="tx1"/>
                </a:solidFill>
                <a:latin typeface="Courier New" panose="02070309020205020404" pitchFamily="49" charset="0"/>
              </a:rPr>
              <a:t>ax.set_xlabel</a:t>
            </a:r>
            <a:r>
              <a:rPr lang="en-US" sz="800" dirty="0">
                <a:solidFill>
                  <a:schemeClr val="tx1"/>
                </a:solidFill>
                <a:latin typeface="Courier New" panose="02070309020205020404" pitchFamily="49" charset="0"/>
              </a:rPr>
              <a:t>(col, </a:t>
            </a:r>
            <a:r>
              <a:rPr lang="en-US" sz="800" dirty="0" err="1">
                <a:solidFill>
                  <a:schemeClr val="tx1"/>
                </a:solidFill>
                <a:latin typeface="Courier New" panose="02070309020205020404" pitchFamily="49" charset="0"/>
              </a:rPr>
              <a:t>fontsize</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font_size</a:t>
            </a:r>
            <a:r>
              <a:rPr lang="en-US" sz="800" dirty="0">
                <a:solidFill>
                  <a:schemeClr val="tx1"/>
                </a:solidFill>
                <a:latin typeface="Courier New" panose="02070309020205020404" pitchFamily="49" charset="0"/>
              </a:rPr>
              <a:t>)</a:t>
            </a:r>
          </a:p>
          <a:p>
            <a:pPr>
              <a:lnSpc>
                <a:spcPct val="100000"/>
              </a:lnSpc>
              <a:spcBef>
                <a:spcPts val="600"/>
              </a:spcBef>
            </a:pPr>
            <a:r>
              <a:rPr lang="en-US" sz="800" dirty="0">
                <a:solidFill>
                  <a:schemeClr val="tx1"/>
                </a:solidFill>
                <a:latin typeface="Courier New" panose="02070309020205020404" pitchFamily="49" charset="0"/>
              </a:rPr>
              <a:t>    </a:t>
            </a:r>
            <a:r>
              <a:rPr lang="en-US" sz="800" dirty="0" err="1">
                <a:solidFill>
                  <a:schemeClr val="tx1"/>
                </a:solidFill>
                <a:latin typeface="Courier New" panose="02070309020205020404" pitchFamily="49" charset="0"/>
              </a:rPr>
              <a:t>ax.set_ylabel</a:t>
            </a:r>
            <a:r>
              <a:rPr lang="en-US" sz="800" dirty="0">
                <a:solidFill>
                  <a:schemeClr val="tx1"/>
                </a:solidFill>
                <a:latin typeface="Courier New" panose="02070309020205020404" pitchFamily="49" charset="0"/>
              </a:rPr>
              <a:t>('Mortality', </a:t>
            </a:r>
            <a:r>
              <a:rPr lang="en-US" sz="800" dirty="0" err="1">
                <a:solidFill>
                  <a:schemeClr val="tx1"/>
                </a:solidFill>
                <a:latin typeface="Courier New" panose="02070309020205020404" pitchFamily="49" charset="0"/>
              </a:rPr>
              <a:t>fontsize</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font_size</a:t>
            </a:r>
            <a:r>
              <a:rPr lang="en-US" sz="800" dirty="0">
                <a:solidFill>
                  <a:schemeClr val="tx1"/>
                </a:solidFill>
                <a:latin typeface="Courier New" panose="02070309020205020404" pitchFamily="49" charset="0"/>
              </a:rPr>
              <a:t>)</a:t>
            </a:r>
          </a:p>
        </p:txBody>
      </p:sp>
      <p:pic>
        <p:nvPicPr>
          <p:cNvPr id="4098" name="Picture 2">
            <a:extLst>
              <a:ext uri="{FF2B5EF4-FFF2-40B4-BE49-F238E27FC236}">
                <a16:creationId xmlns:a16="http://schemas.microsoft.com/office/drawing/2014/main" id="{EBFD7E8F-9A21-FF7A-CD88-1AB611261D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5092" y="1171556"/>
            <a:ext cx="6217920" cy="3243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145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exagonal background with blue neon lights">
            <a:extLst>
              <a:ext uri="{FF2B5EF4-FFF2-40B4-BE49-F238E27FC236}">
                <a16:creationId xmlns:a16="http://schemas.microsoft.com/office/drawing/2014/main" id="{53E792F1-5537-8BF2-E6FD-936B09F542B2}"/>
              </a:ext>
            </a:extLst>
          </p:cNvPr>
          <p:cNvPicPr>
            <a:picLocks noChangeAspect="1"/>
          </p:cNvPicPr>
          <p:nvPr/>
        </p:nvPicPr>
        <p:blipFill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Glass/>
                    </a14:imgEffect>
                  </a14:imgLayer>
                </a14:imgProps>
              </a:ext>
            </a:extLst>
          </a:blip>
          <a:srcRect/>
          <a:stretch/>
        </p:blipFill>
        <p:spPr>
          <a:xfrm>
            <a:off x="20" y="10"/>
            <a:ext cx="12191980" cy="6857989"/>
          </a:xfrm>
          <a:prstGeom prst="rect">
            <a:avLst/>
          </a:prstGeom>
        </p:spPr>
      </p:pic>
      <p:sp>
        <p:nvSpPr>
          <p:cNvPr id="2" name="Title 1">
            <a:extLst>
              <a:ext uri="{FF2B5EF4-FFF2-40B4-BE49-F238E27FC236}">
                <a16:creationId xmlns:a16="http://schemas.microsoft.com/office/drawing/2014/main" id="{11E39336-9F06-EA8C-7EEC-C86B4949FAF9}"/>
              </a:ext>
            </a:extLst>
          </p:cNvPr>
          <p:cNvSpPr>
            <a:spLocks noGrp="1"/>
          </p:cNvSpPr>
          <p:nvPr>
            <p:ph type="ctrTitle"/>
          </p:nvPr>
        </p:nvSpPr>
        <p:spPr>
          <a:xfrm>
            <a:off x="2076091" y="2633933"/>
            <a:ext cx="8039818" cy="1643572"/>
          </a:xfrm>
        </p:spPr>
        <p:txBody>
          <a:bodyPr>
            <a:normAutofit/>
          </a:bodyPr>
          <a:lstStyle/>
          <a:p>
            <a:r>
              <a:rPr lang="en-US" dirty="0">
                <a:solidFill>
                  <a:srgbClr val="FFFFFF"/>
                </a:solidFill>
              </a:rPr>
              <a:t>Machine Learning Modeling</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855219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Installation and imports</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5"/>
            <a:ext cx="10790208" cy="4043355"/>
          </a:xfrm>
          <a:prstGeom prst="rect">
            <a:avLst/>
          </a:prstGeom>
          <a:ln>
            <a:solidFill>
              <a:schemeClr val="tx1"/>
            </a:solidFill>
          </a:ln>
        </p:spPr>
        <p:txBody>
          <a:bodyPr vert="horz" lIns="91440" tIns="45720" rIns="91440" bIns="45720" numCol="2"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dirty="0">
                <a:solidFill>
                  <a:schemeClr val="tx1"/>
                </a:solidFill>
                <a:latin typeface="Courier New" panose="02070309020205020404" pitchFamily="49" charset="0"/>
                <a:cs typeface="Courier New" panose="02070309020205020404" pitchFamily="49" charset="0"/>
              </a:rPr>
              <a:t>#Imports</a:t>
            </a:r>
          </a:p>
          <a:p>
            <a:r>
              <a:rPr lang="en-US" sz="800" dirty="0">
                <a:solidFill>
                  <a:schemeClr val="tx1"/>
                </a:solidFill>
                <a:latin typeface="Courier New" panose="02070309020205020404" pitchFamily="49" charset="0"/>
                <a:cs typeface="Courier New" panose="02070309020205020404" pitchFamily="49" charset="0"/>
              </a:rPr>
              <a:t>from </a:t>
            </a:r>
            <a:r>
              <a:rPr lang="en-US" sz="800" dirty="0" err="1">
                <a:solidFill>
                  <a:schemeClr val="tx1"/>
                </a:solidFill>
                <a:latin typeface="Courier New" panose="02070309020205020404" pitchFamily="49" charset="0"/>
                <a:cs typeface="Courier New" panose="02070309020205020404" pitchFamily="49" charset="0"/>
              </a:rPr>
              <a:t>numpy</a:t>
            </a:r>
            <a:r>
              <a:rPr lang="en-US" sz="800" dirty="0">
                <a:solidFill>
                  <a:schemeClr val="tx1"/>
                </a:solidFill>
                <a:latin typeface="Courier New" panose="02070309020205020404" pitchFamily="49" charset="0"/>
                <a:cs typeface="Courier New" panose="02070309020205020404" pitchFamily="49" charset="0"/>
              </a:rPr>
              <a:t> import mean</a:t>
            </a:r>
          </a:p>
          <a:p>
            <a:r>
              <a:rPr lang="en-US" sz="800" dirty="0">
                <a:solidFill>
                  <a:schemeClr val="tx1"/>
                </a:solidFill>
                <a:latin typeface="Courier New" panose="02070309020205020404" pitchFamily="49" charset="0"/>
                <a:cs typeface="Courier New" panose="02070309020205020404" pitchFamily="49" charset="0"/>
              </a:rPr>
              <a:t>from </a:t>
            </a:r>
            <a:r>
              <a:rPr lang="en-US" sz="800" dirty="0" err="1">
                <a:solidFill>
                  <a:schemeClr val="tx1"/>
                </a:solidFill>
                <a:latin typeface="Courier New" panose="02070309020205020404" pitchFamily="49" charset="0"/>
                <a:cs typeface="Courier New" panose="02070309020205020404" pitchFamily="49" charset="0"/>
              </a:rPr>
              <a:t>numpy</a:t>
            </a:r>
            <a:r>
              <a:rPr lang="en-US" sz="800" dirty="0">
                <a:solidFill>
                  <a:schemeClr val="tx1"/>
                </a:solidFill>
                <a:latin typeface="Courier New" panose="02070309020205020404" pitchFamily="49" charset="0"/>
                <a:cs typeface="Courier New" panose="02070309020205020404" pitchFamily="49" charset="0"/>
              </a:rPr>
              <a:t> import std</a:t>
            </a:r>
          </a:p>
          <a:p>
            <a:endParaRPr lang="en-US" sz="800" dirty="0">
              <a:solidFill>
                <a:schemeClr val="tx1"/>
              </a:solidFill>
              <a:latin typeface="Courier New" panose="02070309020205020404" pitchFamily="49" charset="0"/>
              <a:cs typeface="Courier New" panose="02070309020205020404" pitchFamily="49" charset="0"/>
            </a:endParaRPr>
          </a:p>
          <a:p>
            <a:r>
              <a:rPr lang="en-US" sz="800" dirty="0">
                <a:solidFill>
                  <a:schemeClr val="tx1"/>
                </a:solidFill>
                <a:latin typeface="Courier New" panose="02070309020205020404" pitchFamily="49" charset="0"/>
                <a:cs typeface="Courier New" panose="02070309020205020404" pitchFamily="49" charset="0"/>
              </a:rPr>
              <a:t>from </a:t>
            </a:r>
            <a:r>
              <a:rPr lang="en-US" sz="800" dirty="0" err="1">
                <a:solidFill>
                  <a:schemeClr val="tx1"/>
                </a:solidFill>
                <a:latin typeface="Courier New" panose="02070309020205020404" pitchFamily="49" charset="0"/>
                <a:cs typeface="Courier New" panose="02070309020205020404" pitchFamily="49" charset="0"/>
              </a:rPr>
              <a:t>sklearn.metrics</a:t>
            </a:r>
            <a:r>
              <a:rPr lang="en-US" sz="800" dirty="0">
                <a:solidFill>
                  <a:schemeClr val="tx1"/>
                </a:solidFill>
                <a:latin typeface="Courier New" panose="02070309020205020404" pitchFamily="49" charset="0"/>
                <a:cs typeface="Courier New" panose="02070309020205020404" pitchFamily="49" charset="0"/>
              </a:rPr>
              <a:t> import </a:t>
            </a:r>
            <a:r>
              <a:rPr lang="en-US" sz="800" dirty="0" err="1">
                <a:solidFill>
                  <a:schemeClr val="tx1"/>
                </a:solidFill>
                <a:latin typeface="Courier New" panose="02070309020205020404" pitchFamily="49" charset="0"/>
                <a:cs typeface="Courier New" panose="02070309020205020404" pitchFamily="49" charset="0"/>
              </a:rPr>
              <a:t>roc_curve</a:t>
            </a:r>
            <a:endParaRPr lang="en-US" sz="800" dirty="0">
              <a:solidFill>
                <a:schemeClr val="tx1"/>
              </a:solidFill>
              <a:latin typeface="Courier New" panose="02070309020205020404" pitchFamily="49" charset="0"/>
              <a:cs typeface="Courier New" panose="02070309020205020404" pitchFamily="49" charset="0"/>
            </a:endParaRPr>
          </a:p>
          <a:p>
            <a:r>
              <a:rPr lang="en-US" sz="800" dirty="0">
                <a:solidFill>
                  <a:schemeClr val="tx1"/>
                </a:solidFill>
                <a:latin typeface="Courier New" panose="02070309020205020404" pitchFamily="49" charset="0"/>
                <a:cs typeface="Courier New" panose="02070309020205020404" pitchFamily="49" charset="0"/>
              </a:rPr>
              <a:t>from </a:t>
            </a:r>
            <a:r>
              <a:rPr lang="en-US" sz="800" dirty="0" err="1">
                <a:solidFill>
                  <a:schemeClr val="tx1"/>
                </a:solidFill>
                <a:latin typeface="Courier New" panose="02070309020205020404" pitchFamily="49" charset="0"/>
                <a:cs typeface="Courier New" panose="02070309020205020404" pitchFamily="49" charset="0"/>
              </a:rPr>
              <a:t>sklearn.metrics</a:t>
            </a:r>
            <a:r>
              <a:rPr lang="en-US" sz="800" dirty="0">
                <a:solidFill>
                  <a:schemeClr val="tx1"/>
                </a:solidFill>
                <a:latin typeface="Courier New" panose="02070309020205020404" pitchFamily="49" charset="0"/>
                <a:cs typeface="Courier New" panose="02070309020205020404" pitchFamily="49" charset="0"/>
              </a:rPr>
              <a:t> import </a:t>
            </a:r>
            <a:r>
              <a:rPr lang="en-US" sz="800" dirty="0" err="1">
                <a:solidFill>
                  <a:schemeClr val="tx1"/>
                </a:solidFill>
                <a:latin typeface="Courier New" panose="02070309020205020404" pitchFamily="49" charset="0"/>
                <a:cs typeface="Courier New" panose="02070309020205020404" pitchFamily="49" charset="0"/>
              </a:rPr>
              <a:t>roc_auc_score</a:t>
            </a:r>
            <a:endParaRPr lang="en-US" sz="800" dirty="0">
              <a:solidFill>
                <a:schemeClr val="tx1"/>
              </a:solidFill>
              <a:latin typeface="Courier New" panose="02070309020205020404" pitchFamily="49" charset="0"/>
              <a:cs typeface="Courier New" panose="02070309020205020404" pitchFamily="49" charset="0"/>
            </a:endParaRPr>
          </a:p>
          <a:p>
            <a:r>
              <a:rPr lang="en-US" sz="800" dirty="0">
                <a:solidFill>
                  <a:schemeClr val="tx1"/>
                </a:solidFill>
                <a:latin typeface="Courier New" panose="02070309020205020404" pitchFamily="49" charset="0"/>
                <a:cs typeface="Courier New" panose="02070309020205020404" pitchFamily="49" charset="0"/>
              </a:rPr>
              <a:t>from </a:t>
            </a:r>
            <a:r>
              <a:rPr lang="en-US" sz="800" dirty="0" err="1">
                <a:solidFill>
                  <a:schemeClr val="tx1"/>
                </a:solidFill>
                <a:latin typeface="Courier New" panose="02070309020205020404" pitchFamily="49" charset="0"/>
                <a:cs typeface="Courier New" panose="02070309020205020404" pitchFamily="49" charset="0"/>
              </a:rPr>
              <a:t>sklearn.metrics</a:t>
            </a:r>
            <a:r>
              <a:rPr lang="en-US" sz="800" dirty="0">
                <a:solidFill>
                  <a:schemeClr val="tx1"/>
                </a:solidFill>
                <a:latin typeface="Courier New" panose="02070309020205020404" pitchFamily="49" charset="0"/>
                <a:cs typeface="Courier New" panose="02070309020205020404" pitchFamily="49" charset="0"/>
              </a:rPr>
              <a:t> import </a:t>
            </a:r>
            <a:r>
              <a:rPr lang="en-US" sz="800" dirty="0" err="1">
                <a:solidFill>
                  <a:schemeClr val="tx1"/>
                </a:solidFill>
                <a:latin typeface="Courier New" panose="02070309020205020404" pitchFamily="49" charset="0"/>
                <a:cs typeface="Courier New" panose="02070309020205020404" pitchFamily="49" charset="0"/>
              </a:rPr>
              <a:t>multilabel_confusion_matrix</a:t>
            </a:r>
            <a:endParaRPr lang="en-US" sz="800" dirty="0">
              <a:solidFill>
                <a:schemeClr val="tx1"/>
              </a:solidFill>
              <a:latin typeface="Courier New" panose="02070309020205020404" pitchFamily="49" charset="0"/>
              <a:cs typeface="Courier New" panose="02070309020205020404" pitchFamily="49" charset="0"/>
            </a:endParaRPr>
          </a:p>
          <a:p>
            <a:r>
              <a:rPr lang="en-US" sz="800" dirty="0">
                <a:solidFill>
                  <a:schemeClr val="tx1"/>
                </a:solidFill>
                <a:latin typeface="Courier New" panose="02070309020205020404" pitchFamily="49" charset="0"/>
                <a:cs typeface="Courier New" panose="02070309020205020404" pitchFamily="49" charset="0"/>
              </a:rPr>
              <a:t>from </a:t>
            </a:r>
            <a:r>
              <a:rPr lang="en-US" sz="800" dirty="0" err="1">
                <a:solidFill>
                  <a:schemeClr val="tx1"/>
                </a:solidFill>
                <a:latin typeface="Courier New" panose="02070309020205020404" pitchFamily="49" charset="0"/>
                <a:cs typeface="Courier New" panose="02070309020205020404" pitchFamily="49" charset="0"/>
              </a:rPr>
              <a:t>sklearn.metrics</a:t>
            </a:r>
            <a:r>
              <a:rPr lang="en-US" sz="800" dirty="0">
                <a:solidFill>
                  <a:schemeClr val="tx1"/>
                </a:solidFill>
                <a:latin typeface="Courier New" panose="02070309020205020404" pitchFamily="49" charset="0"/>
                <a:cs typeface="Courier New" panose="02070309020205020404" pitchFamily="49" charset="0"/>
              </a:rPr>
              <a:t> import </a:t>
            </a:r>
            <a:r>
              <a:rPr lang="en-US" sz="800" dirty="0" err="1">
                <a:solidFill>
                  <a:schemeClr val="tx1"/>
                </a:solidFill>
                <a:latin typeface="Courier New" panose="02070309020205020404" pitchFamily="49" charset="0"/>
                <a:cs typeface="Courier New" panose="02070309020205020404" pitchFamily="49" charset="0"/>
              </a:rPr>
              <a:t>accuracy_score</a:t>
            </a:r>
            <a:endParaRPr lang="en-US" sz="800" dirty="0">
              <a:solidFill>
                <a:schemeClr val="tx1"/>
              </a:solidFill>
              <a:latin typeface="Courier New" panose="02070309020205020404" pitchFamily="49" charset="0"/>
              <a:cs typeface="Courier New" panose="02070309020205020404" pitchFamily="49" charset="0"/>
            </a:endParaRPr>
          </a:p>
          <a:p>
            <a:r>
              <a:rPr lang="en-US" sz="800" dirty="0">
                <a:solidFill>
                  <a:schemeClr val="tx1"/>
                </a:solidFill>
                <a:latin typeface="Courier New" panose="02070309020205020404" pitchFamily="49" charset="0"/>
                <a:cs typeface="Courier New" panose="02070309020205020404" pitchFamily="49" charset="0"/>
              </a:rPr>
              <a:t>from </a:t>
            </a:r>
            <a:r>
              <a:rPr lang="en-US" sz="800" dirty="0" err="1">
                <a:solidFill>
                  <a:schemeClr val="tx1"/>
                </a:solidFill>
                <a:latin typeface="Courier New" panose="02070309020205020404" pitchFamily="49" charset="0"/>
                <a:cs typeface="Courier New" panose="02070309020205020404" pitchFamily="49" charset="0"/>
              </a:rPr>
              <a:t>sklearn.metrics</a:t>
            </a:r>
            <a:r>
              <a:rPr lang="en-US" sz="800" dirty="0">
                <a:solidFill>
                  <a:schemeClr val="tx1"/>
                </a:solidFill>
                <a:latin typeface="Courier New" panose="02070309020205020404" pitchFamily="49" charset="0"/>
                <a:cs typeface="Courier New" panose="02070309020205020404" pitchFamily="49" charset="0"/>
              </a:rPr>
              <a:t> import </a:t>
            </a:r>
            <a:r>
              <a:rPr lang="en-US" sz="800" dirty="0" err="1">
                <a:solidFill>
                  <a:schemeClr val="tx1"/>
                </a:solidFill>
                <a:latin typeface="Courier New" panose="02070309020205020404" pitchFamily="49" charset="0"/>
                <a:cs typeface="Courier New" panose="02070309020205020404" pitchFamily="49" charset="0"/>
              </a:rPr>
              <a:t>average_precision_score</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RocCurveDisplay</a:t>
            </a:r>
            <a:r>
              <a:rPr lang="en-US" sz="800" dirty="0">
                <a:solidFill>
                  <a:schemeClr val="tx1"/>
                </a:solidFill>
                <a:latin typeface="Courier New" panose="02070309020205020404" pitchFamily="49" charset="0"/>
                <a:cs typeface="Courier New" panose="02070309020205020404" pitchFamily="49" charset="0"/>
              </a:rPr>
              <a:t>, f1_score, </a:t>
            </a:r>
            <a:r>
              <a:rPr lang="en-US" sz="800" dirty="0" err="1">
                <a:solidFill>
                  <a:schemeClr val="tx1"/>
                </a:solidFill>
                <a:latin typeface="Courier New" panose="02070309020205020404" pitchFamily="49" charset="0"/>
                <a:cs typeface="Courier New" panose="02070309020205020404" pitchFamily="49" charset="0"/>
              </a:rPr>
              <a:t>log_loss</a:t>
            </a:r>
            <a:endParaRPr lang="en-US" sz="800" dirty="0">
              <a:solidFill>
                <a:schemeClr val="tx1"/>
              </a:solidFill>
              <a:latin typeface="Courier New" panose="02070309020205020404" pitchFamily="49" charset="0"/>
              <a:cs typeface="Courier New" panose="02070309020205020404" pitchFamily="49" charset="0"/>
            </a:endParaRPr>
          </a:p>
          <a:p>
            <a:endParaRPr lang="en-US" sz="800" dirty="0">
              <a:solidFill>
                <a:schemeClr val="tx1"/>
              </a:solidFill>
              <a:latin typeface="Courier New" panose="02070309020205020404" pitchFamily="49" charset="0"/>
              <a:cs typeface="Courier New" panose="02070309020205020404" pitchFamily="49" charset="0"/>
            </a:endParaRPr>
          </a:p>
          <a:p>
            <a:r>
              <a:rPr lang="en-US" sz="800" dirty="0">
                <a:solidFill>
                  <a:schemeClr val="tx1"/>
                </a:solidFill>
                <a:latin typeface="Courier New" panose="02070309020205020404" pitchFamily="49" charset="0"/>
                <a:cs typeface="Courier New" panose="02070309020205020404" pitchFamily="49" charset="0"/>
              </a:rPr>
              <a:t>from </a:t>
            </a:r>
            <a:r>
              <a:rPr lang="en-US" sz="800" dirty="0" err="1">
                <a:solidFill>
                  <a:schemeClr val="tx1"/>
                </a:solidFill>
                <a:latin typeface="Courier New" panose="02070309020205020404" pitchFamily="49" charset="0"/>
                <a:cs typeface="Courier New" panose="02070309020205020404" pitchFamily="49" charset="0"/>
              </a:rPr>
              <a:t>sklearn.datasets</a:t>
            </a:r>
            <a:r>
              <a:rPr lang="en-US" sz="800" dirty="0">
                <a:solidFill>
                  <a:schemeClr val="tx1"/>
                </a:solidFill>
                <a:latin typeface="Courier New" panose="02070309020205020404" pitchFamily="49" charset="0"/>
                <a:cs typeface="Courier New" panose="02070309020205020404" pitchFamily="49" charset="0"/>
              </a:rPr>
              <a:t> import </a:t>
            </a:r>
            <a:r>
              <a:rPr lang="en-US" sz="800" dirty="0" err="1">
                <a:solidFill>
                  <a:schemeClr val="tx1"/>
                </a:solidFill>
                <a:latin typeface="Courier New" panose="02070309020205020404" pitchFamily="49" charset="0"/>
                <a:cs typeface="Courier New" panose="02070309020205020404" pitchFamily="49" charset="0"/>
              </a:rPr>
              <a:t>make_classification</a:t>
            </a:r>
            <a:endParaRPr lang="en-US" sz="800" dirty="0">
              <a:solidFill>
                <a:schemeClr val="tx1"/>
              </a:solidFill>
              <a:latin typeface="Courier New" panose="02070309020205020404" pitchFamily="49" charset="0"/>
              <a:cs typeface="Courier New" panose="02070309020205020404" pitchFamily="49" charset="0"/>
            </a:endParaRPr>
          </a:p>
          <a:p>
            <a:endParaRPr lang="en-US" sz="800" dirty="0">
              <a:solidFill>
                <a:schemeClr val="tx1"/>
              </a:solidFill>
              <a:latin typeface="Courier New" panose="02070309020205020404" pitchFamily="49" charset="0"/>
              <a:cs typeface="Courier New" panose="02070309020205020404" pitchFamily="49" charset="0"/>
            </a:endParaRPr>
          </a:p>
          <a:p>
            <a:r>
              <a:rPr lang="en-US" sz="800" dirty="0">
                <a:solidFill>
                  <a:schemeClr val="tx1"/>
                </a:solidFill>
                <a:latin typeface="Courier New" panose="02070309020205020404" pitchFamily="49" charset="0"/>
                <a:cs typeface="Courier New" panose="02070309020205020404" pitchFamily="49" charset="0"/>
              </a:rPr>
              <a:t>from </a:t>
            </a:r>
            <a:r>
              <a:rPr lang="en-US" sz="800" dirty="0" err="1">
                <a:solidFill>
                  <a:schemeClr val="tx1"/>
                </a:solidFill>
                <a:latin typeface="Courier New" panose="02070309020205020404" pitchFamily="49" charset="0"/>
                <a:cs typeface="Courier New" panose="02070309020205020404" pitchFamily="49" charset="0"/>
              </a:rPr>
              <a:t>sklearn.preprocessing</a:t>
            </a:r>
            <a:r>
              <a:rPr lang="en-US" sz="800" dirty="0">
                <a:solidFill>
                  <a:schemeClr val="tx1"/>
                </a:solidFill>
                <a:latin typeface="Courier New" panose="02070309020205020404" pitchFamily="49" charset="0"/>
                <a:cs typeface="Courier New" panose="02070309020205020404" pitchFamily="49" charset="0"/>
              </a:rPr>
              <a:t> import </a:t>
            </a:r>
            <a:r>
              <a:rPr lang="en-US" sz="800" dirty="0" err="1">
                <a:solidFill>
                  <a:schemeClr val="tx1"/>
                </a:solidFill>
                <a:latin typeface="Courier New" panose="02070309020205020404" pitchFamily="49" charset="0"/>
                <a:cs typeface="Courier New" panose="02070309020205020404" pitchFamily="49" charset="0"/>
              </a:rPr>
              <a:t>MinMaxScaler</a:t>
            </a:r>
            <a:endParaRPr lang="en-US" sz="800" dirty="0">
              <a:solidFill>
                <a:schemeClr val="tx1"/>
              </a:solidFill>
              <a:latin typeface="Courier New" panose="02070309020205020404" pitchFamily="49" charset="0"/>
              <a:cs typeface="Courier New" panose="02070309020205020404" pitchFamily="49" charset="0"/>
            </a:endParaRPr>
          </a:p>
          <a:p>
            <a:r>
              <a:rPr lang="en-US" sz="800" dirty="0">
                <a:solidFill>
                  <a:schemeClr val="tx1"/>
                </a:solidFill>
                <a:latin typeface="Courier New" panose="02070309020205020404" pitchFamily="49" charset="0"/>
                <a:cs typeface="Courier New" panose="02070309020205020404" pitchFamily="49" charset="0"/>
              </a:rPr>
              <a:t>from </a:t>
            </a:r>
            <a:r>
              <a:rPr lang="en-US" sz="800" dirty="0" err="1">
                <a:solidFill>
                  <a:schemeClr val="tx1"/>
                </a:solidFill>
                <a:latin typeface="Courier New" panose="02070309020205020404" pitchFamily="49" charset="0"/>
                <a:cs typeface="Courier New" panose="02070309020205020404" pitchFamily="49" charset="0"/>
              </a:rPr>
              <a:t>sklearn.neighbors</a:t>
            </a:r>
            <a:r>
              <a:rPr lang="en-US" sz="800" dirty="0">
                <a:solidFill>
                  <a:schemeClr val="tx1"/>
                </a:solidFill>
                <a:latin typeface="Courier New" panose="02070309020205020404" pitchFamily="49" charset="0"/>
                <a:cs typeface="Courier New" panose="02070309020205020404" pitchFamily="49" charset="0"/>
              </a:rPr>
              <a:t> import </a:t>
            </a:r>
            <a:r>
              <a:rPr lang="en-US" sz="800" dirty="0" err="1">
                <a:solidFill>
                  <a:schemeClr val="tx1"/>
                </a:solidFill>
                <a:latin typeface="Courier New" panose="02070309020205020404" pitchFamily="49" charset="0"/>
                <a:cs typeface="Courier New" panose="02070309020205020404" pitchFamily="49" charset="0"/>
              </a:rPr>
              <a:t>KNeighborsClassifier</a:t>
            </a:r>
            <a:endParaRPr lang="en-US" sz="800" dirty="0">
              <a:solidFill>
                <a:schemeClr val="tx1"/>
              </a:solidFill>
              <a:latin typeface="Courier New" panose="02070309020205020404" pitchFamily="49" charset="0"/>
              <a:cs typeface="Courier New" panose="02070309020205020404" pitchFamily="49" charset="0"/>
            </a:endParaRPr>
          </a:p>
          <a:p>
            <a:r>
              <a:rPr lang="en-US" sz="800" dirty="0">
                <a:solidFill>
                  <a:schemeClr val="tx1"/>
                </a:solidFill>
                <a:latin typeface="Courier New" panose="02070309020205020404" pitchFamily="49" charset="0"/>
                <a:cs typeface="Courier New" panose="02070309020205020404" pitchFamily="49" charset="0"/>
              </a:rPr>
              <a:t>from </a:t>
            </a:r>
            <a:r>
              <a:rPr lang="en-US" sz="800" dirty="0" err="1">
                <a:solidFill>
                  <a:schemeClr val="tx1"/>
                </a:solidFill>
                <a:latin typeface="Courier New" panose="02070309020205020404" pitchFamily="49" charset="0"/>
                <a:cs typeface="Courier New" panose="02070309020205020404" pitchFamily="49" charset="0"/>
              </a:rPr>
              <a:t>sklearn.inspection</a:t>
            </a:r>
            <a:r>
              <a:rPr lang="en-US" sz="800" dirty="0">
                <a:solidFill>
                  <a:schemeClr val="tx1"/>
                </a:solidFill>
                <a:latin typeface="Courier New" panose="02070309020205020404" pitchFamily="49" charset="0"/>
                <a:cs typeface="Courier New" panose="02070309020205020404" pitchFamily="49" charset="0"/>
              </a:rPr>
              <a:t> import </a:t>
            </a:r>
            <a:r>
              <a:rPr lang="en-US" sz="800" dirty="0" err="1">
                <a:solidFill>
                  <a:schemeClr val="tx1"/>
                </a:solidFill>
                <a:latin typeface="Courier New" panose="02070309020205020404" pitchFamily="49" charset="0"/>
                <a:cs typeface="Courier New" panose="02070309020205020404" pitchFamily="49" charset="0"/>
              </a:rPr>
              <a:t>permutation_importance</a:t>
            </a:r>
            <a:endParaRPr lang="en-US" sz="800" dirty="0">
              <a:solidFill>
                <a:schemeClr val="tx1"/>
              </a:solidFill>
              <a:latin typeface="Courier New" panose="02070309020205020404" pitchFamily="49" charset="0"/>
              <a:cs typeface="Courier New" panose="02070309020205020404" pitchFamily="49" charset="0"/>
            </a:endParaRPr>
          </a:p>
          <a:p>
            <a:r>
              <a:rPr lang="en-US" sz="800" dirty="0">
                <a:solidFill>
                  <a:schemeClr val="tx1"/>
                </a:solidFill>
                <a:latin typeface="Courier New" panose="02070309020205020404" pitchFamily="49" charset="0"/>
                <a:cs typeface="Courier New" panose="02070309020205020404" pitchFamily="49" charset="0"/>
              </a:rPr>
              <a:t>from </a:t>
            </a:r>
            <a:r>
              <a:rPr lang="en-US" sz="800" dirty="0" err="1">
                <a:solidFill>
                  <a:schemeClr val="tx1"/>
                </a:solidFill>
                <a:latin typeface="Courier New" panose="02070309020205020404" pitchFamily="49" charset="0"/>
                <a:cs typeface="Courier New" panose="02070309020205020404" pitchFamily="49" charset="0"/>
              </a:rPr>
              <a:t>sklearn.linear_model</a:t>
            </a:r>
            <a:r>
              <a:rPr lang="en-US" sz="800" dirty="0">
                <a:solidFill>
                  <a:schemeClr val="tx1"/>
                </a:solidFill>
                <a:latin typeface="Courier New" panose="02070309020205020404" pitchFamily="49" charset="0"/>
                <a:cs typeface="Courier New" panose="02070309020205020404" pitchFamily="49" charset="0"/>
              </a:rPr>
              <a:t> import </a:t>
            </a:r>
            <a:r>
              <a:rPr lang="en-US" sz="800" dirty="0" err="1">
                <a:solidFill>
                  <a:schemeClr val="tx1"/>
                </a:solidFill>
                <a:latin typeface="Courier New" panose="02070309020205020404" pitchFamily="49" charset="0"/>
                <a:cs typeface="Courier New" panose="02070309020205020404" pitchFamily="49" charset="0"/>
              </a:rPr>
              <a:t>SGDClassifier</a:t>
            </a:r>
            <a:endParaRPr lang="en-US" sz="800" dirty="0">
              <a:solidFill>
                <a:schemeClr val="tx1"/>
              </a:solidFill>
              <a:latin typeface="Courier New" panose="02070309020205020404" pitchFamily="49" charset="0"/>
              <a:cs typeface="Courier New" panose="02070309020205020404" pitchFamily="49" charset="0"/>
            </a:endParaRPr>
          </a:p>
          <a:p>
            <a:r>
              <a:rPr lang="en-US" sz="800" dirty="0">
                <a:solidFill>
                  <a:schemeClr val="tx1"/>
                </a:solidFill>
                <a:latin typeface="Courier New" panose="02070309020205020404" pitchFamily="49" charset="0"/>
                <a:cs typeface="Courier New" panose="02070309020205020404" pitchFamily="49" charset="0"/>
              </a:rPr>
              <a:t>from </a:t>
            </a:r>
            <a:r>
              <a:rPr lang="en-US" sz="800" dirty="0" err="1">
                <a:solidFill>
                  <a:schemeClr val="tx1"/>
                </a:solidFill>
                <a:latin typeface="Courier New" panose="02070309020205020404" pitchFamily="49" charset="0"/>
                <a:cs typeface="Courier New" panose="02070309020205020404" pitchFamily="49" charset="0"/>
              </a:rPr>
              <a:t>sklearn.linear_model</a:t>
            </a:r>
            <a:r>
              <a:rPr lang="en-US" sz="800" dirty="0">
                <a:solidFill>
                  <a:schemeClr val="tx1"/>
                </a:solidFill>
                <a:latin typeface="Courier New" panose="02070309020205020404" pitchFamily="49" charset="0"/>
                <a:cs typeface="Courier New" panose="02070309020205020404" pitchFamily="49" charset="0"/>
              </a:rPr>
              <a:t> import </a:t>
            </a:r>
            <a:r>
              <a:rPr lang="en-US" sz="800" dirty="0" err="1">
                <a:solidFill>
                  <a:schemeClr val="tx1"/>
                </a:solidFill>
                <a:latin typeface="Courier New" panose="02070309020205020404" pitchFamily="49" charset="0"/>
                <a:cs typeface="Courier New" panose="02070309020205020404" pitchFamily="49" charset="0"/>
              </a:rPr>
              <a:t>LogisticRegression</a:t>
            </a:r>
            <a:endParaRPr lang="en-US" sz="800" dirty="0">
              <a:solidFill>
                <a:schemeClr val="tx1"/>
              </a:solidFill>
              <a:latin typeface="Courier New" panose="02070309020205020404" pitchFamily="49" charset="0"/>
              <a:cs typeface="Courier New" panose="02070309020205020404" pitchFamily="49" charset="0"/>
            </a:endParaRPr>
          </a:p>
          <a:p>
            <a:r>
              <a:rPr lang="en-US" sz="800" dirty="0">
                <a:solidFill>
                  <a:schemeClr val="tx1"/>
                </a:solidFill>
                <a:latin typeface="Courier New" panose="02070309020205020404" pitchFamily="49" charset="0"/>
                <a:cs typeface="Courier New" panose="02070309020205020404" pitchFamily="49" charset="0"/>
              </a:rPr>
              <a:t>from </a:t>
            </a:r>
            <a:r>
              <a:rPr lang="en-US" sz="800" dirty="0" err="1">
                <a:solidFill>
                  <a:schemeClr val="tx1"/>
                </a:solidFill>
                <a:latin typeface="Courier New" panose="02070309020205020404" pitchFamily="49" charset="0"/>
                <a:cs typeface="Courier New" panose="02070309020205020404" pitchFamily="49" charset="0"/>
              </a:rPr>
              <a:t>sklearn.ensemble</a:t>
            </a:r>
            <a:r>
              <a:rPr lang="en-US" sz="800" dirty="0">
                <a:solidFill>
                  <a:schemeClr val="tx1"/>
                </a:solidFill>
                <a:latin typeface="Courier New" panose="02070309020205020404" pitchFamily="49" charset="0"/>
                <a:cs typeface="Courier New" panose="02070309020205020404" pitchFamily="49" charset="0"/>
              </a:rPr>
              <a:t> import </a:t>
            </a:r>
            <a:r>
              <a:rPr lang="en-US" sz="800" dirty="0" err="1">
                <a:solidFill>
                  <a:schemeClr val="tx1"/>
                </a:solidFill>
                <a:latin typeface="Courier New" panose="02070309020205020404" pitchFamily="49" charset="0"/>
                <a:cs typeface="Courier New" panose="02070309020205020404" pitchFamily="49" charset="0"/>
              </a:rPr>
              <a:t>RandomForestClassifier</a:t>
            </a:r>
            <a:endParaRPr lang="en-US" sz="800" dirty="0">
              <a:solidFill>
                <a:schemeClr val="tx1"/>
              </a:solidFill>
              <a:latin typeface="Courier New" panose="02070309020205020404" pitchFamily="49" charset="0"/>
              <a:cs typeface="Courier New" panose="02070309020205020404" pitchFamily="49" charset="0"/>
            </a:endParaRPr>
          </a:p>
          <a:p>
            <a:r>
              <a:rPr lang="en-US" sz="800" dirty="0">
                <a:solidFill>
                  <a:schemeClr val="tx1"/>
                </a:solidFill>
                <a:latin typeface="Courier New" panose="02070309020205020404" pitchFamily="49" charset="0"/>
                <a:cs typeface="Courier New" panose="02070309020205020404" pitchFamily="49" charset="0"/>
              </a:rPr>
              <a:t>from </a:t>
            </a:r>
            <a:r>
              <a:rPr lang="en-US" sz="800" dirty="0" err="1">
                <a:solidFill>
                  <a:schemeClr val="tx1"/>
                </a:solidFill>
                <a:latin typeface="Courier New" panose="02070309020205020404" pitchFamily="49" charset="0"/>
                <a:cs typeface="Courier New" panose="02070309020205020404" pitchFamily="49" charset="0"/>
              </a:rPr>
              <a:t>sklearn.ensemble</a:t>
            </a:r>
            <a:r>
              <a:rPr lang="en-US" sz="800" dirty="0">
                <a:solidFill>
                  <a:schemeClr val="tx1"/>
                </a:solidFill>
                <a:latin typeface="Courier New" panose="02070309020205020404" pitchFamily="49" charset="0"/>
                <a:cs typeface="Courier New" panose="02070309020205020404" pitchFamily="49" charset="0"/>
              </a:rPr>
              <a:t> import </a:t>
            </a:r>
            <a:r>
              <a:rPr lang="en-US" sz="800" dirty="0" err="1">
                <a:solidFill>
                  <a:schemeClr val="tx1"/>
                </a:solidFill>
                <a:latin typeface="Courier New" panose="02070309020205020404" pitchFamily="49" charset="0"/>
                <a:cs typeface="Courier New" panose="02070309020205020404" pitchFamily="49" charset="0"/>
              </a:rPr>
              <a:t>GradientBoostingClassifier</a:t>
            </a:r>
            <a:endParaRPr lang="en-US" sz="800" dirty="0">
              <a:solidFill>
                <a:schemeClr val="tx1"/>
              </a:solidFill>
              <a:latin typeface="Courier New" panose="02070309020205020404" pitchFamily="49" charset="0"/>
              <a:cs typeface="Courier New" panose="02070309020205020404" pitchFamily="49" charset="0"/>
            </a:endParaRPr>
          </a:p>
          <a:p>
            <a:r>
              <a:rPr lang="en-US" sz="800" dirty="0">
                <a:solidFill>
                  <a:schemeClr val="tx1"/>
                </a:solidFill>
                <a:latin typeface="Courier New" panose="02070309020205020404" pitchFamily="49" charset="0"/>
                <a:cs typeface="Courier New" panose="02070309020205020404" pitchFamily="49" charset="0"/>
              </a:rPr>
              <a:t>from </a:t>
            </a:r>
            <a:r>
              <a:rPr lang="en-US" sz="800" dirty="0" err="1">
                <a:solidFill>
                  <a:schemeClr val="tx1"/>
                </a:solidFill>
                <a:latin typeface="Courier New" panose="02070309020205020404" pitchFamily="49" charset="0"/>
                <a:cs typeface="Courier New" panose="02070309020205020404" pitchFamily="49" charset="0"/>
              </a:rPr>
              <a:t>sklearn.svm</a:t>
            </a:r>
            <a:r>
              <a:rPr lang="en-US" sz="800" dirty="0">
                <a:solidFill>
                  <a:schemeClr val="tx1"/>
                </a:solidFill>
                <a:latin typeface="Courier New" panose="02070309020205020404" pitchFamily="49" charset="0"/>
                <a:cs typeface="Courier New" panose="02070309020205020404" pitchFamily="49" charset="0"/>
              </a:rPr>
              <a:t> import SVC</a:t>
            </a:r>
          </a:p>
          <a:p>
            <a:endParaRPr lang="en-US" sz="800" dirty="0">
              <a:solidFill>
                <a:schemeClr val="tx1"/>
              </a:solidFill>
              <a:latin typeface="Courier New" panose="02070309020205020404" pitchFamily="49" charset="0"/>
              <a:cs typeface="Courier New" panose="02070309020205020404" pitchFamily="49" charset="0"/>
            </a:endParaRPr>
          </a:p>
          <a:p>
            <a:r>
              <a:rPr lang="en-US" sz="800" dirty="0">
                <a:solidFill>
                  <a:schemeClr val="tx1"/>
                </a:solidFill>
                <a:latin typeface="Courier New" panose="02070309020205020404" pitchFamily="49" charset="0"/>
                <a:cs typeface="Courier New" panose="02070309020205020404" pitchFamily="49" charset="0"/>
              </a:rPr>
              <a:t>from </a:t>
            </a:r>
            <a:r>
              <a:rPr lang="en-US" sz="800" dirty="0" err="1">
                <a:solidFill>
                  <a:schemeClr val="tx1"/>
                </a:solidFill>
                <a:latin typeface="Courier New" panose="02070309020205020404" pitchFamily="49" charset="0"/>
                <a:cs typeface="Courier New" panose="02070309020205020404" pitchFamily="49" charset="0"/>
              </a:rPr>
              <a:t>sklearn.model_selection</a:t>
            </a:r>
            <a:r>
              <a:rPr lang="en-US" sz="800" dirty="0">
                <a:solidFill>
                  <a:schemeClr val="tx1"/>
                </a:solidFill>
                <a:latin typeface="Courier New" panose="02070309020205020404" pitchFamily="49" charset="0"/>
                <a:cs typeface="Courier New" panose="02070309020205020404" pitchFamily="49" charset="0"/>
              </a:rPr>
              <a:t> import </a:t>
            </a:r>
            <a:r>
              <a:rPr lang="en-US" sz="800" dirty="0" err="1">
                <a:solidFill>
                  <a:schemeClr val="tx1"/>
                </a:solidFill>
                <a:latin typeface="Courier New" panose="02070309020205020404" pitchFamily="49" charset="0"/>
                <a:cs typeface="Courier New" panose="02070309020205020404" pitchFamily="49" charset="0"/>
              </a:rPr>
              <a:t>train_test_split</a:t>
            </a:r>
            <a:endParaRPr lang="en-US" sz="800" dirty="0">
              <a:solidFill>
                <a:schemeClr val="tx1"/>
              </a:solidFill>
              <a:latin typeface="Courier New" panose="02070309020205020404" pitchFamily="49" charset="0"/>
              <a:cs typeface="Courier New" panose="02070309020205020404" pitchFamily="49" charset="0"/>
            </a:endParaRPr>
          </a:p>
          <a:p>
            <a:r>
              <a:rPr lang="en-US" sz="800" dirty="0">
                <a:solidFill>
                  <a:schemeClr val="tx1"/>
                </a:solidFill>
                <a:latin typeface="Courier New" panose="02070309020205020404" pitchFamily="49" charset="0"/>
                <a:cs typeface="Courier New" panose="02070309020205020404" pitchFamily="49" charset="0"/>
              </a:rPr>
              <a:t>from </a:t>
            </a:r>
            <a:r>
              <a:rPr lang="en-US" sz="800" dirty="0" err="1">
                <a:solidFill>
                  <a:schemeClr val="tx1"/>
                </a:solidFill>
                <a:latin typeface="Courier New" panose="02070309020205020404" pitchFamily="49" charset="0"/>
                <a:cs typeface="Courier New" panose="02070309020205020404" pitchFamily="49" charset="0"/>
              </a:rPr>
              <a:t>sklearn.model_selection</a:t>
            </a:r>
            <a:r>
              <a:rPr lang="en-US" sz="800" dirty="0">
                <a:solidFill>
                  <a:schemeClr val="tx1"/>
                </a:solidFill>
                <a:latin typeface="Courier New" panose="02070309020205020404" pitchFamily="49" charset="0"/>
                <a:cs typeface="Courier New" panose="02070309020205020404" pitchFamily="49" charset="0"/>
              </a:rPr>
              <a:t> import </a:t>
            </a:r>
            <a:r>
              <a:rPr lang="en-US" sz="800" dirty="0" err="1">
                <a:solidFill>
                  <a:schemeClr val="tx1"/>
                </a:solidFill>
                <a:latin typeface="Courier New" panose="02070309020205020404" pitchFamily="49" charset="0"/>
                <a:cs typeface="Courier New" panose="02070309020205020404" pitchFamily="49" charset="0"/>
              </a:rPr>
              <a:t>cross_val_score</a:t>
            </a:r>
            <a:endParaRPr lang="en-US" sz="800" dirty="0">
              <a:solidFill>
                <a:schemeClr val="tx1"/>
              </a:solidFill>
              <a:latin typeface="Courier New" panose="02070309020205020404" pitchFamily="49" charset="0"/>
              <a:cs typeface="Courier New" panose="02070309020205020404" pitchFamily="49" charset="0"/>
            </a:endParaRPr>
          </a:p>
          <a:p>
            <a:endParaRPr lang="en-US" sz="800" dirty="0">
              <a:solidFill>
                <a:schemeClr val="tx1"/>
              </a:solidFill>
              <a:latin typeface="Courier New" panose="02070309020205020404" pitchFamily="49" charset="0"/>
              <a:cs typeface="Courier New" panose="02070309020205020404" pitchFamily="49" charset="0"/>
            </a:endParaRPr>
          </a:p>
          <a:p>
            <a:r>
              <a:rPr lang="en-US" sz="800" dirty="0">
                <a:solidFill>
                  <a:schemeClr val="tx1"/>
                </a:solidFill>
                <a:latin typeface="Courier New" panose="02070309020205020404" pitchFamily="49" charset="0"/>
                <a:cs typeface="Courier New" panose="02070309020205020404" pitchFamily="49" charset="0"/>
              </a:rPr>
              <a:t>!pip install </a:t>
            </a:r>
            <a:r>
              <a:rPr lang="en-US" sz="800" dirty="0" err="1">
                <a:solidFill>
                  <a:schemeClr val="tx1"/>
                </a:solidFill>
                <a:latin typeface="Courier New" panose="02070309020205020404" pitchFamily="49" charset="0"/>
                <a:cs typeface="Courier New" panose="02070309020205020404" pitchFamily="49" charset="0"/>
              </a:rPr>
              <a:t>xgboost</a:t>
            </a:r>
            <a:endParaRPr lang="en-US" sz="800" dirty="0">
              <a:solidFill>
                <a:schemeClr val="tx1"/>
              </a:solidFill>
              <a:latin typeface="Courier New" panose="02070309020205020404" pitchFamily="49" charset="0"/>
              <a:cs typeface="Courier New" panose="02070309020205020404" pitchFamily="49" charset="0"/>
            </a:endParaRPr>
          </a:p>
          <a:p>
            <a:r>
              <a:rPr lang="en-US" sz="800" dirty="0">
                <a:solidFill>
                  <a:schemeClr val="tx1"/>
                </a:solidFill>
                <a:latin typeface="Courier New" panose="02070309020205020404" pitchFamily="49" charset="0"/>
                <a:cs typeface="Courier New" panose="02070309020205020404" pitchFamily="49" charset="0"/>
              </a:rPr>
              <a:t>from </a:t>
            </a:r>
            <a:r>
              <a:rPr lang="en-US" sz="800" dirty="0" err="1">
                <a:solidFill>
                  <a:schemeClr val="tx1"/>
                </a:solidFill>
                <a:latin typeface="Courier New" panose="02070309020205020404" pitchFamily="49" charset="0"/>
                <a:cs typeface="Courier New" panose="02070309020205020404" pitchFamily="49" charset="0"/>
              </a:rPr>
              <a:t>xgboost</a:t>
            </a:r>
            <a:r>
              <a:rPr lang="en-US" sz="800" dirty="0">
                <a:solidFill>
                  <a:schemeClr val="tx1"/>
                </a:solidFill>
                <a:latin typeface="Courier New" panose="02070309020205020404" pitchFamily="49" charset="0"/>
                <a:cs typeface="Courier New" panose="02070309020205020404" pitchFamily="49" charset="0"/>
              </a:rPr>
              <a:t> import </a:t>
            </a:r>
            <a:r>
              <a:rPr lang="en-US" sz="800" dirty="0" err="1">
                <a:solidFill>
                  <a:schemeClr val="tx1"/>
                </a:solidFill>
                <a:latin typeface="Courier New" panose="02070309020205020404" pitchFamily="49" charset="0"/>
                <a:cs typeface="Courier New" panose="02070309020205020404" pitchFamily="49" charset="0"/>
              </a:rPr>
              <a:t>XGBClassifier</a:t>
            </a:r>
            <a:endParaRPr lang="en-US" sz="800" dirty="0">
              <a:solidFill>
                <a:schemeClr val="tx1"/>
              </a:solidFill>
              <a:latin typeface="Courier New" panose="02070309020205020404" pitchFamily="49" charset="0"/>
              <a:cs typeface="Courier New" panose="02070309020205020404" pitchFamily="49" charset="0"/>
            </a:endParaRPr>
          </a:p>
          <a:p>
            <a:endParaRPr lang="en-US" sz="800" dirty="0">
              <a:solidFill>
                <a:schemeClr val="tx1"/>
              </a:solidFill>
              <a:latin typeface="Courier New" panose="02070309020205020404" pitchFamily="49" charset="0"/>
              <a:cs typeface="Courier New" panose="02070309020205020404" pitchFamily="49" charset="0"/>
            </a:endParaRPr>
          </a:p>
          <a:p>
            <a:r>
              <a:rPr lang="en-US" sz="800" dirty="0">
                <a:solidFill>
                  <a:schemeClr val="tx1"/>
                </a:solidFill>
                <a:latin typeface="Courier New" panose="02070309020205020404" pitchFamily="49" charset="0"/>
                <a:cs typeface="Courier New" panose="02070309020205020404" pitchFamily="49" charset="0"/>
              </a:rPr>
              <a:t>!pip install </a:t>
            </a:r>
            <a:r>
              <a:rPr lang="en-US" sz="800" dirty="0" err="1">
                <a:solidFill>
                  <a:schemeClr val="tx1"/>
                </a:solidFill>
                <a:latin typeface="Courier New" panose="02070309020205020404" pitchFamily="49" charset="0"/>
                <a:cs typeface="Courier New" panose="02070309020205020404" pitchFamily="49" charset="0"/>
              </a:rPr>
              <a:t>catboost</a:t>
            </a:r>
            <a:endParaRPr lang="en-US" sz="800" dirty="0">
              <a:solidFill>
                <a:schemeClr val="tx1"/>
              </a:solidFill>
              <a:latin typeface="Courier New" panose="02070309020205020404" pitchFamily="49" charset="0"/>
              <a:cs typeface="Courier New" panose="02070309020205020404" pitchFamily="49" charset="0"/>
            </a:endParaRPr>
          </a:p>
          <a:p>
            <a:r>
              <a:rPr lang="en-US" sz="800" dirty="0">
                <a:solidFill>
                  <a:schemeClr val="tx1"/>
                </a:solidFill>
                <a:latin typeface="Courier New" panose="02070309020205020404" pitchFamily="49" charset="0"/>
                <a:cs typeface="Courier New" panose="02070309020205020404" pitchFamily="49" charset="0"/>
              </a:rPr>
              <a:t>from </a:t>
            </a:r>
            <a:r>
              <a:rPr lang="en-US" sz="800" dirty="0" err="1">
                <a:solidFill>
                  <a:schemeClr val="tx1"/>
                </a:solidFill>
                <a:latin typeface="Courier New" panose="02070309020205020404" pitchFamily="49" charset="0"/>
                <a:cs typeface="Courier New" panose="02070309020205020404" pitchFamily="49" charset="0"/>
              </a:rPr>
              <a:t>catboost</a:t>
            </a:r>
            <a:r>
              <a:rPr lang="en-US" sz="800" dirty="0">
                <a:solidFill>
                  <a:schemeClr val="tx1"/>
                </a:solidFill>
                <a:latin typeface="Courier New" panose="02070309020205020404" pitchFamily="49" charset="0"/>
                <a:cs typeface="Courier New" panose="02070309020205020404" pitchFamily="49" charset="0"/>
              </a:rPr>
              <a:t> import </a:t>
            </a:r>
            <a:r>
              <a:rPr lang="en-US" sz="800" dirty="0" err="1">
                <a:solidFill>
                  <a:schemeClr val="tx1"/>
                </a:solidFill>
                <a:latin typeface="Courier New" panose="02070309020205020404" pitchFamily="49" charset="0"/>
                <a:cs typeface="Courier New" panose="02070309020205020404" pitchFamily="49" charset="0"/>
              </a:rPr>
              <a:t>CatBoostClassifier</a:t>
            </a:r>
            <a:endParaRPr lang="en-US" sz="8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7135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Splitting the dataset for use in our machine learning models</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5"/>
            <a:ext cx="10789920" cy="5233800"/>
          </a:xfrm>
          <a:prstGeom prst="rect">
            <a:avLst/>
          </a:prstGeom>
          <a:ln>
            <a:solidFill>
              <a:schemeClr val="tx1"/>
            </a:solidFill>
          </a:ln>
        </p:spPr>
        <p:txBody>
          <a:bodyPr vert="horz" lIns="91440" tIns="45720" rIns="91440" bIns="45720" numCol="2"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800" dirty="0">
                <a:solidFill>
                  <a:schemeClr val="tx1"/>
                </a:solidFill>
                <a:latin typeface="Courier New" panose="02070309020205020404" pitchFamily="49" charset="0"/>
                <a:cs typeface="Courier New" panose="02070309020205020404" pitchFamily="49" charset="0"/>
              </a:rPr>
              <a:t># A common approach to splitting is to use a 70-15-15 split, where:</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70% of the data is allocated to the training set for model training.</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15% of the data is allocated to the validation set for hyperparameter tuning and model evaluation during training.</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15% of the data is allocated to the test set for final model evaluation.</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#Split the full </a:t>
            </a:r>
            <a:r>
              <a:rPr lang="en-US" sz="800" dirty="0" err="1">
                <a:solidFill>
                  <a:schemeClr val="tx1"/>
                </a:solidFill>
                <a:latin typeface="Courier New" panose="02070309020205020404" pitchFamily="49" charset="0"/>
                <a:cs typeface="Courier New" panose="02070309020205020404" pitchFamily="49" charset="0"/>
              </a:rPr>
              <a:t>dataframe</a:t>
            </a:r>
            <a:r>
              <a:rPr lang="en-US" sz="800" dirty="0">
                <a:solidFill>
                  <a:schemeClr val="tx1"/>
                </a:solidFill>
                <a:latin typeface="Courier New" panose="02070309020205020404" pitchFamily="49" charset="0"/>
                <a:cs typeface="Courier New" panose="02070309020205020404" pitchFamily="49" charset="0"/>
              </a:rPr>
              <a:t> into a training set of 70% and validation and test sets of 15% each</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test_size</a:t>
            </a:r>
            <a:r>
              <a:rPr lang="en-US" sz="800" dirty="0">
                <a:solidFill>
                  <a:schemeClr val="tx1"/>
                </a:solidFill>
                <a:latin typeface="Courier New" panose="02070309020205020404" pitchFamily="49" charset="0"/>
                <a:cs typeface="Courier New" panose="02070309020205020404" pitchFamily="49" charset="0"/>
              </a:rPr>
              <a:t> = 0.30</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seed = 0</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X_train</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X_test</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y_train</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y_test</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train_test_split</a:t>
            </a:r>
            <a:r>
              <a:rPr lang="en-US" sz="800" dirty="0">
                <a:solidFill>
                  <a:schemeClr val="tx1"/>
                </a:solidFill>
                <a:latin typeface="Courier New" panose="02070309020205020404" pitchFamily="49" charset="0"/>
                <a:cs typeface="Courier New" panose="02070309020205020404" pitchFamily="49" charset="0"/>
              </a:rPr>
              <a:t>(X,</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Y,</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test_size</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test_size</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random_state</a:t>
            </a:r>
            <a:r>
              <a:rPr lang="en-US" sz="800" dirty="0">
                <a:solidFill>
                  <a:schemeClr val="tx1"/>
                </a:solidFill>
                <a:latin typeface="Courier New" panose="02070309020205020404" pitchFamily="49" charset="0"/>
                <a:cs typeface="Courier New" panose="02070309020205020404" pitchFamily="49" charset="0"/>
              </a:rPr>
              <a:t> = seed)</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#Split test data equally into validation and test sets</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X_valid</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X_test.sample</a:t>
            </a:r>
            <a:r>
              <a:rPr lang="en-US" sz="800" dirty="0">
                <a:solidFill>
                  <a:schemeClr val="tx1"/>
                </a:solidFill>
                <a:latin typeface="Courier New" panose="02070309020205020404" pitchFamily="49" charset="0"/>
                <a:cs typeface="Courier New" panose="02070309020205020404" pitchFamily="49" charset="0"/>
              </a:rPr>
              <a:t>(frac = 0.5, </a:t>
            </a:r>
            <a:r>
              <a:rPr lang="en-US" sz="800" dirty="0" err="1">
                <a:solidFill>
                  <a:schemeClr val="tx1"/>
                </a:solidFill>
                <a:latin typeface="Courier New" panose="02070309020205020404" pitchFamily="49" charset="0"/>
                <a:cs typeface="Courier New" panose="02070309020205020404" pitchFamily="49" charset="0"/>
              </a:rPr>
              <a:t>random_state</a:t>
            </a:r>
            <a:r>
              <a:rPr lang="en-US" sz="800" dirty="0">
                <a:solidFill>
                  <a:schemeClr val="tx1"/>
                </a:solidFill>
                <a:latin typeface="Courier New" panose="02070309020205020404" pitchFamily="49" charset="0"/>
                <a:cs typeface="Courier New" panose="02070309020205020404" pitchFamily="49" charset="0"/>
              </a:rPr>
              <a:t>=seed)</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X_test</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X_test.drop</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X_valid.index</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y_valid</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y_test.sample</a:t>
            </a:r>
            <a:r>
              <a:rPr lang="en-US" sz="800" dirty="0">
                <a:solidFill>
                  <a:schemeClr val="tx1"/>
                </a:solidFill>
                <a:latin typeface="Courier New" panose="02070309020205020404" pitchFamily="49" charset="0"/>
                <a:cs typeface="Courier New" panose="02070309020205020404" pitchFamily="49" charset="0"/>
              </a:rPr>
              <a:t>(frac = 0.5, </a:t>
            </a:r>
            <a:r>
              <a:rPr lang="en-US" sz="800" dirty="0" err="1">
                <a:solidFill>
                  <a:schemeClr val="tx1"/>
                </a:solidFill>
                <a:latin typeface="Courier New" panose="02070309020205020404" pitchFamily="49" charset="0"/>
                <a:cs typeface="Courier New" panose="02070309020205020404" pitchFamily="49" charset="0"/>
              </a:rPr>
              <a:t>random_state</a:t>
            </a:r>
            <a:r>
              <a:rPr lang="en-US" sz="800" dirty="0">
                <a:solidFill>
                  <a:schemeClr val="tx1"/>
                </a:solidFill>
                <a:latin typeface="Courier New" panose="02070309020205020404" pitchFamily="49" charset="0"/>
                <a:cs typeface="Courier New" panose="02070309020205020404" pitchFamily="49" charset="0"/>
              </a:rPr>
              <a:t>=seed)</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y_test</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y_test.drop</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y_valid.index</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 Show the results of the split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print("Training set has {} </a:t>
            </a:r>
            <a:r>
              <a:rPr lang="en-US" sz="800" dirty="0" err="1">
                <a:solidFill>
                  <a:schemeClr val="tx1"/>
                </a:solidFill>
                <a:latin typeface="Courier New" panose="02070309020205020404" pitchFamily="49" charset="0"/>
                <a:cs typeface="Courier New" panose="02070309020205020404" pitchFamily="49" charset="0"/>
              </a:rPr>
              <a:t>samples.".format</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X_train.shape</a:t>
            </a:r>
            <a:r>
              <a:rPr lang="en-US" sz="800" dirty="0">
                <a:solidFill>
                  <a:schemeClr val="tx1"/>
                </a:solidFill>
                <a:latin typeface="Courier New" panose="02070309020205020404" pitchFamily="49" charset="0"/>
                <a:cs typeface="Courier New" panose="02070309020205020404" pitchFamily="49" charset="0"/>
              </a:rPr>
              <a:t>[0]))</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print("Testing set has {} </a:t>
            </a:r>
            <a:r>
              <a:rPr lang="en-US" sz="800" dirty="0" err="1">
                <a:solidFill>
                  <a:schemeClr val="tx1"/>
                </a:solidFill>
                <a:latin typeface="Courier New" panose="02070309020205020404" pitchFamily="49" charset="0"/>
                <a:cs typeface="Courier New" panose="02070309020205020404" pitchFamily="49" charset="0"/>
              </a:rPr>
              <a:t>samples.".format</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X_test.shape</a:t>
            </a:r>
            <a:r>
              <a:rPr lang="en-US" sz="800" dirty="0">
                <a:solidFill>
                  <a:schemeClr val="tx1"/>
                </a:solidFill>
                <a:latin typeface="Courier New" panose="02070309020205020404" pitchFamily="49" charset="0"/>
                <a:cs typeface="Courier New" panose="02070309020205020404" pitchFamily="49" charset="0"/>
              </a:rPr>
              <a:t>[0]))</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print("Validation set has {} </a:t>
            </a:r>
            <a:r>
              <a:rPr lang="en-US" sz="800" dirty="0" err="1">
                <a:solidFill>
                  <a:schemeClr val="tx1"/>
                </a:solidFill>
                <a:latin typeface="Courier New" panose="02070309020205020404" pitchFamily="49" charset="0"/>
                <a:cs typeface="Courier New" panose="02070309020205020404" pitchFamily="49" charset="0"/>
              </a:rPr>
              <a:t>samples.".format</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X_valid.shape</a:t>
            </a:r>
            <a:r>
              <a:rPr lang="en-US" sz="800" dirty="0">
                <a:solidFill>
                  <a:schemeClr val="tx1"/>
                </a:solidFill>
                <a:latin typeface="Courier New" panose="02070309020205020404" pitchFamily="49" charset="0"/>
                <a:cs typeface="Courier New" panose="02070309020205020404" pitchFamily="49" charset="0"/>
              </a:rPr>
              <a:t>[0]))</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#Split the non-lab </a:t>
            </a:r>
            <a:r>
              <a:rPr lang="en-US" sz="800" dirty="0" err="1">
                <a:solidFill>
                  <a:schemeClr val="tx1"/>
                </a:solidFill>
                <a:latin typeface="Courier New" panose="02070309020205020404" pitchFamily="49" charset="0"/>
                <a:cs typeface="Courier New" panose="02070309020205020404" pitchFamily="49" charset="0"/>
              </a:rPr>
              <a:t>dataframe</a:t>
            </a:r>
            <a:r>
              <a:rPr lang="en-US" sz="800" dirty="0">
                <a:solidFill>
                  <a:schemeClr val="tx1"/>
                </a:solidFill>
                <a:latin typeface="Courier New" panose="02070309020205020404" pitchFamily="49" charset="0"/>
                <a:cs typeface="Courier New" panose="02070309020205020404" pitchFamily="49" charset="0"/>
              </a:rPr>
              <a:t> into a training set of 70% and validation and test sets of 15% each</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X_nl_train</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X_nl_test</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y_nl_train</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y_nl_test</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train_test_split</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X_nl</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Y_nl</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test_size</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test_size</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random_state</a:t>
            </a:r>
            <a:r>
              <a:rPr lang="en-US" sz="800" dirty="0">
                <a:solidFill>
                  <a:schemeClr val="tx1"/>
                </a:solidFill>
                <a:latin typeface="Courier New" panose="02070309020205020404" pitchFamily="49" charset="0"/>
                <a:cs typeface="Courier New" panose="02070309020205020404" pitchFamily="49" charset="0"/>
              </a:rPr>
              <a:t> = seed)</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#Split test data equally into validation and test sets</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X_nl_valid</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X_nl_test.sample</a:t>
            </a:r>
            <a:r>
              <a:rPr lang="en-US" sz="800" dirty="0">
                <a:solidFill>
                  <a:schemeClr val="tx1"/>
                </a:solidFill>
                <a:latin typeface="Courier New" panose="02070309020205020404" pitchFamily="49" charset="0"/>
                <a:cs typeface="Courier New" panose="02070309020205020404" pitchFamily="49" charset="0"/>
              </a:rPr>
              <a:t>(frac = 0.5, </a:t>
            </a:r>
            <a:r>
              <a:rPr lang="en-US" sz="800" dirty="0" err="1">
                <a:solidFill>
                  <a:schemeClr val="tx1"/>
                </a:solidFill>
                <a:latin typeface="Courier New" panose="02070309020205020404" pitchFamily="49" charset="0"/>
                <a:cs typeface="Courier New" panose="02070309020205020404" pitchFamily="49" charset="0"/>
              </a:rPr>
              <a:t>random_state</a:t>
            </a:r>
            <a:r>
              <a:rPr lang="en-US" sz="800" dirty="0">
                <a:solidFill>
                  <a:schemeClr val="tx1"/>
                </a:solidFill>
                <a:latin typeface="Courier New" panose="02070309020205020404" pitchFamily="49" charset="0"/>
                <a:cs typeface="Courier New" panose="02070309020205020404" pitchFamily="49" charset="0"/>
              </a:rPr>
              <a:t>=seed)</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X_nl_test</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X_nl_test.drop</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X_nl_valid.index</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y_nl_valid</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y_nl_test.sample</a:t>
            </a:r>
            <a:r>
              <a:rPr lang="en-US" sz="800" dirty="0">
                <a:solidFill>
                  <a:schemeClr val="tx1"/>
                </a:solidFill>
                <a:latin typeface="Courier New" panose="02070309020205020404" pitchFamily="49" charset="0"/>
                <a:cs typeface="Courier New" panose="02070309020205020404" pitchFamily="49" charset="0"/>
              </a:rPr>
              <a:t>(frac = 0.5, </a:t>
            </a:r>
            <a:r>
              <a:rPr lang="en-US" sz="800" dirty="0" err="1">
                <a:solidFill>
                  <a:schemeClr val="tx1"/>
                </a:solidFill>
                <a:latin typeface="Courier New" panose="02070309020205020404" pitchFamily="49" charset="0"/>
                <a:cs typeface="Courier New" panose="02070309020205020404" pitchFamily="49" charset="0"/>
              </a:rPr>
              <a:t>random_state</a:t>
            </a:r>
            <a:r>
              <a:rPr lang="en-US" sz="800" dirty="0">
                <a:solidFill>
                  <a:schemeClr val="tx1"/>
                </a:solidFill>
                <a:latin typeface="Courier New" panose="02070309020205020404" pitchFamily="49" charset="0"/>
                <a:cs typeface="Courier New" panose="02070309020205020404" pitchFamily="49" charset="0"/>
              </a:rPr>
              <a:t>=seed)</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y_nl_test</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y_nl_test.drop</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y_nl_valid.index</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 Show the results of the split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print('')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print("Non-lab Training set has {} </a:t>
            </a:r>
            <a:r>
              <a:rPr lang="en-US" sz="800" dirty="0" err="1">
                <a:solidFill>
                  <a:schemeClr val="tx1"/>
                </a:solidFill>
                <a:latin typeface="Courier New" panose="02070309020205020404" pitchFamily="49" charset="0"/>
                <a:cs typeface="Courier New" panose="02070309020205020404" pitchFamily="49" charset="0"/>
              </a:rPr>
              <a:t>samples.".format</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X_nl_train.shape</a:t>
            </a:r>
            <a:r>
              <a:rPr lang="en-US" sz="800" dirty="0">
                <a:solidFill>
                  <a:schemeClr val="tx1"/>
                </a:solidFill>
                <a:latin typeface="Courier New" panose="02070309020205020404" pitchFamily="49" charset="0"/>
                <a:cs typeface="Courier New" panose="02070309020205020404" pitchFamily="49" charset="0"/>
              </a:rPr>
              <a:t>[0]))</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print("Non-lab Testing set has {} </a:t>
            </a:r>
            <a:r>
              <a:rPr lang="en-US" sz="800" dirty="0" err="1">
                <a:solidFill>
                  <a:schemeClr val="tx1"/>
                </a:solidFill>
                <a:latin typeface="Courier New" panose="02070309020205020404" pitchFamily="49" charset="0"/>
                <a:cs typeface="Courier New" panose="02070309020205020404" pitchFamily="49" charset="0"/>
              </a:rPr>
              <a:t>samples.".format</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X_nl_test.shape</a:t>
            </a:r>
            <a:r>
              <a:rPr lang="en-US" sz="800" dirty="0">
                <a:solidFill>
                  <a:schemeClr val="tx1"/>
                </a:solidFill>
                <a:latin typeface="Courier New" panose="02070309020205020404" pitchFamily="49" charset="0"/>
                <a:cs typeface="Courier New" panose="02070309020205020404" pitchFamily="49" charset="0"/>
              </a:rPr>
              <a:t>[0]))</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print("Non-lab Validation set has {} </a:t>
            </a:r>
            <a:r>
              <a:rPr lang="en-US" sz="800" dirty="0" err="1">
                <a:solidFill>
                  <a:schemeClr val="tx1"/>
                </a:solidFill>
                <a:latin typeface="Courier New" panose="02070309020205020404" pitchFamily="49" charset="0"/>
                <a:cs typeface="Courier New" panose="02070309020205020404" pitchFamily="49" charset="0"/>
              </a:rPr>
              <a:t>samples.".format</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X_nl_valid.shape</a:t>
            </a:r>
            <a:r>
              <a:rPr lang="en-US" sz="800" dirty="0">
                <a:solidFill>
                  <a:schemeClr val="tx1"/>
                </a:solidFill>
                <a:latin typeface="Courier New" panose="02070309020205020404" pitchFamily="49" charset="0"/>
                <a:cs typeface="Courier New" panose="02070309020205020404" pitchFamily="49" charset="0"/>
              </a:rPr>
              <a:t>[0]))</a:t>
            </a:r>
          </a:p>
        </p:txBody>
      </p:sp>
    </p:spTree>
    <p:extLst>
      <p:ext uri="{BB962C8B-B14F-4D97-AF65-F5344CB8AC3E}">
        <p14:creationId xmlns:p14="http://schemas.microsoft.com/office/powerpoint/2010/main" val="3184535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Model Analysis &amp; Selection</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5"/>
            <a:ext cx="10789920" cy="377129"/>
          </a:xfrm>
          <a:prstGeom prst="rect">
            <a:avLst/>
          </a:prstGeom>
          <a:ln>
            <a:solidFill>
              <a:schemeClr val="tx1"/>
            </a:solidFill>
          </a:ln>
        </p:spPr>
        <p:txBody>
          <a:bodyPr vert="horz" lIns="91440" tIns="45720" rIns="91440" bIns="45720" numCol="1"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800" dirty="0">
                <a:solidFill>
                  <a:schemeClr val="tx1"/>
                </a:solidFill>
                <a:latin typeface="Courier New" panose="02070309020205020404" pitchFamily="49" charset="0"/>
                <a:cs typeface="Courier New" panose="02070309020205020404" pitchFamily="49" charset="0"/>
              </a:rPr>
              <a:t>While the referenced paper uses </a:t>
            </a:r>
            <a:r>
              <a:rPr lang="en-US" sz="800" dirty="0" err="1">
                <a:solidFill>
                  <a:schemeClr val="tx1"/>
                </a:solidFill>
                <a:latin typeface="Courier New" panose="02070309020205020404" pitchFamily="49" charset="0"/>
                <a:cs typeface="Courier New" panose="02070309020205020404" pitchFamily="49" charset="0"/>
              </a:rPr>
              <a:t>XGBoost</a:t>
            </a:r>
            <a:r>
              <a:rPr lang="en-US" sz="800" dirty="0">
                <a:solidFill>
                  <a:schemeClr val="tx1"/>
                </a:solidFill>
                <a:latin typeface="Courier New" panose="02070309020205020404" pitchFamily="49" charset="0"/>
                <a:cs typeface="Courier New" panose="02070309020205020404" pitchFamily="49" charset="0"/>
              </a:rPr>
              <a:t>, we will test a number of different models to determine their relative effectiveness and use the best model for ongoing analysis.</a:t>
            </a:r>
          </a:p>
        </p:txBody>
      </p:sp>
      <p:sp>
        <p:nvSpPr>
          <p:cNvPr id="3" name="Content Placeholder 2">
            <a:extLst>
              <a:ext uri="{FF2B5EF4-FFF2-40B4-BE49-F238E27FC236}">
                <a16:creationId xmlns:a16="http://schemas.microsoft.com/office/drawing/2014/main" id="{0FEF9ED1-24CD-140F-F3C2-2D9F1E147C41}"/>
              </a:ext>
            </a:extLst>
          </p:cNvPr>
          <p:cNvSpPr txBox="1">
            <a:spLocks/>
          </p:cNvSpPr>
          <p:nvPr/>
        </p:nvSpPr>
        <p:spPr>
          <a:xfrm>
            <a:off x="476610" y="1402347"/>
            <a:ext cx="10789920" cy="5041585"/>
          </a:xfrm>
          <a:prstGeom prst="rect">
            <a:avLst/>
          </a:prstGeom>
          <a:ln>
            <a:solidFill>
              <a:schemeClr val="tx1"/>
            </a:solidFill>
          </a:ln>
        </p:spPr>
        <p:txBody>
          <a:bodyPr vert="horz" lIns="91440" tIns="45720" rIns="91440" bIns="45720" numCol="2"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800" dirty="0">
                <a:solidFill>
                  <a:schemeClr val="tx1"/>
                </a:solidFill>
                <a:latin typeface="Courier New" panose="02070309020205020404" pitchFamily="49" charset="0"/>
                <a:cs typeface="Courier New" panose="02070309020205020404" pitchFamily="49" charset="0"/>
              </a:rPr>
              <a:t># Models for comparison</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models = [</a:t>
            </a:r>
            <a:r>
              <a:rPr lang="en-US" sz="800" dirty="0" err="1">
                <a:solidFill>
                  <a:schemeClr val="tx1"/>
                </a:solidFill>
                <a:latin typeface="Courier New" panose="02070309020205020404" pitchFamily="49" charset="0"/>
                <a:cs typeface="Courier New" panose="02070309020205020404" pitchFamily="49" charset="0"/>
              </a:rPr>
              <a:t>SGDClassifier</a:t>
            </a:r>
            <a:r>
              <a:rPr lang="en-US" sz="800" dirty="0">
                <a:solidFill>
                  <a:schemeClr val="tx1"/>
                </a:solidFill>
                <a:latin typeface="Courier New" panose="02070309020205020404" pitchFamily="49" charset="0"/>
                <a:cs typeface="Courier New" panose="02070309020205020404" pitchFamily="49" charset="0"/>
              </a:rPr>
              <a:t>(loss='</a:t>
            </a:r>
            <a:r>
              <a:rPr lang="en-US" sz="800" dirty="0" err="1">
                <a:solidFill>
                  <a:schemeClr val="tx1"/>
                </a:solidFill>
                <a:latin typeface="Courier New" panose="02070309020205020404" pitchFamily="49" charset="0"/>
                <a:cs typeface="Courier New" panose="02070309020205020404" pitchFamily="49" charset="0"/>
              </a:rPr>
              <a:t>log_loss</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random_state</a:t>
            </a:r>
            <a:r>
              <a:rPr lang="en-US" sz="800" dirty="0">
                <a:solidFill>
                  <a:schemeClr val="tx1"/>
                </a:solidFill>
                <a:latin typeface="Courier New" panose="02070309020205020404" pitchFamily="49" charset="0"/>
                <a:cs typeface="Courier New" panose="02070309020205020404" pitchFamily="49" charset="0"/>
              </a:rPr>
              <a:t> = 0),</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GradientBoostingClassifier</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random_state</a:t>
            </a:r>
            <a:r>
              <a:rPr lang="en-US" sz="800" dirty="0">
                <a:solidFill>
                  <a:schemeClr val="tx1"/>
                </a:solidFill>
                <a:latin typeface="Courier New" panose="02070309020205020404" pitchFamily="49" charset="0"/>
                <a:cs typeface="Courier New" panose="02070309020205020404" pitchFamily="49" charset="0"/>
              </a:rPr>
              <a:t> = 0),</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LogisticRegression</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max_iter</a:t>
            </a:r>
            <a:r>
              <a:rPr lang="en-US" sz="800" dirty="0">
                <a:solidFill>
                  <a:schemeClr val="tx1"/>
                </a:solidFill>
                <a:latin typeface="Courier New" panose="02070309020205020404" pitchFamily="49" charset="0"/>
                <a:cs typeface="Courier New" panose="02070309020205020404" pitchFamily="49" charset="0"/>
              </a:rPr>
              <a:t>=10000, solver='saga'),</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KNeighborsClassifier</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RandomForestClassifier</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random_state</a:t>
            </a:r>
            <a:r>
              <a:rPr lang="en-US" sz="800" dirty="0">
                <a:solidFill>
                  <a:schemeClr val="tx1"/>
                </a:solidFill>
                <a:latin typeface="Courier New" panose="02070309020205020404" pitchFamily="49" charset="0"/>
                <a:cs typeface="Courier New" panose="02070309020205020404" pitchFamily="49" charset="0"/>
              </a:rPr>
              <a:t> = 0),</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SVC(probability=True),</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XGBClassifier</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CatBoostClassifier</a:t>
            </a:r>
            <a:r>
              <a:rPr lang="en-US" sz="800" dirty="0">
                <a:solidFill>
                  <a:schemeClr val="tx1"/>
                </a:solidFill>
                <a:latin typeface="Courier New" panose="02070309020205020404" pitchFamily="49" charset="0"/>
                <a:cs typeface="Courier New" panose="02070309020205020404" pitchFamily="49" charset="0"/>
              </a:rPr>
              <a:t>(verbose=0)]</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results = {}</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print('Full Data Set')</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for model in models:</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    # Instantiate and fit Classification Model</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reg_model</a:t>
            </a:r>
            <a:r>
              <a:rPr lang="en-US" sz="800" dirty="0">
                <a:solidFill>
                  <a:schemeClr val="tx1"/>
                </a:solidFill>
                <a:latin typeface="Courier New" panose="02070309020205020404" pitchFamily="49" charset="0"/>
                <a:cs typeface="Courier New" panose="02070309020205020404" pitchFamily="49" charset="0"/>
              </a:rPr>
              <a:t> = model</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reg_model.fit</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X_train</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y_train</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    # Make predictions with model</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y_test_prob</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reg_model.predict_proba</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X_test</a:t>
            </a:r>
            <a:r>
              <a:rPr lang="en-US" sz="800" dirty="0">
                <a:solidFill>
                  <a:schemeClr val="tx1"/>
                </a:solidFill>
                <a:latin typeface="Courier New" panose="02070309020205020404" pitchFamily="49" charset="0"/>
                <a:cs typeface="Courier New" panose="02070309020205020404" pitchFamily="49" charset="0"/>
              </a:rPr>
              <a:t>)[:,1]</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    # Grab model name and store results associated with model</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name = str(model).split("(")[0]</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    results[name] = </a:t>
            </a:r>
            <a:r>
              <a:rPr lang="en-US" sz="800" dirty="0" err="1">
                <a:solidFill>
                  <a:schemeClr val="tx1"/>
                </a:solidFill>
                <a:latin typeface="Courier New" panose="02070309020205020404" pitchFamily="49" charset="0"/>
                <a:cs typeface="Courier New" panose="02070309020205020404" pitchFamily="49" charset="0"/>
              </a:rPr>
              <a:t>roc_auc_score</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y_test</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y_test_prob</a:t>
            </a:r>
            <a:r>
              <a:rPr lang="en-US" sz="800" dirty="0">
                <a:solidFill>
                  <a:schemeClr val="tx1"/>
                </a:solidFill>
                <a:latin typeface="Courier New" panose="02070309020205020404" pitchFamily="49" charset="0"/>
                <a:cs typeface="Courier New" panose="02070309020205020404" pitchFamily="49" charset="0"/>
              </a:rPr>
              <a:t>)*100</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print('{} </a:t>
            </a:r>
            <a:r>
              <a:rPr lang="en-US" sz="800" dirty="0" err="1">
                <a:solidFill>
                  <a:schemeClr val="tx1"/>
                </a:solidFill>
                <a:latin typeface="Courier New" panose="02070309020205020404" pitchFamily="49" charset="0"/>
                <a:cs typeface="Courier New" panose="02070309020205020404" pitchFamily="49" charset="0"/>
              </a:rPr>
              <a:t>done.'.format</a:t>
            </a:r>
            <a:r>
              <a:rPr lang="en-US" sz="800" dirty="0">
                <a:solidFill>
                  <a:schemeClr val="tx1"/>
                </a:solidFill>
                <a:latin typeface="Courier New" panose="02070309020205020404" pitchFamily="49" charset="0"/>
                <a:cs typeface="Courier New" panose="02070309020205020404" pitchFamily="49" charset="0"/>
              </a:rPr>
              <a:t>(name))</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results_nl</a:t>
            </a:r>
            <a:r>
              <a:rPr lang="en-US" sz="800" dirty="0">
                <a:solidFill>
                  <a:schemeClr val="tx1"/>
                </a:solidFill>
                <a:latin typeface="Courier New" panose="02070309020205020404" pitchFamily="49" charset="0"/>
                <a:cs typeface="Courier New" panose="02070309020205020404" pitchFamily="49" charset="0"/>
              </a:rPr>
              <a:t> = {}</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print('')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print('Non-lab Data Set')</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for model in models:</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    # Instantiate and fit Classification Model</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reg_model_nl</a:t>
            </a:r>
            <a:r>
              <a:rPr lang="en-US" sz="800" dirty="0">
                <a:solidFill>
                  <a:schemeClr val="tx1"/>
                </a:solidFill>
                <a:latin typeface="Courier New" panose="02070309020205020404" pitchFamily="49" charset="0"/>
                <a:cs typeface="Courier New" panose="02070309020205020404" pitchFamily="49" charset="0"/>
              </a:rPr>
              <a:t> = model</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reg_model_nl.fit</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X_nl_train</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y_nl_train</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    # Make predictions with model</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y_test_prob_nl</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reg_model_nl.predict_proba</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X_nl_test</a:t>
            </a:r>
            <a:r>
              <a:rPr lang="en-US" sz="800" dirty="0">
                <a:solidFill>
                  <a:schemeClr val="tx1"/>
                </a:solidFill>
                <a:latin typeface="Courier New" panose="02070309020205020404" pitchFamily="49" charset="0"/>
                <a:cs typeface="Courier New" panose="02070309020205020404" pitchFamily="49" charset="0"/>
              </a:rPr>
              <a:t>)[:,1]</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    # Grab model name and store results associated with model</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name = str(model).split("(")[0]</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results_nl</a:t>
            </a:r>
            <a:r>
              <a:rPr lang="en-US" sz="800" dirty="0">
                <a:solidFill>
                  <a:schemeClr val="tx1"/>
                </a:solidFill>
                <a:latin typeface="Courier New" panose="02070309020205020404" pitchFamily="49" charset="0"/>
                <a:cs typeface="Courier New" panose="02070309020205020404" pitchFamily="49" charset="0"/>
              </a:rPr>
              <a:t>[name] = </a:t>
            </a:r>
            <a:r>
              <a:rPr lang="en-US" sz="800" dirty="0" err="1">
                <a:solidFill>
                  <a:schemeClr val="tx1"/>
                </a:solidFill>
                <a:latin typeface="Courier New" panose="02070309020205020404" pitchFamily="49" charset="0"/>
                <a:cs typeface="Courier New" panose="02070309020205020404" pitchFamily="49" charset="0"/>
              </a:rPr>
              <a:t>roc_auc_score</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y_nl_test</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y_test_prob_nl</a:t>
            </a:r>
            <a:r>
              <a:rPr lang="en-US" sz="800" dirty="0">
                <a:solidFill>
                  <a:schemeClr val="tx1"/>
                </a:solidFill>
                <a:latin typeface="Courier New" panose="02070309020205020404" pitchFamily="49" charset="0"/>
                <a:cs typeface="Courier New" panose="02070309020205020404" pitchFamily="49" charset="0"/>
              </a:rPr>
              <a:t>)*100</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print('{} </a:t>
            </a:r>
            <a:r>
              <a:rPr lang="en-US" sz="800" dirty="0" err="1">
                <a:solidFill>
                  <a:schemeClr val="tx1"/>
                </a:solidFill>
                <a:latin typeface="Courier New" panose="02070309020205020404" pitchFamily="49" charset="0"/>
                <a:cs typeface="Courier New" panose="02070309020205020404" pitchFamily="49" charset="0"/>
              </a:rPr>
              <a:t>done.'.format</a:t>
            </a:r>
            <a:r>
              <a:rPr lang="en-US" sz="800" dirty="0">
                <a:solidFill>
                  <a:schemeClr val="tx1"/>
                </a:solidFill>
                <a:latin typeface="Courier New" panose="02070309020205020404" pitchFamily="49" charset="0"/>
                <a:cs typeface="Courier New" panose="02070309020205020404" pitchFamily="49" charset="0"/>
              </a:rPr>
              <a:t>(name))</a:t>
            </a:r>
          </a:p>
        </p:txBody>
      </p:sp>
    </p:spTree>
    <p:extLst>
      <p:ext uri="{BB962C8B-B14F-4D97-AF65-F5344CB8AC3E}">
        <p14:creationId xmlns:p14="http://schemas.microsoft.com/office/powerpoint/2010/main" val="895394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Model Analysis &amp; Selection</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5"/>
            <a:ext cx="4431820" cy="4560940"/>
          </a:xfrm>
          <a:prstGeom prst="rect">
            <a:avLst/>
          </a:prstGeom>
          <a:ln>
            <a:solidFill>
              <a:schemeClr val="tx1"/>
            </a:solidFill>
          </a:ln>
        </p:spPr>
        <p:txBody>
          <a:bodyPr vert="horz" lIns="91440" tIns="45720" rIns="91440" bIns="45720" numCol="1"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800" dirty="0">
                <a:solidFill>
                  <a:schemeClr val="tx1"/>
                </a:solidFill>
                <a:latin typeface="Courier New" panose="02070309020205020404" pitchFamily="49" charset="0"/>
                <a:cs typeface="Courier New" panose="02070309020205020404" pitchFamily="49" charset="0"/>
              </a:rPr>
              <a:t># AUC score results</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fig, ax = </a:t>
            </a:r>
            <a:r>
              <a:rPr lang="en-US" sz="800" dirty="0" err="1">
                <a:solidFill>
                  <a:schemeClr val="tx1"/>
                </a:solidFill>
                <a:latin typeface="Courier New" panose="02070309020205020404" pitchFamily="49" charset="0"/>
                <a:cs typeface="Courier New" panose="02070309020205020404" pitchFamily="49" charset="0"/>
              </a:rPr>
              <a:t>plt.subplots</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ind</a:t>
            </a:r>
            <a:r>
              <a:rPr lang="en-US" sz="800" dirty="0">
                <a:solidFill>
                  <a:schemeClr val="tx1"/>
                </a:solidFill>
                <a:latin typeface="Courier New" panose="02070309020205020404" pitchFamily="49" charset="0"/>
                <a:cs typeface="Courier New" panose="02070309020205020404" pitchFamily="49" charset="0"/>
              </a:rPr>
              <a:t> = range(</a:t>
            </a:r>
            <a:r>
              <a:rPr lang="en-US" sz="800" dirty="0" err="1">
                <a:solidFill>
                  <a:schemeClr val="tx1"/>
                </a:solidFill>
                <a:latin typeface="Courier New" panose="02070309020205020404" pitchFamily="49" charset="0"/>
                <a:cs typeface="Courier New" panose="02070309020205020404" pitchFamily="49" charset="0"/>
              </a:rPr>
              <a:t>len</a:t>
            </a:r>
            <a:r>
              <a:rPr lang="en-US" sz="800" dirty="0">
                <a:solidFill>
                  <a:schemeClr val="tx1"/>
                </a:solidFill>
                <a:latin typeface="Courier New" panose="02070309020205020404" pitchFamily="49" charset="0"/>
                <a:cs typeface="Courier New" panose="02070309020205020404" pitchFamily="49" charset="0"/>
              </a:rPr>
              <a:t>(results))</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ax.barh</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ind</a:t>
            </a:r>
            <a:r>
              <a:rPr lang="en-US" sz="800" dirty="0">
                <a:solidFill>
                  <a:schemeClr val="tx1"/>
                </a:solidFill>
                <a:latin typeface="Courier New" panose="02070309020205020404" pitchFamily="49" charset="0"/>
                <a:cs typeface="Courier New" panose="02070309020205020404" pitchFamily="49" charset="0"/>
              </a:rPr>
              <a:t>, list(</a:t>
            </a:r>
            <a:r>
              <a:rPr lang="en-US" sz="800" dirty="0" err="1">
                <a:solidFill>
                  <a:schemeClr val="tx1"/>
                </a:solidFill>
                <a:latin typeface="Courier New" panose="02070309020205020404" pitchFamily="49" charset="0"/>
                <a:cs typeface="Courier New" panose="02070309020205020404" pitchFamily="49" charset="0"/>
              </a:rPr>
              <a:t>results.values</a:t>
            </a:r>
            <a:r>
              <a:rPr lang="en-US" sz="800" dirty="0">
                <a:solidFill>
                  <a:schemeClr val="tx1"/>
                </a:solidFill>
                <a:latin typeface="Courier New" panose="02070309020205020404" pitchFamily="49" charset="0"/>
                <a:cs typeface="Courier New" panose="02070309020205020404" pitchFamily="49" charset="0"/>
              </a:rPr>
              <a:t>()), align='center',</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color = '#55a868', alpha=1.0)</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ax.set_yticks</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ind</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ax.set_yticklabels</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results.keys</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ax.set_xlabel</a:t>
            </a:r>
            <a:r>
              <a:rPr lang="en-US" sz="800" dirty="0">
                <a:solidFill>
                  <a:schemeClr val="tx1"/>
                </a:solidFill>
                <a:latin typeface="Courier New" panose="02070309020205020404" pitchFamily="49" charset="0"/>
                <a:cs typeface="Courier New" panose="02070309020205020404" pitchFamily="49" charset="0"/>
              </a:rPr>
              <a:t>('AUC score')</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ax.tick_params</a:t>
            </a:r>
            <a:r>
              <a:rPr lang="en-US" sz="800" dirty="0">
                <a:solidFill>
                  <a:schemeClr val="tx1"/>
                </a:solidFill>
                <a:latin typeface="Courier New" panose="02070309020205020404" pitchFamily="49" charset="0"/>
                <a:cs typeface="Courier New" panose="02070309020205020404" pitchFamily="49" charset="0"/>
              </a:rPr>
              <a:t>(left=False, top=False, right=False)</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ax.set_title</a:t>
            </a:r>
            <a:r>
              <a:rPr lang="en-US" sz="800" dirty="0">
                <a:solidFill>
                  <a:schemeClr val="tx1"/>
                </a:solidFill>
                <a:latin typeface="Courier New" panose="02070309020205020404" pitchFamily="49" charset="0"/>
                <a:cs typeface="Courier New" panose="02070309020205020404" pitchFamily="49" charset="0"/>
              </a:rPr>
              <a:t>('Comparison of Classification Models')</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 AUC score results for non-lab data</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fig, ax = </a:t>
            </a:r>
            <a:r>
              <a:rPr lang="en-US" sz="800" dirty="0" err="1">
                <a:solidFill>
                  <a:schemeClr val="tx1"/>
                </a:solidFill>
                <a:latin typeface="Courier New" panose="02070309020205020404" pitchFamily="49" charset="0"/>
                <a:cs typeface="Courier New" panose="02070309020205020404" pitchFamily="49" charset="0"/>
              </a:rPr>
              <a:t>plt.subplots</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ind</a:t>
            </a:r>
            <a:r>
              <a:rPr lang="en-US" sz="800" dirty="0">
                <a:solidFill>
                  <a:schemeClr val="tx1"/>
                </a:solidFill>
                <a:latin typeface="Courier New" panose="02070309020205020404" pitchFamily="49" charset="0"/>
                <a:cs typeface="Courier New" panose="02070309020205020404" pitchFamily="49" charset="0"/>
              </a:rPr>
              <a:t> = range(</a:t>
            </a:r>
            <a:r>
              <a:rPr lang="en-US" sz="800" dirty="0" err="1">
                <a:solidFill>
                  <a:schemeClr val="tx1"/>
                </a:solidFill>
                <a:latin typeface="Courier New" panose="02070309020205020404" pitchFamily="49" charset="0"/>
                <a:cs typeface="Courier New" panose="02070309020205020404" pitchFamily="49" charset="0"/>
              </a:rPr>
              <a:t>len</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results_nl</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ax.barh</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ind</a:t>
            </a:r>
            <a:r>
              <a:rPr lang="en-US" sz="800" dirty="0">
                <a:solidFill>
                  <a:schemeClr val="tx1"/>
                </a:solidFill>
                <a:latin typeface="Courier New" panose="02070309020205020404" pitchFamily="49" charset="0"/>
                <a:cs typeface="Courier New" panose="02070309020205020404" pitchFamily="49" charset="0"/>
              </a:rPr>
              <a:t>, list(</a:t>
            </a:r>
            <a:r>
              <a:rPr lang="en-US" sz="800" dirty="0" err="1">
                <a:solidFill>
                  <a:schemeClr val="tx1"/>
                </a:solidFill>
                <a:latin typeface="Courier New" panose="02070309020205020404" pitchFamily="49" charset="0"/>
                <a:cs typeface="Courier New" panose="02070309020205020404" pitchFamily="49" charset="0"/>
              </a:rPr>
              <a:t>results_nl.values</a:t>
            </a:r>
            <a:r>
              <a:rPr lang="en-US" sz="800" dirty="0">
                <a:solidFill>
                  <a:schemeClr val="tx1"/>
                </a:solidFill>
                <a:latin typeface="Courier New" panose="02070309020205020404" pitchFamily="49" charset="0"/>
                <a:cs typeface="Courier New" panose="02070309020205020404" pitchFamily="49" charset="0"/>
              </a:rPr>
              <a:t>()), align='center',</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color = '#55a868', alpha=1.0)</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ax.set_yticks</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ind</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ax.set_yticklabels</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results_nl.keys</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ax.set_xlabel</a:t>
            </a:r>
            <a:r>
              <a:rPr lang="en-US" sz="800" dirty="0">
                <a:solidFill>
                  <a:schemeClr val="tx1"/>
                </a:solidFill>
                <a:latin typeface="Courier New" panose="02070309020205020404" pitchFamily="49" charset="0"/>
                <a:cs typeface="Courier New" panose="02070309020205020404" pitchFamily="49" charset="0"/>
              </a:rPr>
              <a:t>('AUC score')</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ax.tick_params</a:t>
            </a:r>
            <a:r>
              <a:rPr lang="en-US" sz="800" dirty="0">
                <a:solidFill>
                  <a:schemeClr val="tx1"/>
                </a:solidFill>
                <a:latin typeface="Courier New" panose="02070309020205020404" pitchFamily="49" charset="0"/>
                <a:cs typeface="Courier New" panose="02070309020205020404" pitchFamily="49" charset="0"/>
              </a:rPr>
              <a:t>(left=False, top=False, right=False)</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ax.set_title</a:t>
            </a:r>
            <a:r>
              <a:rPr lang="en-US" sz="800" dirty="0">
                <a:solidFill>
                  <a:schemeClr val="tx1"/>
                </a:solidFill>
                <a:latin typeface="Courier New" panose="02070309020205020404" pitchFamily="49" charset="0"/>
                <a:cs typeface="Courier New" panose="02070309020205020404" pitchFamily="49" charset="0"/>
              </a:rPr>
              <a:t>('Comparison of Classification Models using Non-lab Data')</a:t>
            </a:r>
          </a:p>
        </p:txBody>
      </p:sp>
      <p:pic>
        <p:nvPicPr>
          <p:cNvPr id="5122" name="Picture 2">
            <a:extLst>
              <a:ext uri="{FF2B5EF4-FFF2-40B4-BE49-F238E27FC236}">
                <a16:creationId xmlns:a16="http://schemas.microsoft.com/office/drawing/2014/main" id="{8FC9135D-9BAA-1555-F235-454FF1041F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0392" y="865075"/>
            <a:ext cx="5486400" cy="258417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2B0C641F-0E87-5918-D4DC-BDB6921F5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0392" y="3548063"/>
            <a:ext cx="5486400" cy="2584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034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Model Analysis &amp; Selection</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5"/>
            <a:ext cx="4431820" cy="5665122"/>
          </a:xfrm>
          <a:prstGeom prst="rect">
            <a:avLst/>
          </a:prstGeom>
          <a:ln>
            <a:solidFill>
              <a:schemeClr val="tx1"/>
            </a:solidFill>
          </a:ln>
        </p:spPr>
        <p:txBody>
          <a:bodyPr vert="horz" lIns="91440" tIns="45720" rIns="91440" bIns="45720" numCol="1"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800" dirty="0">
                <a:solidFill>
                  <a:schemeClr val="tx1"/>
                </a:solidFill>
                <a:latin typeface="Courier New" panose="02070309020205020404" pitchFamily="49" charset="0"/>
                <a:cs typeface="Courier New" panose="02070309020205020404" pitchFamily="49" charset="0"/>
              </a:rPr>
              <a:t>#sort the results by AUC score with the highest score being desirable to determine the model to use.</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sorted_results</a:t>
            </a:r>
            <a:r>
              <a:rPr lang="en-US" sz="800" dirty="0">
                <a:solidFill>
                  <a:schemeClr val="tx1"/>
                </a:solidFill>
                <a:latin typeface="Courier New" panose="02070309020205020404" pitchFamily="49" charset="0"/>
                <a:cs typeface="Courier New" panose="02070309020205020404" pitchFamily="49" charset="0"/>
              </a:rPr>
              <a:t> = sorted(</a:t>
            </a:r>
            <a:r>
              <a:rPr lang="en-US" sz="800" dirty="0" err="1">
                <a:solidFill>
                  <a:schemeClr val="tx1"/>
                </a:solidFill>
                <a:latin typeface="Courier New" panose="02070309020205020404" pitchFamily="49" charset="0"/>
                <a:cs typeface="Courier New" panose="02070309020205020404" pitchFamily="49" charset="0"/>
              </a:rPr>
              <a:t>results.items</a:t>
            </a:r>
            <a:r>
              <a:rPr lang="en-US" sz="800" dirty="0">
                <a:solidFill>
                  <a:schemeClr val="tx1"/>
                </a:solidFill>
                <a:latin typeface="Courier New" panose="02070309020205020404" pitchFamily="49" charset="0"/>
                <a:cs typeface="Courier New" panose="02070309020205020404" pitchFamily="49" charset="0"/>
              </a:rPr>
              <a:t>(), key=lambda x: x[1], reverse=True)</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print("The {} model generates the highest AUC score on the full </a:t>
            </a:r>
            <a:r>
              <a:rPr lang="en-US" sz="800" dirty="0" err="1">
                <a:solidFill>
                  <a:schemeClr val="tx1"/>
                </a:solidFill>
                <a:latin typeface="Courier New" panose="02070309020205020404" pitchFamily="49" charset="0"/>
                <a:cs typeface="Courier New" panose="02070309020205020404" pitchFamily="49" charset="0"/>
              </a:rPr>
              <a:t>dataset.".format</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sorted_results</a:t>
            </a:r>
            <a:r>
              <a:rPr lang="en-US" sz="800" dirty="0">
                <a:solidFill>
                  <a:schemeClr val="tx1"/>
                </a:solidFill>
                <a:latin typeface="Courier New" panose="02070309020205020404" pitchFamily="49" charset="0"/>
                <a:cs typeface="Courier New" panose="02070309020205020404" pitchFamily="49" charset="0"/>
              </a:rPr>
              <a:t>[0][0]))</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print("The model generates an AUC score of {:.2f}%.".format(</a:t>
            </a:r>
            <a:r>
              <a:rPr lang="en-US" sz="800" dirty="0" err="1">
                <a:solidFill>
                  <a:schemeClr val="tx1"/>
                </a:solidFill>
                <a:latin typeface="Courier New" panose="02070309020205020404" pitchFamily="49" charset="0"/>
                <a:cs typeface="Courier New" panose="02070309020205020404" pitchFamily="49" charset="0"/>
              </a:rPr>
              <a:t>sorted_results</a:t>
            </a:r>
            <a:r>
              <a:rPr lang="en-US" sz="800" dirty="0">
                <a:solidFill>
                  <a:schemeClr val="tx1"/>
                </a:solidFill>
                <a:latin typeface="Courier New" panose="02070309020205020404" pitchFamily="49" charset="0"/>
                <a:cs typeface="Courier New" panose="02070309020205020404" pitchFamily="49" charset="0"/>
              </a:rPr>
              <a:t>[0][1]))</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print('')</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sorted_results_nl</a:t>
            </a:r>
            <a:r>
              <a:rPr lang="en-US" sz="800" dirty="0">
                <a:solidFill>
                  <a:schemeClr val="tx1"/>
                </a:solidFill>
                <a:latin typeface="Courier New" panose="02070309020205020404" pitchFamily="49" charset="0"/>
                <a:cs typeface="Courier New" panose="02070309020205020404" pitchFamily="49" charset="0"/>
              </a:rPr>
              <a:t> = sorted(</a:t>
            </a:r>
            <a:r>
              <a:rPr lang="en-US" sz="800" dirty="0" err="1">
                <a:solidFill>
                  <a:schemeClr val="tx1"/>
                </a:solidFill>
                <a:latin typeface="Courier New" panose="02070309020205020404" pitchFamily="49" charset="0"/>
                <a:cs typeface="Courier New" panose="02070309020205020404" pitchFamily="49" charset="0"/>
              </a:rPr>
              <a:t>results_nl.items</a:t>
            </a:r>
            <a:r>
              <a:rPr lang="en-US" sz="800" dirty="0">
                <a:solidFill>
                  <a:schemeClr val="tx1"/>
                </a:solidFill>
                <a:latin typeface="Courier New" panose="02070309020205020404" pitchFamily="49" charset="0"/>
                <a:cs typeface="Courier New" panose="02070309020205020404" pitchFamily="49" charset="0"/>
              </a:rPr>
              <a:t>(), key=lambda x: x[1], reverse=True)</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print("The {} model generates the highest AUC score on non-lab </a:t>
            </a:r>
            <a:r>
              <a:rPr lang="en-US" sz="800" dirty="0" err="1">
                <a:solidFill>
                  <a:schemeClr val="tx1"/>
                </a:solidFill>
                <a:latin typeface="Courier New" panose="02070309020205020404" pitchFamily="49" charset="0"/>
                <a:cs typeface="Courier New" panose="02070309020205020404" pitchFamily="49" charset="0"/>
              </a:rPr>
              <a:t>dataset.".format</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sorted_results_nl</a:t>
            </a:r>
            <a:r>
              <a:rPr lang="en-US" sz="800" dirty="0">
                <a:solidFill>
                  <a:schemeClr val="tx1"/>
                </a:solidFill>
                <a:latin typeface="Courier New" panose="02070309020205020404" pitchFamily="49" charset="0"/>
                <a:cs typeface="Courier New" panose="02070309020205020404" pitchFamily="49" charset="0"/>
              </a:rPr>
              <a:t>[0][0]))</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print("The model generates an AUC score of {:.2f}%.".format(</a:t>
            </a:r>
            <a:r>
              <a:rPr lang="en-US" sz="800" dirty="0" err="1">
                <a:solidFill>
                  <a:schemeClr val="tx1"/>
                </a:solidFill>
                <a:latin typeface="Courier New" panose="02070309020205020404" pitchFamily="49" charset="0"/>
                <a:cs typeface="Courier New" panose="02070309020205020404" pitchFamily="49" charset="0"/>
              </a:rPr>
              <a:t>sorted_results_nl</a:t>
            </a:r>
            <a:r>
              <a:rPr lang="en-US" sz="800" dirty="0">
                <a:solidFill>
                  <a:schemeClr val="tx1"/>
                </a:solidFill>
                <a:latin typeface="Courier New" panose="02070309020205020404" pitchFamily="49" charset="0"/>
                <a:cs typeface="Courier New" panose="02070309020205020404" pitchFamily="49" charset="0"/>
              </a:rPr>
              <a:t>[0][1]))</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 Filter the results to find the value for "XGB"</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xgb_result</a:t>
            </a:r>
            <a:r>
              <a:rPr lang="en-US" sz="800" dirty="0">
                <a:solidFill>
                  <a:schemeClr val="tx1"/>
                </a:solidFill>
                <a:latin typeface="Courier New" panose="02070309020205020404" pitchFamily="49" charset="0"/>
                <a:cs typeface="Courier New" panose="02070309020205020404" pitchFamily="49" charset="0"/>
              </a:rPr>
              <a:t> = next((</a:t>
            </a:r>
            <a:r>
              <a:rPr lang="en-US" sz="800" dirty="0" err="1">
                <a:solidFill>
                  <a:schemeClr val="tx1"/>
                </a:solidFill>
                <a:latin typeface="Courier New" panose="02070309020205020404" pitchFamily="49" charset="0"/>
                <a:cs typeface="Courier New" panose="02070309020205020404" pitchFamily="49" charset="0"/>
              </a:rPr>
              <a:t>result_value</a:t>
            </a:r>
            <a:r>
              <a:rPr lang="en-US" sz="800" dirty="0">
                <a:solidFill>
                  <a:schemeClr val="tx1"/>
                </a:solidFill>
                <a:latin typeface="Courier New" panose="02070309020205020404" pitchFamily="49" charset="0"/>
                <a:cs typeface="Courier New" panose="02070309020205020404" pitchFamily="49" charset="0"/>
              </a:rPr>
              <a:t> for </a:t>
            </a:r>
            <a:r>
              <a:rPr lang="en-US" sz="800" dirty="0" err="1">
                <a:solidFill>
                  <a:schemeClr val="tx1"/>
                </a:solidFill>
                <a:latin typeface="Courier New" panose="02070309020205020404" pitchFamily="49" charset="0"/>
                <a:cs typeface="Courier New" panose="02070309020205020404" pitchFamily="49" charset="0"/>
              </a:rPr>
              <a:t>result_name</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result_value</a:t>
            </a:r>
            <a:r>
              <a:rPr lang="en-US" sz="800" dirty="0">
                <a:solidFill>
                  <a:schemeClr val="tx1"/>
                </a:solidFill>
                <a:latin typeface="Courier New" panose="02070309020205020404" pitchFamily="49" charset="0"/>
                <a:cs typeface="Courier New" panose="02070309020205020404" pitchFamily="49" charset="0"/>
              </a:rPr>
              <a:t> in </a:t>
            </a:r>
            <a:r>
              <a:rPr lang="en-US" sz="800" dirty="0" err="1">
                <a:solidFill>
                  <a:schemeClr val="tx1"/>
                </a:solidFill>
                <a:latin typeface="Courier New" panose="02070309020205020404" pitchFamily="49" charset="0"/>
                <a:cs typeface="Courier New" panose="02070309020205020404" pitchFamily="49" charset="0"/>
              </a:rPr>
              <a:t>sorted_results</a:t>
            </a:r>
            <a:r>
              <a:rPr lang="en-US" sz="800" dirty="0">
                <a:solidFill>
                  <a:schemeClr val="tx1"/>
                </a:solidFill>
                <a:latin typeface="Courier New" panose="02070309020205020404" pitchFamily="49" charset="0"/>
                <a:cs typeface="Courier New" panose="02070309020205020404" pitchFamily="49" charset="0"/>
              </a:rPr>
              <a:t> if </a:t>
            </a:r>
            <a:r>
              <a:rPr lang="en-US" sz="800" dirty="0" err="1">
                <a:solidFill>
                  <a:schemeClr val="tx1"/>
                </a:solidFill>
                <a:latin typeface="Courier New" panose="02070309020205020404" pitchFamily="49" charset="0"/>
                <a:cs typeface="Courier New" panose="02070309020205020404" pitchFamily="49" charset="0"/>
              </a:rPr>
              <a:t>result_name</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XGBClassifier</a:t>
            </a:r>
            <a:r>
              <a:rPr lang="en-US" sz="800" dirty="0">
                <a:solidFill>
                  <a:schemeClr val="tx1"/>
                </a:solidFill>
                <a:latin typeface="Courier New" panose="02070309020205020404" pitchFamily="49" charset="0"/>
                <a:cs typeface="Courier New" panose="02070309020205020404" pitchFamily="49" charset="0"/>
              </a:rPr>
              <a:t>"), None)</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xgb_result_nl</a:t>
            </a:r>
            <a:r>
              <a:rPr lang="en-US" sz="800" dirty="0">
                <a:solidFill>
                  <a:schemeClr val="tx1"/>
                </a:solidFill>
                <a:latin typeface="Courier New" panose="02070309020205020404" pitchFamily="49" charset="0"/>
                <a:cs typeface="Courier New" panose="02070309020205020404" pitchFamily="49" charset="0"/>
              </a:rPr>
              <a:t> = next((</a:t>
            </a:r>
            <a:r>
              <a:rPr lang="en-US" sz="800" dirty="0" err="1">
                <a:solidFill>
                  <a:schemeClr val="tx1"/>
                </a:solidFill>
                <a:latin typeface="Courier New" panose="02070309020205020404" pitchFamily="49" charset="0"/>
                <a:cs typeface="Courier New" panose="02070309020205020404" pitchFamily="49" charset="0"/>
              </a:rPr>
              <a:t>result_value</a:t>
            </a:r>
            <a:r>
              <a:rPr lang="en-US" sz="800" dirty="0">
                <a:solidFill>
                  <a:schemeClr val="tx1"/>
                </a:solidFill>
                <a:latin typeface="Courier New" panose="02070309020205020404" pitchFamily="49" charset="0"/>
                <a:cs typeface="Courier New" panose="02070309020205020404" pitchFamily="49" charset="0"/>
              </a:rPr>
              <a:t> for </a:t>
            </a:r>
            <a:r>
              <a:rPr lang="en-US" sz="800" dirty="0" err="1">
                <a:solidFill>
                  <a:schemeClr val="tx1"/>
                </a:solidFill>
                <a:latin typeface="Courier New" panose="02070309020205020404" pitchFamily="49" charset="0"/>
                <a:cs typeface="Courier New" panose="02070309020205020404" pitchFamily="49" charset="0"/>
              </a:rPr>
              <a:t>result_name</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result_value</a:t>
            </a:r>
            <a:r>
              <a:rPr lang="en-US" sz="800" dirty="0">
                <a:solidFill>
                  <a:schemeClr val="tx1"/>
                </a:solidFill>
                <a:latin typeface="Courier New" panose="02070309020205020404" pitchFamily="49" charset="0"/>
                <a:cs typeface="Courier New" panose="02070309020205020404" pitchFamily="49" charset="0"/>
              </a:rPr>
              <a:t> in </a:t>
            </a:r>
            <a:r>
              <a:rPr lang="en-US" sz="800" dirty="0" err="1">
                <a:solidFill>
                  <a:schemeClr val="tx1"/>
                </a:solidFill>
                <a:latin typeface="Courier New" panose="02070309020205020404" pitchFamily="49" charset="0"/>
                <a:cs typeface="Courier New" panose="02070309020205020404" pitchFamily="49" charset="0"/>
              </a:rPr>
              <a:t>sorted_results_nl</a:t>
            </a:r>
            <a:r>
              <a:rPr lang="en-US" sz="800" dirty="0">
                <a:solidFill>
                  <a:schemeClr val="tx1"/>
                </a:solidFill>
                <a:latin typeface="Courier New" panose="02070309020205020404" pitchFamily="49" charset="0"/>
                <a:cs typeface="Courier New" panose="02070309020205020404" pitchFamily="49" charset="0"/>
              </a:rPr>
              <a:t> if </a:t>
            </a:r>
            <a:r>
              <a:rPr lang="en-US" sz="800" dirty="0" err="1">
                <a:solidFill>
                  <a:schemeClr val="tx1"/>
                </a:solidFill>
                <a:latin typeface="Courier New" panose="02070309020205020404" pitchFamily="49" charset="0"/>
                <a:cs typeface="Courier New" panose="02070309020205020404" pitchFamily="49" charset="0"/>
              </a:rPr>
              <a:t>result_name</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XGBClassifier</a:t>
            </a:r>
            <a:r>
              <a:rPr lang="en-US" sz="800" dirty="0">
                <a:solidFill>
                  <a:schemeClr val="tx1"/>
                </a:solidFill>
                <a:latin typeface="Courier New" panose="02070309020205020404" pitchFamily="49" charset="0"/>
                <a:cs typeface="Courier New" panose="02070309020205020404" pitchFamily="49" charset="0"/>
              </a:rPr>
              <a:t>"), None)</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print('')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print("The </a:t>
            </a:r>
            <a:r>
              <a:rPr lang="en-US" sz="800" dirty="0" err="1">
                <a:solidFill>
                  <a:schemeClr val="tx1"/>
                </a:solidFill>
                <a:latin typeface="Courier New" panose="02070309020205020404" pitchFamily="49" charset="0"/>
                <a:cs typeface="Courier New" panose="02070309020205020404" pitchFamily="49" charset="0"/>
              </a:rPr>
              <a:t>XGBClassifier</a:t>
            </a:r>
            <a:r>
              <a:rPr lang="en-US" sz="800" dirty="0">
                <a:solidFill>
                  <a:schemeClr val="tx1"/>
                </a:solidFill>
                <a:latin typeface="Courier New" panose="02070309020205020404" pitchFamily="49" charset="0"/>
                <a:cs typeface="Courier New" panose="02070309020205020404" pitchFamily="49" charset="0"/>
              </a:rPr>
              <a:t> model generates an AUC score of {:.2f}% on the full </a:t>
            </a:r>
            <a:r>
              <a:rPr lang="en-US" sz="800" dirty="0" err="1">
                <a:solidFill>
                  <a:schemeClr val="tx1"/>
                </a:solidFill>
                <a:latin typeface="Courier New" panose="02070309020205020404" pitchFamily="49" charset="0"/>
                <a:cs typeface="Courier New" panose="02070309020205020404" pitchFamily="49" charset="0"/>
              </a:rPr>
              <a:t>dataset.".format</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xgb_result</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print("The </a:t>
            </a:r>
            <a:r>
              <a:rPr lang="en-US" sz="800" dirty="0" err="1">
                <a:solidFill>
                  <a:schemeClr val="tx1"/>
                </a:solidFill>
                <a:latin typeface="Courier New" panose="02070309020205020404" pitchFamily="49" charset="0"/>
                <a:cs typeface="Courier New" panose="02070309020205020404" pitchFamily="49" charset="0"/>
              </a:rPr>
              <a:t>XGBClassifier</a:t>
            </a:r>
            <a:r>
              <a:rPr lang="en-US" sz="800" dirty="0">
                <a:solidFill>
                  <a:schemeClr val="tx1"/>
                </a:solidFill>
                <a:latin typeface="Courier New" panose="02070309020205020404" pitchFamily="49" charset="0"/>
                <a:cs typeface="Courier New" panose="02070309020205020404" pitchFamily="49" charset="0"/>
              </a:rPr>
              <a:t> model generates an AUC score of {:.2f}% on the non-lab </a:t>
            </a:r>
            <a:r>
              <a:rPr lang="en-US" sz="800" dirty="0" err="1">
                <a:solidFill>
                  <a:schemeClr val="tx1"/>
                </a:solidFill>
                <a:latin typeface="Courier New" panose="02070309020205020404" pitchFamily="49" charset="0"/>
                <a:cs typeface="Courier New" panose="02070309020205020404" pitchFamily="49" charset="0"/>
              </a:rPr>
              <a:t>dataset.".format</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xgb_result_nl</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print('')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print('For consistency with the research paper, we will use the </a:t>
            </a:r>
            <a:r>
              <a:rPr lang="en-US" sz="800" dirty="0" err="1">
                <a:solidFill>
                  <a:schemeClr val="tx1"/>
                </a:solidFill>
                <a:latin typeface="Courier New" panose="02070309020205020404" pitchFamily="49" charset="0"/>
                <a:cs typeface="Courier New" panose="02070309020205020404" pitchFamily="49" charset="0"/>
              </a:rPr>
              <a:t>XGBClassifier</a:t>
            </a:r>
            <a:r>
              <a:rPr lang="en-US" sz="800" dirty="0">
                <a:solidFill>
                  <a:schemeClr val="tx1"/>
                </a:solidFill>
                <a:latin typeface="Courier New" panose="02070309020205020404" pitchFamily="49" charset="0"/>
                <a:cs typeface="Courier New" panose="02070309020205020404" pitchFamily="49" charset="0"/>
              </a:rPr>
              <a:t> model, noting that its AUC is consistent with that of the optimal models')</a:t>
            </a:r>
          </a:p>
        </p:txBody>
      </p:sp>
      <p:sp>
        <p:nvSpPr>
          <p:cNvPr id="3" name="Content Placeholder 2">
            <a:extLst>
              <a:ext uri="{FF2B5EF4-FFF2-40B4-BE49-F238E27FC236}">
                <a16:creationId xmlns:a16="http://schemas.microsoft.com/office/drawing/2014/main" id="{17FB97DE-39F7-7889-DC26-AB3457CC8279}"/>
              </a:ext>
            </a:extLst>
          </p:cNvPr>
          <p:cNvSpPr txBox="1">
            <a:spLocks/>
          </p:cNvSpPr>
          <p:nvPr/>
        </p:nvSpPr>
        <p:spPr>
          <a:xfrm>
            <a:off x="5067662" y="865075"/>
            <a:ext cx="5440030" cy="2563925"/>
          </a:xfrm>
          <a:prstGeom prst="rect">
            <a:avLst/>
          </a:prstGeom>
          <a:ln>
            <a:solidFill>
              <a:schemeClr val="tx1"/>
            </a:solidFill>
          </a:ln>
        </p:spPr>
        <p:txBody>
          <a:bodyPr vert="horz" lIns="91440" tIns="45720" rIns="91440" bIns="45720" numCol="1"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800" dirty="0">
                <a:solidFill>
                  <a:schemeClr val="tx1"/>
                </a:solidFill>
                <a:latin typeface="Courier New" panose="02070309020205020404" pitchFamily="49" charset="0"/>
                <a:cs typeface="Courier New" panose="02070309020205020404" pitchFamily="49" charset="0"/>
              </a:rPr>
              <a:t>The &lt;</a:t>
            </a:r>
            <a:r>
              <a:rPr lang="en-US" sz="800" dirty="0" err="1">
                <a:solidFill>
                  <a:schemeClr val="tx1"/>
                </a:solidFill>
                <a:latin typeface="Courier New" panose="02070309020205020404" pitchFamily="49" charset="0"/>
                <a:cs typeface="Courier New" panose="02070309020205020404" pitchFamily="49" charset="0"/>
              </a:rPr>
              <a:t>catboost.core.CatBoostClassifier</a:t>
            </a:r>
            <a:r>
              <a:rPr lang="en-US" sz="800" dirty="0">
                <a:solidFill>
                  <a:schemeClr val="tx1"/>
                </a:solidFill>
                <a:latin typeface="Courier New" panose="02070309020205020404" pitchFamily="49" charset="0"/>
                <a:cs typeface="Courier New" panose="02070309020205020404" pitchFamily="49" charset="0"/>
              </a:rPr>
              <a:t> object at 0x7c39d8835930&gt; model generates the highest AUC score on the full dataset.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The model generates an AUC score of 99.96%.</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The &lt;</a:t>
            </a:r>
            <a:r>
              <a:rPr lang="en-US" sz="800" dirty="0" err="1">
                <a:solidFill>
                  <a:schemeClr val="tx1"/>
                </a:solidFill>
                <a:latin typeface="Courier New" panose="02070309020205020404" pitchFamily="49" charset="0"/>
                <a:cs typeface="Courier New" panose="02070309020205020404" pitchFamily="49" charset="0"/>
              </a:rPr>
              <a:t>catboost.core.CatBoostClassifier</a:t>
            </a:r>
            <a:r>
              <a:rPr lang="en-US" sz="800" dirty="0">
                <a:solidFill>
                  <a:schemeClr val="tx1"/>
                </a:solidFill>
                <a:latin typeface="Courier New" panose="02070309020205020404" pitchFamily="49" charset="0"/>
                <a:cs typeface="Courier New" panose="02070309020205020404" pitchFamily="49" charset="0"/>
              </a:rPr>
              <a:t> object at 0x7c39d8835930&gt; model generates the highest AUC score on non-lab dataset.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The model generates an AUC score of 98.23%.</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The </a:t>
            </a:r>
            <a:r>
              <a:rPr lang="en-US" sz="800" dirty="0" err="1">
                <a:solidFill>
                  <a:schemeClr val="tx1"/>
                </a:solidFill>
                <a:latin typeface="Courier New" panose="02070309020205020404" pitchFamily="49" charset="0"/>
                <a:cs typeface="Courier New" panose="02070309020205020404" pitchFamily="49" charset="0"/>
              </a:rPr>
              <a:t>XGBClassifier</a:t>
            </a:r>
            <a:r>
              <a:rPr lang="en-US" sz="800" dirty="0">
                <a:solidFill>
                  <a:schemeClr val="tx1"/>
                </a:solidFill>
                <a:latin typeface="Courier New" panose="02070309020205020404" pitchFamily="49" charset="0"/>
                <a:cs typeface="Courier New" panose="02070309020205020404" pitchFamily="49" charset="0"/>
              </a:rPr>
              <a:t> model generates an AUC score of 99.85% on the full dataset.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The </a:t>
            </a:r>
            <a:r>
              <a:rPr lang="en-US" sz="800" dirty="0" err="1">
                <a:solidFill>
                  <a:schemeClr val="tx1"/>
                </a:solidFill>
                <a:latin typeface="Courier New" panose="02070309020205020404" pitchFamily="49" charset="0"/>
                <a:cs typeface="Courier New" panose="02070309020205020404" pitchFamily="49" charset="0"/>
              </a:rPr>
              <a:t>XGBClassifier</a:t>
            </a:r>
            <a:r>
              <a:rPr lang="en-US" sz="800" dirty="0">
                <a:solidFill>
                  <a:schemeClr val="tx1"/>
                </a:solidFill>
                <a:latin typeface="Courier New" panose="02070309020205020404" pitchFamily="49" charset="0"/>
                <a:cs typeface="Courier New" panose="02070309020205020404" pitchFamily="49" charset="0"/>
              </a:rPr>
              <a:t> model generates an AUC score of 97.73% on the non-lab dataset.</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For consistency with the research paper, we will use the </a:t>
            </a:r>
            <a:r>
              <a:rPr lang="en-US" sz="800" dirty="0" err="1">
                <a:solidFill>
                  <a:schemeClr val="tx1"/>
                </a:solidFill>
                <a:latin typeface="Courier New" panose="02070309020205020404" pitchFamily="49" charset="0"/>
                <a:cs typeface="Courier New" panose="02070309020205020404" pitchFamily="49" charset="0"/>
              </a:rPr>
              <a:t>XGBClassifier</a:t>
            </a:r>
            <a:r>
              <a:rPr lang="en-US" sz="800" dirty="0">
                <a:solidFill>
                  <a:schemeClr val="tx1"/>
                </a:solidFill>
                <a:latin typeface="Courier New" panose="02070309020205020404" pitchFamily="49" charset="0"/>
                <a:cs typeface="Courier New" panose="02070309020205020404" pitchFamily="49" charset="0"/>
              </a:rPr>
              <a:t> model, noting that its AUC is consistent with that of the optimal models.</a:t>
            </a:r>
          </a:p>
        </p:txBody>
      </p:sp>
      <p:sp>
        <p:nvSpPr>
          <p:cNvPr id="5" name="Content Placeholder 2">
            <a:extLst>
              <a:ext uri="{FF2B5EF4-FFF2-40B4-BE49-F238E27FC236}">
                <a16:creationId xmlns:a16="http://schemas.microsoft.com/office/drawing/2014/main" id="{A4E8B94F-E5D8-42DE-DED8-14BFD888E4D6}"/>
              </a:ext>
            </a:extLst>
          </p:cNvPr>
          <p:cNvSpPr txBox="1">
            <a:spLocks/>
          </p:cNvSpPr>
          <p:nvPr/>
        </p:nvSpPr>
        <p:spPr>
          <a:xfrm>
            <a:off x="5067662" y="3596773"/>
            <a:ext cx="5440030" cy="369499"/>
          </a:xfrm>
          <a:prstGeom prst="rect">
            <a:avLst/>
          </a:prstGeom>
          <a:ln>
            <a:solidFill>
              <a:schemeClr val="tx1"/>
            </a:solidFill>
          </a:ln>
        </p:spPr>
        <p:txBody>
          <a:bodyPr vert="horz" lIns="91440" tIns="45720" rIns="91440" bIns="45720" numCol="1"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800" dirty="0">
                <a:solidFill>
                  <a:schemeClr val="tx1"/>
                </a:solidFill>
                <a:latin typeface="Courier New" panose="02070309020205020404" pitchFamily="49" charset="0"/>
                <a:cs typeface="Courier New" panose="02070309020205020404" pitchFamily="49" charset="0"/>
              </a:rPr>
              <a:t>Please note that due to the dynamic nature of machine learning, user results may differ from those in this presentation.</a:t>
            </a:r>
          </a:p>
        </p:txBody>
      </p:sp>
    </p:spTree>
    <p:extLst>
      <p:ext uri="{BB962C8B-B14F-4D97-AF65-F5344CB8AC3E}">
        <p14:creationId xmlns:p14="http://schemas.microsoft.com/office/powerpoint/2010/main" val="1862619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Setup</a:t>
            </a:r>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7"/>
            <a:ext cx="10790208" cy="1782793"/>
          </a:xfrm>
          <a:ln>
            <a:solidFill>
              <a:schemeClr val="tx1"/>
            </a:solidFill>
          </a:ln>
        </p:spPr>
        <p:txBody>
          <a:bodyPr>
            <a:noAutofit/>
          </a:bodyPr>
          <a:lstStyle/>
          <a:p>
            <a:pPr>
              <a:lnSpc>
                <a:spcPct val="100000"/>
              </a:lnSpc>
            </a:pPr>
            <a:r>
              <a:rPr lang="en-US" sz="900" dirty="0">
                <a:solidFill>
                  <a:schemeClr val="tx1"/>
                </a:solidFill>
                <a:latin typeface="Courier New" panose="02070309020205020404" pitchFamily="49" charset="0"/>
              </a:rPr>
              <a:t>import pandas as pd</a:t>
            </a:r>
          </a:p>
          <a:p>
            <a:pPr>
              <a:lnSpc>
                <a:spcPct val="100000"/>
              </a:lnSpc>
            </a:pPr>
            <a:r>
              <a:rPr lang="en-US" sz="900" dirty="0">
                <a:solidFill>
                  <a:schemeClr val="tx1"/>
                </a:solidFill>
                <a:latin typeface="Courier New" panose="02070309020205020404" pitchFamily="49" charset="0"/>
              </a:rPr>
              <a:t>import </a:t>
            </a:r>
            <a:r>
              <a:rPr lang="en-US" sz="900" dirty="0" err="1">
                <a:solidFill>
                  <a:schemeClr val="tx1"/>
                </a:solidFill>
                <a:latin typeface="Courier New" panose="02070309020205020404" pitchFamily="49" charset="0"/>
              </a:rPr>
              <a:t>numpy</a:t>
            </a:r>
            <a:r>
              <a:rPr lang="en-US" sz="900" dirty="0">
                <a:solidFill>
                  <a:schemeClr val="tx1"/>
                </a:solidFill>
                <a:latin typeface="Courier New" panose="02070309020205020404" pitchFamily="49" charset="0"/>
              </a:rPr>
              <a:t> as np</a:t>
            </a:r>
          </a:p>
          <a:p>
            <a:pPr>
              <a:lnSpc>
                <a:spcPct val="100000"/>
              </a:lnSpc>
            </a:pPr>
            <a:r>
              <a:rPr lang="en-US" sz="900" dirty="0">
                <a:solidFill>
                  <a:schemeClr val="tx1"/>
                </a:solidFill>
                <a:latin typeface="Courier New" panose="02070309020205020404" pitchFamily="49" charset="0"/>
              </a:rPr>
              <a:t>import </a:t>
            </a:r>
            <a:r>
              <a:rPr lang="en-US" sz="900" dirty="0" err="1">
                <a:solidFill>
                  <a:schemeClr val="tx1"/>
                </a:solidFill>
                <a:latin typeface="Courier New" panose="02070309020205020404" pitchFamily="49" charset="0"/>
              </a:rPr>
              <a:t>matplotlib.pyplot</a:t>
            </a:r>
            <a:r>
              <a:rPr lang="en-US" sz="900" dirty="0">
                <a:solidFill>
                  <a:schemeClr val="tx1"/>
                </a:solidFill>
                <a:latin typeface="Courier New" panose="02070309020205020404" pitchFamily="49" charset="0"/>
              </a:rPr>
              <a:t> as </a:t>
            </a:r>
            <a:r>
              <a:rPr lang="en-US" sz="900" dirty="0" err="1">
                <a:solidFill>
                  <a:schemeClr val="tx1"/>
                </a:solidFill>
                <a:latin typeface="Courier New" panose="02070309020205020404" pitchFamily="49" charset="0"/>
              </a:rPr>
              <a:t>plt</a:t>
            </a:r>
            <a:endParaRPr lang="en-US" sz="900" dirty="0">
              <a:solidFill>
                <a:schemeClr val="tx1"/>
              </a:solidFill>
              <a:latin typeface="Courier New" panose="02070309020205020404" pitchFamily="49" charset="0"/>
            </a:endParaRPr>
          </a:p>
          <a:p>
            <a:pPr>
              <a:lnSpc>
                <a:spcPct val="100000"/>
              </a:lnSpc>
            </a:pPr>
            <a:r>
              <a:rPr lang="en-US" sz="900" dirty="0">
                <a:solidFill>
                  <a:schemeClr val="tx1"/>
                </a:solidFill>
                <a:latin typeface="Courier New" panose="02070309020205020404" pitchFamily="49" charset="0"/>
              </a:rPr>
              <a:t>import </a:t>
            </a:r>
            <a:r>
              <a:rPr lang="en-US" sz="900" dirty="0" err="1">
                <a:solidFill>
                  <a:schemeClr val="tx1"/>
                </a:solidFill>
                <a:latin typeface="Courier New" panose="02070309020205020404" pitchFamily="49" charset="0"/>
              </a:rPr>
              <a:t>matplotlib.ticker</a:t>
            </a:r>
            <a:r>
              <a:rPr lang="en-US" sz="900" dirty="0">
                <a:solidFill>
                  <a:schemeClr val="tx1"/>
                </a:solidFill>
                <a:latin typeface="Courier New" panose="02070309020205020404" pitchFamily="49" charset="0"/>
              </a:rPr>
              <a:t> as ticker</a:t>
            </a:r>
          </a:p>
          <a:p>
            <a:pPr>
              <a:lnSpc>
                <a:spcPct val="100000"/>
              </a:lnSpc>
            </a:pPr>
            <a:r>
              <a:rPr lang="en-US" sz="900" dirty="0">
                <a:solidFill>
                  <a:schemeClr val="tx1"/>
                </a:solidFill>
                <a:latin typeface="Courier New" panose="02070309020205020404" pitchFamily="49" charset="0"/>
              </a:rPr>
              <a:t>import seaborn as </a:t>
            </a:r>
            <a:r>
              <a:rPr lang="en-US" sz="900" dirty="0" err="1">
                <a:solidFill>
                  <a:schemeClr val="tx1"/>
                </a:solidFill>
                <a:latin typeface="Courier New" panose="02070309020205020404" pitchFamily="49" charset="0"/>
              </a:rPr>
              <a:t>sns</a:t>
            </a:r>
            <a:endParaRPr lang="en-US" sz="900" dirty="0">
              <a:solidFill>
                <a:schemeClr val="tx1"/>
              </a:solidFill>
              <a:latin typeface="Courier New" panose="02070309020205020404" pitchFamily="49" charset="0"/>
            </a:endParaRPr>
          </a:p>
          <a:p>
            <a:pPr>
              <a:lnSpc>
                <a:spcPct val="100000"/>
              </a:lnSpc>
            </a:pPr>
            <a:r>
              <a:rPr lang="en-US" sz="900" dirty="0">
                <a:solidFill>
                  <a:schemeClr val="tx1"/>
                </a:solidFill>
                <a:latin typeface="Courier New" panose="02070309020205020404" pitchFamily="49" charset="0"/>
              </a:rPr>
              <a:t>import datetime</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373092" y="2850032"/>
            <a:ext cx="10790208" cy="578968"/>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000" dirty="0">
                <a:solidFill>
                  <a:schemeClr val="tx1"/>
                </a:solidFill>
                <a:latin typeface="Courier New" panose="02070309020205020404" pitchFamily="49" charset="0"/>
                <a:cs typeface="Courier New" panose="02070309020205020404" pitchFamily="49" charset="0"/>
              </a:rPr>
              <a:t>from </a:t>
            </a:r>
            <a:r>
              <a:rPr lang="en-US" sz="1000" dirty="0" err="1">
                <a:solidFill>
                  <a:schemeClr val="tx1"/>
                </a:solidFill>
                <a:latin typeface="Courier New" panose="02070309020205020404" pitchFamily="49" charset="0"/>
                <a:cs typeface="Courier New" panose="02070309020205020404" pitchFamily="49" charset="0"/>
              </a:rPr>
              <a:t>google.colab</a:t>
            </a:r>
            <a:r>
              <a:rPr lang="en-US" sz="1000" dirty="0">
                <a:solidFill>
                  <a:schemeClr val="tx1"/>
                </a:solidFill>
                <a:latin typeface="Courier New" panose="02070309020205020404" pitchFamily="49" charset="0"/>
                <a:cs typeface="Courier New" panose="02070309020205020404" pitchFamily="49" charset="0"/>
              </a:rPr>
              <a:t> import drive</a:t>
            </a:r>
          </a:p>
          <a:p>
            <a:pPr>
              <a:lnSpc>
                <a:spcPct val="100000"/>
              </a:lnSpc>
            </a:pPr>
            <a:r>
              <a:rPr lang="en-US" sz="1000" dirty="0" err="1">
                <a:solidFill>
                  <a:schemeClr val="tx1"/>
                </a:solidFill>
                <a:latin typeface="Courier New" panose="02070309020205020404" pitchFamily="49" charset="0"/>
                <a:cs typeface="Courier New" panose="02070309020205020404" pitchFamily="49" charset="0"/>
              </a:rPr>
              <a:t>drive.mount</a:t>
            </a:r>
            <a:r>
              <a:rPr lang="en-US" sz="1000" dirty="0">
                <a:solidFill>
                  <a:schemeClr val="tx1"/>
                </a:solidFill>
                <a:latin typeface="Courier New" panose="02070309020205020404" pitchFamily="49" charset="0"/>
                <a:cs typeface="Courier New" panose="02070309020205020404" pitchFamily="49" charset="0"/>
              </a:rPr>
              <a:t>('/content/drive')</a:t>
            </a:r>
          </a:p>
        </p:txBody>
      </p:sp>
    </p:spTree>
    <p:extLst>
      <p:ext uri="{BB962C8B-B14F-4D97-AF65-F5344CB8AC3E}">
        <p14:creationId xmlns:p14="http://schemas.microsoft.com/office/powerpoint/2010/main" val="1315806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Model Analysis &amp; Evaluation: Useful Functions</a:t>
            </a:r>
          </a:p>
        </p:txBody>
      </p:sp>
      <p:sp>
        <p:nvSpPr>
          <p:cNvPr id="3" name="Content Placeholder 2">
            <a:extLst>
              <a:ext uri="{FF2B5EF4-FFF2-40B4-BE49-F238E27FC236}">
                <a16:creationId xmlns:a16="http://schemas.microsoft.com/office/drawing/2014/main" id="{17FB97DE-39F7-7889-DC26-AB3457CC8279}"/>
              </a:ext>
            </a:extLst>
          </p:cNvPr>
          <p:cNvSpPr txBox="1">
            <a:spLocks/>
          </p:cNvSpPr>
          <p:nvPr/>
        </p:nvSpPr>
        <p:spPr>
          <a:xfrm>
            <a:off x="373092" y="877893"/>
            <a:ext cx="10789920" cy="5652303"/>
          </a:xfrm>
          <a:prstGeom prst="rect">
            <a:avLst/>
          </a:prstGeom>
          <a:ln>
            <a:solidFill>
              <a:schemeClr val="tx1"/>
            </a:solidFill>
          </a:ln>
        </p:spPr>
        <p:txBody>
          <a:bodyPr vert="horz" lIns="91440" tIns="45720" rIns="91440" bIns="45720" numCol="3"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800" dirty="0">
                <a:solidFill>
                  <a:schemeClr val="tx1"/>
                </a:solidFill>
                <a:latin typeface="Courier New" panose="02070309020205020404" pitchFamily="49" charset="0"/>
                <a:cs typeface="Courier New" panose="02070309020205020404" pitchFamily="49" charset="0"/>
              </a:rPr>
              <a:t>from </a:t>
            </a:r>
            <a:r>
              <a:rPr lang="en-US" sz="800" dirty="0" err="1">
                <a:solidFill>
                  <a:schemeClr val="tx1"/>
                </a:solidFill>
                <a:latin typeface="Courier New" panose="02070309020205020404" pitchFamily="49" charset="0"/>
                <a:cs typeface="Courier New" panose="02070309020205020404" pitchFamily="49" charset="0"/>
              </a:rPr>
              <a:t>sklearn.metrics</a:t>
            </a:r>
            <a:r>
              <a:rPr lang="en-US" sz="800" dirty="0">
                <a:solidFill>
                  <a:schemeClr val="tx1"/>
                </a:solidFill>
                <a:latin typeface="Courier New" panose="02070309020205020404" pitchFamily="49" charset="0"/>
                <a:cs typeface="Courier New" panose="02070309020205020404" pitchFamily="49" charset="0"/>
              </a:rPr>
              <a:t> import </a:t>
            </a:r>
            <a:r>
              <a:rPr lang="en-US" sz="800" dirty="0" err="1">
                <a:solidFill>
                  <a:schemeClr val="tx1"/>
                </a:solidFill>
                <a:latin typeface="Courier New" panose="02070309020205020404" pitchFamily="49" charset="0"/>
                <a:cs typeface="Courier New" panose="02070309020205020404" pitchFamily="49" charset="0"/>
              </a:rPr>
              <a:t>multilabel_confusion_matrix</a:t>
            </a: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#When analyzing the performance of a machine learning model, it is important to consider certain metrics:</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#We will use the multi-label confusion matrix which is used for evaluating the performance of a machine learning model.</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#tn = True Negative; </a:t>
            </a:r>
            <a:r>
              <a:rPr lang="en-US" sz="800" dirty="0" err="1">
                <a:solidFill>
                  <a:schemeClr val="tx1"/>
                </a:solidFill>
                <a:latin typeface="Courier New" panose="02070309020205020404" pitchFamily="49" charset="0"/>
                <a:cs typeface="Courier New" panose="02070309020205020404" pitchFamily="49" charset="0"/>
              </a:rPr>
              <a:t>tp</a:t>
            </a:r>
            <a:r>
              <a:rPr lang="en-US" sz="800" dirty="0">
                <a:solidFill>
                  <a:schemeClr val="tx1"/>
                </a:solidFill>
                <a:latin typeface="Courier New" panose="02070309020205020404" pitchFamily="49" charset="0"/>
                <a:cs typeface="Courier New" panose="02070309020205020404" pitchFamily="49" charset="0"/>
              </a:rPr>
              <a:t> = True Positive; </a:t>
            </a:r>
            <a:r>
              <a:rPr lang="en-US" sz="800" dirty="0" err="1">
                <a:solidFill>
                  <a:schemeClr val="tx1"/>
                </a:solidFill>
                <a:latin typeface="Courier New" panose="02070309020205020404" pitchFamily="49" charset="0"/>
                <a:cs typeface="Courier New" panose="02070309020205020404" pitchFamily="49" charset="0"/>
              </a:rPr>
              <a:t>fn</a:t>
            </a:r>
            <a:r>
              <a:rPr lang="en-US" sz="800" dirty="0">
                <a:solidFill>
                  <a:schemeClr val="tx1"/>
                </a:solidFill>
                <a:latin typeface="Courier New" panose="02070309020205020404" pitchFamily="49" charset="0"/>
                <a:cs typeface="Courier New" panose="02070309020205020404" pitchFamily="49" charset="0"/>
              </a:rPr>
              <a:t> = False Negative; </a:t>
            </a:r>
            <a:r>
              <a:rPr lang="en-US" sz="800" dirty="0" err="1">
                <a:solidFill>
                  <a:schemeClr val="tx1"/>
                </a:solidFill>
                <a:latin typeface="Courier New" panose="02070309020205020404" pitchFamily="49" charset="0"/>
                <a:cs typeface="Courier New" panose="02070309020205020404" pitchFamily="49" charset="0"/>
              </a:rPr>
              <a:t>fp</a:t>
            </a:r>
            <a:r>
              <a:rPr lang="en-US" sz="800" dirty="0">
                <a:solidFill>
                  <a:schemeClr val="tx1"/>
                </a:solidFill>
                <a:latin typeface="Courier New" panose="02070309020205020404" pitchFamily="49" charset="0"/>
                <a:cs typeface="Courier New" panose="02070309020205020404" pitchFamily="49" charset="0"/>
              </a:rPr>
              <a:t> = False Positive</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#Let's create a number of useful functions to calculate metrics to assess the efficacy of our machine learning model.</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def </a:t>
            </a:r>
            <a:r>
              <a:rPr lang="en-US" sz="800" dirty="0" err="1">
                <a:solidFill>
                  <a:schemeClr val="tx1"/>
                </a:solidFill>
                <a:latin typeface="Courier New" panose="02070309020205020404" pitchFamily="49" charset="0"/>
                <a:cs typeface="Courier New" panose="02070309020205020404" pitchFamily="49" charset="0"/>
              </a:rPr>
              <a:t>calc_accuracy</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y_actual</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y_pred</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y_true</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np.array</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y_actual</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y_pred</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y_pred</a:t>
            </a: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  mcm = </a:t>
            </a:r>
            <a:r>
              <a:rPr lang="en-US" sz="800" dirty="0" err="1">
                <a:solidFill>
                  <a:schemeClr val="tx1"/>
                </a:solidFill>
                <a:latin typeface="Courier New" panose="02070309020205020404" pitchFamily="49" charset="0"/>
                <a:cs typeface="Courier New" panose="02070309020205020404" pitchFamily="49" charset="0"/>
              </a:rPr>
              <a:t>multilabel_confusion_matrix</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y_true</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y_pred</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tn</a:t>
            </a:r>
            <a:r>
              <a:rPr lang="en-US" sz="800" dirty="0">
                <a:solidFill>
                  <a:schemeClr val="tx1"/>
                </a:solidFill>
                <a:latin typeface="Courier New" panose="02070309020205020404" pitchFamily="49" charset="0"/>
                <a:cs typeface="Courier New" panose="02070309020205020404" pitchFamily="49" charset="0"/>
              </a:rPr>
              <a:t> = mcm[:, 0, 0]</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tp</a:t>
            </a:r>
            <a:r>
              <a:rPr lang="en-US" sz="800" dirty="0">
                <a:solidFill>
                  <a:schemeClr val="tx1"/>
                </a:solidFill>
                <a:latin typeface="Courier New" panose="02070309020205020404" pitchFamily="49" charset="0"/>
                <a:cs typeface="Courier New" panose="02070309020205020404" pitchFamily="49" charset="0"/>
              </a:rPr>
              <a:t> = mcm[:, 1, 1]</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fn</a:t>
            </a:r>
            <a:r>
              <a:rPr lang="en-US" sz="800" dirty="0">
                <a:solidFill>
                  <a:schemeClr val="tx1"/>
                </a:solidFill>
                <a:latin typeface="Courier New" panose="02070309020205020404" pitchFamily="49" charset="0"/>
                <a:cs typeface="Courier New" panose="02070309020205020404" pitchFamily="49" charset="0"/>
              </a:rPr>
              <a:t> = mcm[:, 1, 0]</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fp</a:t>
            </a:r>
            <a:r>
              <a:rPr lang="en-US" sz="800" dirty="0">
                <a:solidFill>
                  <a:schemeClr val="tx1"/>
                </a:solidFill>
                <a:latin typeface="Courier New" panose="02070309020205020404" pitchFamily="49" charset="0"/>
                <a:cs typeface="Courier New" panose="02070309020205020404" pitchFamily="49" charset="0"/>
              </a:rPr>
              <a:t> = mcm[:, 0, 1]</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accuracy = (</a:t>
            </a:r>
            <a:r>
              <a:rPr lang="en-US" sz="800" dirty="0" err="1">
                <a:solidFill>
                  <a:schemeClr val="tx1"/>
                </a:solidFill>
                <a:latin typeface="Courier New" panose="02070309020205020404" pitchFamily="49" charset="0"/>
                <a:cs typeface="Courier New" panose="02070309020205020404" pitchFamily="49" charset="0"/>
              </a:rPr>
              <a:t>tp</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tn</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tp</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fp</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tn</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fn</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return accuracy[0]</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def </a:t>
            </a:r>
            <a:r>
              <a:rPr lang="en-US" sz="800" dirty="0" err="1">
                <a:solidFill>
                  <a:schemeClr val="tx1"/>
                </a:solidFill>
                <a:latin typeface="Courier New" panose="02070309020205020404" pitchFamily="49" charset="0"/>
                <a:cs typeface="Courier New" panose="02070309020205020404" pitchFamily="49" charset="0"/>
              </a:rPr>
              <a:t>calc_recall</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y_actual</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y_pred</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y_true</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np.array</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y_actual</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y_pred</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y_pred</a:t>
            </a: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  mcm = </a:t>
            </a:r>
            <a:r>
              <a:rPr lang="en-US" sz="800" dirty="0" err="1">
                <a:solidFill>
                  <a:schemeClr val="tx1"/>
                </a:solidFill>
                <a:latin typeface="Courier New" panose="02070309020205020404" pitchFamily="49" charset="0"/>
                <a:cs typeface="Courier New" panose="02070309020205020404" pitchFamily="49" charset="0"/>
              </a:rPr>
              <a:t>multilabel_confusion_matrix</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y_true</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y_pred</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tn</a:t>
            </a:r>
            <a:r>
              <a:rPr lang="en-US" sz="800" dirty="0">
                <a:solidFill>
                  <a:schemeClr val="tx1"/>
                </a:solidFill>
                <a:latin typeface="Courier New" panose="02070309020205020404" pitchFamily="49" charset="0"/>
                <a:cs typeface="Courier New" panose="02070309020205020404" pitchFamily="49" charset="0"/>
              </a:rPr>
              <a:t> = mcm[:, 0, 0]</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tp</a:t>
            </a:r>
            <a:r>
              <a:rPr lang="en-US" sz="800" dirty="0">
                <a:solidFill>
                  <a:schemeClr val="tx1"/>
                </a:solidFill>
                <a:latin typeface="Courier New" panose="02070309020205020404" pitchFamily="49" charset="0"/>
                <a:cs typeface="Courier New" panose="02070309020205020404" pitchFamily="49" charset="0"/>
              </a:rPr>
              <a:t> = mcm[:, 1, 1]</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fn</a:t>
            </a:r>
            <a:r>
              <a:rPr lang="en-US" sz="800" dirty="0">
                <a:solidFill>
                  <a:schemeClr val="tx1"/>
                </a:solidFill>
                <a:latin typeface="Courier New" panose="02070309020205020404" pitchFamily="49" charset="0"/>
                <a:cs typeface="Courier New" panose="02070309020205020404" pitchFamily="49" charset="0"/>
              </a:rPr>
              <a:t> = mcm[:, 1, 0]</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fp</a:t>
            </a:r>
            <a:r>
              <a:rPr lang="en-US" sz="800" dirty="0">
                <a:solidFill>
                  <a:schemeClr val="tx1"/>
                </a:solidFill>
                <a:latin typeface="Courier New" panose="02070309020205020404" pitchFamily="49" charset="0"/>
                <a:cs typeface="Courier New" panose="02070309020205020404" pitchFamily="49" charset="0"/>
              </a:rPr>
              <a:t> = mcm[:, 0, 1]</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recall = </a:t>
            </a:r>
            <a:r>
              <a:rPr lang="en-US" sz="800" dirty="0" err="1">
                <a:solidFill>
                  <a:schemeClr val="tx1"/>
                </a:solidFill>
                <a:latin typeface="Courier New" panose="02070309020205020404" pitchFamily="49" charset="0"/>
                <a:cs typeface="Courier New" panose="02070309020205020404" pitchFamily="49" charset="0"/>
              </a:rPr>
              <a:t>tp</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tp</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fn</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return recall[0]</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def </a:t>
            </a:r>
            <a:r>
              <a:rPr lang="en-US" sz="800" dirty="0" err="1">
                <a:solidFill>
                  <a:schemeClr val="tx1"/>
                </a:solidFill>
                <a:latin typeface="Courier New" panose="02070309020205020404" pitchFamily="49" charset="0"/>
                <a:cs typeface="Courier New" panose="02070309020205020404" pitchFamily="49" charset="0"/>
              </a:rPr>
              <a:t>calc_specificity</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y_actual</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y_pred</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y_true</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np.array</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y_actual</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y_pred</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y_pred</a:t>
            </a: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  mcm = </a:t>
            </a:r>
            <a:r>
              <a:rPr lang="en-US" sz="800" dirty="0" err="1">
                <a:solidFill>
                  <a:schemeClr val="tx1"/>
                </a:solidFill>
                <a:latin typeface="Courier New" panose="02070309020205020404" pitchFamily="49" charset="0"/>
                <a:cs typeface="Courier New" panose="02070309020205020404" pitchFamily="49" charset="0"/>
              </a:rPr>
              <a:t>multilabel_confusion_matrix</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y_true</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y_pred</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tn</a:t>
            </a:r>
            <a:r>
              <a:rPr lang="en-US" sz="800" dirty="0">
                <a:solidFill>
                  <a:schemeClr val="tx1"/>
                </a:solidFill>
                <a:latin typeface="Courier New" panose="02070309020205020404" pitchFamily="49" charset="0"/>
                <a:cs typeface="Courier New" panose="02070309020205020404" pitchFamily="49" charset="0"/>
              </a:rPr>
              <a:t> = mcm[:, 0, 0]</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tp</a:t>
            </a:r>
            <a:r>
              <a:rPr lang="en-US" sz="800" dirty="0">
                <a:solidFill>
                  <a:schemeClr val="tx1"/>
                </a:solidFill>
                <a:latin typeface="Courier New" panose="02070309020205020404" pitchFamily="49" charset="0"/>
                <a:cs typeface="Courier New" panose="02070309020205020404" pitchFamily="49" charset="0"/>
              </a:rPr>
              <a:t> = mcm[:, 1, 1]</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fn</a:t>
            </a:r>
            <a:r>
              <a:rPr lang="en-US" sz="800" dirty="0">
                <a:solidFill>
                  <a:schemeClr val="tx1"/>
                </a:solidFill>
                <a:latin typeface="Courier New" panose="02070309020205020404" pitchFamily="49" charset="0"/>
                <a:cs typeface="Courier New" panose="02070309020205020404" pitchFamily="49" charset="0"/>
              </a:rPr>
              <a:t> = mcm[:, 1, 0]</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fp</a:t>
            </a:r>
            <a:r>
              <a:rPr lang="en-US" sz="800" dirty="0">
                <a:solidFill>
                  <a:schemeClr val="tx1"/>
                </a:solidFill>
                <a:latin typeface="Courier New" panose="02070309020205020404" pitchFamily="49" charset="0"/>
                <a:cs typeface="Courier New" panose="02070309020205020404" pitchFamily="49" charset="0"/>
              </a:rPr>
              <a:t> = mcm[:, 0, 1]</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specificity = </a:t>
            </a:r>
            <a:r>
              <a:rPr lang="en-US" sz="800" dirty="0" err="1">
                <a:solidFill>
                  <a:schemeClr val="tx1"/>
                </a:solidFill>
                <a:latin typeface="Courier New" panose="02070309020205020404" pitchFamily="49" charset="0"/>
                <a:cs typeface="Courier New" panose="02070309020205020404" pitchFamily="49" charset="0"/>
              </a:rPr>
              <a:t>tn</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tn</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fp</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return specificity[0]</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def </a:t>
            </a:r>
            <a:r>
              <a:rPr lang="en-US" sz="800" dirty="0" err="1">
                <a:solidFill>
                  <a:schemeClr val="tx1"/>
                </a:solidFill>
                <a:latin typeface="Courier New" panose="02070309020205020404" pitchFamily="49" charset="0"/>
                <a:cs typeface="Courier New" panose="02070309020205020404" pitchFamily="49" charset="0"/>
              </a:rPr>
              <a:t>calc_fallout</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y_actual</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y_pred</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y_true</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np.array</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y_actual</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y_pred</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y_pred</a:t>
            </a: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  mcm = </a:t>
            </a:r>
            <a:r>
              <a:rPr lang="en-US" sz="800" dirty="0" err="1">
                <a:solidFill>
                  <a:schemeClr val="tx1"/>
                </a:solidFill>
                <a:latin typeface="Courier New" panose="02070309020205020404" pitchFamily="49" charset="0"/>
                <a:cs typeface="Courier New" panose="02070309020205020404" pitchFamily="49" charset="0"/>
              </a:rPr>
              <a:t>multilabel_confusion_matrix</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y_true</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y_pred</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tn</a:t>
            </a:r>
            <a:r>
              <a:rPr lang="en-US" sz="800" dirty="0">
                <a:solidFill>
                  <a:schemeClr val="tx1"/>
                </a:solidFill>
                <a:latin typeface="Courier New" panose="02070309020205020404" pitchFamily="49" charset="0"/>
                <a:cs typeface="Courier New" panose="02070309020205020404" pitchFamily="49" charset="0"/>
              </a:rPr>
              <a:t> = mcm[:, 0, 0]</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tp</a:t>
            </a:r>
            <a:r>
              <a:rPr lang="en-US" sz="800" dirty="0">
                <a:solidFill>
                  <a:schemeClr val="tx1"/>
                </a:solidFill>
                <a:latin typeface="Courier New" panose="02070309020205020404" pitchFamily="49" charset="0"/>
                <a:cs typeface="Courier New" panose="02070309020205020404" pitchFamily="49" charset="0"/>
              </a:rPr>
              <a:t> = mcm[:, 1, 1]</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fn</a:t>
            </a:r>
            <a:r>
              <a:rPr lang="en-US" sz="800" dirty="0">
                <a:solidFill>
                  <a:schemeClr val="tx1"/>
                </a:solidFill>
                <a:latin typeface="Courier New" panose="02070309020205020404" pitchFamily="49" charset="0"/>
                <a:cs typeface="Courier New" panose="02070309020205020404" pitchFamily="49" charset="0"/>
              </a:rPr>
              <a:t> = mcm[:, 1, 0]</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fp</a:t>
            </a:r>
            <a:r>
              <a:rPr lang="en-US" sz="800" dirty="0">
                <a:solidFill>
                  <a:schemeClr val="tx1"/>
                </a:solidFill>
                <a:latin typeface="Courier New" panose="02070309020205020404" pitchFamily="49" charset="0"/>
                <a:cs typeface="Courier New" panose="02070309020205020404" pitchFamily="49" charset="0"/>
              </a:rPr>
              <a:t> = mcm[:, 0, 1]</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fallout = </a:t>
            </a:r>
            <a:r>
              <a:rPr lang="en-US" sz="800" dirty="0" err="1">
                <a:solidFill>
                  <a:schemeClr val="tx1"/>
                </a:solidFill>
                <a:latin typeface="Courier New" panose="02070309020205020404" pitchFamily="49" charset="0"/>
                <a:cs typeface="Courier New" panose="02070309020205020404" pitchFamily="49" charset="0"/>
              </a:rPr>
              <a:t>fp</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fp</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tn</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return fallout[0]</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def </a:t>
            </a:r>
            <a:r>
              <a:rPr lang="en-US" sz="800" dirty="0" err="1">
                <a:solidFill>
                  <a:schemeClr val="tx1"/>
                </a:solidFill>
                <a:latin typeface="Courier New" panose="02070309020205020404" pitchFamily="49" charset="0"/>
                <a:cs typeface="Courier New" panose="02070309020205020404" pitchFamily="49" charset="0"/>
              </a:rPr>
              <a:t>calc_missrate</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y_actual</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y_pred</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y_true</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np.array</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y_actual</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y_pred</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y_pred</a:t>
            </a: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  mcm = </a:t>
            </a:r>
            <a:r>
              <a:rPr lang="en-US" sz="800" dirty="0" err="1">
                <a:solidFill>
                  <a:schemeClr val="tx1"/>
                </a:solidFill>
                <a:latin typeface="Courier New" panose="02070309020205020404" pitchFamily="49" charset="0"/>
                <a:cs typeface="Courier New" panose="02070309020205020404" pitchFamily="49" charset="0"/>
              </a:rPr>
              <a:t>multilabel_confusion_matrix</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y_true</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y_pred</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tn</a:t>
            </a:r>
            <a:r>
              <a:rPr lang="en-US" sz="800" dirty="0">
                <a:solidFill>
                  <a:schemeClr val="tx1"/>
                </a:solidFill>
                <a:latin typeface="Courier New" panose="02070309020205020404" pitchFamily="49" charset="0"/>
                <a:cs typeface="Courier New" panose="02070309020205020404" pitchFamily="49" charset="0"/>
              </a:rPr>
              <a:t> = mcm[:, 0, 0]</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tp</a:t>
            </a:r>
            <a:r>
              <a:rPr lang="en-US" sz="800" dirty="0">
                <a:solidFill>
                  <a:schemeClr val="tx1"/>
                </a:solidFill>
                <a:latin typeface="Courier New" panose="02070309020205020404" pitchFamily="49" charset="0"/>
                <a:cs typeface="Courier New" panose="02070309020205020404" pitchFamily="49" charset="0"/>
              </a:rPr>
              <a:t> = mcm[:, 1, 1]</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fn</a:t>
            </a:r>
            <a:r>
              <a:rPr lang="en-US" sz="800" dirty="0">
                <a:solidFill>
                  <a:schemeClr val="tx1"/>
                </a:solidFill>
                <a:latin typeface="Courier New" panose="02070309020205020404" pitchFamily="49" charset="0"/>
                <a:cs typeface="Courier New" panose="02070309020205020404" pitchFamily="49" charset="0"/>
              </a:rPr>
              <a:t> = mcm[:, 1, 0]</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fp</a:t>
            </a:r>
            <a:r>
              <a:rPr lang="en-US" sz="800" dirty="0">
                <a:solidFill>
                  <a:schemeClr val="tx1"/>
                </a:solidFill>
                <a:latin typeface="Courier New" panose="02070309020205020404" pitchFamily="49" charset="0"/>
                <a:cs typeface="Courier New" panose="02070309020205020404" pitchFamily="49" charset="0"/>
              </a:rPr>
              <a:t> = mcm[:, 0, 1]</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missrate</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fn</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fn</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tp</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return </a:t>
            </a:r>
            <a:r>
              <a:rPr lang="en-US" sz="800" dirty="0" err="1">
                <a:solidFill>
                  <a:schemeClr val="tx1"/>
                </a:solidFill>
                <a:latin typeface="Courier New" panose="02070309020205020404" pitchFamily="49" charset="0"/>
                <a:cs typeface="Courier New" panose="02070309020205020404" pitchFamily="49" charset="0"/>
              </a:rPr>
              <a:t>missrate</a:t>
            </a:r>
            <a:r>
              <a:rPr lang="en-US" sz="800" dirty="0">
                <a:solidFill>
                  <a:schemeClr val="tx1"/>
                </a:solidFill>
                <a:latin typeface="Courier New" panose="02070309020205020404" pitchFamily="49" charset="0"/>
                <a:cs typeface="Courier New" panose="02070309020205020404" pitchFamily="49" charset="0"/>
              </a:rPr>
              <a:t>[0]</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def </a:t>
            </a:r>
            <a:r>
              <a:rPr lang="en-US" sz="800" dirty="0" err="1">
                <a:solidFill>
                  <a:schemeClr val="tx1"/>
                </a:solidFill>
                <a:latin typeface="Courier New" panose="02070309020205020404" pitchFamily="49" charset="0"/>
                <a:cs typeface="Courier New" panose="02070309020205020404" pitchFamily="49" charset="0"/>
              </a:rPr>
              <a:t>calc_precision</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y_actual</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y_pred</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y_true</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np.array</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y_actual</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y_pred</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y_pred</a:t>
            </a: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  mcm = </a:t>
            </a:r>
            <a:r>
              <a:rPr lang="en-US" sz="800" dirty="0" err="1">
                <a:solidFill>
                  <a:schemeClr val="tx1"/>
                </a:solidFill>
                <a:latin typeface="Courier New" panose="02070309020205020404" pitchFamily="49" charset="0"/>
                <a:cs typeface="Courier New" panose="02070309020205020404" pitchFamily="49" charset="0"/>
              </a:rPr>
              <a:t>multilabel_confusion_matrix</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y_true</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y_pred</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tn</a:t>
            </a:r>
            <a:r>
              <a:rPr lang="en-US" sz="800" dirty="0">
                <a:solidFill>
                  <a:schemeClr val="tx1"/>
                </a:solidFill>
                <a:latin typeface="Courier New" panose="02070309020205020404" pitchFamily="49" charset="0"/>
                <a:cs typeface="Courier New" panose="02070309020205020404" pitchFamily="49" charset="0"/>
              </a:rPr>
              <a:t> = mcm[:, 0, 0]</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tp</a:t>
            </a:r>
            <a:r>
              <a:rPr lang="en-US" sz="800" dirty="0">
                <a:solidFill>
                  <a:schemeClr val="tx1"/>
                </a:solidFill>
                <a:latin typeface="Courier New" panose="02070309020205020404" pitchFamily="49" charset="0"/>
                <a:cs typeface="Courier New" panose="02070309020205020404" pitchFamily="49" charset="0"/>
              </a:rPr>
              <a:t> = mcm[:, 1, 1]</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fn</a:t>
            </a:r>
            <a:r>
              <a:rPr lang="en-US" sz="800" dirty="0">
                <a:solidFill>
                  <a:schemeClr val="tx1"/>
                </a:solidFill>
                <a:latin typeface="Courier New" panose="02070309020205020404" pitchFamily="49" charset="0"/>
                <a:cs typeface="Courier New" panose="02070309020205020404" pitchFamily="49" charset="0"/>
              </a:rPr>
              <a:t> = mcm[:, 1, 0]</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fp</a:t>
            </a:r>
            <a:r>
              <a:rPr lang="en-US" sz="800" dirty="0">
                <a:solidFill>
                  <a:schemeClr val="tx1"/>
                </a:solidFill>
                <a:latin typeface="Courier New" panose="02070309020205020404" pitchFamily="49" charset="0"/>
                <a:cs typeface="Courier New" panose="02070309020205020404" pitchFamily="49" charset="0"/>
              </a:rPr>
              <a:t> = mcm[:, 0, 1]</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precision = </a:t>
            </a:r>
            <a:r>
              <a:rPr lang="en-US" sz="800" dirty="0" err="1">
                <a:solidFill>
                  <a:schemeClr val="tx1"/>
                </a:solidFill>
                <a:latin typeface="Courier New" panose="02070309020205020404" pitchFamily="49" charset="0"/>
                <a:cs typeface="Courier New" panose="02070309020205020404" pitchFamily="49" charset="0"/>
              </a:rPr>
              <a:t>tp</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tp</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fp</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return precision[0]</a:t>
            </a:r>
          </a:p>
        </p:txBody>
      </p:sp>
    </p:spTree>
    <p:extLst>
      <p:ext uri="{BB962C8B-B14F-4D97-AF65-F5344CB8AC3E}">
        <p14:creationId xmlns:p14="http://schemas.microsoft.com/office/powerpoint/2010/main" val="256167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Model Analysis &amp; Evaluation</a:t>
            </a:r>
          </a:p>
        </p:txBody>
      </p:sp>
      <p:sp>
        <p:nvSpPr>
          <p:cNvPr id="3" name="Content Placeholder 2">
            <a:extLst>
              <a:ext uri="{FF2B5EF4-FFF2-40B4-BE49-F238E27FC236}">
                <a16:creationId xmlns:a16="http://schemas.microsoft.com/office/drawing/2014/main" id="{17FB97DE-39F7-7889-DC26-AB3457CC8279}"/>
              </a:ext>
            </a:extLst>
          </p:cNvPr>
          <p:cNvSpPr txBox="1">
            <a:spLocks/>
          </p:cNvSpPr>
          <p:nvPr/>
        </p:nvSpPr>
        <p:spPr>
          <a:xfrm>
            <a:off x="373092" y="877893"/>
            <a:ext cx="10789920" cy="5652303"/>
          </a:xfrm>
          <a:prstGeom prst="rect">
            <a:avLst/>
          </a:prstGeom>
          <a:ln>
            <a:solidFill>
              <a:schemeClr val="tx1"/>
            </a:solidFill>
          </a:ln>
        </p:spPr>
        <p:txBody>
          <a:bodyPr vert="horz" lIns="91440" tIns="45720" rIns="91440" bIns="45720" numCol="4"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600" dirty="0">
                <a:solidFill>
                  <a:schemeClr val="tx1"/>
                </a:solidFill>
                <a:latin typeface="Courier New" panose="02070309020205020404" pitchFamily="49" charset="0"/>
                <a:cs typeface="Courier New" panose="02070309020205020404" pitchFamily="49" charset="0"/>
              </a:rPr>
              <a:t>from </a:t>
            </a:r>
            <a:r>
              <a:rPr lang="en-US" sz="600" dirty="0" err="1">
                <a:solidFill>
                  <a:schemeClr val="tx1"/>
                </a:solidFill>
                <a:latin typeface="Courier New" panose="02070309020205020404" pitchFamily="49" charset="0"/>
                <a:cs typeface="Courier New" panose="02070309020205020404" pitchFamily="49" charset="0"/>
              </a:rPr>
              <a:t>sklearn.metrics</a:t>
            </a:r>
            <a:r>
              <a:rPr lang="en-US" sz="600" dirty="0">
                <a:solidFill>
                  <a:schemeClr val="tx1"/>
                </a:solidFill>
                <a:latin typeface="Courier New" panose="02070309020205020404" pitchFamily="49" charset="0"/>
                <a:cs typeface="Courier New" panose="02070309020205020404" pitchFamily="49" charset="0"/>
              </a:rPr>
              <a:t> import </a:t>
            </a:r>
            <a:r>
              <a:rPr lang="en-US" sz="600" dirty="0" err="1">
                <a:solidFill>
                  <a:schemeClr val="tx1"/>
                </a:solidFill>
                <a:latin typeface="Courier New" panose="02070309020205020404" pitchFamily="49" charset="0"/>
                <a:cs typeface="Courier New" panose="02070309020205020404" pitchFamily="49" charset="0"/>
              </a:rPr>
              <a:t>multilabel_confusion_matrix</a:t>
            </a:r>
            <a:endParaRPr lang="en-US" sz="600" dirty="0">
              <a:solidFill>
                <a:schemeClr val="tx1"/>
              </a:solidFill>
              <a:latin typeface="Courier New" panose="02070309020205020404" pitchFamily="49" charset="0"/>
              <a:cs typeface="Courier New" panose="02070309020205020404" pitchFamily="49" charset="0"/>
            </a:endParaRPr>
          </a:p>
          <a:p>
            <a:pPr>
              <a:spcBef>
                <a:spcPts val="600"/>
              </a:spcBef>
            </a:pPr>
            <a:r>
              <a:rPr lang="en-US" sz="600" dirty="0">
                <a:solidFill>
                  <a:schemeClr val="tx1"/>
                </a:solidFill>
                <a:latin typeface="Courier New" panose="02070309020205020404" pitchFamily="49" charset="0"/>
                <a:cs typeface="Courier New" panose="02070309020205020404" pitchFamily="49" charset="0"/>
              </a:rPr>
              <a:t>from </a:t>
            </a:r>
            <a:r>
              <a:rPr lang="en-US" sz="600" dirty="0" err="1">
                <a:solidFill>
                  <a:schemeClr val="tx1"/>
                </a:solidFill>
                <a:latin typeface="Courier New" panose="02070309020205020404" pitchFamily="49" charset="0"/>
                <a:cs typeface="Courier New" panose="02070309020205020404" pitchFamily="49" charset="0"/>
              </a:rPr>
              <a:t>sklearn.metrics</a:t>
            </a:r>
            <a:r>
              <a:rPr lang="en-US" sz="600" dirty="0">
                <a:solidFill>
                  <a:schemeClr val="tx1"/>
                </a:solidFill>
                <a:latin typeface="Courier New" panose="02070309020205020404" pitchFamily="49" charset="0"/>
                <a:cs typeface="Courier New" panose="02070309020205020404" pitchFamily="49" charset="0"/>
              </a:rPr>
              <a:t> import </a:t>
            </a:r>
            <a:r>
              <a:rPr lang="en-US" sz="600" dirty="0" err="1">
                <a:solidFill>
                  <a:schemeClr val="tx1"/>
                </a:solidFill>
                <a:latin typeface="Courier New" panose="02070309020205020404" pitchFamily="49" charset="0"/>
                <a:cs typeface="Courier New" panose="02070309020205020404" pitchFamily="49" charset="0"/>
              </a:rPr>
              <a:t>cohen_kappa_score</a:t>
            </a:r>
            <a:endParaRPr lang="en-US" sz="600" dirty="0">
              <a:solidFill>
                <a:schemeClr val="tx1"/>
              </a:solidFill>
              <a:latin typeface="Courier New" panose="02070309020205020404" pitchFamily="49" charset="0"/>
              <a:cs typeface="Courier New" panose="02070309020205020404" pitchFamily="49" charset="0"/>
            </a:endParaRPr>
          </a:p>
          <a:p>
            <a:pPr>
              <a:spcBef>
                <a:spcPts val="600"/>
              </a:spcBef>
            </a:pPr>
            <a:r>
              <a:rPr lang="en-US" sz="600" dirty="0">
                <a:solidFill>
                  <a:schemeClr val="tx1"/>
                </a:solidFill>
                <a:latin typeface="Courier New" panose="02070309020205020404" pitchFamily="49" charset="0"/>
                <a:cs typeface="Courier New" panose="02070309020205020404" pitchFamily="49" charset="0"/>
              </a:rPr>
              <a:t>from </a:t>
            </a:r>
            <a:r>
              <a:rPr lang="en-US" sz="600" dirty="0" err="1">
                <a:solidFill>
                  <a:schemeClr val="tx1"/>
                </a:solidFill>
                <a:latin typeface="Courier New" panose="02070309020205020404" pitchFamily="49" charset="0"/>
                <a:cs typeface="Courier New" panose="02070309020205020404" pitchFamily="49" charset="0"/>
              </a:rPr>
              <a:t>sklearn.metrics</a:t>
            </a:r>
            <a:r>
              <a:rPr lang="en-US" sz="600" dirty="0">
                <a:solidFill>
                  <a:schemeClr val="tx1"/>
                </a:solidFill>
                <a:latin typeface="Courier New" panose="02070309020205020404" pitchFamily="49" charset="0"/>
                <a:cs typeface="Courier New" panose="02070309020205020404" pitchFamily="49" charset="0"/>
              </a:rPr>
              <a:t> import </a:t>
            </a:r>
            <a:r>
              <a:rPr lang="en-US" sz="600" dirty="0" err="1">
                <a:solidFill>
                  <a:schemeClr val="tx1"/>
                </a:solidFill>
                <a:latin typeface="Courier New" panose="02070309020205020404" pitchFamily="49" charset="0"/>
                <a:cs typeface="Courier New" panose="02070309020205020404" pitchFamily="49" charset="0"/>
              </a:rPr>
              <a:t>matthews_corrcoef</a:t>
            </a:r>
            <a:endParaRPr lang="en-US" sz="600" dirty="0">
              <a:solidFill>
                <a:schemeClr val="tx1"/>
              </a:solidFill>
              <a:latin typeface="Courier New" panose="02070309020205020404" pitchFamily="49" charset="0"/>
              <a:cs typeface="Courier New" panose="02070309020205020404" pitchFamily="49" charset="0"/>
            </a:endParaRPr>
          </a:p>
          <a:p>
            <a:pPr>
              <a:spcBef>
                <a:spcPts val="600"/>
              </a:spcBef>
            </a:pPr>
            <a:r>
              <a:rPr lang="en-US" sz="600" dirty="0">
                <a:solidFill>
                  <a:schemeClr val="tx1"/>
                </a:solidFill>
                <a:latin typeface="Courier New" panose="02070309020205020404" pitchFamily="49" charset="0"/>
                <a:cs typeface="Courier New" panose="02070309020205020404" pitchFamily="49" charset="0"/>
              </a:rPr>
              <a:t>from </a:t>
            </a:r>
            <a:r>
              <a:rPr lang="en-US" sz="600" dirty="0" err="1">
                <a:solidFill>
                  <a:schemeClr val="tx1"/>
                </a:solidFill>
                <a:latin typeface="Courier New" panose="02070309020205020404" pitchFamily="49" charset="0"/>
                <a:cs typeface="Courier New" panose="02070309020205020404" pitchFamily="49" charset="0"/>
              </a:rPr>
              <a:t>sklearn.metrics</a:t>
            </a:r>
            <a:r>
              <a:rPr lang="en-US" sz="600" dirty="0">
                <a:solidFill>
                  <a:schemeClr val="tx1"/>
                </a:solidFill>
                <a:latin typeface="Courier New" panose="02070309020205020404" pitchFamily="49" charset="0"/>
                <a:cs typeface="Courier New" panose="02070309020205020404" pitchFamily="49" charset="0"/>
              </a:rPr>
              <a:t> import </a:t>
            </a:r>
            <a:r>
              <a:rPr lang="en-US" sz="600" dirty="0" err="1">
                <a:solidFill>
                  <a:schemeClr val="tx1"/>
                </a:solidFill>
                <a:latin typeface="Courier New" panose="02070309020205020404" pitchFamily="49" charset="0"/>
                <a:cs typeface="Courier New" panose="02070309020205020404" pitchFamily="49" charset="0"/>
              </a:rPr>
              <a:t>brier_score_loss</a:t>
            </a:r>
            <a:endParaRPr lang="en-US" sz="600" dirty="0">
              <a:solidFill>
                <a:schemeClr val="tx1"/>
              </a:solidFill>
              <a:latin typeface="Courier New" panose="02070309020205020404" pitchFamily="49" charset="0"/>
              <a:cs typeface="Courier New" panose="02070309020205020404" pitchFamily="49" charset="0"/>
            </a:endParaRPr>
          </a:p>
          <a:p>
            <a:pPr>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spcBef>
                <a:spcPts val="600"/>
              </a:spcBef>
            </a:pPr>
            <a:r>
              <a:rPr lang="en-US" sz="600" dirty="0">
                <a:solidFill>
                  <a:schemeClr val="tx1"/>
                </a:solidFill>
                <a:latin typeface="Courier New" panose="02070309020205020404" pitchFamily="49" charset="0"/>
                <a:cs typeface="Courier New" panose="02070309020205020404" pitchFamily="49" charset="0"/>
              </a:rPr>
              <a:t>#We will use the XGB model</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model = </a:t>
            </a:r>
            <a:r>
              <a:rPr lang="en-US" sz="600" dirty="0" err="1">
                <a:solidFill>
                  <a:schemeClr val="tx1"/>
                </a:solidFill>
                <a:latin typeface="Courier New" panose="02070309020205020404" pitchFamily="49" charset="0"/>
                <a:cs typeface="Courier New" panose="02070309020205020404" pitchFamily="49" charset="0"/>
              </a:rPr>
              <a:t>XGBClassifier</a:t>
            </a:r>
            <a:r>
              <a:rPr lang="en-US" sz="6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600" dirty="0" err="1">
                <a:solidFill>
                  <a:schemeClr val="tx1"/>
                </a:solidFill>
                <a:latin typeface="Courier New" panose="02070309020205020404" pitchFamily="49" charset="0"/>
                <a:cs typeface="Courier New" panose="02070309020205020404" pitchFamily="49" charset="0"/>
              </a:rPr>
              <a:t>model.fit</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X_train</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y_train</a:t>
            </a:r>
            <a:r>
              <a:rPr lang="en-US" sz="600" dirty="0">
                <a:solidFill>
                  <a:schemeClr val="tx1"/>
                </a:solidFill>
                <a:latin typeface="Courier New" panose="02070309020205020404" pitchFamily="49" charset="0"/>
                <a:cs typeface="Courier New" panose="02070309020205020404" pitchFamily="49" charset="0"/>
              </a:rPr>
              <a:t>)</a:t>
            </a:r>
          </a:p>
          <a:p>
            <a:pPr>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spcBef>
                <a:spcPts val="600"/>
              </a:spcBef>
            </a:pPr>
            <a:r>
              <a:rPr lang="en-US" sz="600" dirty="0" err="1">
                <a:solidFill>
                  <a:schemeClr val="tx1"/>
                </a:solidFill>
                <a:latin typeface="Courier New" panose="02070309020205020404" pitchFamily="49" charset="0"/>
                <a:cs typeface="Courier New" panose="02070309020205020404" pitchFamily="49" charset="0"/>
              </a:rPr>
              <a:t>model_nl</a:t>
            </a:r>
            <a:r>
              <a:rPr lang="en-US" sz="600" dirty="0">
                <a:solidFill>
                  <a:schemeClr val="tx1"/>
                </a:solidFill>
                <a:latin typeface="Courier New" panose="02070309020205020404" pitchFamily="49" charset="0"/>
                <a:cs typeface="Courier New" panose="02070309020205020404" pitchFamily="49" charset="0"/>
              </a:rPr>
              <a:t> = </a:t>
            </a:r>
            <a:r>
              <a:rPr lang="en-US" sz="600" dirty="0" err="1">
                <a:solidFill>
                  <a:schemeClr val="tx1"/>
                </a:solidFill>
                <a:latin typeface="Courier New" panose="02070309020205020404" pitchFamily="49" charset="0"/>
                <a:cs typeface="Courier New" panose="02070309020205020404" pitchFamily="49" charset="0"/>
              </a:rPr>
              <a:t>XGBClassifier</a:t>
            </a:r>
            <a:r>
              <a:rPr lang="en-US" sz="6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600" dirty="0" err="1">
                <a:solidFill>
                  <a:schemeClr val="tx1"/>
                </a:solidFill>
                <a:latin typeface="Courier New" panose="02070309020205020404" pitchFamily="49" charset="0"/>
                <a:cs typeface="Courier New" panose="02070309020205020404" pitchFamily="49" charset="0"/>
              </a:rPr>
              <a:t>model_nl.fit</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X_nl_train</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y_nl_train</a:t>
            </a:r>
            <a:r>
              <a:rPr lang="en-US" sz="600" dirty="0">
                <a:solidFill>
                  <a:schemeClr val="tx1"/>
                </a:solidFill>
                <a:latin typeface="Courier New" panose="02070309020205020404" pitchFamily="49" charset="0"/>
                <a:cs typeface="Courier New" panose="02070309020205020404" pitchFamily="49" charset="0"/>
              </a:rPr>
              <a:t>)</a:t>
            </a:r>
          </a:p>
          <a:p>
            <a:pPr>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spcBef>
                <a:spcPts val="600"/>
              </a:spcBef>
            </a:pPr>
            <a:r>
              <a:rPr lang="en-US" sz="600" dirty="0">
                <a:solidFill>
                  <a:schemeClr val="tx1"/>
                </a:solidFill>
                <a:latin typeface="Courier New" panose="02070309020205020404" pitchFamily="49" charset="0"/>
                <a:cs typeface="Courier New" panose="02070309020205020404" pitchFamily="49" charset="0"/>
              </a:rPr>
              <a:t>#Make predictions using the model</a:t>
            </a:r>
          </a:p>
          <a:p>
            <a:pPr>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spcBef>
                <a:spcPts val="600"/>
              </a:spcBef>
            </a:pPr>
            <a:r>
              <a:rPr lang="en-US" sz="600" dirty="0">
                <a:solidFill>
                  <a:schemeClr val="tx1"/>
                </a:solidFill>
                <a:latin typeface="Courier New" panose="02070309020205020404" pitchFamily="49" charset="0"/>
                <a:cs typeface="Courier New" panose="02070309020205020404" pitchFamily="49" charset="0"/>
              </a:rPr>
              <a:t>#For AUC, we need to predict the probabilities</a:t>
            </a:r>
          </a:p>
          <a:p>
            <a:pPr>
              <a:spcBef>
                <a:spcPts val="600"/>
              </a:spcBef>
            </a:pPr>
            <a:r>
              <a:rPr lang="en-US" sz="600" dirty="0" err="1">
                <a:solidFill>
                  <a:schemeClr val="tx1"/>
                </a:solidFill>
                <a:latin typeface="Courier New" panose="02070309020205020404" pitchFamily="49" charset="0"/>
                <a:cs typeface="Courier New" panose="02070309020205020404" pitchFamily="49" charset="0"/>
              </a:rPr>
              <a:t>y_valid_prob</a:t>
            </a:r>
            <a:r>
              <a:rPr lang="en-US" sz="600" dirty="0">
                <a:solidFill>
                  <a:schemeClr val="tx1"/>
                </a:solidFill>
                <a:latin typeface="Courier New" panose="02070309020205020404" pitchFamily="49" charset="0"/>
                <a:cs typeface="Courier New" panose="02070309020205020404" pitchFamily="49" charset="0"/>
              </a:rPr>
              <a:t>   = </a:t>
            </a:r>
            <a:r>
              <a:rPr lang="en-US" sz="600" dirty="0" err="1">
                <a:solidFill>
                  <a:schemeClr val="tx1"/>
                </a:solidFill>
                <a:latin typeface="Courier New" panose="02070309020205020404" pitchFamily="49" charset="0"/>
                <a:cs typeface="Courier New" panose="02070309020205020404" pitchFamily="49" charset="0"/>
              </a:rPr>
              <a:t>model.predict_proba</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X_valid</a:t>
            </a:r>
            <a:r>
              <a:rPr lang="en-US" sz="600" dirty="0">
                <a:solidFill>
                  <a:schemeClr val="tx1"/>
                </a:solidFill>
                <a:latin typeface="Courier New" panose="02070309020205020404" pitchFamily="49" charset="0"/>
                <a:cs typeface="Courier New" panose="02070309020205020404" pitchFamily="49" charset="0"/>
              </a:rPr>
              <a:t>)[:,1]</a:t>
            </a:r>
          </a:p>
          <a:p>
            <a:pPr>
              <a:spcBef>
                <a:spcPts val="600"/>
              </a:spcBef>
            </a:pPr>
            <a:r>
              <a:rPr lang="en-US" sz="600" dirty="0" err="1">
                <a:solidFill>
                  <a:schemeClr val="tx1"/>
                </a:solidFill>
                <a:latin typeface="Courier New" panose="02070309020205020404" pitchFamily="49" charset="0"/>
                <a:cs typeface="Courier New" panose="02070309020205020404" pitchFamily="49" charset="0"/>
              </a:rPr>
              <a:t>y_nl_valid_prob</a:t>
            </a:r>
            <a:r>
              <a:rPr lang="en-US" sz="600" dirty="0">
                <a:solidFill>
                  <a:schemeClr val="tx1"/>
                </a:solidFill>
                <a:latin typeface="Courier New" panose="02070309020205020404" pitchFamily="49" charset="0"/>
                <a:cs typeface="Courier New" panose="02070309020205020404" pitchFamily="49" charset="0"/>
              </a:rPr>
              <a:t>   = </a:t>
            </a:r>
            <a:r>
              <a:rPr lang="en-US" sz="600" dirty="0" err="1">
                <a:solidFill>
                  <a:schemeClr val="tx1"/>
                </a:solidFill>
                <a:latin typeface="Courier New" panose="02070309020205020404" pitchFamily="49" charset="0"/>
                <a:cs typeface="Courier New" panose="02070309020205020404" pitchFamily="49" charset="0"/>
              </a:rPr>
              <a:t>model_nl.predict_proba</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X_nl_valid</a:t>
            </a:r>
            <a:r>
              <a:rPr lang="en-US" sz="600" dirty="0">
                <a:solidFill>
                  <a:schemeClr val="tx1"/>
                </a:solidFill>
                <a:latin typeface="Courier New" panose="02070309020205020404" pitchFamily="49" charset="0"/>
                <a:cs typeface="Courier New" panose="02070309020205020404" pitchFamily="49" charset="0"/>
              </a:rPr>
              <a:t>)[:,1]</a:t>
            </a:r>
          </a:p>
          <a:p>
            <a:pPr>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print('Characteristics are based on the validation set')</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a:t>
            </a:r>
          </a:p>
          <a:p>
            <a:pPr>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print('Model AUC')</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print('Full Data Set:      %.2f%%'%(</a:t>
            </a:r>
            <a:r>
              <a:rPr lang="en-US" sz="600" dirty="0" err="1">
                <a:solidFill>
                  <a:schemeClr val="tx1"/>
                </a:solidFill>
                <a:latin typeface="Courier New" panose="02070309020205020404" pitchFamily="49" charset="0"/>
                <a:cs typeface="Courier New" panose="02070309020205020404" pitchFamily="49" charset="0"/>
              </a:rPr>
              <a:t>roc_auc_score</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y_valid</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y_valid_prob</a:t>
            </a:r>
            <a:r>
              <a:rPr lang="en-US" sz="600" dirty="0">
                <a:solidFill>
                  <a:schemeClr val="tx1"/>
                </a:solidFill>
                <a:latin typeface="Courier New" panose="02070309020205020404" pitchFamily="49" charset="0"/>
                <a:cs typeface="Courier New" panose="02070309020205020404" pitchFamily="49" charset="0"/>
              </a:rPr>
              <a:t>)*100))</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print('Non-lab Data Set:   %.2f%%'%(</a:t>
            </a:r>
            <a:r>
              <a:rPr lang="en-US" sz="600" dirty="0" err="1">
                <a:solidFill>
                  <a:schemeClr val="tx1"/>
                </a:solidFill>
                <a:latin typeface="Courier New" panose="02070309020205020404" pitchFamily="49" charset="0"/>
                <a:cs typeface="Courier New" panose="02070309020205020404" pitchFamily="49" charset="0"/>
              </a:rPr>
              <a:t>roc_auc_score</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y_nl_valid</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y_nl_valid_prob</a:t>
            </a:r>
            <a:r>
              <a:rPr lang="en-US" sz="600" dirty="0">
                <a:solidFill>
                  <a:schemeClr val="tx1"/>
                </a:solidFill>
                <a:latin typeface="Courier New" panose="02070309020205020404" pitchFamily="49" charset="0"/>
                <a:cs typeface="Courier New" panose="02070309020205020404" pitchFamily="49" charset="0"/>
              </a:rPr>
              <a:t>)*100))</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a:t>
            </a:r>
          </a:p>
          <a:p>
            <a:pPr>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print('Model AUPRC')</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print('Full Data Set:      %.2f%%'%(</a:t>
            </a:r>
            <a:r>
              <a:rPr lang="en-US" sz="600" dirty="0" err="1">
                <a:solidFill>
                  <a:schemeClr val="tx1"/>
                </a:solidFill>
                <a:latin typeface="Courier New" panose="02070309020205020404" pitchFamily="49" charset="0"/>
                <a:cs typeface="Courier New" panose="02070309020205020404" pitchFamily="49" charset="0"/>
              </a:rPr>
              <a:t>average_precision_score</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y_valid</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y_valid_prob</a:t>
            </a:r>
            <a:r>
              <a:rPr lang="en-US" sz="600" dirty="0">
                <a:solidFill>
                  <a:schemeClr val="tx1"/>
                </a:solidFill>
                <a:latin typeface="Courier New" panose="02070309020205020404" pitchFamily="49" charset="0"/>
                <a:cs typeface="Courier New" panose="02070309020205020404" pitchFamily="49" charset="0"/>
              </a:rPr>
              <a:t>)*100))</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print('Non-lab Data Set:   %.2f%%'%(</a:t>
            </a:r>
            <a:r>
              <a:rPr lang="en-US" sz="600" dirty="0" err="1">
                <a:solidFill>
                  <a:schemeClr val="tx1"/>
                </a:solidFill>
                <a:latin typeface="Courier New" panose="02070309020205020404" pitchFamily="49" charset="0"/>
                <a:cs typeface="Courier New" panose="02070309020205020404" pitchFamily="49" charset="0"/>
              </a:rPr>
              <a:t>average_precision_score</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y_nl_valid</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y_nl_valid_prob</a:t>
            </a:r>
            <a:r>
              <a:rPr lang="en-US" sz="600" dirty="0">
                <a:solidFill>
                  <a:schemeClr val="tx1"/>
                </a:solidFill>
                <a:latin typeface="Courier New" panose="02070309020205020404" pitchFamily="49" charset="0"/>
                <a:cs typeface="Courier New" panose="02070309020205020404" pitchFamily="49" charset="0"/>
              </a:rPr>
              <a:t>)*100))</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a:t>
            </a:r>
          </a:p>
          <a:p>
            <a:pPr>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spcBef>
                <a:spcPts val="600"/>
              </a:spcBef>
            </a:pPr>
            <a:r>
              <a:rPr lang="en-US" sz="600" dirty="0">
                <a:solidFill>
                  <a:schemeClr val="tx1"/>
                </a:solidFill>
                <a:latin typeface="Courier New" panose="02070309020205020404" pitchFamily="49" charset="0"/>
                <a:cs typeface="Courier New" panose="02070309020205020404" pitchFamily="49" charset="0"/>
              </a:rPr>
              <a:t>#For characteristics, we need to make predictions,  not probabilities</a:t>
            </a:r>
          </a:p>
          <a:p>
            <a:pPr>
              <a:spcBef>
                <a:spcPts val="600"/>
              </a:spcBef>
            </a:pPr>
            <a:r>
              <a:rPr lang="en-US" sz="600" dirty="0" err="1">
                <a:solidFill>
                  <a:schemeClr val="tx1"/>
                </a:solidFill>
                <a:latin typeface="Courier New" panose="02070309020205020404" pitchFamily="49" charset="0"/>
                <a:cs typeface="Courier New" panose="02070309020205020404" pitchFamily="49" charset="0"/>
              </a:rPr>
              <a:t>y_valid_preds</a:t>
            </a:r>
            <a:r>
              <a:rPr lang="en-US" sz="600" dirty="0">
                <a:solidFill>
                  <a:schemeClr val="tx1"/>
                </a:solidFill>
                <a:latin typeface="Courier New" panose="02070309020205020404" pitchFamily="49" charset="0"/>
                <a:cs typeface="Courier New" panose="02070309020205020404" pitchFamily="49" charset="0"/>
              </a:rPr>
              <a:t> = </a:t>
            </a:r>
            <a:r>
              <a:rPr lang="en-US" sz="600" dirty="0" err="1">
                <a:solidFill>
                  <a:schemeClr val="tx1"/>
                </a:solidFill>
                <a:latin typeface="Courier New" panose="02070309020205020404" pitchFamily="49" charset="0"/>
                <a:cs typeface="Courier New" panose="02070309020205020404" pitchFamily="49" charset="0"/>
              </a:rPr>
              <a:t>model.predict</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X_valid</a:t>
            </a:r>
            <a:r>
              <a:rPr lang="en-US" sz="6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600" dirty="0" err="1">
                <a:solidFill>
                  <a:schemeClr val="tx1"/>
                </a:solidFill>
                <a:latin typeface="Courier New" panose="02070309020205020404" pitchFamily="49" charset="0"/>
                <a:cs typeface="Courier New" panose="02070309020205020404" pitchFamily="49" charset="0"/>
              </a:rPr>
              <a:t>y_nl_valid_preds</a:t>
            </a:r>
            <a:r>
              <a:rPr lang="en-US" sz="600" dirty="0">
                <a:solidFill>
                  <a:schemeClr val="tx1"/>
                </a:solidFill>
                <a:latin typeface="Courier New" panose="02070309020205020404" pitchFamily="49" charset="0"/>
                <a:cs typeface="Courier New" panose="02070309020205020404" pitchFamily="49" charset="0"/>
              </a:rPr>
              <a:t> = </a:t>
            </a:r>
            <a:r>
              <a:rPr lang="en-US" sz="600" dirty="0" err="1">
                <a:solidFill>
                  <a:schemeClr val="tx1"/>
                </a:solidFill>
                <a:latin typeface="Courier New" panose="02070309020205020404" pitchFamily="49" charset="0"/>
                <a:cs typeface="Courier New" panose="02070309020205020404" pitchFamily="49" charset="0"/>
              </a:rPr>
              <a:t>model_nl.predict</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X_nl_valid</a:t>
            </a:r>
            <a:r>
              <a:rPr lang="en-US" sz="600" dirty="0">
                <a:solidFill>
                  <a:schemeClr val="tx1"/>
                </a:solidFill>
                <a:latin typeface="Courier New" panose="02070309020205020404" pitchFamily="49" charset="0"/>
                <a:cs typeface="Courier New" panose="02070309020205020404" pitchFamily="49" charset="0"/>
              </a:rPr>
              <a:t>)</a:t>
            </a:r>
          </a:p>
          <a:p>
            <a:pPr>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print("F1 Score")</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print('Full Data Set:      %.2f%%'%(f1_score(</a:t>
            </a:r>
            <a:r>
              <a:rPr lang="en-US" sz="600" dirty="0" err="1">
                <a:solidFill>
                  <a:schemeClr val="tx1"/>
                </a:solidFill>
                <a:latin typeface="Courier New" panose="02070309020205020404" pitchFamily="49" charset="0"/>
                <a:cs typeface="Courier New" panose="02070309020205020404" pitchFamily="49" charset="0"/>
              </a:rPr>
              <a:t>y_valid</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y_valid_preds</a:t>
            </a:r>
            <a:r>
              <a:rPr lang="en-US" sz="600" dirty="0">
                <a:solidFill>
                  <a:schemeClr val="tx1"/>
                </a:solidFill>
                <a:latin typeface="Courier New" panose="02070309020205020404" pitchFamily="49" charset="0"/>
                <a:cs typeface="Courier New" panose="02070309020205020404" pitchFamily="49" charset="0"/>
              </a:rPr>
              <a:t>)*100))</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print('Non-lab Data Set:   %.2f%%'%(f1_score(</a:t>
            </a:r>
            <a:r>
              <a:rPr lang="en-US" sz="600" dirty="0" err="1">
                <a:solidFill>
                  <a:schemeClr val="tx1"/>
                </a:solidFill>
                <a:latin typeface="Courier New" panose="02070309020205020404" pitchFamily="49" charset="0"/>
                <a:cs typeface="Courier New" panose="02070309020205020404" pitchFamily="49" charset="0"/>
              </a:rPr>
              <a:t>y_nl_valid</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y_nl_valid_preds</a:t>
            </a:r>
            <a:r>
              <a:rPr lang="en-US" sz="600" dirty="0">
                <a:solidFill>
                  <a:schemeClr val="tx1"/>
                </a:solidFill>
                <a:latin typeface="Courier New" panose="02070309020205020404" pitchFamily="49" charset="0"/>
                <a:cs typeface="Courier New" panose="02070309020205020404" pitchFamily="49" charset="0"/>
              </a:rPr>
              <a:t>)*100))</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a:t>
            </a:r>
          </a:p>
          <a:p>
            <a:pPr>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print("Log-Loss (Cross-Entropy)")</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print('Full Data Set:     ', round(</a:t>
            </a:r>
            <a:r>
              <a:rPr lang="en-US" sz="600" dirty="0" err="1">
                <a:solidFill>
                  <a:schemeClr val="tx1"/>
                </a:solidFill>
                <a:latin typeface="Courier New" panose="02070309020205020404" pitchFamily="49" charset="0"/>
                <a:cs typeface="Courier New" panose="02070309020205020404" pitchFamily="49" charset="0"/>
              </a:rPr>
              <a:t>log_loss</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y_valid</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y_valid_preds</a:t>
            </a:r>
            <a:r>
              <a:rPr lang="en-US" sz="600" dirty="0">
                <a:solidFill>
                  <a:schemeClr val="tx1"/>
                </a:solidFill>
                <a:latin typeface="Courier New" panose="02070309020205020404" pitchFamily="49" charset="0"/>
                <a:cs typeface="Courier New" panose="02070309020205020404" pitchFamily="49" charset="0"/>
              </a:rPr>
              <a:t>), 2))</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print('Non-lab Data Set:  ', round(</a:t>
            </a:r>
            <a:r>
              <a:rPr lang="en-US" sz="600" dirty="0" err="1">
                <a:solidFill>
                  <a:schemeClr val="tx1"/>
                </a:solidFill>
                <a:latin typeface="Courier New" panose="02070309020205020404" pitchFamily="49" charset="0"/>
                <a:cs typeface="Courier New" panose="02070309020205020404" pitchFamily="49" charset="0"/>
              </a:rPr>
              <a:t>log_loss</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y_nl_valid</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y_nl_valid_preds</a:t>
            </a:r>
            <a:r>
              <a:rPr lang="en-US" sz="600" dirty="0">
                <a:solidFill>
                  <a:schemeClr val="tx1"/>
                </a:solidFill>
                <a:latin typeface="Courier New" panose="02070309020205020404" pitchFamily="49" charset="0"/>
                <a:cs typeface="Courier New" panose="02070309020205020404" pitchFamily="49" charset="0"/>
              </a:rPr>
              <a:t>), 2))</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a:t>
            </a:r>
          </a:p>
          <a:p>
            <a:pPr>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print('Cohen Kappa')</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print('Full Data Set:      %.2f%%'%(</a:t>
            </a:r>
            <a:r>
              <a:rPr lang="en-US" sz="600" dirty="0" err="1">
                <a:solidFill>
                  <a:schemeClr val="tx1"/>
                </a:solidFill>
                <a:latin typeface="Courier New" panose="02070309020205020404" pitchFamily="49" charset="0"/>
                <a:cs typeface="Courier New" panose="02070309020205020404" pitchFamily="49" charset="0"/>
              </a:rPr>
              <a:t>cohen_kappa_score</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y_valid</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y_valid_preds</a:t>
            </a:r>
            <a:r>
              <a:rPr lang="en-US" sz="600" dirty="0">
                <a:solidFill>
                  <a:schemeClr val="tx1"/>
                </a:solidFill>
                <a:latin typeface="Courier New" panose="02070309020205020404" pitchFamily="49" charset="0"/>
                <a:cs typeface="Courier New" panose="02070309020205020404" pitchFamily="49" charset="0"/>
              </a:rPr>
              <a:t>)*100))</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print('Non-lab Data Set:   %.2f%%'%(</a:t>
            </a:r>
            <a:r>
              <a:rPr lang="en-US" sz="600" dirty="0" err="1">
                <a:solidFill>
                  <a:schemeClr val="tx1"/>
                </a:solidFill>
                <a:latin typeface="Courier New" panose="02070309020205020404" pitchFamily="49" charset="0"/>
                <a:cs typeface="Courier New" panose="02070309020205020404" pitchFamily="49" charset="0"/>
              </a:rPr>
              <a:t>cohen_kappa_score</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y_nl_valid</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y_nl_valid_preds</a:t>
            </a:r>
            <a:r>
              <a:rPr lang="en-US" sz="600" dirty="0">
                <a:solidFill>
                  <a:schemeClr val="tx1"/>
                </a:solidFill>
                <a:latin typeface="Courier New" panose="02070309020205020404" pitchFamily="49" charset="0"/>
                <a:cs typeface="Courier New" panose="02070309020205020404" pitchFamily="49" charset="0"/>
              </a:rPr>
              <a:t>)*100))</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a:t>
            </a:r>
          </a:p>
          <a:p>
            <a:pPr>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print('Matthew Correlation Coefficient')</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print('Full Data Set:      %.2f%%'%(</a:t>
            </a:r>
            <a:r>
              <a:rPr lang="en-US" sz="600" dirty="0" err="1">
                <a:solidFill>
                  <a:schemeClr val="tx1"/>
                </a:solidFill>
                <a:latin typeface="Courier New" panose="02070309020205020404" pitchFamily="49" charset="0"/>
                <a:cs typeface="Courier New" panose="02070309020205020404" pitchFamily="49" charset="0"/>
              </a:rPr>
              <a:t>matthews_corrcoef</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y_valid</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y_valid_preds</a:t>
            </a:r>
            <a:r>
              <a:rPr lang="en-US" sz="600" dirty="0">
                <a:solidFill>
                  <a:schemeClr val="tx1"/>
                </a:solidFill>
                <a:latin typeface="Courier New" panose="02070309020205020404" pitchFamily="49" charset="0"/>
                <a:cs typeface="Courier New" panose="02070309020205020404" pitchFamily="49" charset="0"/>
              </a:rPr>
              <a:t>)*100))</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print('Non-lab Data Set:   %.2f%%'%(</a:t>
            </a:r>
            <a:r>
              <a:rPr lang="en-US" sz="600" dirty="0" err="1">
                <a:solidFill>
                  <a:schemeClr val="tx1"/>
                </a:solidFill>
                <a:latin typeface="Courier New" panose="02070309020205020404" pitchFamily="49" charset="0"/>
                <a:cs typeface="Courier New" panose="02070309020205020404" pitchFamily="49" charset="0"/>
              </a:rPr>
              <a:t>matthews_corrcoef</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y_nl_valid</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y_nl_valid_preds</a:t>
            </a:r>
            <a:r>
              <a:rPr lang="en-US" sz="600" dirty="0">
                <a:solidFill>
                  <a:schemeClr val="tx1"/>
                </a:solidFill>
                <a:latin typeface="Courier New" panose="02070309020205020404" pitchFamily="49" charset="0"/>
                <a:cs typeface="Courier New" panose="02070309020205020404" pitchFamily="49" charset="0"/>
              </a:rPr>
              <a:t>)*100))</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a:t>
            </a:r>
          </a:p>
          <a:p>
            <a:pPr>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print('Brier Score')</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print('Full Data Set:      %.2f%%'%(</a:t>
            </a:r>
            <a:r>
              <a:rPr lang="en-US" sz="600" dirty="0" err="1">
                <a:solidFill>
                  <a:schemeClr val="tx1"/>
                </a:solidFill>
                <a:latin typeface="Courier New" panose="02070309020205020404" pitchFamily="49" charset="0"/>
                <a:cs typeface="Courier New" panose="02070309020205020404" pitchFamily="49" charset="0"/>
              </a:rPr>
              <a:t>brier_score_loss</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y_valid</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y_valid_preds</a:t>
            </a:r>
            <a:r>
              <a:rPr lang="en-US" sz="600" dirty="0">
                <a:solidFill>
                  <a:schemeClr val="tx1"/>
                </a:solidFill>
                <a:latin typeface="Courier New" panose="02070309020205020404" pitchFamily="49" charset="0"/>
                <a:cs typeface="Courier New" panose="02070309020205020404" pitchFamily="49" charset="0"/>
              </a:rPr>
              <a:t>)*100))</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print('Non-lab Data Set:   %.2f%%'%(</a:t>
            </a:r>
            <a:r>
              <a:rPr lang="en-US" sz="600" dirty="0" err="1">
                <a:solidFill>
                  <a:schemeClr val="tx1"/>
                </a:solidFill>
                <a:latin typeface="Courier New" panose="02070309020205020404" pitchFamily="49" charset="0"/>
                <a:cs typeface="Courier New" panose="02070309020205020404" pitchFamily="49" charset="0"/>
              </a:rPr>
              <a:t>brier_score_loss</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y_nl_valid</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y_nl_valid_preds</a:t>
            </a:r>
            <a:r>
              <a:rPr lang="en-US" sz="600" dirty="0">
                <a:solidFill>
                  <a:schemeClr val="tx1"/>
                </a:solidFill>
                <a:latin typeface="Courier New" panose="02070309020205020404" pitchFamily="49" charset="0"/>
                <a:cs typeface="Courier New" panose="02070309020205020404" pitchFamily="49" charset="0"/>
              </a:rPr>
              <a:t>)*100))</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a:t>
            </a:r>
          </a:p>
          <a:p>
            <a:pPr>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print('Model Accuracy')</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print('Full Data Set:      %.2f%%'%(</a:t>
            </a:r>
            <a:r>
              <a:rPr lang="en-US" sz="600" dirty="0" err="1">
                <a:solidFill>
                  <a:schemeClr val="tx1"/>
                </a:solidFill>
                <a:latin typeface="Courier New" panose="02070309020205020404" pitchFamily="49" charset="0"/>
                <a:cs typeface="Courier New" panose="02070309020205020404" pitchFamily="49" charset="0"/>
              </a:rPr>
              <a:t>calc_accuracy</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y_valid</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y_valid_preds</a:t>
            </a:r>
            <a:r>
              <a:rPr lang="en-US" sz="600" dirty="0">
                <a:solidFill>
                  <a:schemeClr val="tx1"/>
                </a:solidFill>
                <a:latin typeface="Courier New" panose="02070309020205020404" pitchFamily="49" charset="0"/>
                <a:cs typeface="Courier New" panose="02070309020205020404" pitchFamily="49" charset="0"/>
              </a:rPr>
              <a:t>)*100))</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print('Non-lab Data Set:   %.2f%%'%(</a:t>
            </a:r>
            <a:r>
              <a:rPr lang="en-US" sz="600" dirty="0" err="1">
                <a:solidFill>
                  <a:schemeClr val="tx1"/>
                </a:solidFill>
                <a:latin typeface="Courier New" panose="02070309020205020404" pitchFamily="49" charset="0"/>
                <a:cs typeface="Courier New" panose="02070309020205020404" pitchFamily="49" charset="0"/>
              </a:rPr>
              <a:t>calc_accuracy</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y_nl_valid</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y_nl_valid_preds</a:t>
            </a:r>
            <a:r>
              <a:rPr lang="en-US" sz="600" dirty="0">
                <a:solidFill>
                  <a:schemeClr val="tx1"/>
                </a:solidFill>
                <a:latin typeface="Courier New" panose="02070309020205020404" pitchFamily="49" charset="0"/>
                <a:cs typeface="Courier New" panose="02070309020205020404" pitchFamily="49" charset="0"/>
              </a:rPr>
              <a:t>)*100))</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a:t>
            </a:r>
          </a:p>
          <a:p>
            <a:pPr>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print('Recall: True Positive')</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print('Full Data Set:      %.2f%%'%(</a:t>
            </a:r>
            <a:r>
              <a:rPr lang="en-US" sz="600" dirty="0" err="1">
                <a:solidFill>
                  <a:schemeClr val="tx1"/>
                </a:solidFill>
                <a:latin typeface="Courier New" panose="02070309020205020404" pitchFamily="49" charset="0"/>
                <a:cs typeface="Courier New" panose="02070309020205020404" pitchFamily="49" charset="0"/>
              </a:rPr>
              <a:t>calc_recall</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y_valid</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y_valid_preds</a:t>
            </a:r>
            <a:r>
              <a:rPr lang="en-US" sz="600" dirty="0">
                <a:solidFill>
                  <a:schemeClr val="tx1"/>
                </a:solidFill>
                <a:latin typeface="Courier New" panose="02070309020205020404" pitchFamily="49" charset="0"/>
                <a:cs typeface="Courier New" panose="02070309020205020404" pitchFamily="49" charset="0"/>
              </a:rPr>
              <a:t>)*100))</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print('Non-lab Data Set:   %.2f%%'%(</a:t>
            </a:r>
            <a:r>
              <a:rPr lang="en-US" sz="600" dirty="0" err="1">
                <a:solidFill>
                  <a:schemeClr val="tx1"/>
                </a:solidFill>
                <a:latin typeface="Courier New" panose="02070309020205020404" pitchFamily="49" charset="0"/>
                <a:cs typeface="Courier New" panose="02070309020205020404" pitchFamily="49" charset="0"/>
              </a:rPr>
              <a:t>calc_recall</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y_nl_valid</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y_nl_valid_preds</a:t>
            </a:r>
            <a:r>
              <a:rPr lang="en-US" sz="600" dirty="0">
                <a:solidFill>
                  <a:schemeClr val="tx1"/>
                </a:solidFill>
                <a:latin typeface="Courier New" panose="02070309020205020404" pitchFamily="49" charset="0"/>
                <a:cs typeface="Courier New" panose="02070309020205020404" pitchFamily="49" charset="0"/>
              </a:rPr>
              <a:t>)*100))</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a:t>
            </a:r>
          </a:p>
          <a:p>
            <a:pPr>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print('Specificity: True Negative')</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print('Full Data Set:      %.2f%%'%(</a:t>
            </a:r>
            <a:r>
              <a:rPr lang="en-US" sz="600" dirty="0" err="1">
                <a:solidFill>
                  <a:schemeClr val="tx1"/>
                </a:solidFill>
                <a:latin typeface="Courier New" panose="02070309020205020404" pitchFamily="49" charset="0"/>
                <a:cs typeface="Courier New" panose="02070309020205020404" pitchFamily="49" charset="0"/>
              </a:rPr>
              <a:t>calc_specificity</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y_valid</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y_valid_preds</a:t>
            </a:r>
            <a:r>
              <a:rPr lang="en-US" sz="600" dirty="0">
                <a:solidFill>
                  <a:schemeClr val="tx1"/>
                </a:solidFill>
                <a:latin typeface="Courier New" panose="02070309020205020404" pitchFamily="49" charset="0"/>
                <a:cs typeface="Courier New" panose="02070309020205020404" pitchFamily="49" charset="0"/>
              </a:rPr>
              <a:t>)*100))</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print('Non-lab Data Set:   %.2f%%'%(</a:t>
            </a:r>
            <a:r>
              <a:rPr lang="en-US" sz="600" dirty="0" err="1">
                <a:solidFill>
                  <a:schemeClr val="tx1"/>
                </a:solidFill>
                <a:latin typeface="Courier New" panose="02070309020205020404" pitchFamily="49" charset="0"/>
                <a:cs typeface="Courier New" panose="02070309020205020404" pitchFamily="49" charset="0"/>
              </a:rPr>
              <a:t>calc_specificity</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y_nl_valid</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y_nl_valid_preds</a:t>
            </a:r>
            <a:r>
              <a:rPr lang="en-US" sz="600" dirty="0">
                <a:solidFill>
                  <a:schemeClr val="tx1"/>
                </a:solidFill>
                <a:latin typeface="Courier New" panose="02070309020205020404" pitchFamily="49" charset="0"/>
                <a:cs typeface="Courier New" panose="02070309020205020404" pitchFamily="49" charset="0"/>
              </a:rPr>
              <a:t>)*100))</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a:t>
            </a:r>
          </a:p>
          <a:p>
            <a:pPr>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print('Fall Out: False Positive')</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print('Full Data Set:      %.2f%%'%(</a:t>
            </a:r>
            <a:r>
              <a:rPr lang="en-US" sz="600" dirty="0" err="1">
                <a:solidFill>
                  <a:schemeClr val="tx1"/>
                </a:solidFill>
                <a:latin typeface="Courier New" panose="02070309020205020404" pitchFamily="49" charset="0"/>
                <a:cs typeface="Courier New" panose="02070309020205020404" pitchFamily="49" charset="0"/>
              </a:rPr>
              <a:t>calc_fallout</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y_valid</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y_valid_preds</a:t>
            </a:r>
            <a:r>
              <a:rPr lang="en-US" sz="600" dirty="0">
                <a:solidFill>
                  <a:schemeClr val="tx1"/>
                </a:solidFill>
                <a:latin typeface="Courier New" panose="02070309020205020404" pitchFamily="49" charset="0"/>
                <a:cs typeface="Courier New" panose="02070309020205020404" pitchFamily="49" charset="0"/>
              </a:rPr>
              <a:t>)*100))</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print('Non-lab Data Set:   %.2f%%'%(</a:t>
            </a:r>
            <a:r>
              <a:rPr lang="en-US" sz="600" dirty="0" err="1">
                <a:solidFill>
                  <a:schemeClr val="tx1"/>
                </a:solidFill>
                <a:latin typeface="Courier New" panose="02070309020205020404" pitchFamily="49" charset="0"/>
                <a:cs typeface="Courier New" panose="02070309020205020404" pitchFamily="49" charset="0"/>
              </a:rPr>
              <a:t>calc_fallout</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y_nl_valid</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y_nl_valid_preds</a:t>
            </a:r>
            <a:r>
              <a:rPr lang="en-US" sz="600" dirty="0">
                <a:solidFill>
                  <a:schemeClr val="tx1"/>
                </a:solidFill>
                <a:latin typeface="Courier New" panose="02070309020205020404" pitchFamily="49" charset="0"/>
                <a:cs typeface="Courier New" panose="02070309020205020404" pitchFamily="49" charset="0"/>
              </a:rPr>
              <a:t>)*100))</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a:t>
            </a:r>
          </a:p>
          <a:p>
            <a:pPr>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print('Miss Rate: False Negative')</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print('Full Data Set:      %.2f%%'%(</a:t>
            </a:r>
            <a:r>
              <a:rPr lang="en-US" sz="600" dirty="0" err="1">
                <a:solidFill>
                  <a:schemeClr val="tx1"/>
                </a:solidFill>
                <a:latin typeface="Courier New" panose="02070309020205020404" pitchFamily="49" charset="0"/>
                <a:cs typeface="Courier New" panose="02070309020205020404" pitchFamily="49" charset="0"/>
              </a:rPr>
              <a:t>calc_missrate</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y_valid</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y_valid_preds</a:t>
            </a:r>
            <a:r>
              <a:rPr lang="en-US" sz="600" dirty="0">
                <a:solidFill>
                  <a:schemeClr val="tx1"/>
                </a:solidFill>
                <a:latin typeface="Courier New" panose="02070309020205020404" pitchFamily="49" charset="0"/>
                <a:cs typeface="Courier New" panose="02070309020205020404" pitchFamily="49" charset="0"/>
              </a:rPr>
              <a:t>)*100))</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print('Non-lab Data Set:   %.2f%%'%(</a:t>
            </a:r>
            <a:r>
              <a:rPr lang="en-US" sz="600" dirty="0" err="1">
                <a:solidFill>
                  <a:schemeClr val="tx1"/>
                </a:solidFill>
                <a:latin typeface="Courier New" panose="02070309020205020404" pitchFamily="49" charset="0"/>
                <a:cs typeface="Courier New" panose="02070309020205020404" pitchFamily="49" charset="0"/>
              </a:rPr>
              <a:t>calc_missrate</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y_nl_valid</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y_nl_valid_preds</a:t>
            </a:r>
            <a:r>
              <a:rPr lang="en-US" sz="600" dirty="0">
                <a:solidFill>
                  <a:schemeClr val="tx1"/>
                </a:solidFill>
                <a:latin typeface="Courier New" panose="02070309020205020404" pitchFamily="49" charset="0"/>
                <a:cs typeface="Courier New" panose="02070309020205020404" pitchFamily="49" charset="0"/>
              </a:rPr>
              <a:t>)*100))</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a:t>
            </a:r>
          </a:p>
          <a:p>
            <a:pPr>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print('Precision: Positive Results Relative to Predicted Positive Results')</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print('Full Data Set:      %.2f%%'%(</a:t>
            </a:r>
            <a:r>
              <a:rPr lang="en-US" sz="600" dirty="0" err="1">
                <a:solidFill>
                  <a:schemeClr val="tx1"/>
                </a:solidFill>
                <a:latin typeface="Courier New" panose="02070309020205020404" pitchFamily="49" charset="0"/>
                <a:cs typeface="Courier New" panose="02070309020205020404" pitchFamily="49" charset="0"/>
              </a:rPr>
              <a:t>calc_precision</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y_valid</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y_valid_preds</a:t>
            </a:r>
            <a:r>
              <a:rPr lang="en-US" sz="600" dirty="0">
                <a:solidFill>
                  <a:schemeClr val="tx1"/>
                </a:solidFill>
                <a:latin typeface="Courier New" panose="02070309020205020404" pitchFamily="49" charset="0"/>
                <a:cs typeface="Courier New" panose="02070309020205020404" pitchFamily="49" charset="0"/>
              </a:rPr>
              <a:t>)*100))</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print('Non-lab Data Set:   %.2f%%'%(</a:t>
            </a:r>
            <a:r>
              <a:rPr lang="en-US" sz="600" dirty="0" err="1">
                <a:solidFill>
                  <a:schemeClr val="tx1"/>
                </a:solidFill>
                <a:latin typeface="Courier New" panose="02070309020205020404" pitchFamily="49" charset="0"/>
                <a:cs typeface="Courier New" panose="02070309020205020404" pitchFamily="49" charset="0"/>
              </a:rPr>
              <a:t>calc_precision</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y_nl_valid</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y_nl_valid_preds</a:t>
            </a:r>
            <a:r>
              <a:rPr lang="en-US" sz="600" dirty="0">
                <a:solidFill>
                  <a:schemeClr val="tx1"/>
                </a:solidFill>
                <a:latin typeface="Courier New" panose="02070309020205020404" pitchFamily="49" charset="0"/>
                <a:cs typeface="Courier New" panose="02070309020205020404" pitchFamily="49" charset="0"/>
              </a:rPr>
              <a:t>)*100))</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a:t>
            </a:r>
          </a:p>
        </p:txBody>
      </p:sp>
    </p:spTree>
    <p:extLst>
      <p:ext uri="{BB962C8B-B14F-4D97-AF65-F5344CB8AC3E}">
        <p14:creationId xmlns:p14="http://schemas.microsoft.com/office/powerpoint/2010/main" val="1408923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Model Analysis &amp; Evaluation</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4"/>
            <a:ext cx="10789920" cy="282239"/>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Output analysis</a:t>
            </a:r>
          </a:p>
        </p:txBody>
      </p:sp>
      <p:graphicFrame>
        <p:nvGraphicFramePr>
          <p:cNvPr id="5" name="Table 4">
            <a:extLst>
              <a:ext uri="{FF2B5EF4-FFF2-40B4-BE49-F238E27FC236}">
                <a16:creationId xmlns:a16="http://schemas.microsoft.com/office/drawing/2014/main" id="{8E8F4F39-6505-A643-CAF8-67D625F668EE}"/>
              </a:ext>
            </a:extLst>
          </p:cNvPr>
          <p:cNvGraphicFramePr>
            <a:graphicFrameLocks noGrp="1"/>
          </p:cNvGraphicFramePr>
          <p:nvPr>
            <p:extLst>
              <p:ext uri="{D42A27DB-BD31-4B8C-83A1-F6EECF244321}">
                <p14:modId xmlns:p14="http://schemas.microsoft.com/office/powerpoint/2010/main" val="469461167"/>
              </p:ext>
            </p:extLst>
          </p:nvPr>
        </p:nvGraphicFramePr>
        <p:xfrm>
          <a:off x="476610" y="1257577"/>
          <a:ext cx="5170530" cy="3278505"/>
        </p:xfrm>
        <a:graphic>
          <a:graphicData uri="http://schemas.openxmlformats.org/drawingml/2006/table">
            <a:tbl>
              <a:tblPr firstRow="1" bandRow="1">
                <a:tableStyleId>{5C22544A-7EE6-4342-B048-85BDC9FD1C3A}</a:tableStyleId>
              </a:tblPr>
              <a:tblGrid>
                <a:gridCol w="1723510">
                  <a:extLst>
                    <a:ext uri="{9D8B030D-6E8A-4147-A177-3AD203B41FA5}">
                      <a16:colId xmlns:a16="http://schemas.microsoft.com/office/drawing/2014/main" val="95458723"/>
                    </a:ext>
                  </a:extLst>
                </a:gridCol>
                <a:gridCol w="1723510">
                  <a:extLst>
                    <a:ext uri="{9D8B030D-6E8A-4147-A177-3AD203B41FA5}">
                      <a16:colId xmlns:a16="http://schemas.microsoft.com/office/drawing/2014/main" val="3003801934"/>
                    </a:ext>
                  </a:extLst>
                </a:gridCol>
                <a:gridCol w="1723510">
                  <a:extLst>
                    <a:ext uri="{9D8B030D-6E8A-4147-A177-3AD203B41FA5}">
                      <a16:colId xmlns:a16="http://schemas.microsoft.com/office/drawing/2014/main" val="2595648835"/>
                    </a:ext>
                  </a:extLst>
                </a:gridCol>
              </a:tblGrid>
              <a:tr h="182880">
                <a:tc>
                  <a:txBody>
                    <a:bodyPr/>
                    <a:lstStyle/>
                    <a:p>
                      <a:pPr algn="ctr"/>
                      <a:r>
                        <a:rPr lang="en-US" sz="1000" dirty="0">
                          <a:latin typeface="Courier New" panose="02070309020205020404" pitchFamily="49" charset="0"/>
                          <a:cs typeface="Courier New" panose="02070309020205020404" pitchFamily="49" charset="0"/>
                        </a:rPr>
                        <a:t>Metric</a:t>
                      </a:r>
                    </a:p>
                  </a:txBody>
                  <a:tcPr anchor="ctr"/>
                </a:tc>
                <a:tc>
                  <a:txBody>
                    <a:bodyPr/>
                    <a:lstStyle/>
                    <a:p>
                      <a:pPr algn="ctr"/>
                      <a:r>
                        <a:rPr lang="en-US" sz="1000" dirty="0">
                          <a:latin typeface="Courier New" panose="02070309020205020404" pitchFamily="49" charset="0"/>
                          <a:cs typeface="Courier New" panose="02070309020205020404" pitchFamily="49" charset="0"/>
                        </a:rPr>
                        <a:t>Full Data Set</a:t>
                      </a:r>
                    </a:p>
                  </a:txBody>
                  <a:tcPr anchor="ctr"/>
                </a:tc>
                <a:tc>
                  <a:txBody>
                    <a:bodyPr/>
                    <a:lstStyle/>
                    <a:p>
                      <a:pPr algn="ctr"/>
                      <a:r>
                        <a:rPr lang="en-US" sz="1000" dirty="0">
                          <a:latin typeface="Courier New" panose="02070309020205020404" pitchFamily="49" charset="0"/>
                          <a:cs typeface="Courier New" panose="02070309020205020404" pitchFamily="49" charset="0"/>
                        </a:rPr>
                        <a:t>Non-lab Data Set</a:t>
                      </a:r>
                    </a:p>
                  </a:txBody>
                  <a:tcPr anchor="ctr"/>
                </a:tc>
                <a:extLst>
                  <a:ext uri="{0D108BD9-81ED-4DB2-BD59-A6C34878D82A}">
                    <a16:rowId xmlns:a16="http://schemas.microsoft.com/office/drawing/2014/main" val="2827195861"/>
                  </a:ext>
                </a:extLst>
              </a:tr>
              <a:tr h="182880">
                <a:tc>
                  <a:txBody>
                    <a:bodyPr/>
                    <a:lstStyle/>
                    <a:p>
                      <a:pPr algn="l" fontAlgn="b"/>
                      <a:r>
                        <a:rPr lang="en-US" sz="1000" b="0" i="0" u="none" strike="noStrike" dirty="0">
                          <a:solidFill>
                            <a:srgbClr val="000000"/>
                          </a:solidFill>
                          <a:effectLst/>
                          <a:latin typeface="Courier New" panose="02070309020205020404" pitchFamily="49" charset="0"/>
                        </a:rPr>
                        <a:t>AUC</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99.87%</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97.32%</a:t>
                      </a:r>
                    </a:p>
                  </a:txBody>
                  <a:tcPr marL="9525" marR="9525" marT="9525" marB="0" anchor="ctr"/>
                </a:tc>
                <a:extLst>
                  <a:ext uri="{0D108BD9-81ED-4DB2-BD59-A6C34878D82A}">
                    <a16:rowId xmlns:a16="http://schemas.microsoft.com/office/drawing/2014/main" val="1635824458"/>
                  </a:ext>
                </a:extLst>
              </a:tr>
              <a:tr h="182880">
                <a:tc>
                  <a:txBody>
                    <a:bodyPr/>
                    <a:lstStyle/>
                    <a:p>
                      <a:pPr algn="l" fontAlgn="b"/>
                      <a:r>
                        <a:rPr lang="en-US" sz="1000" b="0" i="0" u="none" strike="noStrike" dirty="0">
                          <a:solidFill>
                            <a:srgbClr val="000000"/>
                          </a:solidFill>
                          <a:effectLst/>
                          <a:latin typeface="Courier New" panose="02070309020205020404" pitchFamily="49" charset="0"/>
                        </a:rPr>
                        <a:t>AUPRC</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99.91%</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97.24%</a:t>
                      </a:r>
                    </a:p>
                  </a:txBody>
                  <a:tcPr marL="9525" marR="9525" marT="9525" marB="0" anchor="ctr"/>
                </a:tc>
                <a:extLst>
                  <a:ext uri="{0D108BD9-81ED-4DB2-BD59-A6C34878D82A}">
                    <a16:rowId xmlns:a16="http://schemas.microsoft.com/office/drawing/2014/main" val="717090088"/>
                  </a:ext>
                </a:extLst>
              </a:tr>
              <a:tr h="182880">
                <a:tc>
                  <a:txBody>
                    <a:bodyPr/>
                    <a:lstStyle/>
                    <a:p>
                      <a:pPr algn="l" fontAlgn="b"/>
                      <a:r>
                        <a:rPr lang="en-US" sz="1000" b="0" i="0" u="none" strike="noStrike" dirty="0">
                          <a:solidFill>
                            <a:srgbClr val="000000"/>
                          </a:solidFill>
                          <a:effectLst/>
                          <a:latin typeface="Courier New" panose="02070309020205020404" pitchFamily="49" charset="0"/>
                        </a:rPr>
                        <a:t>F1 Score</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99.71%</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92.54%</a:t>
                      </a:r>
                    </a:p>
                  </a:txBody>
                  <a:tcPr marL="9525" marR="9525" marT="9525" marB="0" anchor="ctr"/>
                </a:tc>
                <a:extLst>
                  <a:ext uri="{0D108BD9-81ED-4DB2-BD59-A6C34878D82A}">
                    <a16:rowId xmlns:a16="http://schemas.microsoft.com/office/drawing/2014/main" val="2496496394"/>
                  </a:ext>
                </a:extLst>
              </a:tr>
              <a:tr h="182880">
                <a:tc>
                  <a:txBody>
                    <a:bodyPr/>
                    <a:lstStyle/>
                    <a:p>
                      <a:pPr algn="l" fontAlgn="b"/>
                      <a:r>
                        <a:rPr lang="en-US" sz="1000" b="0" i="0" u="none" strike="noStrike">
                          <a:solidFill>
                            <a:srgbClr val="000000"/>
                          </a:solidFill>
                          <a:effectLst/>
                          <a:latin typeface="Courier New" panose="02070309020205020404" pitchFamily="49" charset="0"/>
                        </a:rPr>
                        <a:t>Log-Loss (Cross-Entropy)</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0.11</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2.68</a:t>
                      </a:r>
                    </a:p>
                  </a:txBody>
                  <a:tcPr marL="9525" marR="9525" marT="9525" marB="0" anchor="ctr"/>
                </a:tc>
                <a:extLst>
                  <a:ext uri="{0D108BD9-81ED-4DB2-BD59-A6C34878D82A}">
                    <a16:rowId xmlns:a16="http://schemas.microsoft.com/office/drawing/2014/main" val="752436567"/>
                  </a:ext>
                </a:extLst>
              </a:tr>
              <a:tr h="182880">
                <a:tc>
                  <a:txBody>
                    <a:bodyPr/>
                    <a:lstStyle/>
                    <a:p>
                      <a:pPr algn="l" fontAlgn="b"/>
                      <a:r>
                        <a:rPr lang="en-US" sz="1000" b="0" i="0" u="none" strike="noStrike" dirty="0">
                          <a:solidFill>
                            <a:srgbClr val="000000"/>
                          </a:solidFill>
                          <a:effectLst/>
                          <a:latin typeface="Courier New" panose="02070309020205020404" pitchFamily="49" charset="0"/>
                        </a:rPr>
                        <a:t>Cohen Kappa</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99.41%</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85.14%</a:t>
                      </a:r>
                    </a:p>
                  </a:txBody>
                  <a:tcPr marL="9525" marR="9525" marT="9525" marB="0" anchor="ctr"/>
                </a:tc>
                <a:extLst>
                  <a:ext uri="{0D108BD9-81ED-4DB2-BD59-A6C34878D82A}">
                    <a16:rowId xmlns:a16="http://schemas.microsoft.com/office/drawing/2014/main" val="11858712"/>
                  </a:ext>
                </a:extLst>
              </a:tr>
              <a:tr h="182880">
                <a:tc>
                  <a:txBody>
                    <a:bodyPr/>
                    <a:lstStyle/>
                    <a:p>
                      <a:pPr algn="l" fontAlgn="b"/>
                      <a:r>
                        <a:rPr lang="en-US" sz="1000" b="0" i="0" u="none" strike="noStrike" dirty="0">
                          <a:solidFill>
                            <a:srgbClr val="000000"/>
                          </a:solidFill>
                          <a:effectLst/>
                          <a:latin typeface="Courier New" panose="02070309020205020404" pitchFamily="49" charset="0"/>
                        </a:rPr>
                        <a:t>Matthews Correlation Coefficient</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99.41%</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85.19%</a:t>
                      </a:r>
                    </a:p>
                  </a:txBody>
                  <a:tcPr marL="9525" marR="9525" marT="9525" marB="0" anchor="ctr"/>
                </a:tc>
                <a:extLst>
                  <a:ext uri="{0D108BD9-81ED-4DB2-BD59-A6C34878D82A}">
                    <a16:rowId xmlns:a16="http://schemas.microsoft.com/office/drawing/2014/main" val="4235463624"/>
                  </a:ext>
                </a:extLst>
              </a:tr>
              <a:tr h="182880">
                <a:tc>
                  <a:txBody>
                    <a:bodyPr/>
                    <a:lstStyle/>
                    <a:p>
                      <a:pPr algn="l" fontAlgn="b"/>
                      <a:r>
                        <a:rPr lang="en-US" sz="1000" b="0" i="0" u="none" strike="noStrike" dirty="0">
                          <a:solidFill>
                            <a:srgbClr val="000000"/>
                          </a:solidFill>
                          <a:effectLst/>
                          <a:latin typeface="Courier New" panose="02070309020205020404" pitchFamily="49" charset="0"/>
                        </a:rPr>
                        <a:t>Brier Score</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0.003</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0.0743</a:t>
                      </a:r>
                    </a:p>
                  </a:txBody>
                  <a:tcPr marL="9525" marR="9525" marT="9525" marB="0" anchor="ctr"/>
                </a:tc>
                <a:extLst>
                  <a:ext uri="{0D108BD9-81ED-4DB2-BD59-A6C34878D82A}">
                    <a16:rowId xmlns:a16="http://schemas.microsoft.com/office/drawing/2014/main" val="281941262"/>
                  </a:ext>
                </a:extLst>
              </a:tr>
              <a:tr h="182880">
                <a:tc>
                  <a:txBody>
                    <a:bodyPr/>
                    <a:lstStyle/>
                    <a:p>
                      <a:pPr algn="l" fontAlgn="b"/>
                      <a:r>
                        <a:rPr lang="en-US" sz="1000" b="0" i="0" u="none" strike="noStrike" dirty="0">
                          <a:solidFill>
                            <a:srgbClr val="000000"/>
                          </a:solidFill>
                          <a:effectLst/>
                          <a:latin typeface="Courier New" panose="02070309020205020404" pitchFamily="49" charset="0"/>
                        </a:rPr>
                        <a:t>Accuracy</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99.70%</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92.57%</a:t>
                      </a:r>
                    </a:p>
                  </a:txBody>
                  <a:tcPr marL="9525" marR="9525" marT="9525" marB="0" anchor="ctr"/>
                </a:tc>
                <a:extLst>
                  <a:ext uri="{0D108BD9-81ED-4DB2-BD59-A6C34878D82A}">
                    <a16:rowId xmlns:a16="http://schemas.microsoft.com/office/drawing/2014/main" val="1881310577"/>
                  </a:ext>
                </a:extLst>
              </a:tr>
              <a:tr h="182880">
                <a:tc>
                  <a:txBody>
                    <a:bodyPr/>
                    <a:lstStyle/>
                    <a:p>
                      <a:pPr algn="l" fontAlgn="b"/>
                      <a:r>
                        <a:rPr lang="en-US" sz="1000" b="0" i="0" u="none" strike="noStrike" dirty="0">
                          <a:solidFill>
                            <a:srgbClr val="000000"/>
                          </a:solidFill>
                          <a:effectLst/>
                          <a:latin typeface="Courier New" panose="02070309020205020404" pitchFamily="49" charset="0"/>
                        </a:rPr>
                        <a:t>Recall: True Positive</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100.00%</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94.18%</a:t>
                      </a:r>
                    </a:p>
                  </a:txBody>
                  <a:tcPr marL="9525" marR="9525" marT="9525" marB="0" anchor="ctr"/>
                </a:tc>
                <a:extLst>
                  <a:ext uri="{0D108BD9-81ED-4DB2-BD59-A6C34878D82A}">
                    <a16:rowId xmlns:a16="http://schemas.microsoft.com/office/drawing/2014/main" val="4012538011"/>
                  </a:ext>
                </a:extLst>
              </a:tr>
              <a:tr h="182880">
                <a:tc>
                  <a:txBody>
                    <a:bodyPr/>
                    <a:lstStyle/>
                    <a:p>
                      <a:pPr algn="l" fontAlgn="b"/>
                      <a:r>
                        <a:rPr lang="en-US" sz="1000" b="0" i="0" u="none" strike="noStrike" dirty="0">
                          <a:solidFill>
                            <a:srgbClr val="000000"/>
                          </a:solidFill>
                          <a:effectLst/>
                          <a:latin typeface="Courier New" panose="02070309020205020404" pitchFamily="49" charset="0"/>
                        </a:rPr>
                        <a:t>Specificity: True Negative</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99.41%</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91.00%</a:t>
                      </a:r>
                    </a:p>
                  </a:txBody>
                  <a:tcPr marL="9525" marR="9525" marT="9525" marB="0" anchor="ctr"/>
                </a:tc>
                <a:extLst>
                  <a:ext uri="{0D108BD9-81ED-4DB2-BD59-A6C34878D82A}">
                    <a16:rowId xmlns:a16="http://schemas.microsoft.com/office/drawing/2014/main" val="4110996075"/>
                  </a:ext>
                </a:extLst>
              </a:tr>
              <a:tr h="182880">
                <a:tc>
                  <a:txBody>
                    <a:bodyPr/>
                    <a:lstStyle/>
                    <a:p>
                      <a:pPr algn="l" fontAlgn="b"/>
                      <a:r>
                        <a:rPr lang="en-US" sz="1000" b="0" i="0" u="none" strike="noStrike">
                          <a:solidFill>
                            <a:srgbClr val="000000"/>
                          </a:solidFill>
                          <a:effectLst/>
                          <a:latin typeface="Courier New" panose="02070309020205020404" pitchFamily="49" charset="0"/>
                        </a:rPr>
                        <a:t>Fall Out: False Positive</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0.59%</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9.00%</a:t>
                      </a:r>
                    </a:p>
                  </a:txBody>
                  <a:tcPr marL="9525" marR="9525" marT="9525" marB="0" anchor="ctr"/>
                </a:tc>
                <a:extLst>
                  <a:ext uri="{0D108BD9-81ED-4DB2-BD59-A6C34878D82A}">
                    <a16:rowId xmlns:a16="http://schemas.microsoft.com/office/drawing/2014/main" val="2596003323"/>
                  </a:ext>
                </a:extLst>
              </a:tr>
              <a:tr h="182880">
                <a:tc>
                  <a:txBody>
                    <a:bodyPr/>
                    <a:lstStyle/>
                    <a:p>
                      <a:pPr algn="l" fontAlgn="b"/>
                      <a:r>
                        <a:rPr lang="en-US" sz="1000" b="0" i="0" u="none" strike="noStrike">
                          <a:solidFill>
                            <a:srgbClr val="000000"/>
                          </a:solidFill>
                          <a:effectLst/>
                          <a:latin typeface="Courier New" panose="02070309020205020404" pitchFamily="49" charset="0"/>
                        </a:rPr>
                        <a:t>Miss Rate: False Negative</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0.00%</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5.82%</a:t>
                      </a:r>
                    </a:p>
                  </a:txBody>
                  <a:tcPr marL="9525" marR="9525" marT="9525" marB="0" anchor="ctr"/>
                </a:tc>
                <a:extLst>
                  <a:ext uri="{0D108BD9-81ED-4DB2-BD59-A6C34878D82A}">
                    <a16:rowId xmlns:a16="http://schemas.microsoft.com/office/drawing/2014/main" val="2784848293"/>
                  </a:ext>
                </a:extLst>
              </a:tr>
              <a:tr h="182880">
                <a:tc>
                  <a:txBody>
                    <a:bodyPr/>
                    <a:lstStyle/>
                    <a:p>
                      <a:pPr algn="l" fontAlgn="b"/>
                      <a:r>
                        <a:rPr lang="en-US" sz="1000" b="0" i="0" u="none" strike="noStrike" dirty="0">
                          <a:solidFill>
                            <a:srgbClr val="000000"/>
                          </a:solidFill>
                          <a:effectLst/>
                          <a:latin typeface="Courier New" panose="02070309020205020404" pitchFamily="49" charset="0"/>
                        </a:rPr>
                        <a:t>Precision</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99.40%</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91.07%</a:t>
                      </a:r>
                    </a:p>
                  </a:txBody>
                  <a:tcPr marL="9525" marR="9525" marT="9525" marB="0" anchor="ctr"/>
                </a:tc>
                <a:extLst>
                  <a:ext uri="{0D108BD9-81ED-4DB2-BD59-A6C34878D82A}">
                    <a16:rowId xmlns:a16="http://schemas.microsoft.com/office/drawing/2014/main" val="440206072"/>
                  </a:ext>
                </a:extLst>
              </a:tr>
            </a:tbl>
          </a:graphicData>
        </a:graphic>
      </p:graphicFrame>
      <p:sp>
        <p:nvSpPr>
          <p:cNvPr id="7" name="Content Placeholder 2">
            <a:extLst>
              <a:ext uri="{FF2B5EF4-FFF2-40B4-BE49-F238E27FC236}">
                <a16:creationId xmlns:a16="http://schemas.microsoft.com/office/drawing/2014/main" id="{CE864F3A-465E-2280-F906-FD09A4B038A9}"/>
              </a:ext>
            </a:extLst>
          </p:cNvPr>
          <p:cNvSpPr txBox="1">
            <a:spLocks/>
          </p:cNvSpPr>
          <p:nvPr/>
        </p:nvSpPr>
        <p:spPr>
          <a:xfrm>
            <a:off x="476610" y="4883906"/>
            <a:ext cx="10789920" cy="1378871"/>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600"/>
              </a:spcBef>
            </a:pPr>
            <a:r>
              <a:rPr lang="en-US" sz="800" dirty="0">
                <a:solidFill>
                  <a:schemeClr val="tx1"/>
                </a:solidFill>
                <a:latin typeface="Courier New" panose="02070309020205020404" pitchFamily="49" charset="0"/>
                <a:cs typeface="Courier New" panose="02070309020205020404" pitchFamily="49" charset="0"/>
              </a:rPr>
              <a:t>Both models demonstrate strong performance across various metrics, indicating their effectiveness in classification tasks. The Full Data Set (FDS) model outperforms the Non-lab Data Set (NLD) model in most metrics, showcasing its superior discriminative ability and overall predictive power. Specifically, the FDS model achieves higher scores in AUC, AUPRC, F1 Score, Cohen Kappa, Matthews Correlation Coefficient, and Precision, indicating better classification performance across different evaluation criteria.</a:t>
            </a:r>
          </a:p>
          <a:p>
            <a:pPr algn="just">
              <a:spcBef>
                <a:spcPts val="600"/>
              </a:spcBef>
            </a:pPr>
            <a:r>
              <a:rPr lang="en-US" sz="800" dirty="0">
                <a:solidFill>
                  <a:schemeClr val="tx1"/>
                </a:solidFill>
                <a:latin typeface="Courier New" panose="02070309020205020404" pitchFamily="49" charset="0"/>
                <a:cs typeface="Courier New" panose="02070309020205020404" pitchFamily="49" charset="0"/>
              </a:rPr>
              <a:t>However, it's worth noting that the NLD model still performs well, especially considering its lower complexity or potentially smaller size. While it lags behind the FDS model in some metrics, the NLD model still achieves high accuracy, recall, and specificity, demonstrating its ability to effectively discriminate between classes.</a:t>
            </a:r>
          </a:p>
          <a:p>
            <a:pPr algn="just">
              <a:spcBef>
                <a:spcPts val="600"/>
              </a:spcBef>
            </a:pPr>
            <a:r>
              <a:rPr lang="en-US" sz="800" dirty="0">
                <a:solidFill>
                  <a:schemeClr val="tx1"/>
                </a:solidFill>
                <a:latin typeface="Courier New" panose="02070309020205020404" pitchFamily="49" charset="0"/>
                <a:cs typeface="Courier New" panose="02070309020205020404" pitchFamily="49" charset="0"/>
              </a:rPr>
              <a:t>The higher log-loss (Cross-Entropy) and Brier Score for the NLD model suggest that it may have higher uncertainty or lower confidence in its predictions compared to the FDS model. Overall, both models exhibit strong performance, with the FDS model showcasing slightly better results across most metrics. The choice between the two models will depend on factors such as computational resources, dataset characteristics, and specific application requirements.</a:t>
            </a:r>
          </a:p>
        </p:txBody>
      </p:sp>
      <p:sp>
        <p:nvSpPr>
          <p:cNvPr id="3" name="Content Placeholder 2">
            <a:extLst>
              <a:ext uri="{FF2B5EF4-FFF2-40B4-BE49-F238E27FC236}">
                <a16:creationId xmlns:a16="http://schemas.microsoft.com/office/drawing/2014/main" id="{1AF57F29-8E23-052C-F1F6-E9611E61C208}"/>
              </a:ext>
            </a:extLst>
          </p:cNvPr>
          <p:cNvSpPr txBox="1">
            <a:spLocks/>
          </p:cNvSpPr>
          <p:nvPr/>
        </p:nvSpPr>
        <p:spPr>
          <a:xfrm>
            <a:off x="5960135" y="1257577"/>
            <a:ext cx="5306395" cy="1634151"/>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600" dirty="0">
                <a:solidFill>
                  <a:schemeClr val="tx1"/>
                </a:solidFill>
                <a:latin typeface="Courier New" panose="02070309020205020404" pitchFamily="49" charset="0"/>
                <a:cs typeface="Courier New" panose="02070309020205020404" pitchFamily="49" charset="0"/>
              </a:rPr>
              <a:t>#Model Classification Reports on the Validation Set</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from </a:t>
            </a:r>
            <a:r>
              <a:rPr lang="en-US" sz="600" dirty="0" err="1">
                <a:solidFill>
                  <a:schemeClr val="tx1"/>
                </a:solidFill>
                <a:latin typeface="Courier New" panose="02070309020205020404" pitchFamily="49" charset="0"/>
                <a:cs typeface="Courier New" panose="02070309020205020404" pitchFamily="49" charset="0"/>
              </a:rPr>
              <a:t>sklearn.metrics</a:t>
            </a:r>
            <a:r>
              <a:rPr lang="en-US" sz="600" dirty="0">
                <a:solidFill>
                  <a:schemeClr val="tx1"/>
                </a:solidFill>
                <a:latin typeface="Courier New" panose="02070309020205020404" pitchFamily="49" charset="0"/>
                <a:cs typeface="Courier New" panose="02070309020205020404" pitchFamily="49" charset="0"/>
              </a:rPr>
              <a:t> import </a:t>
            </a:r>
            <a:r>
              <a:rPr lang="en-US" sz="600" dirty="0" err="1">
                <a:solidFill>
                  <a:schemeClr val="tx1"/>
                </a:solidFill>
                <a:latin typeface="Courier New" panose="02070309020205020404" pitchFamily="49" charset="0"/>
                <a:cs typeface="Courier New" panose="02070309020205020404" pitchFamily="49" charset="0"/>
              </a:rPr>
              <a:t>classification_report</a:t>
            </a:r>
            <a:endParaRPr lang="en-US" sz="600" dirty="0">
              <a:solidFill>
                <a:schemeClr val="tx1"/>
              </a:solidFill>
              <a:latin typeface="Courier New" panose="02070309020205020404" pitchFamily="49" charset="0"/>
              <a:cs typeface="Courier New" panose="02070309020205020404" pitchFamily="49" charset="0"/>
            </a:endParaRP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print('Classification Report for the Full Data Set')</a:t>
            </a:r>
          </a:p>
          <a:p>
            <a:pPr>
              <a:spcBef>
                <a:spcPts val="600"/>
              </a:spcBef>
            </a:pPr>
            <a:r>
              <a:rPr lang="en-US" sz="600" dirty="0" err="1">
                <a:solidFill>
                  <a:schemeClr val="tx1"/>
                </a:solidFill>
                <a:latin typeface="Courier New" panose="02070309020205020404" pitchFamily="49" charset="0"/>
                <a:cs typeface="Courier New" panose="02070309020205020404" pitchFamily="49" charset="0"/>
              </a:rPr>
              <a:t>target_names</a:t>
            </a:r>
            <a:r>
              <a:rPr lang="en-US" sz="600" dirty="0">
                <a:solidFill>
                  <a:schemeClr val="tx1"/>
                </a:solidFill>
                <a:latin typeface="Courier New" panose="02070309020205020404" pitchFamily="49" charset="0"/>
                <a:cs typeface="Courier New" panose="02070309020205020404" pitchFamily="49" charset="0"/>
              </a:rPr>
              <a:t> = ['Survival', 'Death']</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a:t>
            </a:r>
            <a:r>
              <a:rPr lang="en-US" sz="600" dirty="0" err="1">
                <a:solidFill>
                  <a:schemeClr val="tx1"/>
                </a:solidFill>
                <a:latin typeface="Courier New" panose="02070309020205020404" pitchFamily="49" charset="0"/>
                <a:cs typeface="Courier New" panose="02070309020205020404" pitchFamily="49" charset="0"/>
              </a:rPr>
              <a:t>classification_report</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y_valid</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y_valid_preds</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target_names</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target_names</a:t>
            </a:r>
            <a:r>
              <a:rPr lang="en-US" sz="6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print('Classification Report for the Non-lab Data Set')</a:t>
            </a:r>
          </a:p>
          <a:p>
            <a:pPr>
              <a:spcBef>
                <a:spcPts val="600"/>
              </a:spcBef>
            </a:pPr>
            <a:r>
              <a:rPr lang="en-US" sz="600" dirty="0" err="1">
                <a:solidFill>
                  <a:schemeClr val="tx1"/>
                </a:solidFill>
                <a:latin typeface="Courier New" panose="02070309020205020404" pitchFamily="49" charset="0"/>
                <a:cs typeface="Courier New" panose="02070309020205020404" pitchFamily="49" charset="0"/>
              </a:rPr>
              <a:t>target_names</a:t>
            </a:r>
            <a:r>
              <a:rPr lang="en-US" sz="600" dirty="0">
                <a:solidFill>
                  <a:schemeClr val="tx1"/>
                </a:solidFill>
                <a:latin typeface="Courier New" panose="02070309020205020404" pitchFamily="49" charset="0"/>
                <a:cs typeface="Courier New" panose="02070309020205020404" pitchFamily="49" charset="0"/>
              </a:rPr>
              <a:t> = ['Survival', 'Death']</a:t>
            </a:r>
          </a:p>
          <a:p>
            <a:pPr>
              <a:spcBef>
                <a:spcPts val="600"/>
              </a:spcBef>
            </a:pPr>
            <a:r>
              <a:rPr lang="en-US" sz="600" dirty="0">
                <a:solidFill>
                  <a:schemeClr val="tx1"/>
                </a:solidFill>
                <a:latin typeface="Courier New" panose="02070309020205020404" pitchFamily="49" charset="0"/>
                <a:cs typeface="Courier New" panose="02070309020205020404" pitchFamily="49" charset="0"/>
              </a:rPr>
              <a:t>print(</a:t>
            </a:r>
            <a:r>
              <a:rPr lang="en-US" sz="600" dirty="0" err="1">
                <a:solidFill>
                  <a:schemeClr val="tx1"/>
                </a:solidFill>
                <a:latin typeface="Courier New" panose="02070309020205020404" pitchFamily="49" charset="0"/>
                <a:cs typeface="Courier New" panose="02070309020205020404" pitchFamily="49" charset="0"/>
              </a:rPr>
              <a:t>classification_report</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y_nl_valid</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y_nl_valid_preds</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target_names</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target_names</a:t>
            </a:r>
            <a:r>
              <a:rPr lang="en-US" sz="600" dirty="0">
                <a:solidFill>
                  <a:schemeClr val="tx1"/>
                </a:solidFill>
                <a:latin typeface="Courier New" panose="02070309020205020404" pitchFamily="49" charset="0"/>
                <a:cs typeface="Courier New" panose="02070309020205020404" pitchFamily="49" charset="0"/>
              </a:rPr>
              <a:t>))</a:t>
            </a:r>
          </a:p>
        </p:txBody>
      </p:sp>
      <p:graphicFrame>
        <p:nvGraphicFramePr>
          <p:cNvPr id="6" name="Table 5">
            <a:extLst>
              <a:ext uri="{FF2B5EF4-FFF2-40B4-BE49-F238E27FC236}">
                <a16:creationId xmlns:a16="http://schemas.microsoft.com/office/drawing/2014/main" id="{F83E265A-4251-F1B8-D2EC-473136D24FF6}"/>
              </a:ext>
            </a:extLst>
          </p:cNvPr>
          <p:cNvGraphicFramePr>
            <a:graphicFrameLocks noGrp="1"/>
          </p:cNvGraphicFramePr>
          <p:nvPr>
            <p:extLst>
              <p:ext uri="{D42A27DB-BD31-4B8C-83A1-F6EECF244321}">
                <p14:modId xmlns:p14="http://schemas.microsoft.com/office/powerpoint/2010/main" val="2921633309"/>
              </p:ext>
            </p:extLst>
          </p:nvPr>
        </p:nvGraphicFramePr>
        <p:xfrm>
          <a:off x="5960135" y="3001992"/>
          <a:ext cx="5344479" cy="1771650"/>
        </p:xfrm>
        <a:graphic>
          <a:graphicData uri="http://schemas.openxmlformats.org/drawingml/2006/table">
            <a:tbl>
              <a:tblPr firstRow="1" bandRow="1">
                <a:tableStyleId>{5C22544A-7EE6-4342-B048-85BDC9FD1C3A}</a:tableStyleId>
              </a:tblPr>
              <a:tblGrid>
                <a:gridCol w="589599">
                  <a:extLst>
                    <a:ext uri="{9D8B030D-6E8A-4147-A177-3AD203B41FA5}">
                      <a16:colId xmlns:a16="http://schemas.microsoft.com/office/drawing/2014/main" val="95458723"/>
                    </a:ext>
                  </a:extLst>
                </a:gridCol>
                <a:gridCol w="548640">
                  <a:extLst>
                    <a:ext uri="{9D8B030D-6E8A-4147-A177-3AD203B41FA5}">
                      <a16:colId xmlns:a16="http://schemas.microsoft.com/office/drawing/2014/main" val="3003801934"/>
                    </a:ext>
                  </a:extLst>
                </a:gridCol>
                <a:gridCol w="640080">
                  <a:extLst>
                    <a:ext uri="{9D8B030D-6E8A-4147-A177-3AD203B41FA5}">
                      <a16:colId xmlns:a16="http://schemas.microsoft.com/office/drawing/2014/main" val="3205419099"/>
                    </a:ext>
                  </a:extLst>
                </a:gridCol>
                <a:gridCol w="548640">
                  <a:extLst>
                    <a:ext uri="{9D8B030D-6E8A-4147-A177-3AD203B41FA5}">
                      <a16:colId xmlns:a16="http://schemas.microsoft.com/office/drawing/2014/main" val="294627019"/>
                    </a:ext>
                  </a:extLst>
                </a:gridCol>
                <a:gridCol w="640080">
                  <a:extLst>
                    <a:ext uri="{9D8B030D-6E8A-4147-A177-3AD203B41FA5}">
                      <a16:colId xmlns:a16="http://schemas.microsoft.com/office/drawing/2014/main" val="3211294823"/>
                    </a:ext>
                  </a:extLst>
                </a:gridCol>
                <a:gridCol w="548640">
                  <a:extLst>
                    <a:ext uri="{9D8B030D-6E8A-4147-A177-3AD203B41FA5}">
                      <a16:colId xmlns:a16="http://schemas.microsoft.com/office/drawing/2014/main" val="3726000182"/>
                    </a:ext>
                  </a:extLst>
                </a:gridCol>
                <a:gridCol w="640080">
                  <a:extLst>
                    <a:ext uri="{9D8B030D-6E8A-4147-A177-3AD203B41FA5}">
                      <a16:colId xmlns:a16="http://schemas.microsoft.com/office/drawing/2014/main" val="3473122047"/>
                    </a:ext>
                  </a:extLst>
                </a:gridCol>
                <a:gridCol w="548640">
                  <a:extLst>
                    <a:ext uri="{9D8B030D-6E8A-4147-A177-3AD203B41FA5}">
                      <a16:colId xmlns:a16="http://schemas.microsoft.com/office/drawing/2014/main" val="1535448750"/>
                    </a:ext>
                  </a:extLst>
                </a:gridCol>
                <a:gridCol w="640080">
                  <a:extLst>
                    <a:ext uri="{9D8B030D-6E8A-4147-A177-3AD203B41FA5}">
                      <a16:colId xmlns:a16="http://schemas.microsoft.com/office/drawing/2014/main" val="2212716169"/>
                    </a:ext>
                  </a:extLst>
                </a:gridCol>
              </a:tblGrid>
              <a:tr h="182880">
                <a:tc gridSpan="9">
                  <a:txBody>
                    <a:bodyPr/>
                    <a:lstStyle/>
                    <a:p>
                      <a:pPr algn="ctr"/>
                      <a:r>
                        <a:rPr lang="en-US" sz="700" dirty="0">
                          <a:latin typeface="Courier New" panose="02070309020205020404" pitchFamily="49" charset="0"/>
                          <a:cs typeface="Courier New" panose="02070309020205020404" pitchFamily="49" charset="0"/>
                        </a:rPr>
                        <a:t>Classification Report for </a:t>
                      </a:r>
                      <a:r>
                        <a:rPr lang="en-US" sz="700" dirty="0" err="1">
                          <a:latin typeface="Courier New" panose="02070309020205020404" pitchFamily="49" charset="0"/>
                          <a:cs typeface="Courier New" panose="02070309020205020404" pitchFamily="49" charset="0"/>
                        </a:rPr>
                        <a:t>XGBoost</a:t>
                      </a:r>
                      <a:r>
                        <a:rPr lang="en-US" sz="700" dirty="0">
                          <a:latin typeface="Courier New" panose="02070309020205020404" pitchFamily="49" charset="0"/>
                          <a:cs typeface="Courier New" panose="02070309020205020404" pitchFamily="49" charset="0"/>
                        </a:rPr>
                        <a:t> Models</a:t>
                      </a:r>
                    </a:p>
                  </a:txBody>
                  <a:tcPr anchor="ctr">
                    <a:solidFill>
                      <a:schemeClr val="accent1">
                        <a:lumMod val="50000"/>
                      </a:schemeClr>
                    </a:solidFill>
                  </a:tcPr>
                </a:tc>
                <a:tc hMerge="1">
                  <a:txBody>
                    <a:bodyPr/>
                    <a:lstStyle/>
                    <a:p>
                      <a:pPr algn="ctr"/>
                      <a:endParaRPr lang="en-US" sz="800" dirty="0">
                        <a:latin typeface="Courier New" panose="02070309020205020404" pitchFamily="49" charset="0"/>
                        <a:cs typeface="Courier New" panose="02070309020205020404" pitchFamily="49" charset="0"/>
                      </a:endParaRPr>
                    </a:p>
                  </a:txBody>
                  <a:tcPr/>
                </a:tc>
                <a:tc hMerge="1">
                  <a:txBody>
                    <a:bodyPr/>
                    <a:lstStyle/>
                    <a:p>
                      <a:endParaRPr lang="en-US"/>
                    </a:p>
                  </a:txBody>
                  <a:tcPr/>
                </a:tc>
                <a:tc hMerge="1">
                  <a:txBody>
                    <a:bodyPr/>
                    <a:lstStyle/>
                    <a:p>
                      <a:pPr algn="ctr"/>
                      <a:endParaRPr lang="en-US" sz="800" dirty="0">
                        <a:latin typeface="Courier New" panose="02070309020205020404" pitchFamily="49" charset="0"/>
                        <a:cs typeface="Courier New" panose="02070309020205020404" pitchFamily="49" charset="0"/>
                      </a:endParaRPr>
                    </a:p>
                  </a:txBody>
                  <a:tcPr/>
                </a:tc>
                <a:tc hMerge="1">
                  <a:txBody>
                    <a:bodyPr/>
                    <a:lstStyle/>
                    <a:p>
                      <a:endParaRPr lang="en-US"/>
                    </a:p>
                  </a:txBody>
                  <a:tcPr/>
                </a:tc>
                <a:tc hMerge="1">
                  <a:txBody>
                    <a:bodyPr/>
                    <a:lstStyle/>
                    <a:p>
                      <a:pPr algn="ctr"/>
                      <a:endParaRPr lang="en-US" sz="800" dirty="0">
                        <a:latin typeface="Courier New" panose="02070309020205020404" pitchFamily="49" charset="0"/>
                        <a:cs typeface="Courier New" panose="02070309020205020404" pitchFamily="49" charset="0"/>
                      </a:endParaRPr>
                    </a:p>
                  </a:txBody>
                  <a:tcPr/>
                </a:tc>
                <a:tc hMerge="1">
                  <a:txBody>
                    <a:bodyPr/>
                    <a:lstStyle/>
                    <a:p>
                      <a:endParaRPr lang="en-US"/>
                    </a:p>
                  </a:txBody>
                  <a:tcPr/>
                </a:tc>
                <a:tc hMerge="1">
                  <a:txBody>
                    <a:bodyPr/>
                    <a:lstStyle/>
                    <a:p>
                      <a:pPr algn="ctr"/>
                      <a:endParaRPr lang="en-US" sz="800" dirty="0">
                        <a:latin typeface="Courier New" panose="02070309020205020404" pitchFamily="49" charset="0"/>
                        <a:cs typeface="Courier New" panose="02070309020205020404" pitchFamily="49" charset="0"/>
                      </a:endParaRPr>
                    </a:p>
                  </a:txBody>
                  <a:tcPr/>
                </a:tc>
                <a:tc hMerge="1">
                  <a:txBody>
                    <a:bodyPr/>
                    <a:lstStyle/>
                    <a:p>
                      <a:pPr algn="ctr"/>
                      <a:endParaRPr lang="en-US" sz="700" dirty="0">
                        <a:latin typeface="Courier New" panose="02070309020205020404" pitchFamily="49" charset="0"/>
                        <a:cs typeface="Courier New" panose="02070309020205020404" pitchFamily="49" charset="0"/>
                      </a:endParaRPr>
                    </a:p>
                  </a:txBody>
                  <a:tcPr anchor="ctr">
                    <a:solidFill>
                      <a:schemeClr val="accent1">
                        <a:lumMod val="50000"/>
                      </a:schemeClr>
                    </a:solidFill>
                  </a:tcPr>
                </a:tc>
                <a:extLst>
                  <a:ext uri="{0D108BD9-81ED-4DB2-BD59-A6C34878D82A}">
                    <a16:rowId xmlns:a16="http://schemas.microsoft.com/office/drawing/2014/main" val="452720015"/>
                  </a:ext>
                </a:extLst>
              </a:tr>
              <a:tr h="0">
                <a:tc>
                  <a:txBody>
                    <a:bodyPr/>
                    <a:lstStyle/>
                    <a:p>
                      <a:pPr algn="ctr"/>
                      <a:endParaRPr lang="en-US" sz="700" b="1" dirty="0">
                        <a:solidFill>
                          <a:schemeClr val="bg1"/>
                        </a:solidFill>
                        <a:latin typeface="Courier New" panose="02070309020205020404" pitchFamily="49" charset="0"/>
                        <a:cs typeface="Courier New" panose="02070309020205020404" pitchFamily="49" charset="0"/>
                      </a:endParaRPr>
                    </a:p>
                  </a:txBody>
                  <a:tcPr anchor="ctr">
                    <a:solidFill>
                      <a:schemeClr val="accent6">
                        <a:lumMod val="50000"/>
                      </a:schemeClr>
                    </a:solidFill>
                  </a:tcPr>
                </a:tc>
                <a:tc gridSpan="2">
                  <a:txBody>
                    <a:bodyPr/>
                    <a:lstStyle/>
                    <a:p>
                      <a:pPr algn="ctr"/>
                      <a:r>
                        <a:rPr lang="en-US" sz="700" b="1" dirty="0">
                          <a:solidFill>
                            <a:schemeClr val="bg1"/>
                          </a:solidFill>
                          <a:latin typeface="Courier New" panose="02070309020205020404" pitchFamily="49" charset="0"/>
                          <a:cs typeface="Courier New" panose="02070309020205020404" pitchFamily="49" charset="0"/>
                        </a:rPr>
                        <a:t>precision</a:t>
                      </a:r>
                    </a:p>
                  </a:txBody>
                  <a:tcPr anchor="ctr">
                    <a:solidFill>
                      <a:schemeClr val="accent6">
                        <a:lumMod val="50000"/>
                      </a:schemeClr>
                    </a:solidFill>
                  </a:tcPr>
                </a:tc>
                <a:tc hMerge="1">
                  <a:txBody>
                    <a:bodyPr/>
                    <a:lstStyle/>
                    <a:p>
                      <a:pPr algn="ctr"/>
                      <a:endParaRPr lang="en-US" sz="800" b="1" dirty="0">
                        <a:solidFill>
                          <a:schemeClr val="bg1"/>
                        </a:solidFill>
                        <a:latin typeface="Courier New" panose="02070309020205020404" pitchFamily="49" charset="0"/>
                        <a:cs typeface="Courier New" panose="02070309020205020404" pitchFamily="49" charset="0"/>
                      </a:endParaRPr>
                    </a:p>
                  </a:txBody>
                  <a:tcPr anchor="ctr">
                    <a:solidFill>
                      <a:schemeClr val="accent1"/>
                    </a:solidFill>
                  </a:tcPr>
                </a:tc>
                <a:tc gridSpan="2">
                  <a:txBody>
                    <a:bodyPr/>
                    <a:lstStyle/>
                    <a:p>
                      <a:pPr algn="ctr"/>
                      <a:r>
                        <a:rPr lang="en-US" sz="700" b="1" dirty="0">
                          <a:solidFill>
                            <a:schemeClr val="bg1"/>
                          </a:solidFill>
                          <a:latin typeface="Courier New" panose="02070309020205020404" pitchFamily="49" charset="0"/>
                          <a:cs typeface="Courier New" panose="02070309020205020404" pitchFamily="49" charset="0"/>
                        </a:rPr>
                        <a:t>recall</a:t>
                      </a:r>
                    </a:p>
                  </a:txBody>
                  <a:tcPr anchor="ctr">
                    <a:solidFill>
                      <a:schemeClr val="accent6">
                        <a:lumMod val="50000"/>
                      </a:schemeClr>
                    </a:solidFill>
                  </a:tcPr>
                </a:tc>
                <a:tc hMerge="1">
                  <a:txBody>
                    <a:bodyPr/>
                    <a:lstStyle/>
                    <a:p>
                      <a:pPr algn="ctr"/>
                      <a:endParaRPr lang="en-US" sz="800" b="1" dirty="0">
                        <a:solidFill>
                          <a:schemeClr val="bg1"/>
                        </a:solidFill>
                        <a:latin typeface="Courier New" panose="02070309020205020404" pitchFamily="49" charset="0"/>
                        <a:cs typeface="Courier New" panose="02070309020205020404" pitchFamily="49" charset="0"/>
                      </a:endParaRPr>
                    </a:p>
                  </a:txBody>
                  <a:tcPr anchor="ctr">
                    <a:solidFill>
                      <a:schemeClr val="accent1"/>
                    </a:solidFill>
                  </a:tcPr>
                </a:tc>
                <a:tc gridSpan="2">
                  <a:txBody>
                    <a:bodyPr/>
                    <a:lstStyle/>
                    <a:p>
                      <a:pPr algn="ctr"/>
                      <a:r>
                        <a:rPr lang="en-US" sz="700" b="1" dirty="0">
                          <a:solidFill>
                            <a:schemeClr val="bg1"/>
                          </a:solidFill>
                          <a:latin typeface="Courier New" panose="02070309020205020404" pitchFamily="49" charset="0"/>
                          <a:cs typeface="Courier New" panose="02070309020205020404" pitchFamily="49" charset="0"/>
                        </a:rPr>
                        <a:t>f1-score</a:t>
                      </a:r>
                    </a:p>
                  </a:txBody>
                  <a:tcPr anchor="ctr">
                    <a:solidFill>
                      <a:schemeClr val="accent6">
                        <a:lumMod val="50000"/>
                      </a:schemeClr>
                    </a:solidFill>
                  </a:tcPr>
                </a:tc>
                <a:tc hMerge="1">
                  <a:txBody>
                    <a:bodyPr/>
                    <a:lstStyle/>
                    <a:p>
                      <a:pPr algn="ctr"/>
                      <a:endParaRPr lang="en-US" sz="800" b="1" dirty="0">
                        <a:solidFill>
                          <a:schemeClr val="bg1"/>
                        </a:solidFill>
                        <a:latin typeface="Courier New" panose="02070309020205020404" pitchFamily="49" charset="0"/>
                        <a:cs typeface="Courier New" panose="02070309020205020404" pitchFamily="49" charset="0"/>
                      </a:endParaRPr>
                    </a:p>
                  </a:txBody>
                  <a:tcPr anchor="ctr">
                    <a:solidFill>
                      <a:schemeClr val="accent1"/>
                    </a:solidFill>
                  </a:tcPr>
                </a:tc>
                <a:tc gridSpan="2">
                  <a:txBody>
                    <a:bodyPr/>
                    <a:lstStyle/>
                    <a:p>
                      <a:pPr algn="ctr"/>
                      <a:r>
                        <a:rPr lang="en-US" sz="700" b="1" dirty="0">
                          <a:solidFill>
                            <a:schemeClr val="bg1"/>
                          </a:solidFill>
                          <a:latin typeface="Courier New" panose="02070309020205020404" pitchFamily="49" charset="0"/>
                          <a:cs typeface="Courier New" panose="02070309020205020404" pitchFamily="49" charset="0"/>
                        </a:rPr>
                        <a:t>support</a:t>
                      </a:r>
                    </a:p>
                  </a:txBody>
                  <a:tcPr anchor="ctr">
                    <a:solidFill>
                      <a:schemeClr val="accent6">
                        <a:lumMod val="50000"/>
                      </a:schemeClr>
                    </a:solidFill>
                  </a:tcPr>
                </a:tc>
                <a:tc hMerge="1">
                  <a:txBody>
                    <a:bodyPr/>
                    <a:lstStyle/>
                    <a:p>
                      <a:pPr algn="ctr"/>
                      <a:endParaRPr lang="en-US" sz="800" b="1" dirty="0">
                        <a:solidFill>
                          <a:schemeClr val="bg1"/>
                        </a:solidFill>
                        <a:latin typeface="Courier New" panose="02070309020205020404" pitchFamily="49" charset="0"/>
                        <a:cs typeface="Courier New" panose="02070309020205020404" pitchFamily="49" charset="0"/>
                      </a:endParaRPr>
                    </a:p>
                  </a:txBody>
                  <a:tcPr anchor="ctr">
                    <a:solidFill>
                      <a:schemeClr val="accent1"/>
                    </a:solidFill>
                  </a:tcPr>
                </a:tc>
                <a:extLst>
                  <a:ext uri="{0D108BD9-81ED-4DB2-BD59-A6C34878D82A}">
                    <a16:rowId xmlns:a16="http://schemas.microsoft.com/office/drawing/2014/main" val="831718057"/>
                  </a:ext>
                </a:extLst>
              </a:tr>
              <a:tr h="182880">
                <a:tc>
                  <a:txBody>
                    <a:bodyPr/>
                    <a:lstStyle/>
                    <a:p>
                      <a:pPr algn="ctr"/>
                      <a:r>
                        <a:rPr lang="en-US" sz="700" b="1" dirty="0">
                          <a:solidFill>
                            <a:schemeClr val="bg1"/>
                          </a:solidFill>
                          <a:latin typeface="Courier New" panose="02070309020205020404" pitchFamily="49" charset="0"/>
                          <a:cs typeface="Courier New" panose="02070309020205020404" pitchFamily="49" charset="0"/>
                        </a:rPr>
                        <a:t>Metric</a:t>
                      </a:r>
                    </a:p>
                  </a:txBody>
                  <a:tcPr anchor="ctr">
                    <a:solidFill>
                      <a:schemeClr val="accent1"/>
                    </a:solidFill>
                  </a:tcPr>
                </a:tc>
                <a:tc>
                  <a:txBody>
                    <a:bodyPr/>
                    <a:lstStyle/>
                    <a:p>
                      <a:pPr algn="ctr"/>
                      <a:r>
                        <a:rPr lang="en-US" sz="700" b="1" dirty="0">
                          <a:solidFill>
                            <a:schemeClr val="bg1"/>
                          </a:solidFill>
                          <a:latin typeface="Courier New" panose="02070309020205020404" pitchFamily="49" charset="0"/>
                          <a:cs typeface="Courier New" panose="02070309020205020404" pitchFamily="49" charset="0"/>
                        </a:rPr>
                        <a:t>Full Data</a:t>
                      </a:r>
                    </a:p>
                  </a:txBody>
                  <a:tcPr anchor="ctr">
                    <a:solidFill>
                      <a:schemeClr val="accent1"/>
                    </a:solidFill>
                  </a:tcPr>
                </a:tc>
                <a:tc>
                  <a:txBody>
                    <a:bodyPr/>
                    <a:lstStyle/>
                    <a:p>
                      <a:pPr algn="ctr"/>
                      <a:r>
                        <a:rPr lang="en-US" sz="700" b="1" dirty="0">
                          <a:solidFill>
                            <a:schemeClr val="bg1"/>
                          </a:solidFill>
                          <a:latin typeface="Courier New" panose="02070309020205020404" pitchFamily="49" charset="0"/>
                          <a:cs typeface="Courier New" panose="02070309020205020404" pitchFamily="49" charset="0"/>
                        </a:rPr>
                        <a:t>Non-lab Data</a:t>
                      </a:r>
                    </a:p>
                  </a:txBody>
                  <a:tcPr anchor="ctr">
                    <a:solidFill>
                      <a:schemeClr val="accent1"/>
                    </a:solidFill>
                  </a:tcPr>
                </a:tc>
                <a:tc>
                  <a:txBody>
                    <a:bodyPr/>
                    <a:lstStyle/>
                    <a:p>
                      <a:pPr algn="ctr"/>
                      <a:r>
                        <a:rPr lang="en-US" sz="700" b="1" dirty="0">
                          <a:solidFill>
                            <a:schemeClr val="bg1"/>
                          </a:solidFill>
                          <a:latin typeface="Courier New" panose="02070309020205020404" pitchFamily="49" charset="0"/>
                          <a:cs typeface="Courier New" panose="02070309020205020404" pitchFamily="49" charset="0"/>
                        </a:rPr>
                        <a:t>Full Data</a:t>
                      </a:r>
                    </a:p>
                  </a:txBody>
                  <a:tcPr anchor="ctr">
                    <a:solidFill>
                      <a:schemeClr val="accent1"/>
                    </a:solidFill>
                  </a:tcPr>
                </a:tc>
                <a:tc>
                  <a:txBody>
                    <a:bodyPr/>
                    <a:lstStyle/>
                    <a:p>
                      <a:pPr algn="ctr"/>
                      <a:r>
                        <a:rPr lang="en-US" sz="700" b="1" dirty="0">
                          <a:solidFill>
                            <a:schemeClr val="bg1"/>
                          </a:solidFill>
                          <a:latin typeface="Courier New" panose="02070309020205020404" pitchFamily="49" charset="0"/>
                          <a:cs typeface="Courier New" panose="02070309020205020404" pitchFamily="49" charset="0"/>
                        </a:rPr>
                        <a:t>Non-lab Data</a:t>
                      </a:r>
                    </a:p>
                  </a:txBody>
                  <a:tcPr anchor="ctr">
                    <a:solidFill>
                      <a:schemeClr val="accent1"/>
                    </a:solidFill>
                  </a:tcPr>
                </a:tc>
                <a:tc>
                  <a:txBody>
                    <a:bodyPr/>
                    <a:lstStyle/>
                    <a:p>
                      <a:pPr algn="ctr"/>
                      <a:r>
                        <a:rPr lang="en-US" sz="700" b="1" dirty="0">
                          <a:solidFill>
                            <a:schemeClr val="bg1"/>
                          </a:solidFill>
                          <a:latin typeface="Courier New" panose="02070309020205020404" pitchFamily="49" charset="0"/>
                          <a:cs typeface="Courier New" panose="02070309020205020404" pitchFamily="49" charset="0"/>
                        </a:rPr>
                        <a:t>Full Data</a:t>
                      </a:r>
                    </a:p>
                  </a:txBody>
                  <a:tcPr anchor="ctr">
                    <a:solidFill>
                      <a:schemeClr val="accent1"/>
                    </a:solidFill>
                  </a:tcPr>
                </a:tc>
                <a:tc>
                  <a:txBody>
                    <a:bodyPr/>
                    <a:lstStyle/>
                    <a:p>
                      <a:pPr algn="ctr"/>
                      <a:r>
                        <a:rPr lang="en-US" sz="700" b="1" dirty="0">
                          <a:solidFill>
                            <a:schemeClr val="bg1"/>
                          </a:solidFill>
                          <a:latin typeface="Courier New" panose="02070309020205020404" pitchFamily="49" charset="0"/>
                          <a:cs typeface="Courier New" panose="02070309020205020404" pitchFamily="49" charset="0"/>
                        </a:rPr>
                        <a:t>Non-lab Data</a:t>
                      </a:r>
                    </a:p>
                  </a:txBody>
                  <a:tcPr anchor="ctr">
                    <a:solidFill>
                      <a:schemeClr val="accent1"/>
                    </a:solidFill>
                  </a:tcPr>
                </a:tc>
                <a:tc>
                  <a:txBody>
                    <a:bodyPr/>
                    <a:lstStyle/>
                    <a:p>
                      <a:pPr algn="ctr"/>
                      <a:r>
                        <a:rPr lang="en-US" sz="700" b="1" dirty="0">
                          <a:solidFill>
                            <a:schemeClr val="bg1"/>
                          </a:solidFill>
                          <a:latin typeface="Courier New" panose="02070309020205020404" pitchFamily="49" charset="0"/>
                          <a:cs typeface="Courier New" panose="02070309020205020404" pitchFamily="49" charset="0"/>
                        </a:rPr>
                        <a:t>Full Data</a:t>
                      </a:r>
                    </a:p>
                  </a:txBody>
                  <a:tcPr anchor="ctr">
                    <a:solidFill>
                      <a:schemeClr val="accent1"/>
                    </a:solidFill>
                  </a:tcPr>
                </a:tc>
                <a:tc>
                  <a:txBody>
                    <a:bodyPr/>
                    <a:lstStyle/>
                    <a:p>
                      <a:pPr algn="ctr"/>
                      <a:r>
                        <a:rPr lang="en-US" sz="700" b="1" dirty="0">
                          <a:solidFill>
                            <a:schemeClr val="bg1"/>
                          </a:solidFill>
                          <a:latin typeface="Courier New" panose="02070309020205020404" pitchFamily="49" charset="0"/>
                          <a:cs typeface="Courier New" panose="02070309020205020404" pitchFamily="49" charset="0"/>
                        </a:rPr>
                        <a:t>Non-lab Data</a:t>
                      </a:r>
                    </a:p>
                  </a:txBody>
                  <a:tcPr anchor="ctr">
                    <a:solidFill>
                      <a:schemeClr val="accent1"/>
                    </a:solidFill>
                  </a:tcPr>
                </a:tc>
                <a:extLst>
                  <a:ext uri="{0D108BD9-81ED-4DB2-BD59-A6C34878D82A}">
                    <a16:rowId xmlns:a16="http://schemas.microsoft.com/office/drawing/2014/main" val="2827195861"/>
                  </a:ext>
                </a:extLst>
              </a:tr>
              <a:tr h="182880">
                <a:tc>
                  <a:txBody>
                    <a:bodyPr/>
                    <a:lstStyle/>
                    <a:p>
                      <a:pPr algn="r" fontAlgn="b"/>
                      <a:r>
                        <a:rPr lang="en-US" sz="700" b="0" i="0" u="none" strike="noStrike" dirty="0">
                          <a:solidFill>
                            <a:srgbClr val="000000"/>
                          </a:solidFill>
                          <a:effectLst/>
                          <a:latin typeface="Courier New" panose="02070309020205020404" pitchFamily="49" charset="0"/>
                        </a:rPr>
                        <a:t>Survival</a:t>
                      </a:r>
                    </a:p>
                  </a:txBody>
                  <a:tcPr marL="9525" marR="9525" marT="9525" marB="0" anchor="ctr"/>
                </a:tc>
                <a:tc>
                  <a:txBody>
                    <a:bodyPr/>
                    <a:lstStyle/>
                    <a:p>
                      <a:pPr algn="ctr" fontAlgn="b"/>
                      <a:r>
                        <a:rPr lang="en-US" sz="700" b="0" i="0" u="none" strike="noStrike" dirty="0">
                          <a:solidFill>
                            <a:srgbClr val="000000"/>
                          </a:solidFill>
                          <a:effectLst/>
                          <a:latin typeface="Courier New" panose="02070309020205020404" pitchFamily="49" charset="0"/>
                          <a:cs typeface="Courier New" panose="02070309020205020404" pitchFamily="49" charset="0"/>
                        </a:rPr>
                        <a:t>0.99</a:t>
                      </a:r>
                    </a:p>
                  </a:txBody>
                  <a:tcPr marL="9525" marR="9525" marT="9525" marB="0" anchor="ctr"/>
                </a:tc>
                <a:tc>
                  <a:txBody>
                    <a:bodyPr/>
                    <a:lstStyle/>
                    <a:p>
                      <a:pPr algn="ctr" fontAlgn="b"/>
                      <a:r>
                        <a:rPr lang="en-US" sz="700" b="0" i="0" u="none" strike="noStrike" dirty="0">
                          <a:solidFill>
                            <a:srgbClr val="000000"/>
                          </a:solidFill>
                          <a:effectLst/>
                          <a:latin typeface="Courier New" panose="02070309020205020404" pitchFamily="49" charset="0"/>
                          <a:cs typeface="Courier New" panose="02070309020205020404" pitchFamily="49" charset="0"/>
                        </a:rPr>
                        <a:t>0.91</a:t>
                      </a:r>
                    </a:p>
                  </a:txBody>
                  <a:tcPr marL="9525" marR="9525" marT="9525" marB="0" anchor="ctr"/>
                </a:tc>
                <a:tc>
                  <a:txBody>
                    <a:bodyPr/>
                    <a:lstStyle/>
                    <a:p>
                      <a:pPr algn="ctr" fontAlgn="b"/>
                      <a:r>
                        <a:rPr lang="en-US" sz="700" b="0" i="0" u="none" strike="noStrike" dirty="0">
                          <a:solidFill>
                            <a:srgbClr val="000000"/>
                          </a:solidFill>
                          <a:effectLst/>
                          <a:latin typeface="Courier New" panose="02070309020205020404" pitchFamily="49" charset="0"/>
                          <a:cs typeface="Courier New" panose="02070309020205020404" pitchFamily="49" charset="0"/>
                        </a:rPr>
                        <a:t>1.00</a:t>
                      </a:r>
                    </a:p>
                  </a:txBody>
                  <a:tcPr marL="9525" marR="9525" marT="9525" marB="0" anchor="ctr"/>
                </a:tc>
                <a:tc>
                  <a:txBody>
                    <a:bodyPr/>
                    <a:lstStyle/>
                    <a:p>
                      <a:pPr algn="ctr" fontAlgn="b"/>
                      <a:r>
                        <a:rPr lang="en-US" sz="700" b="0" i="0" u="none" strike="noStrike" dirty="0">
                          <a:solidFill>
                            <a:srgbClr val="000000"/>
                          </a:solidFill>
                          <a:effectLst/>
                          <a:latin typeface="Courier New" panose="02070309020205020404" pitchFamily="49" charset="0"/>
                          <a:cs typeface="Courier New" panose="02070309020205020404" pitchFamily="49" charset="0"/>
                        </a:rPr>
                        <a:t>0.94</a:t>
                      </a:r>
                    </a:p>
                  </a:txBody>
                  <a:tcPr marL="9525" marR="9525" marT="9525" marB="0" anchor="ctr"/>
                </a:tc>
                <a:tc>
                  <a:txBody>
                    <a:bodyPr/>
                    <a:lstStyle/>
                    <a:p>
                      <a:pPr algn="ctr" fontAlgn="b"/>
                      <a:r>
                        <a:rPr lang="en-US" sz="700" b="0" i="0" u="none" strike="noStrike" dirty="0">
                          <a:solidFill>
                            <a:srgbClr val="000000"/>
                          </a:solidFill>
                          <a:effectLst/>
                          <a:latin typeface="Courier New" panose="02070309020205020404" pitchFamily="49" charset="0"/>
                          <a:cs typeface="Courier New" panose="02070309020205020404" pitchFamily="49" charset="0"/>
                        </a:rPr>
                        <a:t>1.00</a:t>
                      </a:r>
                    </a:p>
                  </a:txBody>
                  <a:tcPr marL="9525" marR="9525" marT="9525" marB="0" anchor="ctr"/>
                </a:tc>
                <a:tc>
                  <a:txBody>
                    <a:bodyPr/>
                    <a:lstStyle/>
                    <a:p>
                      <a:pPr algn="ctr" fontAlgn="b"/>
                      <a:r>
                        <a:rPr lang="en-US" sz="700" b="0" i="0" u="none" strike="noStrike" dirty="0">
                          <a:solidFill>
                            <a:srgbClr val="000000"/>
                          </a:solidFill>
                          <a:effectLst/>
                          <a:latin typeface="Courier New" panose="02070309020205020404" pitchFamily="49" charset="0"/>
                          <a:cs typeface="Courier New" panose="02070309020205020404" pitchFamily="49" charset="0"/>
                        </a:rPr>
                        <a:t>0.93</a:t>
                      </a:r>
                    </a:p>
                  </a:txBody>
                  <a:tcPr marL="9525" marR="9525" marT="9525" marB="0" anchor="ctr"/>
                </a:tc>
                <a:tc>
                  <a:txBody>
                    <a:bodyPr/>
                    <a:lstStyle/>
                    <a:p>
                      <a:pPr algn="ctr" fontAlgn="b"/>
                      <a:r>
                        <a:rPr lang="en-US" sz="700" b="0" i="0" u="none" strike="noStrike" dirty="0">
                          <a:solidFill>
                            <a:srgbClr val="000000"/>
                          </a:solidFill>
                          <a:effectLst/>
                          <a:latin typeface="Courier New" panose="02070309020205020404" pitchFamily="49" charset="0"/>
                          <a:cs typeface="Courier New" panose="02070309020205020404" pitchFamily="49" charset="0"/>
                        </a:rPr>
                        <a:t>498</a:t>
                      </a:r>
                    </a:p>
                  </a:txBody>
                  <a:tcPr marL="9525" marR="9525" marT="9525" marB="0" anchor="ctr"/>
                </a:tc>
                <a:tc>
                  <a:txBody>
                    <a:bodyPr/>
                    <a:lstStyle/>
                    <a:p>
                      <a:pPr algn="ctr" fontAlgn="b"/>
                      <a:r>
                        <a:rPr lang="en-US" sz="700" b="0" i="0" u="none" strike="noStrike" dirty="0">
                          <a:solidFill>
                            <a:srgbClr val="000000"/>
                          </a:solidFill>
                          <a:effectLst/>
                          <a:latin typeface="Courier New" panose="02070309020205020404" pitchFamily="49" charset="0"/>
                          <a:cs typeface="Courier New" panose="02070309020205020404" pitchFamily="49" charset="0"/>
                        </a:rPr>
                        <a:t>498</a:t>
                      </a:r>
                    </a:p>
                  </a:txBody>
                  <a:tcPr marL="9525" marR="9525" marT="9525" marB="0" anchor="ctr"/>
                </a:tc>
                <a:extLst>
                  <a:ext uri="{0D108BD9-81ED-4DB2-BD59-A6C34878D82A}">
                    <a16:rowId xmlns:a16="http://schemas.microsoft.com/office/drawing/2014/main" val="1635824458"/>
                  </a:ext>
                </a:extLst>
              </a:tr>
              <a:tr h="182880">
                <a:tc>
                  <a:txBody>
                    <a:bodyPr/>
                    <a:lstStyle/>
                    <a:p>
                      <a:pPr algn="r" fontAlgn="b"/>
                      <a:r>
                        <a:rPr lang="en-US" sz="700" b="0" i="0" u="none" strike="noStrike" dirty="0">
                          <a:solidFill>
                            <a:srgbClr val="000000"/>
                          </a:solidFill>
                          <a:effectLst/>
                          <a:latin typeface="Courier New" panose="02070309020205020404" pitchFamily="49" charset="0"/>
                        </a:rPr>
                        <a:t>Death</a:t>
                      </a:r>
                    </a:p>
                  </a:txBody>
                  <a:tcPr marL="9525" marR="9525" marT="9525" marB="0" anchor="ctr"/>
                </a:tc>
                <a:tc>
                  <a:txBody>
                    <a:bodyPr/>
                    <a:lstStyle/>
                    <a:p>
                      <a:pPr algn="ctr" fontAlgn="b"/>
                      <a:r>
                        <a:rPr lang="en-US" sz="700" b="0" i="0" u="none" strike="noStrike" dirty="0">
                          <a:solidFill>
                            <a:srgbClr val="000000"/>
                          </a:solidFill>
                          <a:effectLst/>
                          <a:latin typeface="Courier New" panose="02070309020205020404" pitchFamily="49" charset="0"/>
                          <a:cs typeface="Courier New" panose="02070309020205020404" pitchFamily="49" charset="0"/>
                        </a:rPr>
                        <a:t>1.00</a:t>
                      </a:r>
                    </a:p>
                  </a:txBody>
                  <a:tcPr marL="9525" marR="9525" marT="9525" marB="0" anchor="ctr"/>
                </a:tc>
                <a:tc>
                  <a:txBody>
                    <a:bodyPr/>
                    <a:lstStyle/>
                    <a:p>
                      <a:pPr algn="ctr" fontAlgn="b"/>
                      <a:r>
                        <a:rPr lang="en-US" sz="700" b="0" i="0" u="none" strike="noStrike" dirty="0">
                          <a:solidFill>
                            <a:srgbClr val="000000"/>
                          </a:solidFill>
                          <a:effectLst/>
                          <a:latin typeface="Courier New" panose="02070309020205020404" pitchFamily="49" charset="0"/>
                          <a:cs typeface="Courier New" panose="02070309020205020404" pitchFamily="49" charset="0"/>
                        </a:rPr>
                        <a:t>0.94</a:t>
                      </a:r>
                    </a:p>
                  </a:txBody>
                  <a:tcPr marL="9525" marR="9525" marT="9525" marB="0" anchor="ctr"/>
                </a:tc>
                <a:tc>
                  <a:txBody>
                    <a:bodyPr/>
                    <a:lstStyle/>
                    <a:p>
                      <a:pPr algn="ctr" fontAlgn="b"/>
                      <a:r>
                        <a:rPr lang="en-US" sz="700" b="0" i="0" u="none" strike="noStrike" dirty="0">
                          <a:solidFill>
                            <a:srgbClr val="000000"/>
                          </a:solidFill>
                          <a:effectLst/>
                          <a:latin typeface="Courier New" panose="02070309020205020404" pitchFamily="49" charset="0"/>
                          <a:cs typeface="Courier New" panose="02070309020205020404" pitchFamily="49" charset="0"/>
                        </a:rPr>
                        <a:t>0.99</a:t>
                      </a:r>
                    </a:p>
                  </a:txBody>
                  <a:tcPr marL="9525" marR="9525" marT="9525" marB="0" anchor="ctr"/>
                </a:tc>
                <a:tc>
                  <a:txBody>
                    <a:bodyPr/>
                    <a:lstStyle/>
                    <a:p>
                      <a:pPr algn="ctr" fontAlgn="b"/>
                      <a:r>
                        <a:rPr lang="en-US" sz="700" b="0" i="0" u="none" strike="noStrike" dirty="0">
                          <a:solidFill>
                            <a:srgbClr val="000000"/>
                          </a:solidFill>
                          <a:effectLst/>
                          <a:latin typeface="Courier New" panose="02070309020205020404" pitchFamily="49" charset="0"/>
                          <a:cs typeface="Courier New" panose="02070309020205020404" pitchFamily="49" charset="0"/>
                        </a:rPr>
                        <a:t>0.91</a:t>
                      </a:r>
                    </a:p>
                  </a:txBody>
                  <a:tcPr marL="9525" marR="9525" marT="9525" marB="0" anchor="ctr"/>
                </a:tc>
                <a:tc>
                  <a:txBody>
                    <a:bodyPr/>
                    <a:lstStyle/>
                    <a:p>
                      <a:pPr algn="ctr" fontAlgn="b"/>
                      <a:r>
                        <a:rPr lang="en-US" sz="700" b="0" i="0" u="none" strike="noStrike" dirty="0">
                          <a:solidFill>
                            <a:srgbClr val="000000"/>
                          </a:solidFill>
                          <a:effectLst/>
                          <a:latin typeface="Courier New" panose="02070309020205020404" pitchFamily="49" charset="0"/>
                          <a:cs typeface="Courier New" panose="02070309020205020404" pitchFamily="49" charset="0"/>
                        </a:rPr>
                        <a:t>1.00</a:t>
                      </a:r>
                    </a:p>
                  </a:txBody>
                  <a:tcPr marL="9525" marR="9525" marT="9525" marB="0" anchor="ctr"/>
                </a:tc>
                <a:tc>
                  <a:txBody>
                    <a:bodyPr/>
                    <a:lstStyle/>
                    <a:p>
                      <a:pPr algn="ctr" fontAlgn="b"/>
                      <a:r>
                        <a:rPr lang="en-US" sz="700" b="0" i="0" u="none" strike="noStrike" dirty="0">
                          <a:solidFill>
                            <a:srgbClr val="000000"/>
                          </a:solidFill>
                          <a:effectLst/>
                          <a:latin typeface="Courier New" panose="02070309020205020404" pitchFamily="49" charset="0"/>
                          <a:cs typeface="Courier New" panose="02070309020205020404" pitchFamily="49" charset="0"/>
                        </a:rPr>
                        <a:t>0.93</a:t>
                      </a:r>
                    </a:p>
                  </a:txBody>
                  <a:tcPr marL="9525" marR="9525" marT="9525" marB="0" anchor="ctr"/>
                </a:tc>
                <a:tc>
                  <a:txBody>
                    <a:bodyPr/>
                    <a:lstStyle/>
                    <a:p>
                      <a:pPr algn="ctr" fontAlgn="b"/>
                      <a:r>
                        <a:rPr lang="en-US" sz="700" b="0" i="0" u="none" strike="noStrike" dirty="0">
                          <a:solidFill>
                            <a:srgbClr val="000000"/>
                          </a:solidFill>
                          <a:effectLst/>
                          <a:latin typeface="Courier New" panose="02070309020205020404" pitchFamily="49" charset="0"/>
                          <a:cs typeface="Courier New" panose="02070309020205020404" pitchFamily="49" charset="0"/>
                        </a:rPr>
                        <a:t>511</a:t>
                      </a:r>
                    </a:p>
                  </a:txBody>
                  <a:tcPr marL="9525" marR="9525" marT="9525" marB="0" anchor="ctr"/>
                </a:tc>
                <a:tc>
                  <a:txBody>
                    <a:bodyPr/>
                    <a:lstStyle/>
                    <a:p>
                      <a:pPr algn="ctr" fontAlgn="b"/>
                      <a:r>
                        <a:rPr lang="en-US" sz="700" b="0" i="0" u="none" strike="noStrike" dirty="0">
                          <a:solidFill>
                            <a:srgbClr val="000000"/>
                          </a:solidFill>
                          <a:effectLst/>
                          <a:latin typeface="Courier New" panose="02070309020205020404" pitchFamily="49" charset="0"/>
                          <a:cs typeface="Courier New" panose="02070309020205020404" pitchFamily="49" charset="0"/>
                        </a:rPr>
                        <a:t>511</a:t>
                      </a:r>
                    </a:p>
                  </a:txBody>
                  <a:tcPr marL="9525" marR="9525" marT="9525" marB="0" anchor="ctr"/>
                </a:tc>
                <a:extLst>
                  <a:ext uri="{0D108BD9-81ED-4DB2-BD59-A6C34878D82A}">
                    <a16:rowId xmlns:a16="http://schemas.microsoft.com/office/drawing/2014/main" val="717090088"/>
                  </a:ext>
                </a:extLst>
              </a:tr>
              <a:tr h="91440">
                <a:tc>
                  <a:txBody>
                    <a:bodyPr/>
                    <a:lstStyle/>
                    <a:p>
                      <a:pPr algn="r" fontAlgn="b"/>
                      <a:endParaRPr lang="en-US" sz="700" b="0" i="0" u="none" strike="noStrike" dirty="0">
                        <a:solidFill>
                          <a:srgbClr val="000000"/>
                        </a:solidFill>
                        <a:effectLst/>
                        <a:latin typeface="Courier New" panose="02070309020205020404" pitchFamily="49" charset="0"/>
                      </a:endParaRPr>
                    </a:p>
                  </a:txBody>
                  <a:tcPr marL="9525" marR="9525" marT="9525" marB="0" anchor="ctr"/>
                </a:tc>
                <a:tc>
                  <a:txBody>
                    <a:bodyPr/>
                    <a:lstStyle/>
                    <a:p>
                      <a:pPr algn="ctr" fontAlgn="b"/>
                      <a:endParaRPr lang="en-US" sz="700" b="0"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ctr" fontAlgn="b"/>
                      <a:endParaRPr lang="en-US" sz="700" b="0"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ctr" fontAlgn="b"/>
                      <a:endParaRPr lang="en-US" sz="700" b="0"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ctr" fontAlgn="b"/>
                      <a:endParaRPr lang="en-US" sz="700" b="0"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ctr" fontAlgn="b"/>
                      <a:endParaRPr lang="en-US" sz="700" b="0"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ctr" fontAlgn="b"/>
                      <a:endParaRPr lang="en-US" sz="700" b="0"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ctr" fontAlgn="b"/>
                      <a:endParaRPr lang="en-US" sz="700" b="0"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ctr" fontAlgn="b"/>
                      <a:endParaRPr lang="en-US" sz="700" b="0"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extLst>
                  <a:ext uri="{0D108BD9-81ED-4DB2-BD59-A6C34878D82A}">
                    <a16:rowId xmlns:a16="http://schemas.microsoft.com/office/drawing/2014/main" val="2496496394"/>
                  </a:ext>
                </a:extLst>
              </a:tr>
              <a:tr h="182880">
                <a:tc>
                  <a:txBody>
                    <a:bodyPr/>
                    <a:lstStyle/>
                    <a:p>
                      <a:pPr algn="r" fontAlgn="b"/>
                      <a:r>
                        <a:rPr lang="en-US" sz="700" b="0" i="0" u="none" strike="noStrike" dirty="0">
                          <a:solidFill>
                            <a:srgbClr val="000000"/>
                          </a:solidFill>
                          <a:effectLst/>
                          <a:latin typeface="Courier New" panose="02070309020205020404" pitchFamily="49" charset="0"/>
                        </a:rPr>
                        <a:t>accuracy</a:t>
                      </a:r>
                    </a:p>
                  </a:txBody>
                  <a:tcPr marL="9525" marR="9525" marT="9525" marB="0" anchor="ctr"/>
                </a:tc>
                <a:tc>
                  <a:txBody>
                    <a:bodyPr/>
                    <a:lstStyle/>
                    <a:p>
                      <a:pPr algn="ctr" fontAlgn="b"/>
                      <a:endParaRPr lang="en-US" sz="700" b="0"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ctr" fontAlgn="b"/>
                      <a:endParaRPr lang="en-US" sz="700" b="0"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ctr" fontAlgn="b"/>
                      <a:endParaRPr lang="en-US" sz="700" b="0"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ctr" fontAlgn="b"/>
                      <a:endParaRPr lang="en-US" sz="700" b="0"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ctr" fontAlgn="b"/>
                      <a:r>
                        <a:rPr lang="en-US" sz="700" b="0" i="0" u="none" strike="noStrike" dirty="0">
                          <a:solidFill>
                            <a:srgbClr val="000000"/>
                          </a:solidFill>
                          <a:effectLst/>
                          <a:latin typeface="Courier New" panose="02070309020205020404" pitchFamily="49" charset="0"/>
                          <a:cs typeface="Courier New" panose="02070309020205020404" pitchFamily="49" charset="0"/>
                        </a:rPr>
                        <a:t>1.00</a:t>
                      </a:r>
                    </a:p>
                  </a:txBody>
                  <a:tcPr marL="9525" marR="9525" marT="9525" marB="0" anchor="ctr"/>
                </a:tc>
                <a:tc>
                  <a:txBody>
                    <a:bodyPr/>
                    <a:lstStyle/>
                    <a:p>
                      <a:pPr algn="ctr" fontAlgn="b"/>
                      <a:r>
                        <a:rPr lang="en-US" sz="700" b="0" i="0" u="none" strike="noStrike" dirty="0">
                          <a:solidFill>
                            <a:srgbClr val="000000"/>
                          </a:solidFill>
                          <a:effectLst/>
                          <a:latin typeface="Courier New" panose="02070309020205020404" pitchFamily="49" charset="0"/>
                          <a:cs typeface="Courier New" panose="02070309020205020404" pitchFamily="49" charset="0"/>
                        </a:rPr>
                        <a:t>0.93</a:t>
                      </a:r>
                    </a:p>
                  </a:txBody>
                  <a:tcPr marL="9525" marR="9525" marT="9525" marB="0" anchor="ctr"/>
                </a:tc>
                <a:tc>
                  <a:txBody>
                    <a:bodyPr/>
                    <a:lstStyle/>
                    <a:p>
                      <a:pPr algn="ctr" fontAlgn="b"/>
                      <a:r>
                        <a:rPr lang="en-US" sz="700" b="0" i="0" u="none" strike="noStrike" dirty="0">
                          <a:solidFill>
                            <a:srgbClr val="000000"/>
                          </a:solidFill>
                          <a:effectLst/>
                          <a:latin typeface="Courier New" panose="02070309020205020404" pitchFamily="49" charset="0"/>
                          <a:cs typeface="Courier New" panose="02070309020205020404" pitchFamily="49" charset="0"/>
                        </a:rPr>
                        <a:t>1009</a:t>
                      </a:r>
                    </a:p>
                  </a:txBody>
                  <a:tcPr marL="9525" marR="9525" marT="9525" marB="0" anchor="ctr"/>
                </a:tc>
                <a:tc>
                  <a:txBody>
                    <a:bodyPr/>
                    <a:lstStyle/>
                    <a:p>
                      <a:pPr algn="ctr" fontAlgn="b"/>
                      <a:r>
                        <a:rPr lang="en-US" sz="700" b="0" i="0" u="none" strike="noStrike" dirty="0">
                          <a:solidFill>
                            <a:srgbClr val="000000"/>
                          </a:solidFill>
                          <a:effectLst/>
                          <a:latin typeface="Courier New" panose="02070309020205020404" pitchFamily="49" charset="0"/>
                          <a:cs typeface="Courier New" panose="02070309020205020404" pitchFamily="49" charset="0"/>
                        </a:rPr>
                        <a:t>1009</a:t>
                      </a:r>
                    </a:p>
                  </a:txBody>
                  <a:tcPr marL="9525" marR="9525" marT="9525" marB="0" anchor="ctr"/>
                </a:tc>
                <a:extLst>
                  <a:ext uri="{0D108BD9-81ED-4DB2-BD59-A6C34878D82A}">
                    <a16:rowId xmlns:a16="http://schemas.microsoft.com/office/drawing/2014/main" val="752436567"/>
                  </a:ext>
                </a:extLst>
              </a:tr>
              <a:tr h="182880">
                <a:tc>
                  <a:txBody>
                    <a:bodyPr/>
                    <a:lstStyle/>
                    <a:p>
                      <a:pPr algn="r" fontAlgn="b"/>
                      <a:r>
                        <a:rPr lang="en-US" sz="700" b="0" i="0" u="none" strike="noStrike" dirty="0">
                          <a:solidFill>
                            <a:srgbClr val="000000"/>
                          </a:solidFill>
                          <a:effectLst/>
                          <a:latin typeface="Courier New" panose="02070309020205020404" pitchFamily="49" charset="0"/>
                        </a:rPr>
                        <a:t>macro avg</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u="none" strike="noStrike" dirty="0">
                          <a:solidFill>
                            <a:srgbClr val="000000"/>
                          </a:solidFill>
                          <a:effectLst/>
                          <a:latin typeface="Courier New" panose="02070309020205020404" pitchFamily="49" charset="0"/>
                          <a:cs typeface="Courier New" panose="02070309020205020404" pitchFamily="49" charset="0"/>
                        </a:rPr>
                        <a:t>1.00</a:t>
                      </a:r>
                    </a:p>
                  </a:txBody>
                  <a:tcPr marL="9525" marR="9525" marT="9525" marB="0" anchor="ctr"/>
                </a:tc>
                <a:tc>
                  <a:txBody>
                    <a:bodyPr/>
                    <a:lstStyle/>
                    <a:p>
                      <a:pPr algn="ctr" fontAlgn="b"/>
                      <a:r>
                        <a:rPr lang="en-US" sz="700" b="0" i="0" u="none" strike="noStrike" dirty="0">
                          <a:solidFill>
                            <a:srgbClr val="000000"/>
                          </a:solidFill>
                          <a:effectLst/>
                          <a:latin typeface="Courier New" panose="02070309020205020404" pitchFamily="49" charset="0"/>
                          <a:cs typeface="Courier New" panose="02070309020205020404" pitchFamily="49" charset="0"/>
                        </a:rPr>
                        <a:t>0.93</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u="none" strike="noStrike" dirty="0">
                          <a:solidFill>
                            <a:srgbClr val="000000"/>
                          </a:solidFill>
                          <a:effectLst/>
                          <a:latin typeface="Courier New" panose="02070309020205020404" pitchFamily="49" charset="0"/>
                          <a:cs typeface="Courier New" panose="02070309020205020404" pitchFamily="49" charset="0"/>
                        </a:rPr>
                        <a:t>1.00</a:t>
                      </a:r>
                    </a:p>
                  </a:txBody>
                  <a:tcPr marL="9525" marR="9525" marT="9525" marB="0" anchor="ctr"/>
                </a:tc>
                <a:tc>
                  <a:txBody>
                    <a:bodyPr/>
                    <a:lstStyle/>
                    <a:p>
                      <a:pPr algn="ctr" fontAlgn="b"/>
                      <a:r>
                        <a:rPr lang="en-US" sz="700" b="0" i="0" u="none" strike="noStrike" dirty="0">
                          <a:solidFill>
                            <a:srgbClr val="000000"/>
                          </a:solidFill>
                          <a:effectLst/>
                          <a:latin typeface="Courier New" panose="02070309020205020404" pitchFamily="49" charset="0"/>
                          <a:cs typeface="Courier New" panose="02070309020205020404" pitchFamily="49" charset="0"/>
                        </a:rPr>
                        <a:t>0.93</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u="none" strike="noStrike" dirty="0">
                          <a:solidFill>
                            <a:srgbClr val="000000"/>
                          </a:solidFill>
                          <a:effectLst/>
                          <a:latin typeface="Courier New" panose="02070309020205020404" pitchFamily="49" charset="0"/>
                          <a:cs typeface="Courier New" panose="02070309020205020404" pitchFamily="49" charset="0"/>
                        </a:rPr>
                        <a:t>1.00</a:t>
                      </a:r>
                    </a:p>
                  </a:txBody>
                  <a:tcPr marL="9525" marR="9525" marT="9525" marB="0" anchor="ctr"/>
                </a:tc>
                <a:tc>
                  <a:txBody>
                    <a:bodyPr/>
                    <a:lstStyle/>
                    <a:p>
                      <a:pPr algn="ctr" fontAlgn="b"/>
                      <a:r>
                        <a:rPr lang="en-US" sz="700" b="0" i="0" u="none" strike="noStrike" dirty="0">
                          <a:solidFill>
                            <a:srgbClr val="000000"/>
                          </a:solidFill>
                          <a:effectLst/>
                          <a:latin typeface="Courier New" panose="02070309020205020404" pitchFamily="49" charset="0"/>
                          <a:cs typeface="Courier New" panose="02070309020205020404" pitchFamily="49" charset="0"/>
                        </a:rPr>
                        <a:t>0.93</a:t>
                      </a:r>
                    </a:p>
                  </a:txBody>
                  <a:tcPr marL="9525" marR="9525" marT="9525" marB="0" anchor="ctr"/>
                </a:tc>
                <a:tc>
                  <a:txBody>
                    <a:bodyPr/>
                    <a:lstStyle/>
                    <a:p>
                      <a:pPr algn="ctr" fontAlgn="b"/>
                      <a:r>
                        <a:rPr lang="en-US" sz="700" b="0" i="0" u="none" strike="noStrike" dirty="0">
                          <a:solidFill>
                            <a:srgbClr val="000000"/>
                          </a:solidFill>
                          <a:effectLst/>
                          <a:latin typeface="Courier New" panose="02070309020205020404" pitchFamily="49" charset="0"/>
                          <a:cs typeface="Courier New" panose="02070309020205020404" pitchFamily="49" charset="0"/>
                        </a:rPr>
                        <a:t>1009</a:t>
                      </a:r>
                    </a:p>
                  </a:txBody>
                  <a:tcPr marL="9525" marR="9525" marT="9525" marB="0" anchor="ctr"/>
                </a:tc>
                <a:tc>
                  <a:txBody>
                    <a:bodyPr/>
                    <a:lstStyle/>
                    <a:p>
                      <a:pPr algn="ctr" fontAlgn="b"/>
                      <a:r>
                        <a:rPr lang="en-US" sz="700" b="0" i="0" u="none" strike="noStrike" dirty="0">
                          <a:solidFill>
                            <a:srgbClr val="000000"/>
                          </a:solidFill>
                          <a:effectLst/>
                          <a:latin typeface="Courier New" panose="02070309020205020404" pitchFamily="49" charset="0"/>
                          <a:cs typeface="Courier New" panose="02070309020205020404" pitchFamily="49" charset="0"/>
                        </a:rPr>
                        <a:t>1009</a:t>
                      </a:r>
                    </a:p>
                  </a:txBody>
                  <a:tcPr marL="9525" marR="9525" marT="9525" marB="0" anchor="ctr"/>
                </a:tc>
                <a:extLst>
                  <a:ext uri="{0D108BD9-81ED-4DB2-BD59-A6C34878D82A}">
                    <a16:rowId xmlns:a16="http://schemas.microsoft.com/office/drawing/2014/main" val="11858712"/>
                  </a:ext>
                </a:extLst>
              </a:tr>
              <a:tr h="182880">
                <a:tc>
                  <a:txBody>
                    <a:bodyPr/>
                    <a:lstStyle/>
                    <a:p>
                      <a:pPr algn="r" fontAlgn="b"/>
                      <a:r>
                        <a:rPr lang="en-US" sz="700" b="0" i="0" u="none" strike="noStrike" dirty="0">
                          <a:solidFill>
                            <a:srgbClr val="000000"/>
                          </a:solidFill>
                          <a:effectLst/>
                          <a:latin typeface="Courier New" panose="02070309020205020404" pitchFamily="49" charset="0"/>
                        </a:rPr>
                        <a:t>weighted avg</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u="none" strike="noStrike" dirty="0">
                          <a:solidFill>
                            <a:srgbClr val="000000"/>
                          </a:solidFill>
                          <a:effectLst/>
                          <a:latin typeface="Courier New" panose="02070309020205020404" pitchFamily="49" charset="0"/>
                          <a:cs typeface="Courier New" panose="02070309020205020404" pitchFamily="49" charset="0"/>
                        </a:rPr>
                        <a:t>1.00</a:t>
                      </a:r>
                    </a:p>
                  </a:txBody>
                  <a:tcPr marL="9525" marR="9525" marT="9525" marB="0" anchor="ctr"/>
                </a:tc>
                <a:tc>
                  <a:txBody>
                    <a:bodyPr/>
                    <a:lstStyle/>
                    <a:p>
                      <a:pPr algn="ctr" fontAlgn="b"/>
                      <a:r>
                        <a:rPr lang="en-US" sz="700" b="0" i="0" u="none" strike="noStrike" dirty="0">
                          <a:solidFill>
                            <a:srgbClr val="000000"/>
                          </a:solidFill>
                          <a:effectLst/>
                          <a:latin typeface="Courier New" panose="02070309020205020404" pitchFamily="49" charset="0"/>
                          <a:cs typeface="Courier New" panose="02070309020205020404" pitchFamily="49" charset="0"/>
                        </a:rPr>
                        <a:t>0.93</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u="none" strike="noStrike" dirty="0">
                          <a:solidFill>
                            <a:srgbClr val="000000"/>
                          </a:solidFill>
                          <a:effectLst/>
                          <a:latin typeface="Courier New" panose="02070309020205020404" pitchFamily="49" charset="0"/>
                          <a:cs typeface="Courier New" panose="02070309020205020404" pitchFamily="49" charset="0"/>
                        </a:rPr>
                        <a:t>1.00</a:t>
                      </a:r>
                    </a:p>
                  </a:txBody>
                  <a:tcPr marL="9525" marR="9525" marT="9525" marB="0" anchor="ctr"/>
                </a:tc>
                <a:tc>
                  <a:txBody>
                    <a:bodyPr/>
                    <a:lstStyle/>
                    <a:p>
                      <a:pPr algn="ctr" fontAlgn="b"/>
                      <a:r>
                        <a:rPr lang="en-US" sz="700" b="0" i="0" u="none" strike="noStrike" dirty="0">
                          <a:solidFill>
                            <a:srgbClr val="000000"/>
                          </a:solidFill>
                          <a:effectLst/>
                          <a:latin typeface="Courier New" panose="02070309020205020404" pitchFamily="49" charset="0"/>
                          <a:cs typeface="Courier New" panose="02070309020205020404" pitchFamily="49" charset="0"/>
                        </a:rPr>
                        <a:t>0.93</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u="none" strike="noStrike" dirty="0">
                          <a:solidFill>
                            <a:srgbClr val="000000"/>
                          </a:solidFill>
                          <a:effectLst/>
                          <a:latin typeface="Courier New" panose="02070309020205020404" pitchFamily="49" charset="0"/>
                          <a:cs typeface="Courier New" panose="02070309020205020404" pitchFamily="49" charset="0"/>
                        </a:rPr>
                        <a:t>1.00</a:t>
                      </a:r>
                    </a:p>
                  </a:txBody>
                  <a:tcPr marL="9525" marR="9525" marT="9525" marB="0" anchor="ctr"/>
                </a:tc>
                <a:tc>
                  <a:txBody>
                    <a:bodyPr/>
                    <a:lstStyle/>
                    <a:p>
                      <a:pPr algn="ctr" fontAlgn="b"/>
                      <a:r>
                        <a:rPr lang="en-US" sz="700" b="0" i="0" u="none" strike="noStrike" dirty="0">
                          <a:solidFill>
                            <a:srgbClr val="000000"/>
                          </a:solidFill>
                          <a:effectLst/>
                          <a:latin typeface="Courier New" panose="02070309020205020404" pitchFamily="49" charset="0"/>
                          <a:cs typeface="Courier New" panose="02070309020205020404" pitchFamily="49" charset="0"/>
                        </a:rPr>
                        <a:t>0.93</a:t>
                      </a:r>
                    </a:p>
                  </a:txBody>
                  <a:tcPr marL="9525" marR="9525" marT="9525" marB="0" anchor="ctr"/>
                </a:tc>
                <a:tc>
                  <a:txBody>
                    <a:bodyPr/>
                    <a:lstStyle/>
                    <a:p>
                      <a:pPr algn="ctr" fontAlgn="b"/>
                      <a:r>
                        <a:rPr lang="en-US" sz="700" b="0" i="0" u="none" strike="noStrike" dirty="0">
                          <a:solidFill>
                            <a:srgbClr val="000000"/>
                          </a:solidFill>
                          <a:effectLst/>
                          <a:latin typeface="Courier New" panose="02070309020205020404" pitchFamily="49" charset="0"/>
                          <a:cs typeface="Courier New" panose="02070309020205020404" pitchFamily="49" charset="0"/>
                        </a:rPr>
                        <a:t>1009</a:t>
                      </a:r>
                    </a:p>
                  </a:txBody>
                  <a:tcPr marL="9525" marR="9525" marT="9525" marB="0" anchor="ctr"/>
                </a:tc>
                <a:tc>
                  <a:txBody>
                    <a:bodyPr/>
                    <a:lstStyle/>
                    <a:p>
                      <a:pPr algn="ctr" fontAlgn="b"/>
                      <a:r>
                        <a:rPr lang="en-US" sz="700" b="0" i="0" u="none" strike="noStrike" dirty="0">
                          <a:solidFill>
                            <a:srgbClr val="000000"/>
                          </a:solidFill>
                          <a:effectLst/>
                          <a:latin typeface="Courier New" panose="02070309020205020404" pitchFamily="49" charset="0"/>
                          <a:cs typeface="Courier New" panose="02070309020205020404" pitchFamily="49" charset="0"/>
                        </a:rPr>
                        <a:t>1009</a:t>
                      </a:r>
                    </a:p>
                  </a:txBody>
                  <a:tcPr marL="9525" marR="9525" marT="9525" marB="0" anchor="ctr"/>
                </a:tc>
                <a:extLst>
                  <a:ext uri="{0D108BD9-81ED-4DB2-BD59-A6C34878D82A}">
                    <a16:rowId xmlns:a16="http://schemas.microsoft.com/office/drawing/2014/main" val="4235463624"/>
                  </a:ext>
                </a:extLst>
              </a:tr>
            </a:tbl>
          </a:graphicData>
        </a:graphic>
      </p:graphicFrame>
    </p:spTree>
    <p:extLst>
      <p:ext uri="{BB962C8B-B14F-4D97-AF65-F5344CB8AC3E}">
        <p14:creationId xmlns:p14="http://schemas.microsoft.com/office/powerpoint/2010/main" val="4196402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Model Analysis &amp; Evaluation</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4"/>
            <a:ext cx="10789920" cy="282239"/>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Output analysis</a:t>
            </a:r>
          </a:p>
        </p:txBody>
      </p:sp>
      <p:sp>
        <p:nvSpPr>
          <p:cNvPr id="7" name="Content Placeholder 2">
            <a:extLst>
              <a:ext uri="{FF2B5EF4-FFF2-40B4-BE49-F238E27FC236}">
                <a16:creationId xmlns:a16="http://schemas.microsoft.com/office/drawing/2014/main" id="{CE864F3A-465E-2280-F906-FD09A4B038A9}"/>
              </a:ext>
            </a:extLst>
          </p:cNvPr>
          <p:cNvSpPr txBox="1">
            <a:spLocks/>
          </p:cNvSpPr>
          <p:nvPr/>
        </p:nvSpPr>
        <p:spPr>
          <a:xfrm>
            <a:off x="476610" y="1257577"/>
            <a:ext cx="5170529" cy="4289208"/>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600"/>
              </a:spcBef>
            </a:pPr>
            <a:r>
              <a:rPr lang="en-US" sz="1000" dirty="0">
                <a:solidFill>
                  <a:schemeClr val="tx1"/>
                </a:solidFill>
                <a:latin typeface="Courier New" panose="02070309020205020404" pitchFamily="49" charset="0"/>
                <a:cs typeface="Courier New" panose="02070309020205020404" pitchFamily="49" charset="0"/>
              </a:rPr>
              <a:t>#Plot the ROC Curves - ensure to use the predicted probabilities and not the predicted values</a:t>
            </a:r>
          </a:p>
          <a:p>
            <a:pPr algn="just">
              <a:spcBef>
                <a:spcPts val="600"/>
              </a:spcBef>
            </a:pPr>
            <a:r>
              <a:rPr lang="en-US" sz="1000" dirty="0" err="1">
                <a:solidFill>
                  <a:schemeClr val="tx1"/>
                </a:solidFill>
                <a:latin typeface="Courier New" panose="02070309020205020404" pitchFamily="49" charset="0"/>
                <a:cs typeface="Courier New" panose="02070309020205020404" pitchFamily="49" charset="0"/>
              </a:rPr>
              <a:t>auc_valid</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roc_auc_score</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y_valid</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y_valid_prob</a:t>
            </a:r>
            <a:r>
              <a:rPr lang="en-US" sz="1000" dirty="0">
                <a:solidFill>
                  <a:schemeClr val="tx1"/>
                </a:solidFill>
                <a:latin typeface="Courier New" panose="02070309020205020404" pitchFamily="49" charset="0"/>
                <a:cs typeface="Courier New" panose="02070309020205020404" pitchFamily="49" charset="0"/>
              </a:rPr>
              <a:t>)</a:t>
            </a:r>
          </a:p>
          <a:p>
            <a:pPr algn="just">
              <a:spcBef>
                <a:spcPts val="600"/>
              </a:spcBef>
            </a:pPr>
            <a:r>
              <a:rPr lang="en-US" sz="1000" dirty="0" err="1">
                <a:solidFill>
                  <a:schemeClr val="tx1"/>
                </a:solidFill>
                <a:latin typeface="Courier New" panose="02070309020205020404" pitchFamily="49" charset="0"/>
                <a:cs typeface="Courier New" panose="02070309020205020404" pitchFamily="49" charset="0"/>
              </a:rPr>
              <a:t>auc_nl_valid</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roc_auc_score</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y_nl_valid</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y_nl_valid_prob</a:t>
            </a:r>
            <a:r>
              <a:rPr lang="en-US" sz="1000" dirty="0">
                <a:solidFill>
                  <a:schemeClr val="tx1"/>
                </a:solidFill>
                <a:latin typeface="Courier New" panose="02070309020205020404" pitchFamily="49" charset="0"/>
                <a:cs typeface="Courier New" panose="02070309020205020404" pitchFamily="49" charset="0"/>
              </a:rPr>
              <a:t>)</a:t>
            </a:r>
          </a:p>
          <a:p>
            <a:pPr algn="just">
              <a:spcBef>
                <a:spcPts val="600"/>
              </a:spcBef>
            </a:pPr>
            <a:endParaRPr lang="en-US" sz="1000" dirty="0">
              <a:solidFill>
                <a:schemeClr val="tx1"/>
              </a:solidFill>
              <a:latin typeface="Courier New" panose="02070309020205020404" pitchFamily="49" charset="0"/>
              <a:cs typeface="Courier New" panose="02070309020205020404" pitchFamily="49" charset="0"/>
            </a:endParaRPr>
          </a:p>
          <a:p>
            <a:pPr algn="just">
              <a:spcBef>
                <a:spcPts val="600"/>
              </a:spcBef>
            </a:pPr>
            <a:r>
              <a:rPr lang="en-US" sz="1000" dirty="0" err="1">
                <a:solidFill>
                  <a:schemeClr val="tx1"/>
                </a:solidFill>
                <a:latin typeface="Courier New" panose="02070309020205020404" pitchFamily="49" charset="0"/>
                <a:cs typeface="Courier New" panose="02070309020205020404" pitchFamily="49" charset="0"/>
              </a:rPr>
              <a:t>fpr_valid</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tpr_valid</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thresholds_valid</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roc_curve</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y_valid</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y_valid_prob</a:t>
            </a:r>
            <a:r>
              <a:rPr lang="en-US" sz="1000" dirty="0">
                <a:solidFill>
                  <a:schemeClr val="tx1"/>
                </a:solidFill>
                <a:latin typeface="Courier New" panose="02070309020205020404" pitchFamily="49" charset="0"/>
                <a:cs typeface="Courier New" panose="02070309020205020404" pitchFamily="49" charset="0"/>
              </a:rPr>
              <a:t>)</a:t>
            </a:r>
          </a:p>
          <a:p>
            <a:pPr algn="just">
              <a:spcBef>
                <a:spcPts val="600"/>
              </a:spcBef>
            </a:pPr>
            <a:r>
              <a:rPr lang="en-US" sz="1000" dirty="0" err="1">
                <a:solidFill>
                  <a:schemeClr val="tx1"/>
                </a:solidFill>
                <a:latin typeface="Courier New" panose="02070309020205020404" pitchFamily="49" charset="0"/>
                <a:cs typeface="Courier New" panose="02070309020205020404" pitchFamily="49" charset="0"/>
              </a:rPr>
              <a:t>fpr_nl_valid</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tpr_nl_valid</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thresholds_nl_valid</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roc_curve</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y_nl_valid</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y_nl_valid_prob</a:t>
            </a:r>
            <a:r>
              <a:rPr lang="en-US" sz="1000" dirty="0">
                <a:solidFill>
                  <a:schemeClr val="tx1"/>
                </a:solidFill>
                <a:latin typeface="Courier New" panose="02070309020205020404" pitchFamily="49" charset="0"/>
                <a:cs typeface="Courier New" panose="02070309020205020404" pitchFamily="49" charset="0"/>
              </a:rPr>
              <a:t>)</a:t>
            </a:r>
          </a:p>
          <a:p>
            <a:pPr algn="just">
              <a:spcBef>
                <a:spcPts val="600"/>
              </a:spcBef>
            </a:pPr>
            <a:endParaRPr lang="en-US" sz="1000" dirty="0">
              <a:solidFill>
                <a:schemeClr val="tx1"/>
              </a:solidFill>
              <a:latin typeface="Courier New" panose="02070309020205020404" pitchFamily="49" charset="0"/>
              <a:cs typeface="Courier New" panose="02070309020205020404" pitchFamily="49" charset="0"/>
            </a:endParaRPr>
          </a:p>
          <a:p>
            <a:pPr algn="just">
              <a:spcBef>
                <a:spcPts val="600"/>
              </a:spcBef>
            </a:pPr>
            <a:r>
              <a:rPr lang="en-US" sz="1000" dirty="0" err="1">
                <a:solidFill>
                  <a:schemeClr val="tx1"/>
                </a:solidFill>
                <a:latin typeface="Courier New" panose="02070309020205020404" pitchFamily="49" charset="0"/>
                <a:cs typeface="Courier New" panose="02070309020205020404" pitchFamily="49" charset="0"/>
              </a:rPr>
              <a:t>plt.plot</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fpr_valid</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tpr_valid,'y</a:t>
            </a:r>
            <a:r>
              <a:rPr lang="en-US" sz="1000" dirty="0">
                <a:solidFill>
                  <a:schemeClr val="tx1"/>
                </a:solidFill>
                <a:latin typeface="Courier New" panose="02070309020205020404" pitchFamily="49" charset="0"/>
                <a:cs typeface="Courier New" panose="02070309020205020404" pitchFamily="49" charset="0"/>
              </a:rPr>
              <a:t>-', label =   'Full Data Set:           %.2f'%auc_valid)</a:t>
            </a:r>
          </a:p>
          <a:p>
            <a:pPr algn="just">
              <a:spcBef>
                <a:spcPts val="600"/>
              </a:spcBef>
            </a:pPr>
            <a:r>
              <a:rPr lang="en-US" sz="1000" dirty="0" err="1">
                <a:solidFill>
                  <a:schemeClr val="tx1"/>
                </a:solidFill>
                <a:latin typeface="Courier New" panose="02070309020205020404" pitchFamily="49" charset="0"/>
                <a:cs typeface="Courier New" panose="02070309020205020404" pitchFamily="49" charset="0"/>
              </a:rPr>
              <a:t>plt.plot</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fpr_nl_valid</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tpr_nl_valid,'g</a:t>
            </a:r>
            <a:r>
              <a:rPr lang="en-US" sz="1000" dirty="0">
                <a:solidFill>
                  <a:schemeClr val="tx1"/>
                </a:solidFill>
                <a:latin typeface="Courier New" panose="02070309020205020404" pitchFamily="49" charset="0"/>
                <a:cs typeface="Courier New" panose="02070309020205020404" pitchFamily="49" charset="0"/>
              </a:rPr>
              <a:t>-', label = 'Non-lab Data Set:    %.2f'%auc_nl_valid)</a:t>
            </a:r>
          </a:p>
          <a:p>
            <a:pPr algn="just">
              <a:spcBef>
                <a:spcPts val="600"/>
              </a:spcBef>
            </a:pPr>
            <a:r>
              <a:rPr lang="en-US" sz="1000" dirty="0" err="1">
                <a:solidFill>
                  <a:schemeClr val="tx1"/>
                </a:solidFill>
                <a:latin typeface="Courier New" panose="02070309020205020404" pitchFamily="49" charset="0"/>
                <a:cs typeface="Courier New" panose="02070309020205020404" pitchFamily="49" charset="0"/>
              </a:rPr>
              <a:t>plt.plot</a:t>
            </a:r>
            <a:r>
              <a:rPr lang="en-US" sz="1000" dirty="0">
                <a:solidFill>
                  <a:schemeClr val="tx1"/>
                </a:solidFill>
                <a:latin typeface="Courier New" panose="02070309020205020404" pitchFamily="49" charset="0"/>
                <a:cs typeface="Courier New" panose="02070309020205020404" pitchFamily="49" charset="0"/>
              </a:rPr>
              <a:t>([0,1],[0,1],'-k')</a:t>
            </a:r>
          </a:p>
          <a:p>
            <a:pPr algn="just">
              <a:spcBef>
                <a:spcPts val="600"/>
              </a:spcBef>
            </a:pPr>
            <a:r>
              <a:rPr lang="en-US" sz="1000" dirty="0" err="1">
                <a:solidFill>
                  <a:schemeClr val="tx1"/>
                </a:solidFill>
                <a:latin typeface="Courier New" panose="02070309020205020404" pitchFamily="49" charset="0"/>
                <a:cs typeface="Courier New" panose="02070309020205020404" pitchFamily="49" charset="0"/>
              </a:rPr>
              <a:t>plt.xlabel</a:t>
            </a:r>
            <a:r>
              <a:rPr lang="en-US" sz="1000" dirty="0">
                <a:solidFill>
                  <a:schemeClr val="tx1"/>
                </a:solidFill>
                <a:latin typeface="Courier New" panose="02070309020205020404" pitchFamily="49" charset="0"/>
                <a:cs typeface="Courier New" panose="02070309020205020404" pitchFamily="49" charset="0"/>
              </a:rPr>
              <a:t>('False Positive Rate')</a:t>
            </a:r>
          </a:p>
          <a:p>
            <a:pPr algn="just">
              <a:spcBef>
                <a:spcPts val="600"/>
              </a:spcBef>
            </a:pPr>
            <a:r>
              <a:rPr lang="en-US" sz="1000" dirty="0" err="1">
                <a:solidFill>
                  <a:schemeClr val="tx1"/>
                </a:solidFill>
                <a:latin typeface="Courier New" panose="02070309020205020404" pitchFamily="49" charset="0"/>
                <a:cs typeface="Courier New" panose="02070309020205020404" pitchFamily="49" charset="0"/>
              </a:rPr>
              <a:t>plt.ylabel</a:t>
            </a:r>
            <a:r>
              <a:rPr lang="en-US" sz="1000" dirty="0">
                <a:solidFill>
                  <a:schemeClr val="tx1"/>
                </a:solidFill>
                <a:latin typeface="Courier New" panose="02070309020205020404" pitchFamily="49" charset="0"/>
                <a:cs typeface="Courier New" panose="02070309020205020404" pitchFamily="49" charset="0"/>
              </a:rPr>
              <a:t>('True Positive Rate')</a:t>
            </a:r>
          </a:p>
          <a:p>
            <a:pPr algn="just">
              <a:spcBef>
                <a:spcPts val="600"/>
              </a:spcBef>
            </a:pPr>
            <a:r>
              <a:rPr lang="en-US" sz="1000" dirty="0" err="1">
                <a:solidFill>
                  <a:schemeClr val="tx1"/>
                </a:solidFill>
                <a:latin typeface="Courier New" panose="02070309020205020404" pitchFamily="49" charset="0"/>
                <a:cs typeface="Courier New" panose="02070309020205020404" pitchFamily="49" charset="0"/>
              </a:rPr>
              <a:t>plt.legend</a:t>
            </a:r>
            <a:r>
              <a:rPr lang="en-US" sz="1000" dirty="0">
                <a:solidFill>
                  <a:schemeClr val="tx1"/>
                </a:solidFill>
                <a:latin typeface="Courier New" panose="02070309020205020404" pitchFamily="49" charset="0"/>
                <a:cs typeface="Courier New" panose="02070309020205020404" pitchFamily="49" charset="0"/>
              </a:rPr>
              <a:t>()</a:t>
            </a:r>
          </a:p>
          <a:p>
            <a:pPr algn="just">
              <a:spcBef>
                <a:spcPts val="600"/>
              </a:spcBef>
            </a:pPr>
            <a:r>
              <a:rPr lang="en-US" sz="1000" dirty="0" err="1">
                <a:solidFill>
                  <a:schemeClr val="tx1"/>
                </a:solidFill>
                <a:latin typeface="Courier New" panose="02070309020205020404" pitchFamily="49" charset="0"/>
                <a:cs typeface="Courier New" panose="02070309020205020404" pitchFamily="49" charset="0"/>
              </a:rPr>
              <a:t>plt.show</a:t>
            </a:r>
            <a:r>
              <a:rPr lang="en-US" sz="1000" dirty="0">
                <a:solidFill>
                  <a:schemeClr val="tx1"/>
                </a:solidFill>
                <a:latin typeface="Courier New" panose="02070309020205020404" pitchFamily="49" charset="0"/>
                <a:cs typeface="Courier New" panose="02070309020205020404" pitchFamily="49" charset="0"/>
              </a:rPr>
              <a:t>()</a:t>
            </a:r>
          </a:p>
        </p:txBody>
      </p:sp>
      <p:pic>
        <p:nvPicPr>
          <p:cNvPr id="6148" name="Picture 4">
            <a:extLst>
              <a:ext uri="{FF2B5EF4-FFF2-40B4-BE49-F238E27FC236}">
                <a16:creationId xmlns:a16="http://schemas.microsoft.com/office/drawing/2014/main" id="{96FD0F2B-9BDB-C788-C4FA-9A429DDC2E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0130" y="1257577"/>
            <a:ext cx="5486400" cy="4180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046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Model Analysis &amp; Evaluation</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4"/>
            <a:ext cx="10789920" cy="282239"/>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Feature Selection</a:t>
            </a:r>
          </a:p>
        </p:txBody>
      </p:sp>
      <p:sp>
        <p:nvSpPr>
          <p:cNvPr id="7" name="Content Placeholder 2">
            <a:extLst>
              <a:ext uri="{FF2B5EF4-FFF2-40B4-BE49-F238E27FC236}">
                <a16:creationId xmlns:a16="http://schemas.microsoft.com/office/drawing/2014/main" id="{CE864F3A-465E-2280-F906-FD09A4B038A9}"/>
              </a:ext>
            </a:extLst>
          </p:cNvPr>
          <p:cNvSpPr txBox="1">
            <a:spLocks/>
          </p:cNvSpPr>
          <p:nvPr/>
        </p:nvSpPr>
        <p:spPr>
          <a:xfrm>
            <a:off x="476610" y="1257577"/>
            <a:ext cx="10789920" cy="4470363"/>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600"/>
              </a:spcBef>
            </a:pPr>
            <a:r>
              <a:rPr lang="en-US" sz="1000" dirty="0">
                <a:solidFill>
                  <a:schemeClr val="tx1"/>
                </a:solidFill>
                <a:latin typeface="Courier New" panose="02070309020205020404" pitchFamily="49" charset="0"/>
                <a:cs typeface="Courier New" panose="02070309020205020404" pitchFamily="49" charset="0"/>
              </a:rPr>
              <a:t>#Feature selection</a:t>
            </a:r>
          </a:p>
          <a:p>
            <a:pPr algn="just">
              <a:spcBef>
                <a:spcPts val="600"/>
              </a:spcBef>
            </a:pPr>
            <a:r>
              <a:rPr lang="en-US" sz="1000" dirty="0">
                <a:solidFill>
                  <a:schemeClr val="tx1"/>
                </a:solidFill>
                <a:latin typeface="Courier New" panose="02070309020205020404" pitchFamily="49" charset="0"/>
                <a:cs typeface="Courier New" panose="02070309020205020404" pitchFamily="49" charset="0"/>
              </a:rPr>
              <a:t>from </a:t>
            </a:r>
            <a:r>
              <a:rPr lang="en-US" sz="1000" dirty="0" err="1">
                <a:solidFill>
                  <a:schemeClr val="tx1"/>
                </a:solidFill>
                <a:latin typeface="Courier New" panose="02070309020205020404" pitchFamily="49" charset="0"/>
                <a:cs typeface="Courier New" panose="02070309020205020404" pitchFamily="49" charset="0"/>
              </a:rPr>
              <a:t>sklearn.inspection</a:t>
            </a:r>
            <a:r>
              <a:rPr lang="en-US" sz="1000" dirty="0">
                <a:solidFill>
                  <a:schemeClr val="tx1"/>
                </a:solidFill>
                <a:latin typeface="Courier New" panose="02070309020205020404" pitchFamily="49" charset="0"/>
                <a:cs typeface="Courier New" panose="02070309020205020404" pitchFamily="49" charset="0"/>
              </a:rPr>
              <a:t> import </a:t>
            </a:r>
            <a:r>
              <a:rPr lang="en-US" sz="1000" dirty="0" err="1">
                <a:solidFill>
                  <a:schemeClr val="tx1"/>
                </a:solidFill>
                <a:latin typeface="Courier New" panose="02070309020205020404" pitchFamily="49" charset="0"/>
                <a:cs typeface="Courier New" panose="02070309020205020404" pitchFamily="49" charset="0"/>
              </a:rPr>
              <a:t>permutation_importance</a:t>
            </a:r>
            <a:endParaRPr lang="en-US" sz="1000" dirty="0">
              <a:solidFill>
                <a:schemeClr val="tx1"/>
              </a:solidFill>
              <a:latin typeface="Courier New" panose="02070309020205020404" pitchFamily="49" charset="0"/>
              <a:cs typeface="Courier New" panose="02070309020205020404" pitchFamily="49" charset="0"/>
            </a:endParaRPr>
          </a:p>
          <a:p>
            <a:pPr algn="just">
              <a:spcBef>
                <a:spcPts val="600"/>
              </a:spcBef>
            </a:pPr>
            <a:r>
              <a:rPr lang="en-US" sz="1000" dirty="0" err="1">
                <a:solidFill>
                  <a:schemeClr val="tx1"/>
                </a:solidFill>
                <a:latin typeface="Courier New" panose="02070309020205020404" pitchFamily="49" charset="0"/>
                <a:cs typeface="Courier New" panose="02070309020205020404" pitchFamily="49" charset="0"/>
              </a:rPr>
              <a:t>perm_importance</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permutation_importance</a:t>
            </a:r>
            <a:r>
              <a:rPr lang="en-US" sz="1000" dirty="0">
                <a:solidFill>
                  <a:schemeClr val="tx1"/>
                </a:solidFill>
                <a:latin typeface="Courier New" panose="02070309020205020404" pitchFamily="49" charset="0"/>
                <a:cs typeface="Courier New" panose="02070309020205020404" pitchFamily="49" charset="0"/>
              </a:rPr>
              <a:t>(model, </a:t>
            </a:r>
            <a:r>
              <a:rPr lang="en-US" sz="1000" dirty="0" err="1">
                <a:solidFill>
                  <a:schemeClr val="tx1"/>
                </a:solidFill>
                <a:latin typeface="Courier New" panose="02070309020205020404" pitchFamily="49" charset="0"/>
                <a:cs typeface="Courier New" panose="02070309020205020404" pitchFamily="49" charset="0"/>
              </a:rPr>
              <a:t>X_train</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y_train</a:t>
            </a:r>
            <a:r>
              <a:rPr lang="en-US" sz="1000" dirty="0">
                <a:solidFill>
                  <a:schemeClr val="tx1"/>
                </a:solidFill>
                <a:latin typeface="Courier New" panose="02070309020205020404" pitchFamily="49" charset="0"/>
                <a:cs typeface="Courier New" panose="02070309020205020404" pitchFamily="49" charset="0"/>
              </a:rPr>
              <a:t>)</a:t>
            </a:r>
          </a:p>
          <a:p>
            <a:pPr algn="just">
              <a:spcBef>
                <a:spcPts val="600"/>
              </a:spcBef>
            </a:pPr>
            <a:r>
              <a:rPr lang="en-US" sz="1000" dirty="0" err="1">
                <a:solidFill>
                  <a:schemeClr val="tx1"/>
                </a:solidFill>
                <a:latin typeface="Courier New" panose="02070309020205020404" pitchFamily="49" charset="0"/>
                <a:cs typeface="Courier New" panose="02070309020205020404" pitchFamily="49" charset="0"/>
              </a:rPr>
              <a:t>sorted_idx</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perm_importance.importances_mean.argsort</a:t>
            </a:r>
            <a:r>
              <a:rPr lang="en-US" sz="1000" dirty="0">
                <a:solidFill>
                  <a:schemeClr val="tx1"/>
                </a:solidFill>
                <a:latin typeface="Courier New" panose="02070309020205020404" pitchFamily="49" charset="0"/>
                <a:cs typeface="Courier New" panose="02070309020205020404" pitchFamily="49" charset="0"/>
              </a:rPr>
              <a:t>()</a:t>
            </a:r>
          </a:p>
          <a:p>
            <a:pPr algn="just">
              <a:spcBef>
                <a:spcPts val="600"/>
              </a:spcBef>
            </a:pPr>
            <a:r>
              <a:rPr lang="en-US" sz="1000" dirty="0" err="1">
                <a:solidFill>
                  <a:schemeClr val="tx1"/>
                </a:solidFill>
                <a:latin typeface="Courier New" panose="02070309020205020404" pitchFamily="49" charset="0"/>
                <a:cs typeface="Courier New" panose="02070309020205020404" pitchFamily="49" charset="0"/>
              </a:rPr>
              <a:t>plt.bar</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X.columns</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sorted_idx</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perm_importance.importances_mean</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sorted_idx</a:t>
            </a:r>
            <a:r>
              <a:rPr lang="en-US" sz="1000" dirty="0">
                <a:solidFill>
                  <a:schemeClr val="tx1"/>
                </a:solidFill>
                <a:latin typeface="Courier New" panose="02070309020205020404" pitchFamily="49" charset="0"/>
                <a:cs typeface="Courier New" panose="02070309020205020404" pitchFamily="49" charset="0"/>
              </a:rPr>
              <a:t>])</a:t>
            </a:r>
          </a:p>
          <a:p>
            <a:pPr algn="just">
              <a:spcBef>
                <a:spcPts val="600"/>
              </a:spcBef>
            </a:pPr>
            <a:r>
              <a:rPr lang="en-US" sz="1000" dirty="0" err="1">
                <a:solidFill>
                  <a:schemeClr val="tx1"/>
                </a:solidFill>
                <a:latin typeface="Courier New" panose="02070309020205020404" pitchFamily="49" charset="0"/>
                <a:cs typeface="Courier New" panose="02070309020205020404" pitchFamily="49" charset="0"/>
              </a:rPr>
              <a:t>plt.xlabel</a:t>
            </a:r>
            <a:r>
              <a:rPr lang="en-US" sz="1000" dirty="0">
                <a:solidFill>
                  <a:schemeClr val="tx1"/>
                </a:solidFill>
                <a:latin typeface="Courier New" panose="02070309020205020404" pitchFamily="49" charset="0"/>
                <a:cs typeface="Courier New" panose="02070309020205020404" pitchFamily="49" charset="0"/>
              </a:rPr>
              <a:t>("Permutation Importance for Full Data")</a:t>
            </a:r>
          </a:p>
          <a:p>
            <a:pPr algn="just">
              <a:spcBef>
                <a:spcPts val="600"/>
              </a:spcBef>
            </a:pPr>
            <a:r>
              <a:rPr lang="en-US" sz="1000" dirty="0" err="1">
                <a:solidFill>
                  <a:schemeClr val="tx1"/>
                </a:solidFill>
                <a:latin typeface="Courier New" panose="02070309020205020404" pitchFamily="49" charset="0"/>
                <a:cs typeface="Courier New" panose="02070309020205020404" pitchFamily="49" charset="0"/>
              </a:rPr>
              <a:t>plt.xticks</a:t>
            </a:r>
            <a:r>
              <a:rPr lang="en-US" sz="1000" dirty="0">
                <a:solidFill>
                  <a:schemeClr val="tx1"/>
                </a:solidFill>
                <a:latin typeface="Courier New" panose="02070309020205020404" pitchFamily="49" charset="0"/>
                <a:cs typeface="Courier New" panose="02070309020205020404" pitchFamily="49" charset="0"/>
              </a:rPr>
              <a:t>(rotation=90)</a:t>
            </a:r>
          </a:p>
          <a:p>
            <a:pPr algn="just">
              <a:spcBef>
                <a:spcPts val="600"/>
              </a:spcBef>
            </a:pPr>
            <a:r>
              <a:rPr lang="en-US" sz="1000" dirty="0" err="1">
                <a:solidFill>
                  <a:schemeClr val="tx1"/>
                </a:solidFill>
                <a:latin typeface="Courier New" panose="02070309020205020404" pitchFamily="49" charset="0"/>
                <a:cs typeface="Courier New" panose="02070309020205020404" pitchFamily="49" charset="0"/>
              </a:rPr>
              <a:t>plt.show</a:t>
            </a:r>
            <a:r>
              <a:rPr lang="en-US" sz="1000" dirty="0">
                <a:solidFill>
                  <a:schemeClr val="tx1"/>
                </a:solidFill>
                <a:latin typeface="Courier New" panose="02070309020205020404" pitchFamily="49" charset="0"/>
                <a:cs typeface="Courier New" panose="02070309020205020404" pitchFamily="49" charset="0"/>
              </a:rPr>
              <a:t>()</a:t>
            </a:r>
          </a:p>
          <a:p>
            <a:pPr algn="just">
              <a:spcBef>
                <a:spcPts val="600"/>
              </a:spcBef>
            </a:pPr>
            <a:endParaRPr lang="en-US" sz="1000" dirty="0">
              <a:solidFill>
                <a:schemeClr val="tx1"/>
              </a:solidFill>
              <a:latin typeface="Courier New" panose="02070309020205020404" pitchFamily="49" charset="0"/>
              <a:cs typeface="Courier New" panose="02070309020205020404" pitchFamily="49" charset="0"/>
            </a:endParaRPr>
          </a:p>
          <a:p>
            <a:pPr algn="just">
              <a:spcBef>
                <a:spcPts val="600"/>
              </a:spcBef>
            </a:pPr>
            <a:r>
              <a:rPr lang="en-US" sz="1000" dirty="0">
                <a:solidFill>
                  <a:schemeClr val="tx1"/>
                </a:solidFill>
                <a:latin typeface="Courier New" panose="02070309020205020404" pitchFamily="49" charset="0"/>
                <a:cs typeface="Courier New" panose="02070309020205020404" pitchFamily="49" charset="0"/>
              </a:rPr>
              <a:t>print('')</a:t>
            </a:r>
          </a:p>
          <a:p>
            <a:pPr algn="just">
              <a:spcBef>
                <a:spcPts val="600"/>
              </a:spcBef>
            </a:pPr>
            <a:r>
              <a:rPr lang="en-US" sz="1000" dirty="0">
                <a:solidFill>
                  <a:schemeClr val="tx1"/>
                </a:solidFill>
                <a:latin typeface="Courier New" panose="02070309020205020404" pitchFamily="49" charset="0"/>
                <a:cs typeface="Courier New" panose="02070309020205020404" pitchFamily="49" charset="0"/>
              </a:rPr>
              <a:t>print('')</a:t>
            </a:r>
          </a:p>
          <a:p>
            <a:pPr algn="just">
              <a:spcBef>
                <a:spcPts val="600"/>
              </a:spcBef>
            </a:pPr>
            <a:endParaRPr lang="en-US" sz="1000" dirty="0">
              <a:solidFill>
                <a:schemeClr val="tx1"/>
              </a:solidFill>
              <a:latin typeface="Courier New" panose="02070309020205020404" pitchFamily="49" charset="0"/>
              <a:cs typeface="Courier New" panose="02070309020205020404" pitchFamily="49" charset="0"/>
            </a:endParaRPr>
          </a:p>
          <a:p>
            <a:pPr algn="just">
              <a:spcBef>
                <a:spcPts val="600"/>
              </a:spcBef>
            </a:pPr>
            <a:r>
              <a:rPr lang="en-US" sz="1000" dirty="0" err="1">
                <a:solidFill>
                  <a:schemeClr val="tx1"/>
                </a:solidFill>
                <a:latin typeface="Courier New" panose="02070309020205020404" pitchFamily="49" charset="0"/>
                <a:cs typeface="Courier New" panose="02070309020205020404" pitchFamily="49" charset="0"/>
              </a:rPr>
              <a:t>perm_importance_nl</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permutation_importance</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model_nl</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X_nl_train</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y_nl_train</a:t>
            </a:r>
            <a:r>
              <a:rPr lang="en-US" sz="1000" dirty="0">
                <a:solidFill>
                  <a:schemeClr val="tx1"/>
                </a:solidFill>
                <a:latin typeface="Courier New" panose="02070309020205020404" pitchFamily="49" charset="0"/>
                <a:cs typeface="Courier New" panose="02070309020205020404" pitchFamily="49" charset="0"/>
              </a:rPr>
              <a:t>)</a:t>
            </a:r>
          </a:p>
          <a:p>
            <a:pPr algn="just">
              <a:spcBef>
                <a:spcPts val="600"/>
              </a:spcBef>
            </a:pPr>
            <a:r>
              <a:rPr lang="en-US" sz="1000" dirty="0" err="1">
                <a:solidFill>
                  <a:schemeClr val="tx1"/>
                </a:solidFill>
                <a:latin typeface="Courier New" panose="02070309020205020404" pitchFamily="49" charset="0"/>
                <a:cs typeface="Courier New" panose="02070309020205020404" pitchFamily="49" charset="0"/>
              </a:rPr>
              <a:t>sorted_idx_nl</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perm_importance_nl.importances_mean.argsort</a:t>
            </a:r>
            <a:r>
              <a:rPr lang="en-US" sz="1000" dirty="0">
                <a:solidFill>
                  <a:schemeClr val="tx1"/>
                </a:solidFill>
                <a:latin typeface="Courier New" panose="02070309020205020404" pitchFamily="49" charset="0"/>
                <a:cs typeface="Courier New" panose="02070309020205020404" pitchFamily="49" charset="0"/>
              </a:rPr>
              <a:t>()</a:t>
            </a:r>
          </a:p>
          <a:p>
            <a:pPr algn="just">
              <a:spcBef>
                <a:spcPts val="600"/>
              </a:spcBef>
            </a:pPr>
            <a:r>
              <a:rPr lang="en-US" sz="1000" dirty="0" err="1">
                <a:solidFill>
                  <a:schemeClr val="tx1"/>
                </a:solidFill>
                <a:latin typeface="Courier New" panose="02070309020205020404" pitchFamily="49" charset="0"/>
                <a:cs typeface="Courier New" panose="02070309020205020404" pitchFamily="49" charset="0"/>
              </a:rPr>
              <a:t>plt.bar</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X_nl.columns</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sorted_idx_nl</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perm_importance_nl.importances_mean</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sorted_idx_nl</a:t>
            </a:r>
            <a:r>
              <a:rPr lang="en-US" sz="1000" dirty="0">
                <a:solidFill>
                  <a:schemeClr val="tx1"/>
                </a:solidFill>
                <a:latin typeface="Courier New" panose="02070309020205020404" pitchFamily="49" charset="0"/>
                <a:cs typeface="Courier New" panose="02070309020205020404" pitchFamily="49" charset="0"/>
              </a:rPr>
              <a:t>])</a:t>
            </a:r>
          </a:p>
          <a:p>
            <a:pPr algn="just">
              <a:spcBef>
                <a:spcPts val="600"/>
              </a:spcBef>
            </a:pPr>
            <a:r>
              <a:rPr lang="en-US" sz="1000" dirty="0" err="1">
                <a:solidFill>
                  <a:schemeClr val="tx1"/>
                </a:solidFill>
                <a:latin typeface="Courier New" panose="02070309020205020404" pitchFamily="49" charset="0"/>
                <a:cs typeface="Courier New" panose="02070309020205020404" pitchFamily="49" charset="0"/>
              </a:rPr>
              <a:t>plt.xlabel</a:t>
            </a:r>
            <a:r>
              <a:rPr lang="en-US" sz="1000" dirty="0">
                <a:solidFill>
                  <a:schemeClr val="tx1"/>
                </a:solidFill>
                <a:latin typeface="Courier New" panose="02070309020205020404" pitchFamily="49" charset="0"/>
                <a:cs typeface="Courier New" panose="02070309020205020404" pitchFamily="49" charset="0"/>
              </a:rPr>
              <a:t>("Permutation Importance for Non-lab Data")</a:t>
            </a:r>
          </a:p>
          <a:p>
            <a:pPr algn="just">
              <a:spcBef>
                <a:spcPts val="600"/>
              </a:spcBef>
            </a:pPr>
            <a:r>
              <a:rPr lang="en-US" sz="1000" dirty="0" err="1">
                <a:solidFill>
                  <a:schemeClr val="tx1"/>
                </a:solidFill>
                <a:latin typeface="Courier New" panose="02070309020205020404" pitchFamily="49" charset="0"/>
                <a:cs typeface="Courier New" panose="02070309020205020404" pitchFamily="49" charset="0"/>
              </a:rPr>
              <a:t>plt.xticks</a:t>
            </a:r>
            <a:r>
              <a:rPr lang="en-US" sz="1000" dirty="0">
                <a:solidFill>
                  <a:schemeClr val="tx1"/>
                </a:solidFill>
                <a:latin typeface="Courier New" panose="02070309020205020404" pitchFamily="49" charset="0"/>
                <a:cs typeface="Courier New" panose="02070309020205020404" pitchFamily="49" charset="0"/>
              </a:rPr>
              <a:t>(rotation=90)</a:t>
            </a:r>
          </a:p>
          <a:p>
            <a:pPr algn="just">
              <a:spcBef>
                <a:spcPts val="600"/>
              </a:spcBef>
            </a:pPr>
            <a:r>
              <a:rPr lang="en-US" sz="1000" dirty="0" err="1">
                <a:solidFill>
                  <a:schemeClr val="tx1"/>
                </a:solidFill>
                <a:latin typeface="Courier New" panose="02070309020205020404" pitchFamily="49" charset="0"/>
                <a:cs typeface="Courier New" panose="02070309020205020404" pitchFamily="49" charset="0"/>
              </a:rPr>
              <a:t>plt.show</a:t>
            </a:r>
            <a:r>
              <a:rPr lang="en-US" sz="10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24122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Model Analysis &amp; Evaluation</a:t>
            </a:r>
          </a:p>
        </p:txBody>
      </p:sp>
      <p:pic>
        <p:nvPicPr>
          <p:cNvPr id="7170" name="Picture 2">
            <a:extLst>
              <a:ext uri="{FF2B5EF4-FFF2-40B4-BE49-F238E27FC236}">
                <a16:creationId xmlns:a16="http://schemas.microsoft.com/office/drawing/2014/main" id="{F9DE74A6-FF8D-D03C-15E8-1E10EEC227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990" y="865073"/>
            <a:ext cx="5210175" cy="55340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0BB13891-CDA9-ABD2-4299-4578C0B6CF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3165" y="865073"/>
            <a:ext cx="5295900" cy="465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651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Model Analysis &amp; Evaluation</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5"/>
            <a:ext cx="10789920" cy="1886752"/>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200" dirty="0">
                <a:solidFill>
                  <a:schemeClr val="tx1"/>
                </a:solidFill>
                <a:latin typeface="Courier New" panose="02070309020205020404" pitchFamily="49" charset="0"/>
                <a:cs typeface="Courier New" panose="02070309020205020404" pitchFamily="49" charset="0"/>
              </a:rPr>
              <a:t>The model on the full data set has near-perfect forecasting ability which could raise some concern. Noting that the lab results are highly correlated with each other and with mortality, one could presume that dropping any single lab item would not materially impact the forecasting ability.</a:t>
            </a:r>
          </a:p>
          <a:p>
            <a:pPr>
              <a:spcBef>
                <a:spcPts val="600"/>
              </a:spcBef>
            </a:pPr>
            <a:endParaRPr lang="en-US" sz="12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200" dirty="0">
                <a:solidFill>
                  <a:schemeClr val="tx1"/>
                </a:solidFill>
                <a:latin typeface="Courier New" panose="02070309020205020404" pitchFamily="49" charset="0"/>
                <a:cs typeface="Courier New" panose="02070309020205020404" pitchFamily="49" charset="0"/>
              </a:rPr>
              <a:t>As such, when we look at various implementations of Explainable AI (XAI), we will use the model based on the non-lab items. Qualitatively, one could look at this model as one which has the most data available upon hospital admission as the lab results may take some time to complete. The non-lab feature model thus is a good snapshot at inception of patient admission to the hospital.</a:t>
            </a:r>
          </a:p>
        </p:txBody>
      </p:sp>
    </p:spTree>
    <p:extLst>
      <p:ext uri="{BB962C8B-B14F-4D97-AF65-F5344CB8AC3E}">
        <p14:creationId xmlns:p14="http://schemas.microsoft.com/office/powerpoint/2010/main" val="3736228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exagonal background with blue neon lights">
            <a:extLst>
              <a:ext uri="{FF2B5EF4-FFF2-40B4-BE49-F238E27FC236}">
                <a16:creationId xmlns:a16="http://schemas.microsoft.com/office/drawing/2014/main" id="{53E792F1-5537-8BF2-E6FD-936B09F542B2}"/>
              </a:ext>
            </a:extLst>
          </p:cNvPr>
          <p:cNvPicPr>
            <a:picLocks noChangeAspect="1"/>
          </p:cNvPicPr>
          <p:nvPr/>
        </p:nvPicPr>
        <p:blipFill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Glass/>
                    </a14:imgEffect>
                  </a14:imgLayer>
                </a14:imgProps>
              </a:ext>
            </a:extLst>
          </a:blip>
          <a:srcRect/>
          <a:stretch/>
        </p:blipFill>
        <p:spPr>
          <a:xfrm>
            <a:off x="20" y="10"/>
            <a:ext cx="12191980" cy="6857989"/>
          </a:xfrm>
          <a:prstGeom prst="rect">
            <a:avLst/>
          </a:prstGeom>
        </p:spPr>
      </p:pic>
      <p:sp>
        <p:nvSpPr>
          <p:cNvPr id="2" name="Title 1">
            <a:extLst>
              <a:ext uri="{FF2B5EF4-FFF2-40B4-BE49-F238E27FC236}">
                <a16:creationId xmlns:a16="http://schemas.microsoft.com/office/drawing/2014/main" id="{11E39336-9F06-EA8C-7EEC-C86B4949FAF9}"/>
              </a:ext>
            </a:extLst>
          </p:cNvPr>
          <p:cNvSpPr>
            <a:spLocks noGrp="1"/>
          </p:cNvSpPr>
          <p:nvPr>
            <p:ph type="ctrTitle"/>
          </p:nvPr>
        </p:nvSpPr>
        <p:spPr>
          <a:xfrm>
            <a:off x="2076091" y="2633933"/>
            <a:ext cx="8039818" cy="1643572"/>
          </a:xfrm>
        </p:spPr>
        <p:txBody>
          <a:bodyPr>
            <a:normAutofit/>
          </a:bodyPr>
          <a:lstStyle/>
          <a:p>
            <a:r>
              <a:rPr lang="en-US" dirty="0">
                <a:solidFill>
                  <a:srgbClr val="FFFFFF"/>
                </a:solidFill>
              </a:rPr>
              <a:t>explainable AI to better understand the workings of the machine learning model</a:t>
            </a:r>
          </a:p>
        </p:txBody>
      </p:sp>
    </p:spTree>
    <p:extLst>
      <p:ext uri="{BB962C8B-B14F-4D97-AF65-F5344CB8AC3E}">
        <p14:creationId xmlns:p14="http://schemas.microsoft.com/office/powerpoint/2010/main" val="12903456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Explainable AI with Shapley</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3"/>
            <a:ext cx="10789920" cy="537272"/>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SHAP (</a:t>
            </a:r>
            <a:r>
              <a:rPr lang="en-US" sz="1000" dirty="0" err="1">
                <a:solidFill>
                  <a:schemeClr val="tx1"/>
                </a:solidFill>
                <a:latin typeface="Courier New" panose="02070309020205020404" pitchFamily="49" charset="0"/>
                <a:cs typeface="Courier New" panose="02070309020205020404" pitchFamily="49" charset="0"/>
              </a:rPr>
              <a:t>SHapley</a:t>
            </a:r>
            <a:r>
              <a:rPr lang="en-US" sz="1000" dirty="0">
                <a:solidFill>
                  <a:schemeClr val="tx1"/>
                </a:solidFill>
                <a:latin typeface="Courier New" panose="02070309020205020404" pitchFamily="49" charset="0"/>
                <a:cs typeface="Courier New" panose="02070309020205020404" pitchFamily="49" charset="0"/>
              </a:rPr>
              <a:t> Additive </a:t>
            </a:r>
            <a:r>
              <a:rPr lang="en-US" sz="1000" dirty="0" err="1">
                <a:solidFill>
                  <a:schemeClr val="tx1"/>
                </a:solidFill>
                <a:latin typeface="Courier New" panose="02070309020205020404" pitchFamily="49" charset="0"/>
                <a:cs typeface="Courier New" panose="02070309020205020404" pitchFamily="49" charset="0"/>
              </a:rPr>
              <a:t>exPlanations</a:t>
            </a:r>
            <a:r>
              <a:rPr lang="en-US" sz="1000" dirty="0">
                <a:solidFill>
                  <a:schemeClr val="tx1"/>
                </a:solidFill>
                <a:latin typeface="Courier New" panose="02070309020205020404" pitchFamily="49" charset="0"/>
                <a:cs typeface="Courier New" panose="02070309020205020404" pitchFamily="49" charset="0"/>
              </a:rPr>
              <a:t>): SHAP is a popular library for explaining individual predictions of machine learning models. It computes Shapley values, a method from cooperative game theory, to explain the contribution of each feature to the model's output.</a:t>
            </a:r>
          </a:p>
        </p:txBody>
      </p:sp>
      <p:sp>
        <p:nvSpPr>
          <p:cNvPr id="3" name="Content Placeholder 2">
            <a:extLst>
              <a:ext uri="{FF2B5EF4-FFF2-40B4-BE49-F238E27FC236}">
                <a16:creationId xmlns:a16="http://schemas.microsoft.com/office/drawing/2014/main" id="{730C075C-5429-7D65-780C-C0BFF09E55EA}"/>
              </a:ext>
            </a:extLst>
          </p:cNvPr>
          <p:cNvSpPr txBox="1">
            <a:spLocks/>
          </p:cNvSpPr>
          <p:nvPr/>
        </p:nvSpPr>
        <p:spPr>
          <a:xfrm>
            <a:off x="476610" y="1529314"/>
            <a:ext cx="10789920" cy="537273"/>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800" dirty="0">
                <a:solidFill>
                  <a:schemeClr val="tx1"/>
                </a:solidFill>
                <a:latin typeface="Courier New" panose="02070309020205020404" pitchFamily="49" charset="0"/>
                <a:cs typeface="Courier New" panose="02070309020205020404" pitchFamily="49" charset="0"/>
              </a:rPr>
              <a:t>!pip install </a:t>
            </a:r>
            <a:r>
              <a:rPr lang="en-US" sz="800" dirty="0" err="1">
                <a:solidFill>
                  <a:schemeClr val="tx1"/>
                </a:solidFill>
                <a:latin typeface="Courier New" panose="02070309020205020404" pitchFamily="49" charset="0"/>
                <a:cs typeface="Courier New" panose="02070309020205020404" pitchFamily="49" charset="0"/>
              </a:rPr>
              <a:t>shap</a:t>
            </a: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import </a:t>
            </a:r>
            <a:r>
              <a:rPr lang="en-US" sz="800" dirty="0" err="1">
                <a:solidFill>
                  <a:schemeClr val="tx1"/>
                </a:solidFill>
                <a:latin typeface="Courier New" panose="02070309020205020404" pitchFamily="49" charset="0"/>
                <a:cs typeface="Courier New" panose="02070309020205020404" pitchFamily="49" charset="0"/>
              </a:rPr>
              <a:t>shap</a:t>
            </a:r>
            <a:endParaRPr lang="en-US" sz="800" dirty="0">
              <a:solidFill>
                <a:schemeClr val="tx1"/>
              </a:solidFill>
              <a:latin typeface="Courier New" panose="02070309020205020404" pitchFamily="49" charset="0"/>
              <a:cs typeface="Courier New" panose="02070309020205020404" pitchFamily="49" charset="0"/>
            </a:endParaRPr>
          </a:p>
        </p:txBody>
      </p:sp>
      <p:sp>
        <p:nvSpPr>
          <p:cNvPr id="7" name="Content Placeholder 2">
            <a:extLst>
              <a:ext uri="{FF2B5EF4-FFF2-40B4-BE49-F238E27FC236}">
                <a16:creationId xmlns:a16="http://schemas.microsoft.com/office/drawing/2014/main" id="{BB9F1166-E85A-E91D-99BF-9F8FDFAC20A4}"/>
              </a:ext>
            </a:extLst>
          </p:cNvPr>
          <p:cNvSpPr txBox="1">
            <a:spLocks/>
          </p:cNvSpPr>
          <p:nvPr/>
        </p:nvSpPr>
        <p:spPr>
          <a:xfrm>
            <a:off x="476610" y="2193556"/>
            <a:ext cx="10789920" cy="276043"/>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800" dirty="0">
                <a:solidFill>
                  <a:schemeClr val="tx1"/>
                </a:solidFill>
                <a:latin typeface="Courier New" panose="02070309020205020404" pitchFamily="49" charset="0"/>
                <a:cs typeface="Courier New" panose="02070309020205020404" pitchFamily="49" charset="0"/>
              </a:rPr>
              <a:t>By default a SHAP bar plot will take the mean absolute value of each feature over all the instances (rows) of the dataset.</a:t>
            </a:r>
          </a:p>
        </p:txBody>
      </p:sp>
      <p:sp>
        <p:nvSpPr>
          <p:cNvPr id="5" name="Content Placeholder 2">
            <a:extLst>
              <a:ext uri="{FF2B5EF4-FFF2-40B4-BE49-F238E27FC236}">
                <a16:creationId xmlns:a16="http://schemas.microsoft.com/office/drawing/2014/main" id="{96F1FAB1-6BAC-DDA8-5DA0-36CA96FD089A}"/>
              </a:ext>
            </a:extLst>
          </p:cNvPr>
          <p:cNvSpPr txBox="1">
            <a:spLocks/>
          </p:cNvSpPr>
          <p:nvPr/>
        </p:nvSpPr>
        <p:spPr>
          <a:xfrm>
            <a:off x="476610" y="2596568"/>
            <a:ext cx="3500167" cy="1656255"/>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800" dirty="0" err="1">
                <a:solidFill>
                  <a:schemeClr val="tx1"/>
                </a:solidFill>
                <a:latin typeface="Courier New" panose="02070309020205020404" pitchFamily="49" charset="0"/>
                <a:cs typeface="Courier New" panose="02070309020205020404" pitchFamily="49" charset="0"/>
              </a:rPr>
              <a:t>explainer_nl</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shap.Explainer</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model_nl</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X_nl</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shap_values_nl</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explainer_nl</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X_nl</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plt.figure</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figsize</a:t>
            </a:r>
            <a:r>
              <a:rPr lang="en-US" sz="800" dirty="0">
                <a:solidFill>
                  <a:schemeClr val="tx1"/>
                </a:solidFill>
                <a:latin typeface="Courier New" panose="02070309020205020404" pitchFamily="49" charset="0"/>
                <a:cs typeface="Courier New" panose="02070309020205020404" pitchFamily="49" charset="0"/>
              </a:rPr>
              <a:t>=(10, 6))</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shap.plots.bar</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shap_values_nl</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plt.show</a:t>
            </a:r>
            <a:r>
              <a:rPr lang="en-US" sz="800" dirty="0">
                <a:solidFill>
                  <a:schemeClr val="tx1"/>
                </a:solidFill>
                <a:latin typeface="Courier New" panose="02070309020205020404" pitchFamily="49" charset="0"/>
                <a:cs typeface="Courier New" panose="02070309020205020404" pitchFamily="49" charset="0"/>
              </a:rPr>
              <a:t>()</a:t>
            </a:r>
          </a:p>
        </p:txBody>
      </p:sp>
      <p:pic>
        <p:nvPicPr>
          <p:cNvPr id="8194" name="Picture 2">
            <a:extLst>
              <a:ext uri="{FF2B5EF4-FFF2-40B4-BE49-F238E27FC236}">
                <a16:creationId xmlns:a16="http://schemas.microsoft.com/office/drawing/2014/main" id="{3666C148-1128-2E34-EB31-21A0603F74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2930" y="2596568"/>
            <a:ext cx="5943600" cy="3911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013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Explainable AI with Shapley</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3"/>
            <a:ext cx="10789920" cy="537272"/>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The mean absolute value is not the only way to create a global measure of feature importance, we can use any number of transforms. Here we show how using the max absolute value highlights the Capital Gain and Capital Loss features, since they have infrequent but high magnitude effects.</a:t>
            </a:r>
          </a:p>
        </p:txBody>
      </p:sp>
      <p:sp>
        <p:nvSpPr>
          <p:cNvPr id="6" name="Content Placeholder 2">
            <a:extLst>
              <a:ext uri="{FF2B5EF4-FFF2-40B4-BE49-F238E27FC236}">
                <a16:creationId xmlns:a16="http://schemas.microsoft.com/office/drawing/2014/main" id="{171FC0A2-0046-BCA6-BED3-E59FE7D9B9F0}"/>
              </a:ext>
            </a:extLst>
          </p:cNvPr>
          <p:cNvSpPr txBox="1">
            <a:spLocks/>
          </p:cNvSpPr>
          <p:nvPr/>
        </p:nvSpPr>
        <p:spPr>
          <a:xfrm>
            <a:off x="476610" y="1552310"/>
            <a:ext cx="3500167" cy="1070119"/>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err="1">
                <a:solidFill>
                  <a:schemeClr val="tx1"/>
                </a:solidFill>
                <a:latin typeface="Courier New" panose="02070309020205020404" pitchFamily="49" charset="0"/>
                <a:cs typeface="Courier New" panose="02070309020205020404" pitchFamily="49" charset="0"/>
              </a:rPr>
              <a:t>plt.figure</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figsize</a:t>
            </a:r>
            <a:r>
              <a:rPr lang="en-US" sz="1000" dirty="0">
                <a:solidFill>
                  <a:schemeClr val="tx1"/>
                </a:solidFill>
                <a:latin typeface="Courier New" panose="02070309020205020404" pitchFamily="49" charset="0"/>
                <a:cs typeface="Courier New" panose="02070309020205020404" pitchFamily="49" charset="0"/>
              </a:rPr>
              <a:t>=(10, 6))</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shap.plots.bar</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shap_values_nl.abs.max</a:t>
            </a:r>
            <a:r>
              <a:rPr lang="en-US" sz="1000" dirty="0">
                <a:solidFill>
                  <a:schemeClr val="tx1"/>
                </a:solidFill>
                <a:latin typeface="Courier New" panose="02070309020205020404" pitchFamily="49" charset="0"/>
                <a:cs typeface="Courier New" panose="02070309020205020404" pitchFamily="49" charset="0"/>
              </a:rPr>
              <a:t>(0))</a:t>
            </a:r>
          </a:p>
          <a:p>
            <a:pPr>
              <a:spcBef>
                <a:spcPts val="600"/>
              </a:spcBef>
            </a:pP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plt.show</a:t>
            </a:r>
            <a:r>
              <a:rPr lang="en-US" sz="1000" dirty="0">
                <a:solidFill>
                  <a:schemeClr val="tx1"/>
                </a:solidFill>
                <a:latin typeface="Courier New" panose="02070309020205020404" pitchFamily="49" charset="0"/>
                <a:cs typeface="Courier New" panose="02070309020205020404" pitchFamily="49" charset="0"/>
              </a:rPr>
              <a:t>()</a:t>
            </a:r>
          </a:p>
        </p:txBody>
      </p:sp>
      <p:pic>
        <p:nvPicPr>
          <p:cNvPr id="9218" name="Picture 2">
            <a:extLst>
              <a:ext uri="{FF2B5EF4-FFF2-40B4-BE49-F238E27FC236}">
                <a16:creationId xmlns:a16="http://schemas.microsoft.com/office/drawing/2014/main" id="{1F7168A3-E3D3-6D48-F01E-3AAD14545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2930" y="1552310"/>
            <a:ext cx="5943600" cy="3943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74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Data Acquisition</a:t>
            </a:r>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8"/>
            <a:ext cx="10790208" cy="923028"/>
          </a:xfrm>
          <a:ln>
            <a:solidFill>
              <a:schemeClr val="tx1"/>
            </a:solidFill>
          </a:ln>
        </p:spPr>
        <p:txBody>
          <a:bodyPr>
            <a:noAutofit/>
          </a:bodyPr>
          <a:lstStyle/>
          <a:p>
            <a:pPr>
              <a:lnSpc>
                <a:spcPct val="100000"/>
              </a:lnSpc>
            </a:pPr>
            <a:r>
              <a:rPr lang="en-US" sz="900" dirty="0">
                <a:solidFill>
                  <a:schemeClr val="tx1"/>
                </a:solidFill>
                <a:latin typeface="Courier New" panose="02070309020205020404" pitchFamily="49" charset="0"/>
              </a:rPr>
              <a:t>Data hosted within </a:t>
            </a:r>
            <a:r>
              <a:rPr lang="en-US" sz="900" dirty="0" err="1">
                <a:solidFill>
                  <a:schemeClr val="tx1"/>
                </a:solidFill>
                <a:latin typeface="Courier New" panose="02070309020205020404" pitchFamily="49" charset="0"/>
              </a:rPr>
              <a:t>SyntheticMass</a:t>
            </a:r>
            <a:r>
              <a:rPr lang="en-US" sz="900" dirty="0">
                <a:solidFill>
                  <a:schemeClr val="tx1"/>
                </a:solidFill>
                <a:latin typeface="Courier New" panose="02070309020205020404" pitchFamily="49" charset="0"/>
              </a:rPr>
              <a:t> has been generated by </a:t>
            </a:r>
            <a:r>
              <a:rPr lang="en-US" sz="900" dirty="0" err="1">
                <a:solidFill>
                  <a:schemeClr val="tx1"/>
                </a:solidFill>
                <a:latin typeface="Courier New" panose="02070309020205020404" pitchFamily="49" charset="0"/>
              </a:rPr>
              <a:t>SyntheaTM</a:t>
            </a:r>
            <a:r>
              <a:rPr lang="en-US" sz="900" dirty="0">
                <a:solidFill>
                  <a:schemeClr val="tx1"/>
                </a:solidFill>
                <a:latin typeface="Courier New" panose="02070309020205020404" pitchFamily="49" charset="0"/>
              </a:rPr>
              <a:t>, an open-source patient population simulation made available by The MITRE Corporation.</a:t>
            </a:r>
          </a:p>
          <a:p>
            <a:pPr>
              <a:lnSpc>
                <a:spcPct val="100000"/>
              </a:lnSpc>
            </a:pPr>
            <a:r>
              <a:rPr lang="en-US" sz="900" dirty="0">
                <a:solidFill>
                  <a:schemeClr val="tx1"/>
                </a:solidFill>
                <a:latin typeface="Courier New" panose="02070309020205020404" pitchFamily="49" charset="0"/>
              </a:rPr>
              <a:t>The data is free from cost, privacy, and security restrictions. It can be used without restriction for a variety of secondary uses in academia, research, industry, and government.</a:t>
            </a:r>
          </a:p>
          <a:p>
            <a:pPr>
              <a:lnSpc>
                <a:spcPct val="100000"/>
              </a:lnSpc>
            </a:pPr>
            <a:r>
              <a:rPr lang="en-US" sz="900" dirty="0">
                <a:solidFill>
                  <a:schemeClr val="tx1"/>
                </a:solidFill>
                <a:latin typeface="Courier New" panose="02070309020205020404" pitchFamily="49" charset="0"/>
              </a:rPr>
              <a:t>Data used: Specialized Data Sets – COVID-19</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373092" y="2637249"/>
            <a:ext cx="10790208" cy="1684586"/>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000" dirty="0">
                <a:solidFill>
                  <a:schemeClr val="tx1"/>
                </a:solidFill>
                <a:latin typeface="Courier New" panose="02070309020205020404" pitchFamily="49" charset="0"/>
                <a:cs typeface="Courier New" panose="02070309020205020404" pitchFamily="49" charset="0"/>
              </a:rPr>
              <a:t>conditions    = </a:t>
            </a:r>
            <a:r>
              <a:rPr lang="en-US" sz="1000" dirty="0" err="1">
                <a:solidFill>
                  <a:schemeClr val="tx1"/>
                </a:solidFill>
                <a:latin typeface="Courier New" panose="02070309020205020404" pitchFamily="49" charset="0"/>
                <a:cs typeface="Courier New" panose="02070309020205020404" pitchFamily="49" charset="0"/>
              </a:rPr>
              <a:t>pd.read_csv</a:t>
            </a:r>
            <a:r>
              <a:rPr lang="en-US" sz="1000" dirty="0">
                <a:solidFill>
                  <a:schemeClr val="tx1"/>
                </a:solidFill>
                <a:latin typeface="Courier New" panose="02070309020205020404" pitchFamily="49" charset="0"/>
                <a:cs typeface="Courier New" panose="02070309020205020404" pitchFamily="49" charset="0"/>
              </a:rPr>
              <a:t>('drive/</a:t>
            </a:r>
            <a:r>
              <a:rPr lang="en-US" sz="1000" dirty="0" err="1">
                <a:solidFill>
                  <a:schemeClr val="tx1"/>
                </a:solidFill>
                <a:latin typeface="Courier New" panose="02070309020205020404" pitchFamily="49" charset="0"/>
                <a:cs typeface="Courier New" panose="02070309020205020404" pitchFamily="49" charset="0"/>
              </a:rPr>
              <a:t>MyDrive</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AIHealthTutorial</a:t>
            </a:r>
            <a:r>
              <a:rPr lang="en-US" sz="1000" dirty="0">
                <a:solidFill>
                  <a:schemeClr val="tx1"/>
                </a:solidFill>
                <a:latin typeface="Courier New" panose="02070309020205020404" pitchFamily="49" charset="0"/>
                <a:cs typeface="Courier New" panose="02070309020205020404" pitchFamily="49" charset="0"/>
              </a:rPr>
              <a:t>/Online/</a:t>
            </a:r>
            <a:r>
              <a:rPr lang="en-US" sz="1000" dirty="0" err="1">
                <a:solidFill>
                  <a:schemeClr val="tx1"/>
                </a:solidFill>
                <a:latin typeface="Courier New" panose="02070309020205020404" pitchFamily="49" charset="0"/>
                <a:cs typeface="Courier New" panose="02070309020205020404" pitchFamily="49" charset="0"/>
              </a:rPr>
              <a:t>Final_Project</a:t>
            </a:r>
            <a:r>
              <a:rPr lang="en-US" sz="1000" dirty="0">
                <a:solidFill>
                  <a:schemeClr val="tx1"/>
                </a:solidFill>
                <a:latin typeface="Courier New" panose="02070309020205020404" pitchFamily="49" charset="0"/>
                <a:cs typeface="Courier New" panose="02070309020205020404" pitchFamily="49" charset="0"/>
              </a:rPr>
              <a:t>/conditions.csv')</a:t>
            </a:r>
          </a:p>
          <a:p>
            <a:pPr>
              <a:lnSpc>
                <a:spcPct val="100000"/>
              </a:lnSpc>
            </a:pPr>
            <a:r>
              <a:rPr lang="en-US" sz="1000" dirty="0">
                <a:solidFill>
                  <a:schemeClr val="tx1"/>
                </a:solidFill>
                <a:latin typeface="Courier New" panose="02070309020205020404" pitchFamily="49" charset="0"/>
                <a:cs typeface="Courier New" panose="02070309020205020404" pitchFamily="49" charset="0"/>
              </a:rPr>
              <a:t>patients      = </a:t>
            </a:r>
            <a:r>
              <a:rPr lang="en-US" sz="1000" dirty="0" err="1">
                <a:solidFill>
                  <a:schemeClr val="tx1"/>
                </a:solidFill>
                <a:latin typeface="Courier New" panose="02070309020205020404" pitchFamily="49" charset="0"/>
                <a:cs typeface="Courier New" panose="02070309020205020404" pitchFamily="49" charset="0"/>
              </a:rPr>
              <a:t>pd.read_csv</a:t>
            </a:r>
            <a:r>
              <a:rPr lang="en-US" sz="1000" dirty="0">
                <a:solidFill>
                  <a:schemeClr val="tx1"/>
                </a:solidFill>
                <a:latin typeface="Courier New" panose="02070309020205020404" pitchFamily="49" charset="0"/>
                <a:cs typeface="Courier New" panose="02070309020205020404" pitchFamily="49" charset="0"/>
              </a:rPr>
              <a:t>('drive/</a:t>
            </a:r>
            <a:r>
              <a:rPr lang="en-US" sz="1000" dirty="0" err="1">
                <a:solidFill>
                  <a:schemeClr val="tx1"/>
                </a:solidFill>
                <a:latin typeface="Courier New" panose="02070309020205020404" pitchFamily="49" charset="0"/>
                <a:cs typeface="Courier New" panose="02070309020205020404" pitchFamily="49" charset="0"/>
              </a:rPr>
              <a:t>MyDrive</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AIHealthTutorial</a:t>
            </a:r>
            <a:r>
              <a:rPr lang="en-US" sz="1000" dirty="0">
                <a:solidFill>
                  <a:schemeClr val="tx1"/>
                </a:solidFill>
                <a:latin typeface="Courier New" panose="02070309020205020404" pitchFamily="49" charset="0"/>
                <a:cs typeface="Courier New" panose="02070309020205020404" pitchFamily="49" charset="0"/>
              </a:rPr>
              <a:t>/Online/</a:t>
            </a:r>
            <a:r>
              <a:rPr lang="en-US" sz="1000" dirty="0" err="1">
                <a:solidFill>
                  <a:schemeClr val="tx1"/>
                </a:solidFill>
                <a:latin typeface="Courier New" panose="02070309020205020404" pitchFamily="49" charset="0"/>
                <a:cs typeface="Courier New" panose="02070309020205020404" pitchFamily="49" charset="0"/>
              </a:rPr>
              <a:t>Final_Project</a:t>
            </a:r>
            <a:r>
              <a:rPr lang="en-US" sz="1000" dirty="0">
                <a:solidFill>
                  <a:schemeClr val="tx1"/>
                </a:solidFill>
                <a:latin typeface="Courier New" panose="02070309020205020404" pitchFamily="49" charset="0"/>
                <a:cs typeface="Courier New" panose="02070309020205020404" pitchFamily="49" charset="0"/>
              </a:rPr>
              <a:t> /patients.csv')</a:t>
            </a:r>
          </a:p>
          <a:p>
            <a:pPr>
              <a:lnSpc>
                <a:spcPct val="100000"/>
              </a:lnSpc>
            </a:pPr>
            <a:r>
              <a:rPr lang="en-US" sz="1000" dirty="0">
                <a:solidFill>
                  <a:schemeClr val="tx1"/>
                </a:solidFill>
                <a:latin typeface="Courier New" panose="02070309020205020404" pitchFamily="49" charset="0"/>
                <a:cs typeface="Courier New" panose="02070309020205020404" pitchFamily="49" charset="0"/>
              </a:rPr>
              <a:t>observations  = </a:t>
            </a:r>
            <a:r>
              <a:rPr lang="en-US" sz="1000" dirty="0" err="1">
                <a:solidFill>
                  <a:schemeClr val="tx1"/>
                </a:solidFill>
                <a:latin typeface="Courier New" panose="02070309020205020404" pitchFamily="49" charset="0"/>
                <a:cs typeface="Courier New" panose="02070309020205020404" pitchFamily="49" charset="0"/>
              </a:rPr>
              <a:t>pd.read_csv</a:t>
            </a:r>
            <a:r>
              <a:rPr lang="en-US" sz="1000" dirty="0">
                <a:solidFill>
                  <a:schemeClr val="tx1"/>
                </a:solidFill>
                <a:latin typeface="Courier New" panose="02070309020205020404" pitchFamily="49" charset="0"/>
                <a:cs typeface="Courier New" panose="02070309020205020404" pitchFamily="49" charset="0"/>
              </a:rPr>
              <a:t>('drive/</a:t>
            </a:r>
            <a:r>
              <a:rPr lang="en-US" sz="1000" dirty="0" err="1">
                <a:solidFill>
                  <a:schemeClr val="tx1"/>
                </a:solidFill>
                <a:latin typeface="Courier New" panose="02070309020205020404" pitchFamily="49" charset="0"/>
                <a:cs typeface="Courier New" panose="02070309020205020404" pitchFamily="49" charset="0"/>
              </a:rPr>
              <a:t>MyDrive</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AIHealthTutorial</a:t>
            </a:r>
            <a:r>
              <a:rPr lang="en-US" sz="1000" dirty="0">
                <a:solidFill>
                  <a:schemeClr val="tx1"/>
                </a:solidFill>
                <a:latin typeface="Courier New" panose="02070309020205020404" pitchFamily="49" charset="0"/>
                <a:cs typeface="Courier New" panose="02070309020205020404" pitchFamily="49" charset="0"/>
              </a:rPr>
              <a:t>/Online/</a:t>
            </a:r>
            <a:r>
              <a:rPr lang="en-US" sz="1000" dirty="0" err="1">
                <a:solidFill>
                  <a:schemeClr val="tx1"/>
                </a:solidFill>
                <a:latin typeface="Courier New" panose="02070309020205020404" pitchFamily="49" charset="0"/>
                <a:cs typeface="Courier New" panose="02070309020205020404" pitchFamily="49" charset="0"/>
              </a:rPr>
              <a:t>Final_Project</a:t>
            </a:r>
            <a:r>
              <a:rPr lang="en-US" sz="1000" dirty="0">
                <a:solidFill>
                  <a:schemeClr val="tx1"/>
                </a:solidFill>
                <a:latin typeface="Courier New" panose="02070309020205020404" pitchFamily="49" charset="0"/>
                <a:cs typeface="Courier New" panose="02070309020205020404" pitchFamily="49" charset="0"/>
              </a:rPr>
              <a:t> /observations.csv')</a:t>
            </a:r>
          </a:p>
          <a:p>
            <a:pPr>
              <a:lnSpc>
                <a:spcPct val="100000"/>
              </a:lnSpc>
            </a:pPr>
            <a:r>
              <a:rPr lang="en-US" sz="1000" dirty="0" err="1">
                <a:solidFill>
                  <a:schemeClr val="tx1"/>
                </a:solidFill>
                <a:latin typeface="Courier New" panose="02070309020205020404" pitchFamily="49" charset="0"/>
                <a:cs typeface="Courier New" panose="02070309020205020404" pitchFamily="49" charset="0"/>
              </a:rPr>
              <a:t>care_plans</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pd.read_csv</a:t>
            </a:r>
            <a:r>
              <a:rPr lang="en-US" sz="1000" dirty="0">
                <a:solidFill>
                  <a:schemeClr val="tx1"/>
                </a:solidFill>
                <a:latin typeface="Courier New" panose="02070309020205020404" pitchFamily="49" charset="0"/>
                <a:cs typeface="Courier New" panose="02070309020205020404" pitchFamily="49" charset="0"/>
              </a:rPr>
              <a:t>('drive/</a:t>
            </a:r>
            <a:r>
              <a:rPr lang="en-US" sz="1000" dirty="0" err="1">
                <a:solidFill>
                  <a:schemeClr val="tx1"/>
                </a:solidFill>
                <a:latin typeface="Courier New" panose="02070309020205020404" pitchFamily="49" charset="0"/>
                <a:cs typeface="Courier New" panose="02070309020205020404" pitchFamily="49" charset="0"/>
              </a:rPr>
              <a:t>MyDrive</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AIHealthTutorial</a:t>
            </a:r>
            <a:r>
              <a:rPr lang="en-US" sz="1000" dirty="0">
                <a:solidFill>
                  <a:schemeClr val="tx1"/>
                </a:solidFill>
                <a:latin typeface="Courier New" panose="02070309020205020404" pitchFamily="49" charset="0"/>
                <a:cs typeface="Courier New" panose="02070309020205020404" pitchFamily="49" charset="0"/>
              </a:rPr>
              <a:t>/Online/</a:t>
            </a:r>
            <a:r>
              <a:rPr lang="en-US" sz="1000" dirty="0" err="1">
                <a:solidFill>
                  <a:schemeClr val="tx1"/>
                </a:solidFill>
                <a:latin typeface="Courier New" panose="02070309020205020404" pitchFamily="49" charset="0"/>
                <a:cs typeface="Courier New" panose="02070309020205020404" pitchFamily="49" charset="0"/>
              </a:rPr>
              <a:t>Final_Project</a:t>
            </a:r>
            <a:r>
              <a:rPr lang="en-US" sz="1000" dirty="0">
                <a:solidFill>
                  <a:schemeClr val="tx1"/>
                </a:solidFill>
                <a:latin typeface="Courier New" panose="02070309020205020404" pitchFamily="49" charset="0"/>
                <a:cs typeface="Courier New" panose="02070309020205020404" pitchFamily="49" charset="0"/>
              </a:rPr>
              <a:t> /careplans.csv')</a:t>
            </a:r>
          </a:p>
          <a:p>
            <a:pPr>
              <a:lnSpc>
                <a:spcPct val="100000"/>
              </a:lnSpc>
            </a:pPr>
            <a:r>
              <a:rPr lang="en-US" sz="1000" dirty="0">
                <a:solidFill>
                  <a:schemeClr val="tx1"/>
                </a:solidFill>
                <a:latin typeface="Courier New" panose="02070309020205020404" pitchFamily="49" charset="0"/>
                <a:cs typeface="Courier New" panose="02070309020205020404" pitchFamily="49" charset="0"/>
              </a:rPr>
              <a:t>encounters    = </a:t>
            </a:r>
            <a:r>
              <a:rPr lang="en-US" sz="1000" dirty="0" err="1">
                <a:solidFill>
                  <a:schemeClr val="tx1"/>
                </a:solidFill>
                <a:latin typeface="Courier New" panose="02070309020205020404" pitchFamily="49" charset="0"/>
                <a:cs typeface="Courier New" panose="02070309020205020404" pitchFamily="49" charset="0"/>
              </a:rPr>
              <a:t>pd.read_csv</a:t>
            </a:r>
            <a:r>
              <a:rPr lang="en-US" sz="1000" dirty="0">
                <a:solidFill>
                  <a:schemeClr val="tx1"/>
                </a:solidFill>
                <a:latin typeface="Courier New" panose="02070309020205020404" pitchFamily="49" charset="0"/>
                <a:cs typeface="Courier New" panose="02070309020205020404" pitchFamily="49" charset="0"/>
              </a:rPr>
              <a:t>('drive/</a:t>
            </a:r>
            <a:r>
              <a:rPr lang="en-US" sz="1000" dirty="0" err="1">
                <a:solidFill>
                  <a:schemeClr val="tx1"/>
                </a:solidFill>
                <a:latin typeface="Courier New" panose="02070309020205020404" pitchFamily="49" charset="0"/>
                <a:cs typeface="Courier New" panose="02070309020205020404" pitchFamily="49" charset="0"/>
              </a:rPr>
              <a:t>MyDrive</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AIHealthTutorial</a:t>
            </a:r>
            <a:r>
              <a:rPr lang="en-US" sz="1000" dirty="0">
                <a:solidFill>
                  <a:schemeClr val="tx1"/>
                </a:solidFill>
                <a:latin typeface="Courier New" panose="02070309020205020404" pitchFamily="49" charset="0"/>
                <a:cs typeface="Courier New" panose="02070309020205020404" pitchFamily="49" charset="0"/>
              </a:rPr>
              <a:t>/Online/</a:t>
            </a:r>
            <a:r>
              <a:rPr lang="en-US" sz="1000" dirty="0" err="1">
                <a:solidFill>
                  <a:schemeClr val="tx1"/>
                </a:solidFill>
                <a:latin typeface="Courier New" panose="02070309020205020404" pitchFamily="49" charset="0"/>
                <a:cs typeface="Courier New" panose="02070309020205020404" pitchFamily="49" charset="0"/>
              </a:rPr>
              <a:t>Final_Project</a:t>
            </a:r>
            <a:r>
              <a:rPr lang="en-US" sz="1000" dirty="0">
                <a:solidFill>
                  <a:schemeClr val="tx1"/>
                </a:solidFill>
                <a:latin typeface="Courier New" panose="02070309020205020404" pitchFamily="49" charset="0"/>
                <a:cs typeface="Courier New" panose="02070309020205020404" pitchFamily="49" charset="0"/>
              </a:rPr>
              <a:t> /encounters.csv')</a:t>
            </a:r>
          </a:p>
          <a:p>
            <a:pPr>
              <a:lnSpc>
                <a:spcPct val="100000"/>
              </a:lnSpc>
            </a:pPr>
            <a:r>
              <a:rPr lang="en-US" sz="1000" dirty="0">
                <a:solidFill>
                  <a:schemeClr val="tx1"/>
                </a:solidFill>
                <a:latin typeface="Courier New" panose="02070309020205020404" pitchFamily="49" charset="0"/>
                <a:cs typeface="Courier New" panose="02070309020205020404" pitchFamily="49" charset="0"/>
              </a:rPr>
              <a:t>procedures    = </a:t>
            </a:r>
            <a:r>
              <a:rPr lang="en-US" sz="1000" dirty="0" err="1">
                <a:solidFill>
                  <a:schemeClr val="tx1"/>
                </a:solidFill>
                <a:latin typeface="Courier New" panose="02070309020205020404" pitchFamily="49" charset="0"/>
                <a:cs typeface="Courier New" panose="02070309020205020404" pitchFamily="49" charset="0"/>
              </a:rPr>
              <a:t>pd.read_csv</a:t>
            </a:r>
            <a:r>
              <a:rPr lang="en-US" sz="1000" dirty="0">
                <a:solidFill>
                  <a:schemeClr val="tx1"/>
                </a:solidFill>
                <a:latin typeface="Courier New" panose="02070309020205020404" pitchFamily="49" charset="0"/>
                <a:cs typeface="Courier New" panose="02070309020205020404" pitchFamily="49" charset="0"/>
              </a:rPr>
              <a:t>('drive/</a:t>
            </a:r>
            <a:r>
              <a:rPr lang="en-US" sz="1000" dirty="0" err="1">
                <a:solidFill>
                  <a:schemeClr val="tx1"/>
                </a:solidFill>
                <a:latin typeface="Courier New" panose="02070309020205020404" pitchFamily="49" charset="0"/>
                <a:cs typeface="Courier New" panose="02070309020205020404" pitchFamily="49" charset="0"/>
              </a:rPr>
              <a:t>MyDrive</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AIHealthTutorial</a:t>
            </a:r>
            <a:r>
              <a:rPr lang="en-US" sz="1000" dirty="0">
                <a:solidFill>
                  <a:schemeClr val="tx1"/>
                </a:solidFill>
                <a:latin typeface="Courier New" panose="02070309020205020404" pitchFamily="49" charset="0"/>
                <a:cs typeface="Courier New" panose="02070309020205020404" pitchFamily="49" charset="0"/>
              </a:rPr>
              <a:t>/Online/</a:t>
            </a:r>
            <a:r>
              <a:rPr lang="en-US" sz="1000" dirty="0" err="1">
                <a:solidFill>
                  <a:schemeClr val="tx1"/>
                </a:solidFill>
                <a:latin typeface="Courier New" panose="02070309020205020404" pitchFamily="49" charset="0"/>
                <a:cs typeface="Courier New" panose="02070309020205020404" pitchFamily="49" charset="0"/>
              </a:rPr>
              <a:t>Final_Project</a:t>
            </a:r>
            <a:r>
              <a:rPr lang="en-US" sz="1000" dirty="0">
                <a:solidFill>
                  <a:schemeClr val="tx1"/>
                </a:solidFill>
                <a:latin typeface="Courier New" panose="02070309020205020404" pitchFamily="49" charset="0"/>
                <a:cs typeface="Courier New" panose="02070309020205020404" pitchFamily="49" charset="0"/>
              </a:rPr>
              <a:t> /procedures.csv')</a:t>
            </a:r>
          </a:p>
        </p:txBody>
      </p:sp>
      <p:sp>
        <p:nvSpPr>
          <p:cNvPr id="5" name="Content Placeholder 2">
            <a:extLst>
              <a:ext uri="{FF2B5EF4-FFF2-40B4-BE49-F238E27FC236}">
                <a16:creationId xmlns:a16="http://schemas.microsoft.com/office/drawing/2014/main" id="{25AA2D2C-C6BF-FF8B-2C7F-C46CE6FBCFA8}"/>
              </a:ext>
            </a:extLst>
          </p:cNvPr>
          <p:cNvSpPr txBox="1">
            <a:spLocks/>
          </p:cNvSpPr>
          <p:nvPr/>
        </p:nvSpPr>
        <p:spPr>
          <a:xfrm>
            <a:off x="373092" y="1990269"/>
            <a:ext cx="10790208" cy="545897"/>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900" dirty="0">
                <a:solidFill>
                  <a:schemeClr val="tx1"/>
                </a:solidFill>
                <a:latin typeface="Courier New" panose="02070309020205020404" pitchFamily="49" charset="0"/>
              </a:rPr>
              <a:t>Download files from https://mitre.box.com/shared/static/wk3560f962ozlg7sd2oj1zxk73ayqvm0.zip and save onto Google drive</a:t>
            </a:r>
          </a:p>
          <a:p>
            <a:pPr>
              <a:lnSpc>
                <a:spcPct val="100000"/>
              </a:lnSpc>
            </a:pPr>
            <a:r>
              <a:rPr lang="en-US" sz="900" dirty="0">
                <a:solidFill>
                  <a:schemeClr val="tx1"/>
                </a:solidFill>
                <a:latin typeface="Courier New" panose="02070309020205020404" pitchFamily="49" charset="0"/>
              </a:rPr>
              <a:t>Data is based on 100,000 synthetic patients records with COVID-19</a:t>
            </a:r>
          </a:p>
        </p:txBody>
      </p:sp>
    </p:spTree>
    <p:extLst>
      <p:ext uri="{BB962C8B-B14F-4D97-AF65-F5344CB8AC3E}">
        <p14:creationId xmlns:p14="http://schemas.microsoft.com/office/powerpoint/2010/main" val="13025464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Explainable AI with Shapley</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2"/>
            <a:ext cx="10789920" cy="1653841"/>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SHAP assesses correlated features by considering their joint contribution to the model's prediction. When features are correlated, their individual contributions may overlap, making it challenging to attribute the model's output to each feature independently.</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To address this issue, SHAP uses a game-theoretic approach based on Shapley values, which assigns a fair share of the prediction's value to each feature based on its contribution, while considering interactions with other features. This allows SHAP to provide consistent and interpretable explanations even in the presence of correlated features.</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SHAP takes into account the conditional expectations of features given other features, allowing it to capture the unique contribution of each feature while accounting for correlations with other features. By considering the interactions between correlated features, SHAP can provide insights into how changes in one feature affect the model's prediction, even when other correlated features are present.</a:t>
            </a:r>
          </a:p>
        </p:txBody>
      </p:sp>
      <p:sp>
        <p:nvSpPr>
          <p:cNvPr id="6" name="Content Placeholder 2">
            <a:extLst>
              <a:ext uri="{FF2B5EF4-FFF2-40B4-BE49-F238E27FC236}">
                <a16:creationId xmlns:a16="http://schemas.microsoft.com/office/drawing/2014/main" id="{171FC0A2-0046-BCA6-BED3-E59FE7D9B9F0}"/>
              </a:ext>
            </a:extLst>
          </p:cNvPr>
          <p:cNvSpPr txBox="1">
            <a:spLocks/>
          </p:cNvSpPr>
          <p:nvPr/>
        </p:nvSpPr>
        <p:spPr>
          <a:xfrm>
            <a:off x="476610" y="2630168"/>
            <a:ext cx="2956703" cy="1216769"/>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#Let's look at any correlated features</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clustering_nl</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shap.utils.hclust</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X_nl</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Y_nl</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shap.plots.bar</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shap_values_nl</a:t>
            </a:r>
            <a:r>
              <a:rPr lang="en-US" sz="1000" dirty="0">
                <a:solidFill>
                  <a:schemeClr val="tx1"/>
                </a:solidFill>
                <a:latin typeface="Courier New" panose="02070309020205020404" pitchFamily="49" charset="0"/>
                <a:cs typeface="Courier New" panose="02070309020205020404" pitchFamily="49" charset="0"/>
              </a:rPr>
              <a:t>, clustering=</a:t>
            </a:r>
            <a:r>
              <a:rPr lang="en-US" sz="1000" dirty="0" err="1">
                <a:solidFill>
                  <a:schemeClr val="tx1"/>
                </a:solidFill>
                <a:latin typeface="Courier New" panose="02070309020205020404" pitchFamily="49" charset="0"/>
                <a:cs typeface="Courier New" panose="02070309020205020404" pitchFamily="49" charset="0"/>
              </a:rPr>
              <a:t>clustering_nl</a:t>
            </a:r>
            <a:r>
              <a:rPr lang="en-US" sz="1000" dirty="0">
                <a:solidFill>
                  <a:schemeClr val="tx1"/>
                </a:solidFill>
                <a:latin typeface="Courier New" panose="02070309020205020404" pitchFamily="49" charset="0"/>
                <a:cs typeface="Courier New" panose="02070309020205020404" pitchFamily="49" charset="0"/>
              </a:rPr>
              <a:t>)</a:t>
            </a:r>
          </a:p>
        </p:txBody>
      </p:sp>
      <p:pic>
        <p:nvPicPr>
          <p:cNvPr id="10242" name="Picture 2">
            <a:extLst>
              <a:ext uri="{FF2B5EF4-FFF2-40B4-BE49-F238E27FC236}">
                <a16:creationId xmlns:a16="http://schemas.microsoft.com/office/drawing/2014/main" id="{F64417AF-4665-507F-DA7E-FDAA491CE3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2930" y="2630168"/>
            <a:ext cx="5943600" cy="3680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0874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Explainable AI with Shapley</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2"/>
            <a:ext cx="4699239" cy="5501221"/>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We can use a </a:t>
            </a:r>
            <a:r>
              <a:rPr lang="en-US" sz="1000" dirty="0" err="1">
                <a:solidFill>
                  <a:schemeClr val="tx1"/>
                </a:solidFill>
                <a:latin typeface="Courier New" panose="02070309020205020404" pitchFamily="49" charset="0"/>
                <a:cs typeface="Courier New" panose="02070309020205020404" pitchFamily="49" charset="0"/>
              </a:rPr>
              <a:t>beeswarm</a:t>
            </a:r>
            <a:r>
              <a:rPr lang="en-US" sz="1000" dirty="0">
                <a:solidFill>
                  <a:schemeClr val="tx1"/>
                </a:solidFill>
                <a:latin typeface="Courier New" panose="02070309020205020404" pitchFamily="49" charset="0"/>
                <a:cs typeface="Courier New" panose="02070309020205020404" pitchFamily="49" charset="0"/>
              </a:rPr>
              <a:t> plot to show the distribution of SHAP values for each feature across different samples in the dataset.</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To interpret a </a:t>
            </a:r>
            <a:r>
              <a:rPr lang="en-US" sz="1000" dirty="0" err="1">
                <a:solidFill>
                  <a:schemeClr val="tx1"/>
                </a:solidFill>
                <a:latin typeface="Courier New" panose="02070309020205020404" pitchFamily="49" charset="0"/>
                <a:cs typeface="Courier New" panose="02070309020205020404" pitchFamily="49" charset="0"/>
              </a:rPr>
              <a:t>beeswarm</a:t>
            </a:r>
            <a:r>
              <a:rPr lang="en-US" sz="1000" dirty="0">
                <a:solidFill>
                  <a:schemeClr val="tx1"/>
                </a:solidFill>
                <a:latin typeface="Courier New" panose="02070309020205020404" pitchFamily="49" charset="0"/>
                <a:cs typeface="Courier New" panose="02070309020205020404" pitchFamily="49" charset="0"/>
              </a:rPr>
              <a:t> plot in SHAP, follow these steps:</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Identify Features: Each vertical line in the plot represents a feature in your dataset. Look at the feature labels on the y-axis to identify which features are being displayed.</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Distribution of SHAP Values: Each dot along a feature's line represents a single observation (sample) in your dataset. The position of the dot on the x-axis corresponds to the SHAP value for that feature and sample.</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Impact on Prediction: Dots to the right of the center line indicate positive SHAP values, meaning they increase the model's prediction. Dots to the left indicate negative SHAP values, decreasing the prediction.</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Density: The density of dots around a particular SHAP value indicates how frequently that value occurs across samples. Denser regions suggest more common SHAP values for that feature.</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Outliers: Look for outliers, which are individual observations with extreme SHAP values compared to the rest of the dataset. These outliers may represent cases where the feature has an unusually strong or weak impact on the prediction.</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Feature Importance: Consider the overall pattern of SHAP values for each feature. Features with consistently high or low SHAP values across many samples are likely to be more important for the model's predictions.</a:t>
            </a:r>
          </a:p>
        </p:txBody>
      </p:sp>
      <p:sp>
        <p:nvSpPr>
          <p:cNvPr id="6" name="Content Placeholder 2">
            <a:extLst>
              <a:ext uri="{FF2B5EF4-FFF2-40B4-BE49-F238E27FC236}">
                <a16:creationId xmlns:a16="http://schemas.microsoft.com/office/drawing/2014/main" id="{171FC0A2-0046-BCA6-BED3-E59FE7D9B9F0}"/>
              </a:ext>
            </a:extLst>
          </p:cNvPr>
          <p:cNvSpPr txBox="1">
            <a:spLocks/>
          </p:cNvSpPr>
          <p:nvPr/>
        </p:nvSpPr>
        <p:spPr>
          <a:xfrm>
            <a:off x="5440392" y="865072"/>
            <a:ext cx="5067300" cy="537273"/>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err="1">
                <a:solidFill>
                  <a:schemeClr val="tx1"/>
                </a:solidFill>
                <a:latin typeface="Courier New" panose="02070309020205020404" pitchFamily="49" charset="0"/>
                <a:cs typeface="Courier New" panose="02070309020205020404" pitchFamily="49" charset="0"/>
              </a:rPr>
              <a:t>plt.figure</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figsize</a:t>
            </a:r>
            <a:r>
              <a:rPr lang="en-US" sz="1000" dirty="0">
                <a:solidFill>
                  <a:schemeClr val="tx1"/>
                </a:solidFill>
                <a:latin typeface="Courier New" panose="02070309020205020404" pitchFamily="49" charset="0"/>
                <a:cs typeface="Courier New" panose="02070309020205020404" pitchFamily="49" charset="0"/>
              </a:rPr>
              <a:t>=(10, 6))</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shap.plots.beeswarm</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shap_values_nl</a:t>
            </a:r>
            <a:r>
              <a:rPr lang="en-US" sz="1000" dirty="0">
                <a:solidFill>
                  <a:schemeClr val="tx1"/>
                </a:solidFill>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4068D868-F7A2-4161-138E-662FA5027022}"/>
              </a:ext>
            </a:extLst>
          </p:cNvPr>
          <p:cNvSpPr txBox="1">
            <a:spLocks/>
          </p:cNvSpPr>
          <p:nvPr/>
        </p:nvSpPr>
        <p:spPr>
          <a:xfrm>
            <a:off x="5440392" y="4648757"/>
            <a:ext cx="5067300" cy="1318808"/>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In analyzing the plot, we see that ventilation, length of stay (LOS), ICU admission, and isolation are all skewed to the right and may be viewed as relatively more predictive than the other features. Age and gender are centered right though have long left tails and could be viewed as less predictive, while smoker appears to be relatively centered around the 0-axis and as such would be expected to have little if any predictive ability.</a:t>
            </a:r>
          </a:p>
        </p:txBody>
      </p:sp>
      <p:pic>
        <p:nvPicPr>
          <p:cNvPr id="11266" name="Picture 2">
            <a:extLst>
              <a:ext uri="{FF2B5EF4-FFF2-40B4-BE49-F238E27FC236}">
                <a16:creationId xmlns:a16="http://schemas.microsoft.com/office/drawing/2014/main" id="{2AF40498-679C-D44F-F723-56DD321DC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8492" y="1529827"/>
            <a:ext cx="5029200" cy="2991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8613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Explainable AI with Shapley</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3"/>
            <a:ext cx="10789920" cy="273614"/>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We can view a number of specific examples of local interpretation.</a:t>
            </a:r>
          </a:p>
        </p:txBody>
      </p:sp>
      <p:sp>
        <p:nvSpPr>
          <p:cNvPr id="6" name="Content Placeholder 2">
            <a:extLst>
              <a:ext uri="{FF2B5EF4-FFF2-40B4-BE49-F238E27FC236}">
                <a16:creationId xmlns:a16="http://schemas.microsoft.com/office/drawing/2014/main" id="{171FC0A2-0046-BCA6-BED3-E59FE7D9B9F0}"/>
              </a:ext>
            </a:extLst>
          </p:cNvPr>
          <p:cNvSpPr txBox="1">
            <a:spLocks/>
          </p:cNvSpPr>
          <p:nvPr/>
        </p:nvSpPr>
        <p:spPr>
          <a:xfrm>
            <a:off x="476610" y="1265538"/>
            <a:ext cx="2956703" cy="209580"/>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s-ES" sz="800" dirty="0" err="1">
                <a:solidFill>
                  <a:schemeClr val="tx1"/>
                </a:solidFill>
                <a:latin typeface="Courier New" panose="02070309020205020404" pitchFamily="49" charset="0"/>
                <a:cs typeface="Courier New" panose="02070309020205020404" pitchFamily="49" charset="0"/>
              </a:rPr>
              <a:t>X_nl_test.head</a:t>
            </a:r>
            <a:r>
              <a:rPr lang="es-ES" sz="800" dirty="0">
                <a:solidFill>
                  <a:schemeClr val="tx1"/>
                </a:solidFill>
                <a:latin typeface="Courier New" panose="02070309020205020404" pitchFamily="49" charset="0"/>
                <a:cs typeface="Courier New" panose="02070309020205020404" pitchFamily="49" charset="0"/>
              </a:rPr>
              <a:t>(5)</a:t>
            </a:r>
            <a:endParaRPr lang="en-US" sz="800" dirty="0">
              <a:solidFill>
                <a:schemeClr val="tx1"/>
              </a:solidFill>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21007F4E-5C12-2305-5400-1593D5736644}"/>
              </a:ext>
            </a:extLst>
          </p:cNvPr>
          <p:cNvSpPr txBox="1">
            <a:spLocks/>
          </p:cNvSpPr>
          <p:nvPr/>
        </p:nvSpPr>
        <p:spPr>
          <a:xfrm>
            <a:off x="476608" y="2883769"/>
            <a:ext cx="2956703" cy="3310000"/>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s-ES" sz="700" dirty="0" err="1">
                <a:solidFill>
                  <a:schemeClr val="tx1"/>
                </a:solidFill>
                <a:latin typeface="Courier New" panose="02070309020205020404" pitchFamily="49" charset="0"/>
                <a:cs typeface="Courier New" panose="02070309020205020404" pitchFamily="49" charset="0"/>
              </a:rPr>
              <a:t>explainer</a:t>
            </a:r>
            <a:r>
              <a:rPr lang="es-ES" sz="700" dirty="0">
                <a:solidFill>
                  <a:schemeClr val="tx1"/>
                </a:solidFill>
                <a:latin typeface="Courier New" panose="02070309020205020404" pitchFamily="49" charset="0"/>
                <a:cs typeface="Courier New" panose="02070309020205020404" pitchFamily="49" charset="0"/>
              </a:rPr>
              <a:t> = </a:t>
            </a:r>
            <a:r>
              <a:rPr lang="es-ES" sz="700" dirty="0" err="1">
                <a:solidFill>
                  <a:schemeClr val="tx1"/>
                </a:solidFill>
                <a:latin typeface="Courier New" panose="02070309020205020404" pitchFamily="49" charset="0"/>
                <a:cs typeface="Courier New" panose="02070309020205020404" pitchFamily="49" charset="0"/>
              </a:rPr>
              <a:t>shap.TreeExplainer</a:t>
            </a:r>
            <a:r>
              <a:rPr lang="es-ES" sz="700" dirty="0">
                <a:solidFill>
                  <a:schemeClr val="tx1"/>
                </a:solidFill>
                <a:latin typeface="Courier New" panose="02070309020205020404" pitchFamily="49" charset="0"/>
                <a:cs typeface="Courier New" panose="02070309020205020404" pitchFamily="49" charset="0"/>
              </a:rPr>
              <a:t>(</a:t>
            </a:r>
            <a:r>
              <a:rPr lang="es-ES" sz="700" dirty="0" err="1">
                <a:solidFill>
                  <a:schemeClr val="tx1"/>
                </a:solidFill>
                <a:latin typeface="Courier New" panose="02070309020205020404" pitchFamily="49" charset="0"/>
                <a:cs typeface="Courier New" panose="02070309020205020404" pitchFamily="49" charset="0"/>
              </a:rPr>
              <a:t>model_nl</a:t>
            </a:r>
            <a:r>
              <a:rPr lang="es-ES" sz="700" dirty="0">
                <a:solidFill>
                  <a:schemeClr val="tx1"/>
                </a:solidFill>
                <a:latin typeface="Courier New" panose="02070309020205020404" pitchFamily="49" charset="0"/>
                <a:cs typeface="Courier New" panose="02070309020205020404" pitchFamily="49" charset="0"/>
              </a:rPr>
              <a:t>)</a:t>
            </a:r>
          </a:p>
          <a:p>
            <a:pPr>
              <a:spcBef>
                <a:spcPts val="600"/>
              </a:spcBef>
            </a:pPr>
            <a:r>
              <a:rPr lang="es-ES" sz="700" dirty="0" err="1">
                <a:solidFill>
                  <a:schemeClr val="tx1"/>
                </a:solidFill>
                <a:latin typeface="Courier New" panose="02070309020205020404" pitchFamily="49" charset="0"/>
                <a:cs typeface="Courier New" panose="02070309020205020404" pitchFamily="49" charset="0"/>
              </a:rPr>
              <a:t>shap_values</a:t>
            </a:r>
            <a:r>
              <a:rPr lang="es-ES" sz="700" dirty="0">
                <a:solidFill>
                  <a:schemeClr val="tx1"/>
                </a:solidFill>
                <a:latin typeface="Courier New" panose="02070309020205020404" pitchFamily="49" charset="0"/>
                <a:cs typeface="Courier New" panose="02070309020205020404" pitchFamily="49" charset="0"/>
              </a:rPr>
              <a:t> = </a:t>
            </a:r>
            <a:r>
              <a:rPr lang="es-ES" sz="700" dirty="0" err="1">
                <a:solidFill>
                  <a:schemeClr val="tx1"/>
                </a:solidFill>
                <a:latin typeface="Courier New" panose="02070309020205020404" pitchFamily="49" charset="0"/>
                <a:cs typeface="Courier New" panose="02070309020205020404" pitchFamily="49" charset="0"/>
              </a:rPr>
              <a:t>explainer.shap_values</a:t>
            </a:r>
            <a:r>
              <a:rPr lang="es-ES" sz="700" dirty="0">
                <a:solidFill>
                  <a:schemeClr val="tx1"/>
                </a:solidFill>
                <a:latin typeface="Courier New" panose="02070309020205020404" pitchFamily="49" charset="0"/>
                <a:cs typeface="Courier New" panose="02070309020205020404" pitchFamily="49" charset="0"/>
              </a:rPr>
              <a:t>(</a:t>
            </a:r>
            <a:r>
              <a:rPr lang="es-ES" sz="700" dirty="0" err="1">
                <a:solidFill>
                  <a:schemeClr val="tx1"/>
                </a:solidFill>
                <a:latin typeface="Courier New" panose="02070309020205020404" pitchFamily="49" charset="0"/>
                <a:cs typeface="Courier New" panose="02070309020205020404" pitchFamily="49" charset="0"/>
              </a:rPr>
              <a:t>X_nl_test</a:t>
            </a:r>
            <a:r>
              <a:rPr lang="es-ES" sz="700" dirty="0">
                <a:solidFill>
                  <a:schemeClr val="tx1"/>
                </a:solidFill>
                <a:latin typeface="Courier New" panose="02070309020205020404" pitchFamily="49" charset="0"/>
                <a:cs typeface="Courier New" panose="02070309020205020404" pitchFamily="49" charset="0"/>
              </a:rPr>
              <a:t>)</a:t>
            </a:r>
          </a:p>
          <a:p>
            <a:pPr>
              <a:spcBef>
                <a:spcPts val="600"/>
              </a:spcBef>
            </a:pPr>
            <a:r>
              <a:rPr lang="es-ES" sz="700" dirty="0" err="1">
                <a:solidFill>
                  <a:schemeClr val="tx1"/>
                </a:solidFill>
                <a:latin typeface="Courier New" panose="02070309020205020404" pitchFamily="49" charset="0"/>
                <a:cs typeface="Courier New" panose="02070309020205020404" pitchFamily="49" charset="0"/>
              </a:rPr>
              <a:t>feature_names</a:t>
            </a:r>
            <a:r>
              <a:rPr lang="es-ES" sz="700" dirty="0">
                <a:solidFill>
                  <a:schemeClr val="tx1"/>
                </a:solidFill>
                <a:latin typeface="Courier New" panose="02070309020205020404" pitchFamily="49" charset="0"/>
                <a:cs typeface="Courier New" panose="02070309020205020404" pitchFamily="49" charset="0"/>
              </a:rPr>
              <a:t>=</a:t>
            </a:r>
            <a:r>
              <a:rPr lang="es-ES" sz="700" dirty="0" err="1">
                <a:solidFill>
                  <a:schemeClr val="tx1"/>
                </a:solidFill>
                <a:latin typeface="Courier New" panose="02070309020205020404" pitchFamily="49" charset="0"/>
                <a:cs typeface="Courier New" panose="02070309020205020404" pitchFamily="49" charset="0"/>
              </a:rPr>
              <a:t>X_nl_test.columns.tolist</a:t>
            </a:r>
            <a:r>
              <a:rPr lang="es-ES" sz="700" dirty="0">
                <a:solidFill>
                  <a:schemeClr val="tx1"/>
                </a:solidFill>
                <a:latin typeface="Courier New" panose="02070309020205020404" pitchFamily="49" charset="0"/>
                <a:cs typeface="Courier New" panose="02070309020205020404" pitchFamily="49" charset="0"/>
              </a:rPr>
              <a:t>()</a:t>
            </a:r>
          </a:p>
          <a:p>
            <a:pPr>
              <a:spcBef>
                <a:spcPts val="600"/>
              </a:spcBef>
            </a:pPr>
            <a:r>
              <a:rPr lang="es-ES" sz="700" dirty="0">
                <a:solidFill>
                  <a:schemeClr val="tx1"/>
                </a:solidFill>
                <a:latin typeface="Courier New" panose="02070309020205020404" pitchFamily="49" charset="0"/>
                <a:cs typeface="Courier New" panose="02070309020205020404" pitchFamily="49" charset="0"/>
              </a:rPr>
              <a:t>#Select </a:t>
            </a:r>
            <a:r>
              <a:rPr lang="es-ES" sz="700" dirty="0" err="1">
                <a:solidFill>
                  <a:schemeClr val="tx1"/>
                </a:solidFill>
                <a:latin typeface="Courier New" panose="02070309020205020404" pitchFamily="49" charset="0"/>
                <a:cs typeface="Courier New" panose="02070309020205020404" pitchFamily="49" charset="0"/>
              </a:rPr>
              <a:t>Specific</a:t>
            </a:r>
            <a:r>
              <a:rPr lang="es-ES" sz="700" dirty="0">
                <a:solidFill>
                  <a:schemeClr val="tx1"/>
                </a:solidFill>
                <a:latin typeface="Courier New" panose="02070309020205020404" pitchFamily="49" charset="0"/>
                <a:cs typeface="Courier New" panose="02070309020205020404" pitchFamily="49" charset="0"/>
              </a:rPr>
              <a:t> Cases</a:t>
            </a:r>
          </a:p>
          <a:p>
            <a:pPr>
              <a:spcBef>
                <a:spcPts val="600"/>
              </a:spcBef>
            </a:pPr>
            <a:r>
              <a:rPr lang="es-ES" sz="700" dirty="0" err="1">
                <a:solidFill>
                  <a:schemeClr val="tx1"/>
                </a:solidFill>
                <a:latin typeface="Courier New" panose="02070309020205020404" pitchFamily="49" charset="0"/>
                <a:cs typeface="Courier New" panose="02070309020205020404" pitchFamily="49" charset="0"/>
              </a:rPr>
              <a:t>selected_cases</a:t>
            </a:r>
            <a:r>
              <a:rPr lang="es-ES" sz="700" dirty="0">
                <a:solidFill>
                  <a:schemeClr val="tx1"/>
                </a:solidFill>
                <a:latin typeface="Courier New" panose="02070309020205020404" pitchFamily="49" charset="0"/>
                <a:cs typeface="Courier New" panose="02070309020205020404" pitchFamily="49" charset="0"/>
              </a:rPr>
              <a:t> = [0, 1, 5]</a:t>
            </a:r>
          </a:p>
          <a:p>
            <a:pPr>
              <a:spcBef>
                <a:spcPts val="600"/>
              </a:spcBef>
            </a:pPr>
            <a:endParaRPr lang="es-ES" sz="700" dirty="0">
              <a:solidFill>
                <a:schemeClr val="tx1"/>
              </a:solidFill>
              <a:latin typeface="Courier New" panose="02070309020205020404" pitchFamily="49" charset="0"/>
              <a:cs typeface="Courier New" panose="02070309020205020404" pitchFamily="49" charset="0"/>
            </a:endParaRPr>
          </a:p>
          <a:p>
            <a:pPr>
              <a:spcBef>
                <a:spcPts val="600"/>
              </a:spcBef>
            </a:pPr>
            <a:r>
              <a:rPr lang="es-ES" sz="700" dirty="0">
                <a:solidFill>
                  <a:schemeClr val="tx1"/>
                </a:solidFill>
                <a:latin typeface="Courier New" panose="02070309020205020404" pitchFamily="49" charset="0"/>
                <a:cs typeface="Courier New" panose="02070309020205020404" pitchFamily="49" charset="0"/>
              </a:rPr>
              <a:t>#Generate </a:t>
            </a:r>
            <a:r>
              <a:rPr lang="es-ES" sz="700" dirty="0" err="1">
                <a:solidFill>
                  <a:schemeClr val="tx1"/>
                </a:solidFill>
                <a:latin typeface="Courier New" panose="02070309020205020404" pitchFamily="49" charset="0"/>
                <a:cs typeface="Courier New" panose="02070309020205020404" pitchFamily="49" charset="0"/>
              </a:rPr>
              <a:t>Force</a:t>
            </a:r>
            <a:r>
              <a:rPr lang="es-ES" sz="700" dirty="0">
                <a:solidFill>
                  <a:schemeClr val="tx1"/>
                </a:solidFill>
                <a:latin typeface="Courier New" panose="02070309020205020404" pitchFamily="49" charset="0"/>
                <a:cs typeface="Courier New" panose="02070309020205020404" pitchFamily="49" charset="0"/>
              </a:rPr>
              <a:t> </a:t>
            </a:r>
            <a:r>
              <a:rPr lang="es-ES" sz="700" dirty="0" err="1">
                <a:solidFill>
                  <a:schemeClr val="tx1"/>
                </a:solidFill>
                <a:latin typeface="Courier New" panose="02070309020205020404" pitchFamily="49" charset="0"/>
                <a:cs typeface="Courier New" panose="02070309020205020404" pitchFamily="49" charset="0"/>
              </a:rPr>
              <a:t>Plot</a:t>
            </a:r>
            <a:r>
              <a:rPr lang="es-ES" sz="700" dirty="0">
                <a:solidFill>
                  <a:schemeClr val="tx1"/>
                </a:solidFill>
                <a:latin typeface="Courier New" panose="02070309020205020404" pitchFamily="49" charset="0"/>
                <a:cs typeface="Courier New" panose="02070309020205020404" pitchFamily="49" charset="0"/>
              </a:rPr>
              <a:t> </a:t>
            </a:r>
            <a:r>
              <a:rPr lang="es-ES" sz="700" dirty="0" err="1">
                <a:solidFill>
                  <a:schemeClr val="tx1"/>
                </a:solidFill>
                <a:latin typeface="Courier New" panose="02070309020205020404" pitchFamily="49" charset="0"/>
                <a:cs typeface="Courier New" panose="02070309020205020404" pitchFamily="49" charset="0"/>
              </a:rPr>
              <a:t>for</a:t>
            </a:r>
            <a:r>
              <a:rPr lang="es-ES" sz="700" dirty="0">
                <a:solidFill>
                  <a:schemeClr val="tx1"/>
                </a:solidFill>
                <a:latin typeface="Courier New" panose="02070309020205020404" pitchFamily="49" charset="0"/>
                <a:cs typeface="Courier New" panose="02070309020205020404" pitchFamily="49" charset="0"/>
              </a:rPr>
              <a:t> </a:t>
            </a:r>
            <a:r>
              <a:rPr lang="es-ES" sz="700" dirty="0" err="1">
                <a:solidFill>
                  <a:schemeClr val="tx1"/>
                </a:solidFill>
                <a:latin typeface="Courier New" panose="02070309020205020404" pitchFamily="49" charset="0"/>
                <a:cs typeface="Courier New" panose="02070309020205020404" pitchFamily="49" charset="0"/>
              </a:rPr>
              <a:t>Each</a:t>
            </a:r>
            <a:r>
              <a:rPr lang="es-ES" sz="700" dirty="0">
                <a:solidFill>
                  <a:schemeClr val="tx1"/>
                </a:solidFill>
                <a:latin typeface="Courier New" panose="02070309020205020404" pitchFamily="49" charset="0"/>
                <a:cs typeface="Courier New" panose="02070309020205020404" pitchFamily="49" charset="0"/>
              </a:rPr>
              <a:t> Case</a:t>
            </a:r>
          </a:p>
          <a:p>
            <a:pPr>
              <a:spcBef>
                <a:spcPts val="600"/>
              </a:spcBef>
            </a:pPr>
            <a:r>
              <a:rPr lang="es-ES" sz="700" dirty="0" err="1">
                <a:solidFill>
                  <a:schemeClr val="tx1"/>
                </a:solidFill>
                <a:latin typeface="Courier New" panose="02070309020205020404" pitchFamily="49" charset="0"/>
                <a:cs typeface="Courier New" panose="02070309020205020404" pitchFamily="49" charset="0"/>
              </a:rPr>
              <a:t>for</a:t>
            </a:r>
            <a:r>
              <a:rPr lang="es-ES" sz="700" dirty="0">
                <a:solidFill>
                  <a:schemeClr val="tx1"/>
                </a:solidFill>
                <a:latin typeface="Courier New" panose="02070309020205020404" pitchFamily="49" charset="0"/>
                <a:cs typeface="Courier New" panose="02070309020205020404" pitchFamily="49" charset="0"/>
              </a:rPr>
              <a:t> </a:t>
            </a:r>
            <a:r>
              <a:rPr lang="es-ES" sz="700" dirty="0" err="1">
                <a:solidFill>
                  <a:schemeClr val="tx1"/>
                </a:solidFill>
                <a:latin typeface="Courier New" panose="02070309020205020404" pitchFamily="49" charset="0"/>
                <a:cs typeface="Courier New" panose="02070309020205020404" pitchFamily="49" charset="0"/>
              </a:rPr>
              <a:t>case_idx</a:t>
            </a:r>
            <a:r>
              <a:rPr lang="es-ES" sz="700" dirty="0">
                <a:solidFill>
                  <a:schemeClr val="tx1"/>
                </a:solidFill>
                <a:latin typeface="Courier New" panose="02070309020205020404" pitchFamily="49" charset="0"/>
                <a:cs typeface="Courier New" panose="02070309020205020404" pitchFamily="49" charset="0"/>
              </a:rPr>
              <a:t> in </a:t>
            </a:r>
            <a:r>
              <a:rPr lang="es-ES" sz="700" dirty="0" err="1">
                <a:solidFill>
                  <a:schemeClr val="tx1"/>
                </a:solidFill>
                <a:latin typeface="Courier New" panose="02070309020205020404" pitchFamily="49" charset="0"/>
                <a:cs typeface="Courier New" panose="02070309020205020404" pitchFamily="49" charset="0"/>
              </a:rPr>
              <a:t>selected_cases</a:t>
            </a:r>
            <a:r>
              <a:rPr lang="es-ES" sz="700" dirty="0">
                <a:solidFill>
                  <a:schemeClr val="tx1"/>
                </a:solidFill>
                <a:latin typeface="Courier New" panose="02070309020205020404" pitchFamily="49" charset="0"/>
                <a:cs typeface="Courier New" panose="02070309020205020404" pitchFamily="49" charset="0"/>
              </a:rPr>
              <a:t>:</a:t>
            </a:r>
          </a:p>
          <a:p>
            <a:pPr>
              <a:spcBef>
                <a:spcPts val="600"/>
              </a:spcBef>
            </a:pPr>
            <a:r>
              <a:rPr lang="es-ES" sz="700" dirty="0">
                <a:solidFill>
                  <a:schemeClr val="tx1"/>
                </a:solidFill>
                <a:latin typeface="Courier New" panose="02070309020205020404" pitchFamily="49" charset="0"/>
                <a:cs typeface="Courier New" panose="02070309020205020404" pitchFamily="49" charset="0"/>
              </a:rPr>
              <a:t>    </a:t>
            </a:r>
            <a:r>
              <a:rPr lang="es-ES" sz="700" dirty="0" err="1">
                <a:solidFill>
                  <a:schemeClr val="tx1"/>
                </a:solidFill>
                <a:latin typeface="Courier New" panose="02070309020205020404" pitchFamily="49" charset="0"/>
                <a:cs typeface="Courier New" panose="02070309020205020404" pitchFamily="49" charset="0"/>
              </a:rPr>
              <a:t>shap.force_plot</a:t>
            </a:r>
            <a:r>
              <a:rPr lang="es-ES" sz="700" dirty="0">
                <a:solidFill>
                  <a:schemeClr val="tx1"/>
                </a:solidFill>
                <a:latin typeface="Courier New" panose="02070309020205020404" pitchFamily="49" charset="0"/>
                <a:cs typeface="Courier New" panose="02070309020205020404" pitchFamily="49" charset="0"/>
              </a:rPr>
              <a:t>(</a:t>
            </a:r>
          </a:p>
          <a:p>
            <a:pPr>
              <a:spcBef>
                <a:spcPts val="600"/>
              </a:spcBef>
            </a:pPr>
            <a:r>
              <a:rPr lang="es-ES" sz="700" dirty="0">
                <a:solidFill>
                  <a:schemeClr val="tx1"/>
                </a:solidFill>
                <a:latin typeface="Courier New" panose="02070309020205020404" pitchFamily="49" charset="0"/>
                <a:cs typeface="Courier New" panose="02070309020205020404" pitchFamily="49" charset="0"/>
              </a:rPr>
              <a:t>        </a:t>
            </a:r>
            <a:r>
              <a:rPr lang="es-ES" sz="700" dirty="0" err="1">
                <a:solidFill>
                  <a:schemeClr val="tx1"/>
                </a:solidFill>
                <a:latin typeface="Courier New" panose="02070309020205020404" pitchFamily="49" charset="0"/>
                <a:cs typeface="Courier New" panose="02070309020205020404" pitchFamily="49" charset="0"/>
              </a:rPr>
              <a:t>explainer.expected_value</a:t>
            </a:r>
            <a:r>
              <a:rPr lang="es-ES" sz="700" dirty="0">
                <a:solidFill>
                  <a:schemeClr val="tx1"/>
                </a:solidFill>
                <a:latin typeface="Courier New" panose="02070309020205020404" pitchFamily="49" charset="0"/>
                <a:cs typeface="Courier New" panose="02070309020205020404" pitchFamily="49" charset="0"/>
              </a:rPr>
              <a:t>,</a:t>
            </a:r>
          </a:p>
          <a:p>
            <a:pPr>
              <a:spcBef>
                <a:spcPts val="600"/>
              </a:spcBef>
            </a:pPr>
            <a:r>
              <a:rPr lang="es-ES" sz="700" dirty="0">
                <a:solidFill>
                  <a:schemeClr val="tx1"/>
                </a:solidFill>
                <a:latin typeface="Courier New" panose="02070309020205020404" pitchFamily="49" charset="0"/>
                <a:cs typeface="Courier New" panose="02070309020205020404" pitchFamily="49" charset="0"/>
              </a:rPr>
              <a:t>        </a:t>
            </a:r>
            <a:r>
              <a:rPr lang="es-ES" sz="700" dirty="0" err="1">
                <a:solidFill>
                  <a:schemeClr val="tx1"/>
                </a:solidFill>
                <a:latin typeface="Courier New" panose="02070309020205020404" pitchFamily="49" charset="0"/>
                <a:cs typeface="Courier New" panose="02070309020205020404" pitchFamily="49" charset="0"/>
              </a:rPr>
              <a:t>shap_values</a:t>
            </a:r>
            <a:r>
              <a:rPr lang="es-ES" sz="700" dirty="0">
                <a:solidFill>
                  <a:schemeClr val="tx1"/>
                </a:solidFill>
                <a:latin typeface="Courier New" panose="02070309020205020404" pitchFamily="49" charset="0"/>
                <a:cs typeface="Courier New" panose="02070309020205020404" pitchFamily="49" charset="0"/>
              </a:rPr>
              <a:t>[</a:t>
            </a:r>
            <a:r>
              <a:rPr lang="es-ES" sz="700" dirty="0" err="1">
                <a:solidFill>
                  <a:schemeClr val="tx1"/>
                </a:solidFill>
                <a:latin typeface="Courier New" panose="02070309020205020404" pitchFamily="49" charset="0"/>
                <a:cs typeface="Courier New" panose="02070309020205020404" pitchFamily="49" charset="0"/>
              </a:rPr>
              <a:t>case_idx</a:t>
            </a:r>
            <a:r>
              <a:rPr lang="es-ES" sz="700" dirty="0">
                <a:solidFill>
                  <a:schemeClr val="tx1"/>
                </a:solidFill>
                <a:latin typeface="Courier New" panose="02070309020205020404" pitchFamily="49" charset="0"/>
                <a:cs typeface="Courier New" panose="02070309020205020404" pitchFamily="49" charset="0"/>
              </a:rPr>
              <a:t>],</a:t>
            </a:r>
          </a:p>
          <a:p>
            <a:pPr>
              <a:spcBef>
                <a:spcPts val="600"/>
              </a:spcBef>
            </a:pPr>
            <a:r>
              <a:rPr lang="es-ES" sz="700" dirty="0">
                <a:solidFill>
                  <a:schemeClr val="tx1"/>
                </a:solidFill>
                <a:latin typeface="Courier New" panose="02070309020205020404" pitchFamily="49" charset="0"/>
                <a:cs typeface="Courier New" panose="02070309020205020404" pitchFamily="49" charset="0"/>
              </a:rPr>
              <a:t>        </a:t>
            </a:r>
            <a:r>
              <a:rPr lang="es-ES" sz="700" dirty="0" err="1">
                <a:solidFill>
                  <a:schemeClr val="tx1"/>
                </a:solidFill>
                <a:latin typeface="Courier New" panose="02070309020205020404" pitchFamily="49" charset="0"/>
                <a:cs typeface="Courier New" panose="02070309020205020404" pitchFamily="49" charset="0"/>
              </a:rPr>
              <a:t>X_nl_test.iloc</a:t>
            </a:r>
            <a:r>
              <a:rPr lang="es-ES" sz="700" dirty="0">
                <a:solidFill>
                  <a:schemeClr val="tx1"/>
                </a:solidFill>
                <a:latin typeface="Courier New" panose="02070309020205020404" pitchFamily="49" charset="0"/>
                <a:cs typeface="Courier New" panose="02070309020205020404" pitchFamily="49" charset="0"/>
              </a:rPr>
              <a:t>[</a:t>
            </a:r>
            <a:r>
              <a:rPr lang="es-ES" sz="700" dirty="0" err="1">
                <a:solidFill>
                  <a:schemeClr val="tx1"/>
                </a:solidFill>
                <a:latin typeface="Courier New" panose="02070309020205020404" pitchFamily="49" charset="0"/>
                <a:cs typeface="Courier New" panose="02070309020205020404" pitchFamily="49" charset="0"/>
              </a:rPr>
              <a:t>case_idx</a:t>
            </a:r>
            <a:r>
              <a:rPr lang="es-ES" sz="700" dirty="0">
                <a:solidFill>
                  <a:schemeClr val="tx1"/>
                </a:solidFill>
                <a:latin typeface="Courier New" panose="02070309020205020404" pitchFamily="49" charset="0"/>
                <a:cs typeface="Courier New" panose="02070309020205020404" pitchFamily="49" charset="0"/>
              </a:rPr>
              <a:t>],</a:t>
            </a:r>
          </a:p>
          <a:p>
            <a:pPr>
              <a:spcBef>
                <a:spcPts val="600"/>
              </a:spcBef>
            </a:pPr>
            <a:r>
              <a:rPr lang="es-ES" sz="700" dirty="0">
                <a:solidFill>
                  <a:schemeClr val="tx1"/>
                </a:solidFill>
                <a:latin typeface="Courier New" panose="02070309020205020404" pitchFamily="49" charset="0"/>
                <a:cs typeface="Courier New" panose="02070309020205020404" pitchFamily="49" charset="0"/>
              </a:rPr>
              <a:t>        </a:t>
            </a:r>
            <a:r>
              <a:rPr lang="es-ES" sz="700" dirty="0" err="1">
                <a:solidFill>
                  <a:schemeClr val="tx1"/>
                </a:solidFill>
                <a:latin typeface="Courier New" panose="02070309020205020404" pitchFamily="49" charset="0"/>
                <a:cs typeface="Courier New" panose="02070309020205020404" pitchFamily="49" charset="0"/>
              </a:rPr>
              <a:t>feature_names</a:t>
            </a:r>
            <a:r>
              <a:rPr lang="es-ES" sz="700" dirty="0">
                <a:solidFill>
                  <a:schemeClr val="tx1"/>
                </a:solidFill>
                <a:latin typeface="Courier New" panose="02070309020205020404" pitchFamily="49" charset="0"/>
                <a:cs typeface="Courier New" panose="02070309020205020404" pitchFamily="49" charset="0"/>
              </a:rPr>
              <a:t>=</a:t>
            </a:r>
            <a:r>
              <a:rPr lang="es-ES" sz="700" dirty="0" err="1">
                <a:solidFill>
                  <a:schemeClr val="tx1"/>
                </a:solidFill>
                <a:latin typeface="Courier New" panose="02070309020205020404" pitchFamily="49" charset="0"/>
                <a:cs typeface="Courier New" panose="02070309020205020404" pitchFamily="49" charset="0"/>
              </a:rPr>
              <a:t>feature_names</a:t>
            </a:r>
            <a:r>
              <a:rPr lang="es-ES" sz="700" dirty="0">
                <a:solidFill>
                  <a:schemeClr val="tx1"/>
                </a:solidFill>
                <a:latin typeface="Courier New" panose="02070309020205020404" pitchFamily="49" charset="0"/>
                <a:cs typeface="Courier New" panose="02070309020205020404" pitchFamily="49" charset="0"/>
              </a:rPr>
              <a:t>,</a:t>
            </a:r>
          </a:p>
          <a:p>
            <a:pPr>
              <a:spcBef>
                <a:spcPts val="600"/>
              </a:spcBef>
            </a:pPr>
            <a:r>
              <a:rPr lang="es-ES" sz="700" dirty="0">
                <a:solidFill>
                  <a:schemeClr val="tx1"/>
                </a:solidFill>
                <a:latin typeface="Courier New" panose="02070309020205020404" pitchFamily="49" charset="0"/>
                <a:cs typeface="Courier New" panose="02070309020205020404" pitchFamily="49" charset="0"/>
              </a:rPr>
              <a:t>        </a:t>
            </a:r>
            <a:r>
              <a:rPr lang="es-ES" sz="700" dirty="0" err="1">
                <a:solidFill>
                  <a:schemeClr val="tx1"/>
                </a:solidFill>
                <a:latin typeface="Courier New" panose="02070309020205020404" pitchFamily="49" charset="0"/>
                <a:cs typeface="Courier New" panose="02070309020205020404" pitchFamily="49" charset="0"/>
              </a:rPr>
              <a:t>matplotlib</a:t>
            </a:r>
            <a:r>
              <a:rPr lang="es-ES" sz="700" dirty="0">
                <a:solidFill>
                  <a:schemeClr val="tx1"/>
                </a:solidFill>
                <a:latin typeface="Courier New" panose="02070309020205020404" pitchFamily="49" charset="0"/>
                <a:cs typeface="Courier New" panose="02070309020205020404" pitchFamily="49" charset="0"/>
              </a:rPr>
              <a:t>=True</a:t>
            </a:r>
          </a:p>
          <a:p>
            <a:pPr>
              <a:spcBef>
                <a:spcPts val="600"/>
              </a:spcBef>
            </a:pPr>
            <a:r>
              <a:rPr lang="es-ES" sz="700" dirty="0">
                <a:solidFill>
                  <a:schemeClr val="tx1"/>
                </a:solidFill>
                <a:latin typeface="Courier New" panose="02070309020205020404" pitchFamily="49" charset="0"/>
                <a:cs typeface="Courier New" panose="02070309020205020404" pitchFamily="49" charset="0"/>
              </a:rPr>
              <a:t>    )</a:t>
            </a:r>
          </a:p>
          <a:p>
            <a:pPr>
              <a:spcBef>
                <a:spcPts val="600"/>
              </a:spcBef>
            </a:pPr>
            <a:r>
              <a:rPr lang="es-ES" sz="700" dirty="0">
                <a:solidFill>
                  <a:schemeClr val="tx1"/>
                </a:solidFill>
                <a:latin typeface="Courier New" panose="02070309020205020404" pitchFamily="49" charset="0"/>
                <a:cs typeface="Courier New" panose="02070309020205020404" pitchFamily="49" charset="0"/>
              </a:rPr>
              <a:t>    </a:t>
            </a:r>
            <a:r>
              <a:rPr lang="es-ES" sz="700" dirty="0" err="1">
                <a:solidFill>
                  <a:schemeClr val="tx1"/>
                </a:solidFill>
                <a:latin typeface="Courier New" panose="02070309020205020404" pitchFamily="49" charset="0"/>
                <a:cs typeface="Courier New" panose="02070309020205020404" pitchFamily="49" charset="0"/>
              </a:rPr>
              <a:t>plt.show</a:t>
            </a:r>
            <a:r>
              <a:rPr lang="es-ES" sz="700" dirty="0">
                <a:solidFill>
                  <a:schemeClr val="tx1"/>
                </a:solidFill>
                <a:latin typeface="Courier New" panose="02070309020205020404" pitchFamily="49" charset="0"/>
                <a:cs typeface="Courier New" panose="02070309020205020404" pitchFamily="49" charset="0"/>
              </a:rPr>
              <a:t>()</a:t>
            </a:r>
          </a:p>
          <a:p>
            <a:pPr>
              <a:spcBef>
                <a:spcPts val="600"/>
              </a:spcBef>
            </a:pPr>
            <a:r>
              <a:rPr lang="es-ES" sz="700" dirty="0">
                <a:solidFill>
                  <a:schemeClr val="tx1"/>
                </a:solidFill>
                <a:latin typeface="Courier New" panose="02070309020205020404" pitchFamily="49" charset="0"/>
                <a:cs typeface="Courier New" panose="02070309020205020404" pitchFamily="49" charset="0"/>
              </a:rPr>
              <a:t>    </a:t>
            </a:r>
            <a:r>
              <a:rPr lang="es-ES" sz="700" dirty="0" err="1">
                <a:solidFill>
                  <a:schemeClr val="tx1"/>
                </a:solidFill>
                <a:latin typeface="Courier New" panose="02070309020205020404" pitchFamily="49" charset="0"/>
                <a:cs typeface="Courier New" panose="02070309020205020404" pitchFamily="49" charset="0"/>
              </a:rPr>
              <a:t>print</a:t>
            </a:r>
            <a:r>
              <a:rPr lang="es-ES" sz="700" dirty="0">
                <a:solidFill>
                  <a:schemeClr val="tx1"/>
                </a:solidFill>
                <a:latin typeface="Courier New" panose="02070309020205020404" pitchFamily="49" charset="0"/>
                <a:cs typeface="Courier New" panose="02070309020205020404" pitchFamily="49" charset="0"/>
              </a:rPr>
              <a:t>("\n\n")</a:t>
            </a:r>
          </a:p>
        </p:txBody>
      </p:sp>
      <p:graphicFrame>
        <p:nvGraphicFramePr>
          <p:cNvPr id="10" name="Table 9">
            <a:extLst>
              <a:ext uri="{FF2B5EF4-FFF2-40B4-BE49-F238E27FC236}">
                <a16:creationId xmlns:a16="http://schemas.microsoft.com/office/drawing/2014/main" id="{72C9F33D-6759-D686-D08E-8E735C250BFC}"/>
              </a:ext>
            </a:extLst>
          </p:cNvPr>
          <p:cNvGraphicFramePr>
            <a:graphicFrameLocks noGrp="1"/>
          </p:cNvGraphicFramePr>
          <p:nvPr>
            <p:extLst>
              <p:ext uri="{D42A27DB-BD31-4B8C-83A1-F6EECF244321}">
                <p14:modId xmlns:p14="http://schemas.microsoft.com/office/powerpoint/2010/main" val="2441800131"/>
              </p:ext>
            </p:extLst>
          </p:nvPr>
        </p:nvGraphicFramePr>
        <p:xfrm>
          <a:off x="476607" y="1566023"/>
          <a:ext cx="2956701" cy="1200510"/>
        </p:xfrm>
        <a:graphic>
          <a:graphicData uri="http://schemas.openxmlformats.org/drawingml/2006/table">
            <a:tbl>
              <a:tblPr firstRow="1" bandRow="1">
                <a:tableStyleId>{5C22544A-7EE6-4342-B048-85BDC9FD1C3A}</a:tableStyleId>
              </a:tblPr>
              <a:tblGrid>
                <a:gridCol w="370547">
                  <a:extLst>
                    <a:ext uri="{9D8B030D-6E8A-4147-A177-3AD203B41FA5}">
                      <a16:colId xmlns:a16="http://schemas.microsoft.com/office/drawing/2014/main" val="2981395958"/>
                    </a:ext>
                  </a:extLst>
                </a:gridCol>
                <a:gridCol w="458387">
                  <a:extLst>
                    <a:ext uri="{9D8B030D-6E8A-4147-A177-3AD203B41FA5}">
                      <a16:colId xmlns:a16="http://schemas.microsoft.com/office/drawing/2014/main" val="1009051299"/>
                    </a:ext>
                  </a:extLst>
                </a:gridCol>
                <a:gridCol w="370547">
                  <a:extLst>
                    <a:ext uri="{9D8B030D-6E8A-4147-A177-3AD203B41FA5}">
                      <a16:colId xmlns:a16="http://schemas.microsoft.com/office/drawing/2014/main" val="4219754040"/>
                    </a:ext>
                  </a:extLst>
                </a:gridCol>
                <a:gridCol w="370547">
                  <a:extLst>
                    <a:ext uri="{9D8B030D-6E8A-4147-A177-3AD203B41FA5}">
                      <a16:colId xmlns:a16="http://schemas.microsoft.com/office/drawing/2014/main" val="2048837965"/>
                    </a:ext>
                  </a:extLst>
                </a:gridCol>
                <a:gridCol w="275032">
                  <a:extLst>
                    <a:ext uri="{9D8B030D-6E8A-4147-A177-3AD203B41FA5}">
                      <a16:colId xmlns:a16="http://schemas.microsoft.com/office/drawing/2014/main" val="3984486874"/>
                    </a:ext>
                  </a:extLst>
                </a:gridCol>
                <a:gridCol w="370547">
                  <a:extLst>
                    <a:ext uri="{9D8B030D-6E8A-4147-A177-3AD203B41FA5}">
                      <a16:colId xmlns:a16="http://schemas.microsoft.com/office/drawing/2014/main" val="1871637882"/>
                    </a:ext>
                  </a:extLst>
                </a:gridCol>
                <a:gridCol w="370547">
                  <a:extLst>
                    <a:ext uri="{9D8B030D-6E8A-4147-A177-3AD203B41FA5}">
                      <a16:colId xmlns:a16="http://schemas.microsoft.com/office/drawing/2014/main" val="3806381624"/>
                    </a:ext>
                  </a:extLst>
                </a:gridCol>
                <a:gridCol w="370547">
                  <a:extLst>
                    <a:ext uri="{9D8B030D-6E8A-4147-A177-3AD203B41FA5}">
                      <a16:colId xmlns:a16="http://schemas.microsoft.com/office/drawing/2014/main" val="2276079536"/>
                    </a:ext>
                  </a:extLst>
                </a:gridCol>
              </a:tblGrid>
              <a:tr h="200085">
                <a:tc>
                  <a:txBody>
                    <a:bodyPr/>
                    <a:lstStyle/>
                    <a:p>
                      <a:pPr algn="ctr" fontAlgn="b"/>
                      <a:r>
                        <a:rPr lang="en-US" sz="600" b="0" i="0" u="none" strike="noStrike" dirty="0" err="1">
                          <a:solidFill>
                            <a:schemeClr val="bg1"/>
                          </a:solidFill>
                          <a:effectLst/>
                          <a:latin typeface="Courier New" panose="02070309020205020404" pitchFamily="49" charset="0"/>
                          <a:cs typeface="Courier New" panose="02070309020205020404" pitchFamily="49" charset="0"/>
                        </a:rPr>
                        <a:t>icu_admit</a:t>
                      </a:r>
                      <a:endParaRPr lang="en-US" sz="600" b="0" i="0" u="none" strike="noStrike" dirty="0">
                        <a:solidFill>
                          <a:schemeClr val="bg1"/>
                        </a:solidFill>
                        <a:effectLst/>
                        <a:latin typeface="Courier New" panose="02070309020205020404" pitchFamily="49" charset="0"/>
                        <a:cs typeface="Courier New" panose="02070309020205020404" pitchFamily="49" charset="0"/>
                      </a:endParaRPr>
                    </a:p>
                  </a:txBody>
                  <a:tcPr marL="9525" marR="9525" marT="9525" marB="0" anchor="ctr"/>
                </a:tc>
                <a:tc>
                  <a:txBody>
                    <a:bodyPr/>
                    <a:lstStyle/>
                    <a:p>
                      <a:pPr algn="ctr" fontAlgn="b"/>
                      <a:r>
                        <a:rPr lang="en-US" sz="600" b="0" i="0" u="none" strike="noStrike" dirty="0">
                          <a:solidFill>
                            <a:schemeClr val="bg1"/>
                          </a:solidFill>
                          <a:effectLst/>
                          <a:latin typeface="Courier New" panose="02070309020205020404" pitchFamily="49" charset="0"/>
                          <a:cs typeface="Courier New" panose="02070309020205020404" pitchFamily="49" charset="0"/>
                        </a:rPr>
                        <a:t>age</a:t>
                      </a:r>
                    </a:p>
                  </a:txBody>
                  <a:tcPr marL="9525" marR="9525" marT="9525" marB="0" anchor="ctr"/>
                </a:tc>
                <a:tc>
                  <a:txBody>
                    <a:bodyPr/>
                    <a:lstStyle/>
                    <a:p>
                      <a:pPr algn="ctr" fontAlgn="b"/>
                      <a:r>
                        <a:rPr lang="en-US" sz="600" b="0" i="0" u="none" strike="noStrike" dirty="0">
                          <a:solidFill>
                            <a:schemeClr val="bg1"/>
                          </a:solidFill>
                          <a:effectLst/>
                          <a:latin typeface="Courier New" panose="02070309020205020404" pitchFamily="49" charset="0"/>
                          <a:cs typeface="Courier New" panose="02070309020205020404" pitchFamily="49" charset="0"/>
                        </a:rPr>
                        <a:t>isolation</a:t>
                      </a:r>
                    </a:p>
                  </a:txBody>
                  <a:tcPr marL="9525" marR="9525" marT="9525" marB="0" anchor="ctr"/>
                </a:tc>
                <a:tc>
                  <a:txBody>
                    <a:bodyPr/>
                    <a:lstStyle/>
                    <a:p>
                      <a:pPr algn="ctr" fontAlgn="b"/>
                      <a:r>
                        <a:rPr lang="en-US" sz="600" b="0" i="0" u="none" strike="noStrike" dirty="0">
                          <a:solidFill>
                            <a:schemeClr val="bg1"/>
                          </a:solidFill>
                          <a:effectLst/>
                          <a:latin typeface="Courier New" panose="02070309020205020404" pitchFamily="49" charset="0"/>
                          <a:cs typeface="Courier New" panose="02070309020205020404" pitchFamily="49" charset="0"/>
                        </a:rPr>
                        <a:t>ventilated</a:t>
                      </a:r>
                    </a:p>
                  </a:txBody>
                  <a:tcPr marL="9525" marR="9525" marT="9525" marB="0" anchor="ctr"/>
                </a:tc>
                <a:tc>
                  <a:txBody>
                    <a:bodyPr/>
                    <a:lstStyle/>
                    <a:p>
                      <a:pPr algn="ctr" fontAlgn="b"/>
                      <a:r>
                        <a:rPr lang="en-US" sz="600" b="0" i="0" u="none" strike="noStrike" dirty="0">
                          <a:solidFill>
                            <a:schemeClr val="bg1"/>
                          </a:solidFill>
                          <a:effectLst/>
                          <a:latin typeface="Courier New" panose="02070309020205020404" pitchFamily="49" charset="0"/>
                          <a:cs typeface="Courier New" panose="02070309020205020404" pitchFamily="49" charset="0"/>
                        </a:rPr>
                        <a:t>LOS</a:t>
                      </a:r>
                    </a:p>
                  </a:txBody>
                  <a:tcPr marL="9525" marR="9525" marT="9525" marB="0" anchor="ctr"/>
                </a:tc>
                <a:tc>
                  <a:txBody>
                    <a:bodyPr/>
                    <a:lstStyle/>
                    <a:p>
                      <a:pPr algn="ctr" fontAlgn="b"/>
                      <a:r>
                        <a:rPr lang="en-US" sz="600" b="0" i="0" u="none" strike="noStrike" dirty="0">
                          <a:solidFill>
                            <a:schemeClr val="bg1"/>
                          </a:solidFill>
                          <a:effectLst/>
                          <a:latin typeface="Courier New" panose="02070309020205020404" pitchFamily="49" charset="0"/>
                          <a:cs typeface="Courier New" panose="02070309020205020404" pitchFamily="49" charset="0"/>
                        </a:rPr>
                        <a:t>smoker</a:t>
                      </a:r>
                    </a:p>
                  </a:txBody>
                  <a:tcPr marL="9525" marR="9525" marT="9525" marB="0" anchor="ctr"/>
                </a:tc>
                <a:tc>
                  <a:txBody>
                    <a:bodyPr/>
                    <a:lstStyle/>
                    <a:p>
                      <a:pPr algn="ctr" fontAlgn="b"/>
                      <a:r>
                        <a:rPr lang="en-US" sz="600" b="0" i="0" u="none" strike="noStrike" dirty="0">
                          <a:solidFill>
                            <a:schemeClr val="bg1"/>
                          </a:solidFill>
                          <a:effectLst/>
                          <a:latin typeface="Courier New" panose="02070309020205020404" pitchFamily="49" charset="0"/>
                          <a:cs typeface="Courier New" panose="02070309020205020404" pitchFamily="49" charset="0"/>
                        </a:rPr>
                        <a:t>BMI</a:t>
                      </a:r>
                    </a:p>
                  </a:txBody>
                  <a:tcPr marL="9525" marR="9525" marT="9525" marB="0" anchor="ctr"/>
                </a:tc>
                <a:tc>
                  <a:txBody>
                    <a:bodyPr/>
                    <a:lstStyle/>
                    <a:p>
                      <a:pPr algn="ctr" fontAlgn="b"/>
                      <a:r>
                        <a:rPr lang="en-US" sz="600" b="0" i="0" u="none" strike="noStrike" dirty="0" err="1">
                          <a:solidFill>
                            <a:schemeClr val="bg1"/>
                          </a:solidFill>
                          <a:effectLst/>
                          <a:latin typeface="Courier New" panose="02070309020205020404" pitchFamily="49" charset="0"/>
                          <a:cs typeface="Courier New" panose="02070309020205020404" pitchFamily="49" charset="0"/>
                        </a:rPr>
                        <a:t>is_male</a:t>
                      </a:r>
                      <a:endParaRPr lang="en-US" sz="600" b="0" i="0" u="none" strike="noStrike" dirty="0">
                        <a:solidFill>
                          <a:schemeClr val="bg1"/>
                        </a:solidFill>
                        <a:effectLst/>
                        <a:latin typeface="Courier New" panose="02070309020205020404" pitchFamily="49" charset="0"/>
                        <a:cs typeface="Courier New" panose="02070309020205020404" pitchFamily="49" charset="0"/>
                      </a:endParaRPr>
                    </a:p>
                  </a:txBody>
                  <a:tcPr marL="9525" marR="9525" marT="9525" marB="0" anchor="ctr"/>
                </a:tc>
                <a:extLst>
                  <a:ext uri="{0D108BD9-81ED-4DB2-BD59-A6C34878D82A}">
                    <a16:rowId xmlns:a16="http://schemas.microsoft.com/office/drawing/2014/main" val="2720257778"/>
                  </a:ext>
                </a:extLst>
              </a:tr>
              <a:tr h="200085">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0</a:t>
                      </a:r>
                    </a:p>
                  </a:txBody>
                  <a:tcPr marL="9525" marR="9525" marT="9525" marB="0" anchor="ctr"/>
                </a:tc>
                <a:tc>
                  <a:txBody>
                    <a:bodyPr/>
                    <a:lstStyle/>
                    <a:p>
                      <a:pPr algn="ctr" fontAlgn="b"/>
                      <a:r>
                        <a:rPr lang="en-US" sz="600" b="0" i="0" u="none" strike="noStrike" dirty="0">
                          <a:solidFill>
                            <a:srgbClr val="000000"/>
                          </a:solidFill>
                          <a:effectLst/>
                          <a:latin typeface="Courier New" panose="02070309020205020404" pitchFamily="49" charset="0"/>
                          <a:cs typeface="Courier New" panose="02070309020205020404" pitchFamily="49" charset="0"/>
                        </a:rPr>
                        <a:t>85.39606</a:t>
                      </a:r>
                    </a:p>
                  </a:txBody>
                  <a:tcPr marL="9525" marR="9525" marT="9525" marB="0" anchor="ctr"/>
                </a:tc>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0</a:t>
                      </a:r>
                    </a:p>
                  </a:txBody>
                  <a:tcPr marL="9525" marR="9525" marT="9525" marB="0" anchor="ctr"/>
                </a:tc>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0</a:t>
                      </a:r>
                    </a:p>
                  </a:txBody>
                  <a:tcPr marL="9525" marR="9525" marT="9525" marB="0" anchor="ctr"/>
                </a:tc>
                <a:tc>
                  <a:txBody>
                    <a:bodyPr/>
                    <a:lstStyle/>
                    <a:p>
                      <a:pPr algn="ctr" fontAlgn="b"/>
                      <a:r>
                        <a:rPr lang="en-US" sz="600" b="0" i="0" u="none" strike="noStrike" dirty="0">
                          <a:solidFill>
                            <a:srgbClr val="000000"/>
                          </a:solidFill>
                          <a:effectLst/>
                          <a:latin typeface="Courier New" panose="02070309020205020404" pitchFamily="49" charset="0"/>
                          <a:cs typeface="Courier New" panose="02070309020205020404" pitchFamily="49" charset="0"/>
                        </a:rPr>
                        <a:t>11</a:t>
                      </a:r>
                    </a:p>
                  </a:txBody>
                  <a:tcPr marL="9525" marR="9525" marT="9525" marB="0" anchor="ctr"/>
                </a:tc>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0.5</a:t>
                      </a:r>
                    </a:p>
                  </a:txBody>
                  <a:tcPr marL="9525" marR="9525" marT="9525" marB="0" anchor="ctr"/>
                </a:tc>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27</a:t>
                      </a:r>
                    </a:p>
                  </a:txBody>
                  <a:tcPr marL="9525" marR="9525" marT="9525" marB="0" anchor="ctr"/>
                </a:tc>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1</a:t>
                      </a:r>
                    </a:p>
                  </a:txBody>
                  <a:tcPr marL="9525" marR="9525" marT="9525" marB="0" anchor="ctr"/>
                </a:tc>
                <a:extLst>
                  <a:ext uri="{0D108BD9-81ED-4DB2-BD59-A6C34878D82A}">
                    <a16:rowId xmlns:a16="http://schemas.microsoft.com/office/drawing/2014/main" val="1790980367"/>
                  </a:ext>
                </a:extLst>
              </a:tr>
              <a:tr h="200085">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1</a:t>
                      </a:r>
                    </a:p>
                  </a:txBody>
                  <a:tcPr marL="9525" marR="9525" marT="9525" marB="0" anchor="ctr"/>
                </a:tc>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104.4027</a:t>
                      </a:r>
                    </a:p>
                  </a:txBody>
                  <a:tcPr marL="9525" marR="9525" marT="9525" marB="0" anchor="ctr"/>
                </a:tc>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0</a:t>
                      </a:r>
                    </a:p>
                  </a:txBody>
                  <a:tcPr marL="9525" marR="9525" marT="9525" marB="0" anchor="ctr"/>
                </a:tc>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1</a:t>
                      </a:r>
                    </a:p>
                  </a:txBody>
                  <a:tcPr marL="9525" marR="9525" marT="9525" marB="0" anchor="ctr"/>
                </a:tc>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18</a:t>
                      </a:r>
                    </a:p>
                  </a:txBody>
                  <a:tcPr marL="9525" marR="9525" marT="9525" marB="0" anchor="ctr"/>
                </a:tc>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0</a:t>
                      </a:r>
                    </a:p>
                  </a:txBody>
                  <a:tcPr marL="9525" marR="9525" marT="9525" marB="0" anchor="ctr"/>
                </a:tc>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28</a:t>
                      </a:r>
                    </a:p>
                  </a:txBody>
                  <a:tcPr marL="9525" marR="9525" marT="9525" marB="0" anchor="ctr"/>
                </a:tc>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0</a:t>
                      </a:r>
                    </a:p>
                  </a:txBody>
                  <a:tcPr marL="9525" marR="9525" marT="9525" marB="0" anchor="ctr"/>
                </a:tc>
                <a:extLst>
                  <a:ext uri="{0D108BD9-81ED-4DB2-BD59-A6C34878D82A}">
                    <a16:rowId xmlns:a16="http://schemas.microsoft.com/office/drawing/2014/main" val="588299897"/>
                  </a:ext>
                </a:extLst>
              </a:tr>
              <a:tr h="200085">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1</a:t>
                      </a:r>
                    </a:p>
                  </a:txBody>
                  <a:tcPr marL="9525" marR="9525" marT="9525" marB="0" anchor="ctr"/>
                </a:tc>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85.67671</a:t>
                      </a:r>
                    </a:p>
                  </a:txBody>
                  <a:tcPr marL="9525" marR="9525" marT="9525" marB="0" anchor="ctr"/>
                </a:tc>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0</a:t>
                      </a:r>
                    </a:p>
                  </a:txBody>
                  <a:tcPr marL="9525" marR="9525" marT="9525" marB="0" anchor="ctr"/>
                </a:tc>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1</a:t>
                      </a:r>
                    </a:p>
                  </a:txBody>
                  <a:tcPr marL="9525" marR="9525" marT="9525" marB="0" anchor="ctr"/>
                </a:tc>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12</a:t>
                      </a:r>
                    </a:p>
                  </a:txBody>
                  <a:tcPr marL="9525" marR="9525" marT="9525" marB="0" anchor="ctr"/>
                </a:tc>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0</a:t>
                      </a:r>
                    </a:p>
                  </a:txBody>
                  <a:tcPr marL="9525" marR="9525" marT="9525" marB="0" anchor="ctr"/>
                </a:tc>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37</a:t>
                      </a:r>
                    </a:p>
                  </a:txBody>
                  <a:tcPr marL="9525" marR="9525" marT="9525" marB="0" anchor="ctr"/>
                </a:tc>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0</a:t>
                      </a:r>
                    </a:p>
                  </a:txBody>
                  <a:tcPr marL="9525" marR="9525" marT="9525" marB="0" anchor="ctr"/>
                </a:tc>
                <a:extLst>
                  <a:ext uri="{0D108BD9-81ED-4DB2-BD59-A6C34878D82A}">
                    <a16:rowId xmlns:a16="http://schemas.microsoft.com/office/drawing/2014/main" val="926303053"/>
                  </a:ext>
                </a:extLst>
              </a:tr>
              <a:tr h="200085">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0</a:t>
                      </a:r>
                    </a:p>
                  </a:txBody>
                  <a:tcPr marL="9525" marR="9525" marT="9525" marB="0" anchor="ctr"/>
                </a:tc>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72.11387</a:t>
                      </a:r>
                    </a:p>
                  </a:txBody>
                  <a:tcPr marL="9525" marR="9525" marT="9525" marB="0" anchor="ctr"/>
                </a:tc>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0</a:t>
                      </a:r>
                    </a:p>
                  </a:txBody>
                  <a:tcPr marL="9525" marR="9525" marT="9525" marB="0" anchor="ctr"/>
                </a:tc>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0</a:t>
                      </a:r>
                    </a:p>
                  </a:txBody>
                  <a:tcPr marL="9525" marR="9525" marT="9525" marB="0" anchor="ctr"/>
                </a:tc>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12</a:t>
                      </a:r>
                    </a:p>
                  </a:txBody>
                  <a:tcPr marL="9525" marR="9525" marT="9525" marB="0" anchor="ctr"/>
                </a:tc>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0.5</a:t>
                      </a:r>
                    </a:p>
                  </a:txBody>
                  <a:tcPr marL="9525" marR="9525" marT="9525" marB="0" anchor="ctr"/>
                </a:tc>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28</a:t>
                      </a:r>
                    </a:p>
                  </a:txBody>
                  <a:tcPr marL="9525" marR="9525" marT="9525" marB="0" anchor="ctr"/>
                </a:tc>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1</a:t>
                      </a:r>
                    </a:p>
                  </a:txBody>
                  <a:tcPr marL="9525" marR="9525" marT="9525" marB="0" anchor="ctr"/>
                </a:tc>
                <a:extLst>
                  <a:ext uri="{0D108BD9-81ED-4DB2-BD59-A6C34878D82A}">
                    <a16:rowId xmlns:a16="http://schemas.microsoft.com/office/drawing/2014/main" val="1933714702"/>
                  </a:ext>
                </a:extLst>
              </a:tr>
              <a:tr h="200085">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0</a:t>
                      </a:r>
                    </a:p>
                  </a:txBody>
                  <a:tcPr marL="9525" marR="9525" marT="9525" marB="0" anchor="ctr"/>
                </a:tc>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44.70839</a:t>
                      </a:r>
                    </a:p>
                  </a:txBody>
                  <a:tcPr marL="9525" marR="9525" marT="9525" marB="0" anchor="ctr"/>
                </a:tc>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0</a:t>
                      </a:r>
                    </a:p>
                  </a:txBody>
                  <a:tcPr marL="9525" marR="9525" marT="9525" marB="0" anchor="ctr"/>
                </a:tc>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0</a:t>
                      </a:r>
                    </a:p>
                  </a:txBody>
                  <a:tcPr marL="9525" marR="9525" marT="9525" marB="0" anchor="ctr"/>
                </a:tc>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12</a:t>
                      </a:r>
                    </a:p>
                  </a:txBody>
                  <a:tcPr marL="9525" marR="9525" marT="9525" marB="0" anchor="ctr"/>
                </a:tc>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0.5</a:t>
                      </a:r>
                    </a:p>
                  </a:txBody>
                  <a:tcPr marL="9525" marR="9525" marT="9525" marB="0" anchor="ctr"/>
                </a:tc>
                <a:tc>
                  <a:txBody>
                    <a:bodyPr/>
                    <a:lstStyle/>
                    <a:p>
                      <a:pPr algn="ctr" fontAlgn="b"/>
                      <a:r>
                        <a:rPr lang="en-US" sz="600" b="0" i="0" u="none" strike="noStrike">
                          <a:solidFill>
                            <a:srgbClr val="000000"/>
                          </a:solidFill>
                          <a:effectLst/>
                          <a:latin typeface="Courier New" panose="02070309020205020404" pitchFamily="49" charset="0"/>
                          <a:cs typeface="Courier New" panose="02070309020205020404" pitchFamily="49" charset="0"/>
                        </a:rPr>
                        <a:t>30</a:t>
                      </a:r>
                    </a:p>
                  </a:txBody>
                  <a:tcPr marL="9525" marR="9525" marT="9525" marB="0" anchor="ctr"/>
                </a:tc>
                <a:tc>
                  <a:txBody>
                    <a:bodyPr/>
                    <a:lstStyle/>
                    <a:p>
                      <a:pPr algn="ctr" fontAlgn="b"/>
                      <a:r>
                        <a:rPr lang="en-US" sz="600" b="0" i="0" u="none" strike="noStrike" dirty="0">
                          <a:solidFill>
                            <a:srgbClr val="000000"/>
                          </a:solidFill>
                          <a:effectLst/>
                          <a:latin typeface="Courier New" panose="02070309020205020404" pitchFamily="49" charset="0"/>
                          <a:cs typeface="Courier New" panose="02070309020205020404" pitchFamily="49" charset="0"/>
                        </a:rPr>
                        <a:t>1</a:t>
                      </a:r>
                    </a:p>
                  </a:txBody>
                  <a:tcPr marL="9525" marR="9525" marT="9525" marB="0" anchor="ctr"/>
                </a:tc>
                <a:extLst>
                  <a:ext uri="{0D108BD9-81ED-4DB2-BD59-A6C34878D82A}">
                    <a16:rowId xmlns:a16="http://schemas.microsoft.com/office/drawing/2014/main" val="2295576536"/>
                  </a:ext>
                </a:extLst>
              </a:tr>
            </a:tbl>
          </a:graphicData>
        </a:graphic>
      </p:graphicFrame>
      <p:pic>
        <p:nvPicPr>
          <p:cNvPr id="12290" name="Picture 2">
            <a:extLst>
              <a:ext uri="{FF2B5EF4-FFF2-40B4-BE49-F238E27FC236}">
                <a16:creationId xmlns:a16="http://schemas.microsoft.com/office/drawing/2014/main" id="{F8D92E38-D5B9-E1F5-A0A9-3A67C349C2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2725" y="1269646"/>
            <a:ext cx="7543800" cy="1739593"/>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0CFC70E3-7BCF-420A-2DBA-97CFF4135B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2725" y="2883769"/>
            <a:ext cx="7543800" cy="1739593"/>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A46022C1-4A1C-A7F4-2564-260C68649D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2725" y="4454176"/>
            <a:ext cx="7543800" cy="1739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633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Explainable AI with Shapley</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2"/>
            <a:ext cx="7149141" cy="1690777"/>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A SHAP waterfall plot describes the contribution of each feature to the final prediction made by a machine learning model for a specific instance. It illustrates how the predicted outcome changes as each feature's value deviates from a reference or baseline value. The plot begins with the model's base value, which is the average prediction across the dataset. Then, it shows the impact of each feature on the prediction, with bars representing the positive or negative contribution of each feature. The cumulative effect of these contributions results in the final prediction. Waterfall plots are useful for understanding the importance and directionality of individual features in the model's decision-making process for a given instance.</a:t>
            </a:r>
          </a:p>
        </p:txBody>
      </p:sp>
      <p:sp>
        <p:nvSpPr>
          <p:cNvPr id="6" name="Content Placeholder 2">
            <a:extLst>
              <a:ext uri="{FF2B5EF4-FFF2-40B4-BE49-F238E27FC236}">
                <a16:creationId xmlns:a16="http://schemas.microsoft.com/office/drawing/2014/main" id="{171FC0A2-0046-BCA6-BED3-E59FE7D9B9F0}"/>
              </a:ext>
            </a:extLst>
          </p:cNvPr>
          <p:cNvSpPr txBox="1">
            <a:spLocks/>
          </p:cNvSpPr>
          <p:nvPr/>
        </p:nvSpPr>
        <p:spPr>
          <a:xfrm>
            <a:off x="7729269" y="893382"/>
            <a:ext cx="3476444" cy="1662468"/>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800" dirty="0">
                <a:solidFill>
                  <a:schemeClr val="tx1"/>
                </a:solidFill>
                <a:latin typeface="Courier New" panose="02070309020205020404" pitchFamily="49" charset="0"/>
                <a:cs typeface="Courier New" panose="02070309020205020404" pitchFamily="49" charset="0"/>
              </a:rPr>
              <a:t>#Generate Waterfall Plot for a few random cases</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#Define the size of the matplotlib figure</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for </a:t>
            </a:r>
            <a:r>
              <a:rPr lang="en-US" sz="800" dirty="0" err="1">
                <a:solidFill>
                  <a:schemeClr val="tx1"/>
                </a:solidFill>
                <a:latin typeface="Courier New" panose="02070309020205020404" pitchFamily="49" charset="0"/>
                <a:cs typeface="Courier New" panose="02070309020205020404" pitchFamily="49" charset="0"/>
              </a:rPr>
              <a:t>case_idx</a:t>
            </a:r>
            <a:r>
              <a:rPr lang="en-US" sz="800" dirty="0">
                <a:solidFill>
                  <a:schemeClr val="tx1"/>
                </a:solidFill>
                <a:latin typeface="Courier New" panose="02070309020205020404" pitchFamily="49" charset="0"/>
                <a:cs typeface="Courier New" panose="02070309020205020404" pitchFamily="49" charset="0"/>
              </a:rPr>
              <a:t> in </a:t>
            </a:r>
            <a:r>
              <a:rPr lang="en-US" sz="800" dirty="0" err="1">
                <a:solidFill>
                  <a:schemeClr val="tx1"/>
                </a:solidFill>
                <a:latin typeface="Courier New" panose="02070309020205020404" pitchFamily="49" charset="0"/>
                <a:cs typeface="Courier New" panose="02070309020205020404" pitchFamily="49" charset="0"/>
              </a:rPr>
              <a:t>selected_cases</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shap.plots.waterfall</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shap_values_nl</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case_idx</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plt.show</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print("\n\n")</a:t>
            </a:r>
          </a:p>
        </p:txBody>
      </p:sp>
      <p:sp>
        <p:nvSpPr>
          <p:cNvPr id="8" name="Content Placeholder 2">
            <a:extLst>
              <a:ext uri="{FF2B5EF4-FFF2-40B4-BE49-F238E27FC236}">
                <a16:creationId xmlns:a16="http://schemas.microsoft.com/office/drawing/2014/main" id="{1D862254-683D-5799-D592-5AFDFD5F083C}"/>
              </a:ext>
            </a:extLst>
          </p:cNvPr>
          <p:cNvSpPr txBox="1">
            <a:spLocks/>
          </p:cNvSpPr>
          <p:nvPr/>
        </p:nvSpPr>
        <p:spPr>
          <a:xfrm>
            <a:off x="1793937" y="5859828"/>
            <a:ext cx="2956703" cy="209580"/>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ts val="600"/>
              </a:spcBef>
            </a:pPr>
            <a:r>
              <a:rPr lang="es-ES" sz="800" dirty="0" err="1">
                <a:solidFill>
                  <a:schemeClr val="tx1"/>
                </a:solidFill>
                <a:latin typeface="Courier New" panose="02070309020205020404" pitchFamily="49" charset="0"/>
                <a:cs typeface="Courier New" panose="02070309020205020404" pitchFamily="49" charset="0"/>
              </a:rPr>
              <a:t>Random</a:t>
            </a:r>
            <a:r>
              <a:rPr lang="es-ES" sz="800" dirty="0">
                <a:solidFill>
                  <a:schemeClr val="tx1"/>
                </a:solidFill>
                <a:latin typeface="Courier New" panose="02070309020205020404" pitchFamily="49" charset="0"/>
                <a:cs typeface="Courier New" panose="02070309020205020404" pitchFamily="49" charset="0"/>
              </a:rPr>
              <a:t> case </a:t>
            </a:r>
            <a:r>
              <a:rPr lang="es-ES" sz="800" dirty="0" err="1">
                <a:solidFill>
                  <a:schemeClr val="tx1"/>
                </a:solidFill>
                <a:latin typeface="Courier New" panose="02070309020205020404" pitchFamily="49" charset="0"/>
                <a:cs typeface="Courier New" panose="02070309020205020404" pitchFamily="49" charset="0"/>
              </a:rPr>
              <a:t>involving</a:t>
            </a:r>
            <a:r>
              <a:rPr lang="es-ES" sz="800" dirty="0">
                <a:solidFill>
                  <a:schemeClr val="tx1"/>
                </a:solidFill>
                <a:latin typeface="Courier New" panose="02070309020205020404" pitchFamily="49" charset="0"/>
                <a:cs typeface="Courier New" panose="02070309020205020404" pitchFamily="49" charset="0"/>
              </a:rPr>
              <a:t> </a:t>
            </a:r>
            <a:r>
              <a:rPr lang="es-ES" sz="800" dirty="0" err="1">
                <a:solidFill>
                  <a:schemeClr val="tx1"/>
                </a:solidFill>
                <a:latin typeface="Courier New" panose="02070309020205020404" pitchFamily="49" charset="0"/>
                <a:cs typeface="Courier New" panose="02070309020205020404" pitchFamily="49" charset="0"/>
              </a:rPr>
              <a:t>mortality</a:t>
            </a:r>
            <a:endParaRPr lang="en-US" sz="800" dirty="0">
              <a:solidFill>
                <a:schemeClr val="tx1"/>
              </a:solidFill>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56584812-6ED3-1E58-F440-3CB42EF16292}"/>
              </a:ext>
            </a:extLst>
          </p:cNvPr>
          <p:cNvSpPr txBox="1">
            <a:spLocks/>
          </p:cNvSpPr>
          <p:nvPr/>
        </p:nvSpPr>
        <p:spPr>
          <a:xfrm>
            <a:off x="7989139" y="5859828"/>
            <a:ext cx="2956703" cy="209580"/>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ts val="600"/>
              </a:spcBef>
            </a:pPr>
            <a:r>
              <a:rPr lang="es-ES" sz="800" dirty="0" err="1">
                <a:solidFill>
                  <a:schemeClr val="tx1"/>
                </a:solidFill>
                <a:latin typeface="Courier New" panose="02070309020205020404" pitchFamily="49" charset="0"/>
                <a:cs typeface="Courier New" panose="02070309020205020404" pitchFamily="49" charset="0"/>
              </a:rPr>
              <a:t>Random</a:t>
            </a:r>
            <a:r>
              <a:rPr lang="es-ES" sz="800" dirty="0">
                <a:solidFill>
                  <a:schemeClr val="tx1"/>
                </a:solidFill>
                <a:latin typeface="Courier New" panose="02070309020205020404" pitchFamily="49" charset="0"/>
                <a:cs typeface="Courier New" panose="02070309020205020404" pitchFamily="49" charset="0"/>
              </a:rPr>
              <a:t> case </a:t>
            </a:r>
            <a:r>
              <a:rPr lang="es-ES" sz="800" dirty="0" err="1">
                <a:solidFill>
                  <a:schemeClr val="tx1"/>
                </a:solidFill>
                <a:latin typeface="Courier New" panose="02070309020205020404" pitchFamily="49" charset="0"/>
                <a:cs typeface="Courier New" panose="02070309020205020404" pitchFamily="49" charset="0"/>
              </a:rPr>
              <a:t>involving</a:t>
            </a:r>
            <a:r>
              <a:rPr lang="es-ES" sz="800" dirty="0">
                <a:solidFill>
                  <a:schemeClr val="tx1"/>
                </a:solidFill>
                <a:latin typeface="Courier New" panose="02070309020205020404" pitchFamily="49" charset="0"/>
                <a:cs typeface="Courier New" panose="02070309020205020404" pitchFamily="49" charset="0"/>
              </a:rPr>
              <a:t> </a:t>
            </a:r>
            <a:r>
              <a:rPr lang="es-ES" sz="800" dirty="0" err="1">
                <a:solidFill>
                  <a:schemeClr val="tx1"/>
                </a:solidFill>
                <a:latin typeface="Courier New" panose="02070309020205020404" pitchFamily="49" charset="0"/>
                <a:cs typeface="Courier New" panose="02070309020205020404" pitchFamily="49" charset="0"/>
              </a:rPr>
              <a:t>survival</a:t>
            </a:r>
            <a:endParaRPr lang="en-US" sz="800" dirty="0">
              <a:solidFill>
                <a:schemeClr val="tx1"/>
              </a:solidFill>
              <a:latin typeface="Courier New" panose="02070309020205020404" pitchFamily="49" charset="0"/>
              <a:cs typeface="Courier New" panose="02070309020205020404" pitchFamily="49" charset="0"/>
            </a:endParaRPr>
          </a:p>
        </p:txBody>
      </p:sp>
      <p:pic>
        <p:nvPicPr>
          <p:cNvPr id="13314" name="Picture 2">
            <a:extLst>
              <a:ext uri="{FF2B5EF4-FFF2-40B4-BE49-F238E27FC236}">
                <a16:creationId xmlns:a16="http://schemas.microsoft.com/office/drawing/2014/main" id="{CA749B47-01B9-F428-E1B0-BB4F69273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289" y="2796050"/>
            <a:ext cx="4572000" cy="2880911"/>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C5020A3D-C807-422D-DD5A-EAA3FB85E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3711" y="2774992"/>
            <a:ext cx="4572000" cy="2952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41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Explainable AI with LIME</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2"/>
            <a:ext cx="10789920" cy="537273"/>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Lime (Local Interpretable Model-agnostic Explanations): LIME is another library for explaining individual predictions of machine learning models. It provides locally faithful explanations by approximating complex models with interpretable surrogate models.</a:t>
            </a:r>
          </a:p>
        </p:txBody>
      </p:sp>
      <p:sp>
        <p:nvSpPr>
          <p:cNvPr id="6" name="Content Placeholder 2">
            <a:extLst>
              <a:ext uri="{FF2B5EF4-FFF2-40B4-BE49-F238E27FC236}">
                <a16:creationId xmlns:a16="http://schemas.microsoft.com/office/drawing/2014/main" id="{171FC0A2-0046-BCA6-BED3-E59FE7D9B9F0}"/>
              </a:ext>
            </a:extLst>
          </p:cNvPr>
          <p:cNvSpPr txBox="1">
            <a:spLocks/>
          </p:cNvSpPr>
          <p:nvPr/>
        </p:nvSpPr>
        <p:spPr>
          <a:xfrm>
            <a:off x="476608" y="1547228"/>
            <a:ext cx="10789920" cy="247066"/>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800" dirty="0">
                <a:solidFill>
                  <a:schemeClr val="tx1"/>
                </a:solidFill>
                <a:latin typeface="Courier New" panose="02070309020205020404" pitchFamily="49" charset="0"/>
                <a:cs typeface="Courier New" panose="02070309020205020404" pitchFamily="49" charset="0"/>
              </a:rPr>
              <a:t>!pip install lime</a:t>
            </a:r>
          </a:p>
        </p:txBody>
      </p:sp>
      <p:sp>
        <p:nvSpPr>
          <p:cNvPr id="3" name="Content Placeholder 2">
            <a:extLst>
              <a:ext uri="{FF2B5EF4-FFF2-40B4-BE49-F238E27FC236}">
                <a16:creationId xmlns:a16="http://schemas.microsoft.com/office/drawing/2014/main" id="{88E9AE78-4196-A270-2AC1-121F60F60CD0}"/>
              </a:ext>
            </a:extLst>
          </p:cNvPr>
          <p:cNvSpPr txBox="1">
            <a:spLocks/>
          </p:cNvSpPr>
          <p:nvPr/>
        </p:nvSpPr>
        <p:spPr>
          <a:xfrm>
            <a:off x="476608" y="1939177"/>
            <a:ext cx="10789920" cy="1489824"/>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800" dirty="0">
                <a:solidFill>
                  <a:schemeClr val="tx1"/>
                </a:solidFill>
                <a:latin typeface="Courier New" panose="02070309020205020404" pitchFamily="49" charset="0"/>
                <a:cs typeface="Courier New" panose="02070309020205020404" pitchFamily="49" charset="0"/>
              </a:rPr>
              <a:t>from lime import </a:t>
            </a:r>
            <a:r>
              <a:rPr lang="en-US" sz="800" dirty="0" err="1">
                <a:solidFill>
                  <a:schemeClr val="tx1"/>
                </a:solidFill>
                <a:latin typeface="Courier New" panose="02070309020205020404" pitchFamily="49" charset="0"/>
                <a:cs typeface="Courier New" panose="02070309020205020404" pitchFamily="49" charset="0"/>
              </a:rPr>
              <a:t>lime_tabular</a:t>
            </a: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explainer_nl</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lime_tabular.LimeTabularExplainer</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training_data</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np.array</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X_nl_train</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feature_names</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X_nl_valid.columns</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class_names</a:t>
            </a:r>
            <a:r>
              <a:rPr lang="en-US" sz="800" dirty="0">
                <a:solidFill>
                  <a:schemeClr val="tx1"/>
                </a:solidFill>
                <a:latin typeface="Courier New" panose="02070309020205020404" pitchFamily="49" charset="0"/>
                <a:cs typeface="Courier New" panose="02070309020205020404" pitchFamily="49" charset="0"/>
              </a:rPr>
              <a:t>=['survival', 'death'],</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mode='classification'</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730904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Explainable AI with LIME: Single Instance</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2"/>
            <a:ext cx="10789920" cy="247067"/>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Interpretability on a single instance</a:t>
            </a:r>
          </a:p>
        </p:txBody>
      </p:sp>
      <p:sp>
        <p:nvSpPr>
          <p:cNvPr id="6" name="Content Placeholder 2">
            <a:extLst>
              <a:ext uri="{FF2B5EF4-FFF2-40B4-BE49-F238E27FC236}">
                <a16:creationId xmlns:a16="http://schemas.microsoft.com/office/drawing/2014/main" id="{171FC0A2-0046-BCA6-BED3-E59FE7D9B9F0}"/>
              </a:ext>
            </a:extLst>
          </p:cNvPr>
          <p:cNvSpPr txBox="1">
            <a:spLocks/>
          </p:cNvSpPr>
          <p:nvPr/>
        </p:nvSpPr>
        <p:spPr>
          <a:xfrm>
            <a:off x="476608" y="1547228"/>
            <a:ext cx="10789920" cy="247066"/>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800" dirty="0" err="1">
                <a:solidFill>
                  <a:schemeClr val="tx1"/>
                </a:solidFill>
                <a:latin typeface="Courier New" panose="02070309020205020404" pitchFamily="49" charset="0"/>
                <a:cs typeface="Courier New" panose="02070309020205020404" pitchFamily="49" charset="0"/>
              </a:rPr>
              <a:t>X_nl_test.head</a:t>
            </a:r>
            <a:r>
              <a:rPr lang="en-US" sz="800" dirty="0">
                <a:solidFill>
                  <a:schemeClr val="tx1"/>
                </a:solidFill>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88E9AE78-4196-A270-2AC1-121F60F60CD0}"/>
              </a:ext>
            </a:extLst>
          </p:cNvPr>
          <p:cNvSpPr txBox="1">
            <a:spLocks/>
          </p:cNvSpPr>
          <p:nvPr/>
        </p:nvSpPr>
        <p:spPr>
          <a:xfrm>
            <a:off x="476608" y="1939177"/>
            <a:ext cx="10789920" cy="1489824"/>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800" dirty="0">
                <a:solidFill>
                  <a:schemeClr val="tx1"/>
                </a:solidFill>
                <a:latin typeface="Courier New" panose="02070309020205020404" pitchFamily="49" charset="0"/>
                <a:cs typeface="Courier New" panose="02070309020205020404" pitchFamily="49" charset="0"/>
              </a:rPr>
              <a:t>#change reference patient for death/survival</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patient_id</a:t>
            </a:r>
            <a:r>
              <a:rPr lang="en-US" sz="800" dirty="0">
                <a:solidFill>
                  <a:schemeClr val="tx1"/>
                </a:solidFill>
                <a:latin typeface="Courier New" panose="02070309020205020404" pitchFamily="49" charset="0"/>
                <a:cs typeface="Courier New" panose="02070309020205020404" pitchFamily="49" charset="0"/>
              </a:rPr>
              <a:t> = 9</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exp_nl</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explainer_nl.explain_instance</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data_row</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X_nl_test.iloc</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patient_id</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predict_fn</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model_nl.predict_proba</a:t>
            </a: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exp_nl.show_in_notebook</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show_table</a:t>
            </a:r>
            <a:r>
              <a:rPr lang="en-US" sz="800" dirty="0">
                <a:solidFill>
                  <a:schemeClr val="tx1"/>
                </a:solidFill>
                <a:latin typeface="Courier New" panose="02070309020205020404" pitchFamily="49" charset="0"/>
                <a:cs typeface="Courier New" panose="02070309020205020404" pitchFamily="49" charset="0"/>
              </a:rPr>
              <a:t>=True)</a:t>
            </a:r>
          </a:p>
        </p:txBody>
      </p:sp>
      <p:sp>
        <p:nvSpPr>
          <p:cNvPr id="5" name="Content Placeholder 2">
            <a:extLst>
              <a:ext uri="{FF2B5EF4-FFF2-40B4-BE49-F238E27FC236}">
                <a16:creationId xmlns:a16="http://schemas.microsoft.com/office/drawing/2014/main" id="{2F125878-05E0-2885-ADC3-6B48330741D4}"/>
              </a:ext>
            </a:extLst>
          </p:cNvPr>
          <p:cNvSpPr txBox="1">
            <a:spLocks/>
          </p:cNvSpPr>
          <p:nvPr/>
        </p:nvSpPr>
        <p:spPr>
          <a:xfrm>
            <a:off x="476608" y="1204384"/>
            <a:ext cx="10789920" cy="247066"/>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800" dirty="0" err="1">
                <a:solidFill>
                  <a:schemeClr val="tx1"/>
                </a:solidFill>
                <a:latin typeface="Courier New" panose="02070309020205020404" pitchFamily="49" charset="0"/>
                <a:cs typeface="Courier New" panose="02070309020205020404" pitchFamily="49" charset="0"/>
              </a:rPr>
              <a:t>y_nl_test.head</a:t>
            </a:r>
            <a:r>
              <a:rPr lang="en-US" sz="800" dirty="0">
                <a:solidFill>
                  <a:schemeClr val="tx1"/>
                </a:solidFill>
                <a:latin typeface="Courier New" panose="02070309020205020404" pitchFamily="49" charset="0"/>
                <a:cs typeface="Courier New" panose="02070309020205020404" pitchFamily="49" charset="0"/>
              </a:rPr>
              <a:t>()</a:t>
            </a:r>
          </a:p>
        </p:txBody>
      </p:sp>
      <p:sp>
        <p:nvSpPr>
          <p:cNvPr id="15" name="Content Placeholder 2">
            <a:extLst>
              <a:ext uri="{FF2B5EF4-FFF2-40B4-BE49-F238E27FC236}">
                <a16:creationId xmlns:a16="http://schemas.microsoft.com/office/drawing/2014/main" id="{755B18B4-9F14-5D68-ADE9-C01B8C4CAE9F}"/>
              </a:ext>
            </a:extLst>
          </p:cNvPr>
          <p:cNvSpPr txBox="1">
            <a:spLocks/>
          </p:cNvSpPr>
          <p:nvPr/>
        </p:nvSpPr>
        <p:spPr>
          <a:xfrm>
            <a:off x="476608" y="5708786"/>
            <a:ext cx="10789920" cy="744912"/>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800" dirty="0">
                <a:solidFill>
                  <a:schemeClr val="tx1"/>
                </a:solidFill>
                <a:latin typeface="Courier New" panose="02070309020205020404" pitchFamily="49" charset="0"/>
                <a:cs typeface="Courier New" panose="02070309020205020404" pitchFamily="49" charset="0"/>
              </a:rPr>
              <a:t>The left-most bar plot is showing us the prediction probabilities, which can be treated as the model's confidence level in making the prediction.</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The second visualization is probably the most important visualization which provides maximum explainability for each of the features.</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The third visualization from the left shows the features and their respective values. Here, the features highlighted in orange are contributing toward class death, while features highlighted in blue are contributing toward class survival.</a:t>
            </a:r>
          </a:p>
        </p:txBody>
      </p:sp>
      <p:pic>
        <p:nvPicPr>
          <p:cNvPr id="10" name="Picture 9" descr="A screenshot of a computer&#10;&#10;Description automatically generated">
            <a:extLst>
              <a:ext uri="{FF2B5EF4-FFF2-40B4-BE49-F238E27FC236}">
                <a16:creationId xmlns:a16="http://schemas.microsoft.com/office/drawing/2014/main" id="{6B59047D-B393-3987-AC73-B74DE5B8D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608" y="3484171"/>
            <a:ext cx="10789920" cy="2169445"/>
          </a:xfrm>
          <a:prstGeom prst="rect">
            <a:avLst/>
          </a:prstGeom>
          <a:solidFill>
            <a:schemeClr val="bg1"/>
          </a:solidFill>
        </p:spPr>
      </p:pic>
    </p:spTree>
    <p:extLst>
      <p:ext uri="{BB962C8B-B14F-4D97-AF65-F5344CB8AC3E}">
        <p14:creationId xmlns:p14="http://schemas.microsoft.com/office/powerpoint/2010/main" val="38811828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Explainable AI with LIME: Single Instance</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2"/>
            <a:ext cx="10789920" cy="247067"/>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Interpretability on a single instance</a:t>
            </a:r>
          </a:p>
        </p:txBody>
      </p:sp>
      <p:sp>
        <p:nvSpPr>
          <p:cNvPr id="5" name="Content Placeholder 2">
            <a:extLst>
              <a:ext uri="{FF2B5EF4-FFF2-40B4-BE49-F238E27FC236}">
                <a16:creationId xmlns:a16="http://schemas.microsoft.com/office/drawing/2014/main" id="{2F125878-05E0-2885-ADC3-6B48330741D4}"/>
              </a:ext>
            </a:extLst>
          </p:cNvPr>
          <p:cNvSpPr txBox="1">
            <a:spLocks/>
          </p:cNvSpPr>
          <p:nvPr/>
        </p:nvSpPr>
        <p:spPr>
          <a:xfrm>
            <a:off x="476608" y="1204384"/>
            <a:ext cx="10789920" cy="247066"/>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800" dirty="0" err="1">
                <a:solidFill>
                  <a:schemeClr val="tx1"/>
                </a:solidFill>
                <a:latin typeface="Courier New" panose="02070309020205020404" pitchFamily="49" charset="0"/>
                <a:cs typeface="Courier New" panose="02070309020205020404" pitchFamily="49" charset="0"/>
              </a:rPr>
              <a:t>figure_nl</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exp_nl.as_pyplot_figure</a:t>
            </a:r>
            <a:r>
              <a:rPr lang="en-US" sz="800" dirty="0">
                <a:solidFill>
                  <a:schemeClr val="tx1"/>
                </a:solidFill>
                <a:latin typeface="Courier New" panose="02070309020205020404" pitchFamily="49" charset="0"/>
                <a:cs typeface="Courier New" panose="02070309020205020404" pitchFamily="49" charset="0"/>
              </a:rPr>
              <a:t>(label = </a:t>
            </a:r>
            <a:r>
              <a:rPr lang="en-US" sz="800" dirty="0" err="1">
                <a:solidFill>
                  <a:schemeClr val="tx1"/>
                </a:solidFill>
                <a:latin typeface="Courier New" panose="02070309020205020404" pitchFamily="49" charset="0"/>
                <a:cs typeface="Courier New" panose="02070309020205020404" pitchFamily="49" charset="0"/>
              </a:rPr>
              <a:t>exp_nl.available_labels</a:t>
            </a:r>
            <a:r>
              <a:rPr lang="en-US" sz="800" dirty="0">
                <a:solidFill>
                  <a:schemeClr val="tx1"/>
                </a:solidFill>
                <a:latin typeface="Courier New" panose="02070309020205020404" pitchFamily="49" charset="0"/>
                <a:cs typeface="Courier New" panose="02070309020205020404" pitchFamily="49" charset="0"/>
              </a:rPr>
              <a:t>()[0])</a:t>
            </a:r>
          </a:p>
        </p:txBody>
      </p:sp>
      <p:pic>
        <p:nvPicPr>
          <p:cNvPr id="14338" name="Picture 2">
            <a:extLst>
              <a:ext uri="{FF2B5EF4-FFF2-40B4-BE49-F238E27FC236}">
                <a16:creationId xmlns:a16="http://schemas.microsoft.com/office/drawing/2014/main" id="{69AD38F8-B297-69E4-4619-BF0E430E4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192" y="1543695"/>
            <a:ext cx="5486400" cy="3458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6977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Explainable AI with LIME: Multiple Instances</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2"/>
            <a:ext cx="10789920" cy="247067"/>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Interpretability on a number of instances</a:t>
            </a:r>
          </a:p>
        </p:txBody>
      </p:sp>
      <p:sp>
        <p:nvSpPr>
          <p:cNvPr id="5" name="Content Placeholder 2">
            <a:extLst>
              <a:ext uri="{FF2B5EF4-FFF2-40B4-BE49-F238E27FC236}">
                <a16:creationId xmlns:a16="http://schemas.microsoft.com/office/drawing/2014/main" id="{2F125878-05E0-2885-ADC3-6B48330741D4}"/>
              </a:ext>
            </a:extLst>
          </p:cNvPr>
          <p:cNvSpPr txBox="1">
            <a:spLocks/>
          </p:cNvSpPr>
          <p:nvPr/>
        </p:nvSpPr>
        <p:spPr>
          <a:xfrm>
            <a:off x="476608" y="1204383"/>
            <a:ext cx="4578471" cy="1987391"/>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800" dirty="0">
                <a:solidFill>
                  <a:schemeClr val="tx1"/>
                </a:solidFill>
                <a:latin typeface="Courier New" panose="02070309020205020404" pitchFamily="49" charset="0"/>
                <a:cs typeface="Courier New" panose="02070309020205020404" pitchFamily="49" charset="0"/>
              </a:rPr>
              <a:t># Let's use SP-LIME to return explanations on a few sample patients from the datasets and obtain a non-redundant global decision perspective of the black-box model</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from lime import </a:t>
            </a:r>
            <a:r>
              <a:rPr lang="en-US" sz="800" dirty="0" err="1">
                <a:solidFill>
                  <a:schemeClr val="tx1"/>
                </a:solidFill>
                <a:latin typeface="Courier New" panose="02070309020205020404" pitchFamily="49" charset="0"/>
                <a:cs typeface="Courier New" panose="02070309020205020404" pitchFamily="49" charset="0"/>
              </a:rPr>
              <a:t>submodular_pick</a:t>
            </a: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sp_exp_nl</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submodular_pick.SubmodularPick</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explainer_nl</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final_covid_df</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X_nl_train.columns</a:t>
            </a:r>
            <a:r>
              <a:rPr lang="en-US" sz="800" dirty="0">
                <a:solidFill>
                  <a:schemeClr val="tx1"/>
                </a:solidFill>
                <a:latin typeface="Courier New" panose="02070309020205020404" pitchFamily="49" charset="0"/>
                <a:cs typeface="Courier New" panose="02070309020205020404" pitchFamily="49" charset="0"/>
              </a:rPr>
              <a:t>].values,</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predict_fn</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model_nl.predict_proba</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num_features</a:t>
            </a:r>
            <a:r>
              <a:rPr lang="en-US" sz="800" dirty="0">
                <a:solidFill>
                  <a:schemeClr val="tx1"/>
                </a:solidFill>
                <a:latin typeface="Courier New" panose="02070309020205020404" pitchFamily="49" charset="0"/>
                <a:cs typeface="Courier New" panose="02070309020205020404" pitchFamily="49" charset="0"/>
              </a:rPr>
              <a:t>=8,</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num_exps_desired</a:t>
            </a:r>
            <a:r>
              <a:rPr lang="en-US" sz="800" dirty="0">
                <a:solidFill>
                  <a:schemeClr val="tx1"/>
                </a:solidFill>
                <a:latin typeface="Courier New" panose="02070309020205020404" pitchFamily="49" charset="0"/>
                <a:cs typeface="Courier New" panose="02070309020205020404" pitchFamily="49" charset="0"/>
              </a:rPr>
              <a:t>=5)</a:t>
            </a:r>
          </a:p>
        </p:txBody>
      </p:sp>
      <p:sp>
        <p:nvSpPr>
          <p:cNvPr id="3" name="Content Placeholder 2">
            <a:extLst>
              <a:ext uri="{FF2B5EF4-FFF2-40B4-BE49-F238E27FC236}">
                <a16:creationId xmlns:a16="http://schemas.microsoft.com/office/drawing/2014/main" id="{A7EBDB89-05B6-E81D-2A7C-5A30DCAE7F6E}"/>
              </a:ext>
            </a:extLst>
          </p:cNvPr>
          <p:cNvSpPr txBox="1">
            <a:spLocks/>
          </p:cNvSpPr>
          <p:nvPr/>
        </p:nvSpPr>
        <p:spPr>
          <a:xfrm>
            <a:off x="476608" y="3284018"/>
            <a:ext cx="4578471" cy="520230"/>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800" dirty="0">
                <a:solidFill>
                  <a:schemeClr val="tx1"/>
                </a:solidFill>
                <a:latin typeface="Courier New" panose="02070309020205020404" pitchFamily="49" charset="0"/>
                <a:cs typeface="Courier New" panose="02070309020205020404" pitchFamily="49" charset="0"/>
              </a:rPr>
              <a:t>print('SP-LIME Explanations on Non-lab Data Set examples.')</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exp_nl.show_in_notebook</a:t>
            </a:r>
            <a:r>
              <a:rPr lang="en-US" sz="800" dirty="0">
                <a:solidFill>
                  <a:schemeClr val="tx1"/>
                </a:solidFill>
                <a:latin typeface="Courier New" panose="02070309020205020404" pitchFamily="49" charset="0"/>
                <a:cs typeface="Courier New" panose="02070309020205020404" pitchFamily="49" charset="0"/>
              </a:rPr>
              <a:t>() for </a:t>
            </a:r>
            <a:r>
              <a:rPr lang="en-US" sz="800" dirty="0" err="1">
                <a:solidFill>
                  <a:schemeClr val="tx1"/>
                </a:solidFill>
                <a:latin typeface="Courier New" panose="02070309020205020404" pitchFamily="49" charset="0"/>
                <a:cs typeface="Courier New" panose="02070309020205020404" pitchFamily="49" charset="0"/>
              </a:rPr>
              <a:t>exp_nl</a:t>
            </a:r>
            <a:r>
              <a:rPr lang="en-US" sz="800" dirty="0">
                <a:solidFill>
                  <a:schemeClr val="tx1"/>
                </a:solidFill>
                <a:latin typeface="Courier New" panose="02070309020205020404" pitchFamily="49" charset="0"/>
                <a:cs typeface="Courier New" panose="02070309020205020404" pitchFamily="49" charset="0"/>
              </a:rPr>
              <a:t> in </a:t>
            </a:r>
            <a:r>
              <a:rPr lang="en-US" sz="800" dirty="0" err="1">
                <a:solidFill>
                  <a:schemeClr val="tx1"/>
                </a:solidFill>
                <a:latin typeface="Courier New" panose="02070309020205020404" pitchFamily="49" charset="0"/>
                <a:cs typeface="Courier New" panose="02070309020205020404" pitchFamily="49" charset="0"/>
              </a:rPr>
              <a:t>sp_exp_nl.sp_explanations</a:t>
            </a:r>
            <a:r>
              <a:rPr lang="en-US" sz="800" dirty="0">
                <a:solidFill>
                  <a:schemeClr val="tx1"/>
                </a:solidFill>
                <a:latin typeface="Courier New" panose="02070309020205020404" pitchFamily="49" charset="0"/>
                <a:cs typeface="Courier New" panose="02070309020205020404" pitchFamily="49" charset="0"/>
              </a:rPr>
              <a:t>]</a:t>
            </a:r>
          </a:p>
        </p:txBody>
      </p:sp>
      <p:sp>
        <p:nvSpPr>
          <p:cNvPr id="6" name="Content Placeholder 2">
            <a:extLst>
              <a:ext uri="{FF2B5EF4-FFF2-40B4-BE49-F238E27FC236}">
                <a16:creationId xmlns:a16="http://schemas.microsoft.com/office/drawing/2014/main" id="{BC067EB8-DE43-E220-9B2E-CC6A5827A815}"/>
              </a:ext>
            </a:extLst>
          </p:cNvPr>
          <p:cNvSpPr txBox="1">
            <a:spLocks/>
          </p:cNvSpPr>
          <p:nvPr/>
        </p:nvSpPr>
        <p:spPr>
          <a:xfrm>
            <a:off x="476608" y="3896493"/>
            <a:ext cx="4578471" cy="520230"/>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exp_nl.as_pyplot_figure</a:t>
            </a:r>
            <a:r>
              <a:rPr lang="en-US" sz="800" dirty="0">
                <a:solidFill>
                  <a:schemeClr val="tx1"/>
                </a:solidFill>
                <a:latin typeface="Courier New" panose="02070309020205020404" pitchFamily="49" charset="0"/>
                <a:cs typeface="Courier New" panose="02070309020205020404" pitchFamily="49" charset="0"/>
              </a:rPr>
              <a:t>(label=</a:t>
            </a:r>
            <a:r>
              <a:rPr lang="en-US" sz="800" dirty="0" err="1">
                <a:solidFill>
                  <a:schemeClr val="tx1"/>
                </a:solidFill>
                <a:latin typeface="Courier New" panose="02070309020205020404" pitchFamily="49" charset="0"/>
                <a:cs typeface="Courier New" panose="02070309020205020404" pitchFamily="49" charset="0"/>
              </a:rPr>
              <a:t>exp_nl.available_labels</a:t>
            </a:r>
            <a:r>
              <a:rPr lang="en-US" sz="800" dirty="0">
                <a:solidFill>
                  <a:schemeClr val="tx1"/>
                </a:solidFill>
                <a:latin typeface="Courier New" panose="02070309020205020404" pitchFamily="49" charset="0"/>
                <a:cs typeface="Courier New" panose="02070309020205020404" pitchFamily="49" charset="0"/>
              </a:rPr>
              <a:t>()[0]) for </a:t>
            </a:r>
            <a:r>
              <a:rPr lang="en-US" sz="800" dirty="0" err="1">
                <a:solidFill>
                  <a:schemeClr val="tx1"/>
                </a:solidFill>
                <a:latin typeface="Courier New" panose="02070309020205020404" pitchFamily="49" charset="0"/>
                <a:cs typeface="Courier New" panose="02070309020205020404" pitchFamily="49" charset="0"/>
              </a:rPr>
              <a:t>exp_nl</a:t>
            </a:r>
            <a:r>
              <a:rPr lang="en-US" sz="800" dirty="0">
                <a:solidFill>
                  <a:schemeClr val="tx1"/>
                </a:solidFill>
                <a:latin typeface="Courier New" panose="02070309020205020404" pitchFamily="49" charset="0"/>
                <a:cs typeface="Courier New" panose="02070309020205020404" pitchFamily="49" charset="0"/>
              </a:rPr>
              <a:t> in </a:t>
            </a:r>
            <a:r>
              <a:rPr lang="en-US" sz="800" dirty="0" err="1">
                <a:solidFill>
                  <a:schemeClr val="tx1"/>
                </a:solidFill>
                <a:latin typeface="Courier New" panose="02070309020205020404" pitchFamily="49" charset="0"/>
                <a:cs typeface="Courier New" panose="02070309020205020404" pitchFamily="49" charset="0"/>
              </a:rPr>
              <a:t>sp_exp_nl.sp_explanations</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print('SP-LIME Local Explanations on Non-lab Data Set')</a:t>
            </a:r>
          </a:p>
        </p:txBody>
      </p:sp>
      <p:pic>
        <p:nvPicPr>
          <p:cNvPr id="15362" name="Picture 2">
            <a:extLst>
              <a:ext uri="{FF2B5EF4-FFF2-40B4-BE49-F238E27FC236}">
                <a16:creationId xmlns:a16="http://schemas.microsoft.com/office/drawing/2014/main" id="{D03CF682-2A1D-3BA3-951E-6865CBE3E9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2596" y="3690387"/>
            <a:ext cx="3657600" cy="2302541"/>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a:extLst>
              <a:ext uri="{FF2B5EF4-FFF2-40B4-BE49-F238E27FC236}">
                <a16:creationId xmlns:a16="http://schemas.microsoft.com/office/drawing/2014/main" id="{29C9AD4D-D1D4-AC78-A35C-BECA9A4F89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2596" y="1204383"/>
            <a:ext cx="3657600" cy="2244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489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Explainable AI with ELI5: Feature Importance</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2"/>
            <a:ext cx="10789920" cy="537273"/>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ELI5 (Explain Like I'm 5): ELI5 is a library that provides explanations for machine learning models at various levels of detail, including feature importances, permutation importances, and visualization of decision trees.</a:t>
            </a:r>
          </a:p>
        </p:txBody>
      </p:sp>
      <p:sp>
        <p:nvSpPr>
          <p:cNvPr id="6" name="Content Placeholder 2">
            <a:extLst>
              <a:ext uri="{FF2B5EF4-FFF2-40B4-BE49-F238E27FC236}">
                <a16:creationId xmlns:a16="http://schemas.microsoft.com/office/drawing/2014/main" id="{171FC0A2-0046-BCA6-BED3-E59FE7D9B9F0}"/>
              </a:ext>
            </a:extLst>
          </p:cNvPr>
          <p:cNvSpPr txBox="1">
            <a:spLocks/>
          </p:cNvSpPr>
          <p:nvPr/>
        </p:nvSpPr>
        <p:spPr>
          <a:xfrm>
            <a:off x="476608" y="1547228"/>
            <a:ext cx="10789920" cy="247066"/>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800" dirty="0">
                <a:solidFill>
                  <a:schemeClr val="tx1"/>
                </a:solidFill>
                <a:latin typeface="Courier New" panose="02070309020205020404" pitchFamily="49" charset="0"/>
                <a:cs typeface="Courier New" panose="02070309020205020404" pitchFamily="49" charset="0"/>
              </a:rPr>
              <a:t>!pip install eli5</a:t>
            </a:r>
          </a:p>
        </p:txBody>
      </p:sp>
      <p:sp>
        <p:nvSpPr>
          <p:cNvPr id="3" name="Content Placeholder 2">
            <a:extLst>
              <a:ext uri="{FF2B5EF4-FFF2-40B4-BE49-F238E27FC236}">
                <a16:creationId xmlns:a16="http://schemas.microsoft.com/office/drawing/2014/main" id="{88E9AE78-4196-A270-2AC1-121F60F60CD0}"/>
              </a:ext>
            </a:extLst>
          </p:cNvPr>
          <p:cNvSpPr txBox="1">
            <a:spLocks/>
          </p:cNvSpPr>
          <p:nvPr/>
        </p:nvSpPr>
        <p:spPr>
          <a:xfrm>
            <a:off x="476608" y="2257693"/>
            <a:ext cx="10789920" cy="700506"/>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800" dirty="0">
                <a:solidFill>
                  <a:schemeClr val="tx1"/>
                </a:solidFill>
                <a:latin typeface="Courier New" panose="02070309020205020404" pitchFamily="49" charset="0"/>
                <a:cs typeface="Courier New" panose="02070309020205020404" pitchFamily="49" charset="0"/>
              </a:rPr>
              <a:t>import eli5</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Compute feature importance using ELI5</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eli5.show_weights(</a:t>
            </a:r>
            <a:r>
              <a:rPr lang="en-US" sz="800" dirty="0" err="1">
                <a:solidFill>
                  <a:schemeClr val="tx1"/>
                </a:solidFill>
                <a:latin typeface="Courier New" panose="02070309020205020404" pitchFamily="49" charset="0"/>
                <a:cs typeface="Courier New" panose="02070309020205020404" pitchFamily="49" charset="0"/>
              </a:rPr>
              <a:t>model_nl</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feature_names</a:t>
            </a:r>
            <a:r>
              <a:rPr lang="en-US" sz="800" dirty="0">
                <a:solidFill>
                  <a:schemeClr val="tx1"/>
                </a:solidFill>
                <a:latin typeface="Courier New" panose="02070309020205020404" pitchFamily="49" charset="0"/>
                <a:cs typeface="Courier New" panose="02070309020205020404" pitchFamily="49" charset="0"/>
              </a:rPr>
              <a:t>=list(</a:t>
            </a:r>
            <a:r>
              <a:rPr lang="en-US" sz="800" dirty="0" err="1">
                <a:solidFill>
                  <a:schemeClr val="tx1"/>
                </a:solidFill>
                <a:latin typeface="Courier New" panose="02070309020205020404" pitchFamily="49" charset="0"/>
                <a:cs typeface="Courier New" panose="02070309020205020404" pitchFamily="49" charset="0"/>
              </a:rPr>
              <a:t>X_nl_train.columns</a:t>
            </a:r>
            <a:r>
              <a:rPr lang="en-US" sz="800" dirty="0">
                <a:solidFill>
                  <a:schemeClr val="tx1"/>
                </a:solidFill>
                <a:latin typeface="Courier New" panose="02070309020205020404" pitchFamily="49" charset="0"/>
                <a:cs typeface="Courier New" panose="02070309020205020404" pitchFamily="49" charset="0"/>
              </a:rPr>
              <a:t>))</a:t>
            </a:r>
          </a:p>
        </p:txBody>
      </p:sp>
      <p:graphicFrame>
        <p:nvGraphicFramePr>
          <p:cNvPr id="5" name="Table 4">
            <a:extLst>
              <a:ext uri="{FF2B5EF4-FFF2-40B4-BE49-F238E27FC236}">
                <a16:creationId xmlns:a16="http://schemas.microsoft.com/office/drawing/2014/main" id="{F8F4473F-82D7-F926-E4D9-6541BB1A96A5}"/>
              </a:ext>
            </a:extLst>
          </p:cNvPr>
          <p:cNvGraphicFramePr>
            <a:graphicFrameLocks noGrp="1"/>
          </p:cNvGraphicFramePr>
          <p:nvPr>
            <p:extLst>
              <p:ext uri="{D42A27DB-BD31-4B8C-83A1-F6EECF244321}">
                <p14:modId xmlns:p14="http://schemas.microsoft.com/office/powerpoint/2010/main" val="1168222287"/>
              </p:ext>
            </p:extLst>
          </p:nvPr>
        </p:nvGraphicFramePr>
        <p:xfrm>
          <a:off x="476609" y="3078747"/>
          <a:ext cx="5212080" cy="3337560"/>
        </p:xfrm>
        <a:graphic>
          <a:graphicData uri="http://schemas.openxmlformats.org/drawingml/2006/table">
            <a:tbl>
              <a:tblPr firstRow="1" bandRow="1">
                <a:tableStyleId>{5C22544A-7EE6-4342-B048-85BDC9FD1C3A}</a:tableStyleId>
              </a:tblPr>
              <a:tblGrid>
                <a:gridCol w="2606040">
                  <a:extLst>
                    <a:ext uri="{9D8B030D-6E8A-4147-A177-3AD203B41FA5}">
                      <a16:colId xmlns:a16="http://schemas.microsoft.com/office/drawing/2014/main" val="767918978"/>
                    </a:ext>
                  </a:extLst>
                </a:gridCol>
                <a:gridCol w="2606040">
                  <a:extLst>
                    <a:ext uri="{9D8B030D-6E8A-4147-A177-3AD203B41FA5}">
                      <a16:colId xmlns:a16="http://schemas.microsoft.com/office/drawing/2014/main" val="726569644"/>
                    </a:ext>
                  </a:extLst>
                </a:gridCol>
              </a:tblGrid>
              <a:tr h="370840">
                <a:tc>
                  <a:txBody>
                    <a:bodyPr/>
                    <a:lstStyle/>
                    <a:p>
                      <a:pPr algn="ctr"/>
                      <a:r>
                        <a:rPr lang="en-US" sz="1200" dirty="0">
                          <a:effectLst/>
                          <a:latin typeface="Courier New" panose="02070309020205020404" pitchFamily="49" charset="0"/>
                          <a:cs typeface="Courier New" panose="02070309020205020404" pitchFamily="49" charset="0"/>
                        </a:rPr>
                        <a:t>Weight</a:t>
                      </a:r>
                    </a:p>
                  </a:txBody>
                  <a:tcPr anchor="ctr"/>
                </a:tc>
                <a:tc>
                  <a:txBody>
                    <a:bodyPr/>
                    <a:lstStyle/>
                    <a:p>
                      <a:pPr algn="ctr"/>
                      <a:r>
                        <a:rPr lang="en-US" sz="1200" dirty="0">
                          <a:effectLst/>
                          <a:latin typeface="Courier New" panose="02070309020205020404" pitchFamily="49" charset="0"/>
                          <a:cs typeface="Courier New" panose="02070309020205020404" pitchFamily="49" charset="0"/>
                        </a:rPr>
                        <a:t>Feature</a:t>
                      </a:r>
                    </a:p>
                  </a:txBody>
                  <a:tcPr anchor="ctr"/>
                </a:tc>
                <a:extLst>
                  <a:ext uri="{0D108BD9-81ED-4DB2-BD59-A6C34878D82A}">
                    <a16:rowId xmlns:a16="http://schemas.microsoft.com/office/drawing/2014/main" val="2139972180"/>
                  </a:ext>
                </a:extLst>
              </a:tr>
              <a:tr h="370840">
                <a:tc>
                  <a:txBody>
                    <a:bodyPr/>
                    <a:lstStyle/>
                    <a:p>
                      <a:pPr algn="ctr"/>
                      <a:r>
                        <a:rPr lang="en-US" sz="1200">
                          <a:effectLst/>
                          <a:latin typeface="Courier New" panose="02070309020205020404" pitchFamily="49" charset="0"/>
                          <a:cs typeface="Courier New" panose="02070309020205020404" pitchFamily="49" charset="0"/>
                        </a:rPr>
                        <a:t>0.8423</a:t>
                      </a:r>
                    </a:p>
                  </a:txBody>
                  <a:tcPr anchor="ctr">
                    <a:solidFill>
                      <a:schemeClr val="accent6">
                        <a:lumMod val="60000"/>
                        <a:lumOff val="40000"/>
                      </a:schemeClr>
                    </a:solidFill>
                  </a:tcPr>
                </a:tc>
                <a:tc>
                  <a:txBody>
                    <a:bodyPr/>
                    <a:lstStyle/>
                    <a:p>
                      <a:pPr algn="ctr"/>
                      <a:r>
                        <a:rPr lang="en-US" sz="1200">
                          <a:effectLst/>
                          <a:latin typeface="Courier New" panose="02070309020205020404" pitchFamily="49" charset="0"/>
                          <a:cs typeface="Courier New" panose="02070309020205020404" pitchFamily="49" charset="0"/>
                        </a:rPr>
                        <a:t>ventilated</a:t>
                      </a:r>
                    </a:p>
                  </a:txBody>
                  <a:tcPr anchor="ctr">
                    <a:solidFill>
                      <a:schemeClr val="accent6">
                        <a:lumMod val="60000"/>
                        <a:lumOff val="40000"/>
                      </a:schemeClr>
                    </a:solidFill>
                  </a:tcPr>
                </a:tc>
                <a:extLst>
                  <a:ext uri="{0D108BD9-81ED-4DB2-BD59-A6C34878D82A}">
                    <a16:rowId xmlns:a16="http://schemas.microsoft.com/office/drawing/2014/main" val="184093900"/>
                  </a:ext>
                </a:extLst>
              </a:tr>
              <a:tr h="370840">
                <a:tc>
                  <a:txBody>
                    <a:bodyPr/>
                    <a:lstStyle/>
                    <a:p>
                      <a:pPr algn="ctr"/>
                      <a:r>
                        <a:rPr lang="en-US" sz="1200">
                          <a:effectLst/>
                          <a:latin typeface="Courier New" panose="02070309020205020404" pitchFamily="49" charset="0"/>
                          <a:cs typeface="Courier New" panose="02070309020205020404" pitchFamily="49" charset="0"/>
                        </a:rPr>
                        <a:t>0.0747</a:t>
                      </a:r>
                    </a:p>
                  </a:txBody>
                  <a:tcPr anchor="ctr">
                    <a:solidFill>
                      <a:schemeClr val="accent6">
                        <a:lumMod val="20000"/>
                        <a:lumOff val="80000"/>
                      </a:schemeClr>
                    </a:solidFill>
                  </a:tcPr>
                </a:tc>
                <a:tc>
                  <a:txBody>
                    <a:bodyPr/>
                    <a:lstStyle/>
                    <a:p>
                      <a:pPr algn="ctr"/>
                      <a:r>
                        <a:rPr lang="en-US" sz="1200">
                          <a:effectLst/>
                          <a:latin typeface="Courier New" panose="02070309020205020404" pitchFamily="49" charset="0"/>
                          <a:cs typeface="Courier New" panose="02070309020205020404" pitchFamily="49" charset="0"/>
                        </a:rPr>
                        <a:t>LOS</a:t>
                      </a:r>
                    </a:p>
                  </a:txBody>
                  <a:tcPr anchor="ctr">
                    <a:solidFill>
                      <a:schemeClr val="accent6">
                        <a:lumMod val="20000"/>
                        <a:lumOff val="80000"/>
                      </a:schemeClr>
                    </a:solidFill>
                  </a:tcPr>
                </a:tc>
                <a:extLst>
                  <a:ext uri="{0D108BD9-81ED-4DB2-BD59-A6C34878D82A}">
                    <a16:rowId xmlns:a16="http://schemas.microsoft.com/office/drawing/2014/main" val="3867971696"/>
                  </a:ext>
                </a:extLst>
              </a:tr>
              <a:tr h="370840">
                <a:tc>
                  <a:txBody>
                    <a:bodyPr/>
                    <a:lstStyle/>
                    <a:p>
                      <a:pPr algn="ctr"/>
                      <a:r>
                        <a:rPr lang="en-US" sz="1200">
                          <a:effectLst/>
                          <a:latin typeface="Courier New" panose="02070309020205020404" pitchFamily="49" charset="0"/>
                          <a:cs typeface="Courier New" panose="02070309020205020404" pitchFamily="49" charset="0"/>
                        </a:rPr>
                        <a:t>0.0360</a:t>
                      </a:r>
                    </a:p>
                  </a:txBody>
                  <a:tcPr anchor="ctr">
                    <a:solidFill>
                      <a:schemeClr val="accent6">
                        <a:lumMod val="20000"/>
                        <a:lumOff val="80000"/>
                      </a:schemeClr>
                    </a:solidFill>
                  </a:tcPr>
                </a:tc>
                <a:tc>
                  <a:txBody>
                    <a:bodyPr/>
                    <a:lstStyle/>
                    <a:p>
                      <a:pPr algn="ctr"/>
                      <a:r>
                        <a:rPr lang="en-US" sz="1200">
                          <a:effectLst/>
                          <a:latin typeface="Courier New" panose="02070309020205020404" pitchFamily="49" charset="0"/>
                          <a:cs typeface="Courier New" panose="02070309020205020404" pitchFamily="49" charset="0"/>
                        </a:rPr>
                        <a:t>isolation</a:t>
                      </a:r>
                    </a:p>
                  </a:txBody>
                  <a:tcPr anchor="ctr">
                    <a:solidFill>
                      <a:schemeClr val="accent6">
                        <a:lumMod val="20000"/>
                        <a:lumOff val="80000"/>
                      </a:schemeClr>
                    </a:solidFill>
                  </a:tcPr>
                </a:tc>
                <a:extLst>
                  <a:ext uri="{0D108BD9-81ED-4DB2-BD59-A6C34878D82A}">
                    <a16:rowId xmlns:a16="http://schemas.microsoft.com/office/drawing/2014/main" val="3866661941"/>
                  </a:ext>
                </a:extLst>
              </a:tr>
              <a:tr h="370840">
                <a:tc>
                  <a:txBody>
                    <a:bodyPr/>
                    <a:lstStyle/>
                    <a:p>
                      <a:pPr algn="ctr"/>
                      <a:r>
                        <a:rPr lang="en-US" sz="1200">
                          <a:effectLst/>
                          <a:latin typeface="Courier New" panose="02070309020205020404" pitchFamily="49" charset="0"/>
                          <a:cs typeface="Courier New" panose="02070309020205020404" pitchFamily="49" charset="0"/>
                        </a:rPr>
                        <a:t>0.0118</a:t>
                      </a:r>
                    </a:p>
                  </a:txBody>
                  <a:tcPr anchor="ctr">
                    <a:solidFill>
                      <a:schemeClr val="accent6">
                        <a:lumMod val="20000"/>
                        <a:lumOff val="80000"/>
                      </a:schemeClr>
                    </a:solidFill>
                  </a:tcPr>
                </a:tc>
                <a:tc>
                  <a:txBody>
                    <a:bodyPr/>
                    <a:lstStyle/>
                    <a:p>
                      <a:pPr algn="ctr"/>
                      <a:r>
                        <a:rPr lang="en-US" sz="1200">
                          <a:effectLst/>
                          <a:latin typeface="Courier New" panose="02070309020205020404" pitchFamily="49" charset="0"/>
                          <a:cs typeface="Courier New" panose="02070309020205020404" pitchFamily="49" charset="0"/>
                        </a:rPr>
                        <a:t>age</a:t>
                      </a:r>
                    </a:p>
                  </a:txBody>
                  <a:tcPr anchor="ctr">
                    <a:solidFill>
                      <a:schemeClr val="accent6">
                        <a:lumMod val="20000"/>
                        <a:lumOff val="80000"/>
                      </a:schemeClr>
                    </a:solidFill>
                  </a:tcPr>
                </a:tc>
                <a:extLst>
                  <a:ext uri="{0D108BD9-81ED-4DB2-BD59-A6C34878D82A}">
                    <a16:rowId xmlns:a16="http://schemas.microsoft.com/office/drawing/2014/main" val="2351979990"/>
                  </a:ext>
                </a:extLst>
              </a:tr>
              <a:tr h="370840">
                <a:tc>
                  <a:txBody>
                    <a:bodyPr/>
                    <a:lstStyle/>
                    <a:p>
                      <a:pPr algn="ctr"/>
                      <a:r>
                        <a:rPr lang="en-US" sz="1200">
                          <a:effectLst/>
                          <a:latin typeface="Courier New" panose="02070309020205020404" pitchFamily="49" charset="0"/>
                          <a:cs typeface="Courier New" panose="02070309020205020404" pitchFamily="49" charset="0"/>
                        </a:rPr>
                        <a:t>0.0102</a:t>
                      </a:r>
                    </a:p>
                  </a:txBody>
                  <a:tcPr anchor="ctr">
                    <a:solidFill>
                      <a:schemeClr val="accent6">
                        <a:lumMod val="20000"/>
                        <a:lumOff val="80000"/>
                      </a:schemeClr>
                    </a:solidFill>
                  </a:tcPr>
                </a:tc>
                <a:tc>
                  <a:txBody>
                    <a:bodyPr/>
                    <a:lstStyle/>
                    <a:p>
                      <a:pPr algn="ctr"/>
                      <a:r>
                        <a:rPr lang="en-US" sz="1200">
                          <a:effectLst/>
                          <a:latin typeface="Courier New" panose="02070309020205020404" pitchFamily="49" charset="0"/>
                          <a:cs typeface="Courier New" panose="02070309020205020404" pitchFamily="49" charset="0"/>
                        </a:rPr>
                        <a:t>is_male</a:t>
                      </a:r>
                    </a:p>
                  </a:txBody>
                  <a:tcPr anchor="ctr">
                    <a:solidFill>
                      <a:schemeClr val="accent6">
                        <a:lumMod val="20000"/>
                        <a:lumOff val="80000"/>
                      </a:schemeClr>
                    </a:solidFill>
                  </a:tcPr>
                </a:tc>
                <a:extLst>
                  <a:ext uri="{0D108BD9-81ED-4DB2-BD59-A6C34878D82A}">
                    <a16:rowId xmlns:a16="http://schemas.microsoft.com/office/drawing/2014/main" val="3548068179"/>
                  </a:ext>
                </a:extLst>
              </a:tr>
              <a:tr h="370840">
                <a:tc>
                  <a:txBody>
                    <a:bodyPr/>
                    <a:lstStyle/>
                    <a:p>
                      <a:pPr algn="ctr"/>
                      <a:r>
                        <a:rPr lang="en-US" sz="1200">
                          <a:effectLst/>
                          <a:latin typeface="Courier New" panose="02070309020205020404" pitchFamily="49" charset="0"/>
                          <a:cs typeface="Courier New" panose="02070309020205020404" pitchFamily="49" charset="0"/>
                        </a:rPr>
                        <a:t>0.0091</a:t>
                      </a:r>
                    </a:p>
                  </a:txBody>
                  <a:tcPr anchor="ctr">
                    <a:solidFill>
                      <a:schemeClr val="accent6">
                        <a:lumMod val="20000"/>
                        <a:lumOff val="80000"/>
                      </a:schemeClr>
                    </a:solidFill>
                  </a:tcPr>
                </a:tc>
                <a:tc>
                  <a:txBody>
                    <a:bodyPr/>
                    <a:lstStyle/>
                    <a:p>
                      <a:pPr algn="ctr"/>
                      <a:r>
                        <a:rPr lang="en-US" sz="1200">
                          <a:effectLst/>
                          <a:latin typeface="Courier New" panose="02070309020205020404" pitchFamily="49" charset="0"/>
                          <a:cs typeface="Courier New" panose="02070309020205020404" pitchFamily="49" charset="0"/>
                        </a:rPr>
                        <a:t>icu_admit</a:t>
                      </a:r>
                    </a:p>
                  </a:txBody>
                  <a:tcPr anchor="ctr">
                    <a:solidFill>
                      <a:schemeClr val="accent6">
                        <a:lumMod val="20000"/>
                        <a:lumOff val="80000"/>
                      </a:schemeClr>
                    </a:solidFill>
                  </a:tcPr>
                </a:tc>
                <a:extLst>
                  <a:ext uri="{0D108BD9-81ED-4DB2-BD59-A6C34878D82A}">
                    <a16:rowId xmlns:a16="http://schemas.microsoft.com/office/drawing/2014/main" val="3193281798"/>
                  </a:ext>
                </a:extLst>
              </a:tr>
              <a:tr h="370840">
                <a:tc>
                  <a:txBody>
                    <a:bodyPr/>
                    <a:lstStyle/>
                    <a:p>
                      <a:pPr algn="ctr"/>
                      <a:r>
                        <a:rPr lang="en-US" sz="1200">
                          <a:effectLst/>
                          <a:latin typeface="Courier New" panose="02070309020205020404" pitchFamily="49" charset="0"/>
                          <a:cs typeface="Courier New" panose="02070309020205020404" pitchFamily="49" charset="0"/>
                        </a:rPr>
                        <a:t>0.0086</a:t>
                      </a:r>
                    </a:p>
                  </a:txBody>
                  <a:tcPr anchor="ctr">
                    <a:solidFill>
                      <a:schemeClr val="accent6">
                        <a:lumMod val="20000"/>
                        <a:lumOff val="80000"/>
                      </a:schemeClr>
                    </a:solidFill>
                  </a:tcPr>
                </a:tc>
                <a:tc>
                  <a:txBody>
                    <a:bodyPr/>
                    <a:lstStyle/>
                    <a:p>
                      <a:pPr algn="ctr"/>
                      <a:r>
                        <a:rPr lang="en-US" sz="1200">
                          <a:effectLst/>
                          <a:latin typeface="Courier New" panose="02070309020205020404" pitchFamily="49" charset="0"/>
                          <a:cs typeface="Courier New" panose="02070309020205020404" pitchFamily="49" charset="0"/>
                        </a:rPr>
                        <a:t>smoker</a:t>
                      </a:r>
                    </a:p>
                  </a:txBody>
                  <a:tcPr anchor="ctr">
                    <a:solidFill>
                      <a:schemeClr val="accent6">
                        <a:lumMod val="20000"/>
                        <a:lumOff val="80000"/>
                      </a:schemeClr>
                    </a:solidFill>
                  </a:tcPr>
                </a:tc>
                <a:extLst>
                  <a:ext uri="{0D108BD9-81ED-4DB2-BD59-A6C34878D82A}">
                    <a16:rowId xmlns:a16="http://schemas.microsoft.com/office/drawing/2014/main" val="3570437775"/>
                  </a:ext>
                </a:extLst>
              </a:tr>
              <a:tr h="370840">
                <a:tc>
                  <a:txBody>
                    <a:bodyPr/>
                    <a:lstStyle/>
                    <a:p>
                      <a:pPr algn="ctr"/>
                      <a:r>
                        <a:rPr lang="en-US" sz="1200">
                          <a:effectLst/>
                          <a:latin typeface="Courier New" panose="02070309020205020404" pitchFamily="49" charset="0"/>
                          <a:cs typeface="Courier New" panose="02070309020205020404" pitchFamily="49" charset="0"/>
                        </a:rPr>
                        <a:t>0.0071</a:t>
                      </a:r>
                    </a:p>
                  </a:txBody>
                  <a:tcPr anchor="ctr">
                    <a:solidFill>
                      <a:schemeClr val="accent6">
                        <a:lumMod val="20000"/>
                        <a:lumOff val="80000"/>
                      </a:schemeClr>
                    </a:solidFill>
                  </a:tcPr>
                </a:tc>
                <a:tc>
                  <a:txBody>
                    <a:bodyPr/>
                    <a:lstStyle/>
                    <a:p>
                      <a:pPr algn="ctr"/>
                      <a:r>
                        <a:rPr lang="en-US" sz="1200" dirty="0">
                          <a:effectLst/>
                          <a:latin typeface="Courier New" panose="02070309020205020404" pitchFamily="49" charset="0"/>
                          <a:cs typeface="Courier New" panose="02070309020205020404" pitchFamily="49" charset="0"/>
                        </a:rPr>
                        <a:t>BMI</a:t>
                      </a:r>
                    </a:p>
                  </a:txBody>
                  <a:tcPr anchor="ctr">
                    <a:solidFill>
                      <a:schemeClr val="accent6">
                        <a:lumMod val="20000"/>
                        <a:lumOff val="80000"/>
                      </a:schemeClr>
                    </a:solidFill>
                  </a:tcPr>
                </a:tc>
                <a:extLst>
                  <a:ext uri="{0D108BD9-81ED-4DB2-BD59-A6C34878D82A}">
                    <a16:rowId xmlns:a16="http://schemas.microsoft.com/office/drawing/2014/main" val="4109197294"/>
                  </a:ext>
                </a:extLst>
              </a:tr>
            </a:tbl>
          </a:graphicData>
        </a:graphic>
      </p:graphicFrame>
      <p:sp>
        <p:nvSpPr>
          <p:cNvPr id="7" name="Content Placeholder 2">
            <a:extLst>
              <a:ext uri="{FF2B5EF4-FFF2-40B4-BE49-F238E27FC236}">
                <a16:creationId xmlns:a16="http://schemas.microsoft.com/office/drawing/2014/main" id="{248FBA8A-E4C6-3EAF-47C8-63E42EE50350}"/>
              </a:ext>
            </a:extLst>
          </p:cNvPr>
          <p:cNvSpPr txBox="1">
            <a:spLocks/>
          </p:cNvSpPr>
          <p:nvPr/>
        </p:nvSpPr>
        <p:spPr>
          <a:xfrm>
            <a:off x="6096000" y="3078746"/>
            <a:ext cx="5170528" cy="2595879"/>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600"/>
              </a:spcBef>
            </a:pPr>
            <a:r>
              <a:rPr lang="en-US" sz="1000" dirty="0">
                <a:solidFill>
                  <a:schemeClr val="tx1"/>
                </a:solidFill>
                <a:latin typeface="Courier New" panose="02070309020205020404" pitchFamily="49" charset="0"/>
                <a:cs typeface="Courier New" panose="02070309020205020404" pitchFamily="49" charset="0"/>
              </a:rPr>
              <a:t>Feature importance in ELI5 analyzes the relative contribution of each feature in a machine learning model's predictions. It helps identify which features have the most influence on the model's output and provides insights into the factors driving the model's decisions.</a:t>
            </a:r>
          </a:p>
          <a:p>
            <a:pPr algn="just">
              <a:spcBef>
                <a:spcPts val="600"/>
              </a:spcBef>
            </a:pPr>
            <a:r>
              <a:rPr lang="en-US" sz="1000" dirty="0">
                <a:solidFill>
                  <a:schemeClr val="tx1"/>
                </a:solidFill>
                <a:latin typeface="Courier New" panose="02070309020205020404" pitchFamily="49" charset="0"/>
                <a:cs typeface="Courier New" panose="02070309020205020404" pitchFamily="49" charset="0"/>
              </a:rPr>
              <a:t>ELI5 calculates feature importance by analyzing how much each feature contributes to the model's prediction for each instance in the dataset. It considers both the magnitude and direction of the impact of each feature on the prediction.</a:t>
            </a:r>
          </a:p>
          <a:p>
            <a:pPr algn="just">
              <a:spcBef>
                <a:spcPts val="600"/>
              </a:spcBef>
            </a:pPr>
            <a:r>
              <a:rPr lang="en-US" sz="1000" dirty="0">
                <a:solidFill>
                  <a:schemeClr val="tx1"/>
                </a:solidFill>
                <a:latin typeface="Courier New" panose="02070309020205020404" pitchFamily="49" charset="0"/>
                <a:cs typeface="Courier New" panose="02070309020205020404" pitchFamily="49" charset="0"/>
              </a:rPr>
              <a:t>Understanding feature importance can help users interpret the model's behavior, identify key drivers of the outcome, and prioritize features for further analysis or feature engineering. </a:t>
            </a:r>
          </a:p>
        </p:txBody>
      </p:sp>
      <p:sp>
        <p:nvSpPr>
          <p:cNvPr id="8" name="Content Placeholder 2">
            <a:extLst>
              <a:ext uri="{FF2B5EF4-FFF2-40B4-BE49-F238E27FC236}">
                <a16:creationId xmlns:a16="http://schemas.microsoft.com/office/drawing/2014/main" id="{4BD6A744-5A7F-797B-B61D-E9ED6D5FF538}"/>
              </a:ext>
            </a:extLst>
          </p:cNvPr>
          <p:cNvSpPr txBox="1">
            <a:spLocks/>
          </p:cNvSpPr>
          <p:nvPr/>
        </p:nvSpPr>
        <p:spPr>
          <a:xfrm>
            <a:off x="476608" y="1892399"/>
            <a:ext cx="10789920" cy="247066"/>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800" dirty="0">
                <a:solidFill>
                  <a:schemeClr val="tx1"/>
                </a:solidFill>
                <a:latin typeface="Courier New" panose="02070309020205020404" pitchFamily="49" charset="0"/>
                <a:cs typeface="Courier New" panose="02070309020205020404" pitchFamily="49" charset="0"/>
              </a:rPr>
              <a:t>Feature importance is a popular XAI technique that helps us understand which features are most important in a machine learning model.</a:t>
            </a:r>
          </a:p>
        </p:txBody>
      </p:sp>
    </p:spTree>
    <p:extLst>
      <p:ext uri="{BB962C8B-B14F-4D97-AF65-F5344CB8AC3E}">
        <p14:creationId xmlns:p14="http://schemas.microsoft.com/office/powerpoint/2010/main" val="33544217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Explainable AI with ELI5: Permutation Importance</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2"/>
            <a:ext cx="10789920" cy="618671"/>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Permutation importance is similar to feature importance, but instead of fitting a new model for each feature, it randomly permutes each feature and measures the resulting decrease in model performance. This can help us identify features that are most important to the model's performance.</a:t>
            </a:r>
          </a:p>
        </p:txBody>
      </p:sp>
      <p:graphicFrame>
        <p:nvGraphicFramePr>
          <p:cNvPr id="5" name="Table 4">
            <a:extLst>
              <a:ext uri="{FF2B5EF4-FFF2-40B4-BE49-F238E27FC236}">
                <a16:creationId xmlns:a16="http://schemas.microsoft.com/office/drawing/2014/main" id="{F8F4473F-82D7-F926-E4D9-6541BB1A96A5}"/>
              </a:ext>
            </a:extLst>
          </p:cNvPr>
          <p:cNvGraphicFramePr>
            <a:graphicFrameLocks noGrp="1"/>
          </p:cNvGraphicFramePr>
          <p:nvPr>
            <p:extLst>
              <p:ext uri="{D42A27DB-BD31-4B8C-83A1-F6EECF244321}">
                <p14:modId xmlns:p14="http://schemas.microsoft.com/office/powerpoint/2010/main" val="1955758106"/>
              </p:ext>
            </p:extLst>
          </p:nvPr>
        </p:nvGraphicFramePr>
        <p:xfrm>
          <a:off x="476609" y="3078747"/>
          <a:ext cx="5212080" cy="3337560"/>
        </p:xfrm>
        <a:graphic>
          <a:graphicData uri="http://schemas.openxmlformats.org/drawingml/2006/table">
            <a:tbl>
              <a:tblPr firstRow="1" bandRow="1">
                <a:tableStyleId>{5C22544A-7EE6-4342-B048-85BDC9FD1C3A}</a:tableStyleId>
              </a:tblPr>
              <a:tblGrid>
                <a:gridCol w="2606040">
                  <a:extLst>
                    <a:ext uri="{9D8B030D-6E8A-4147-A177-3AD203B41FA5}">
                      <a16:colId xmlns:a16="http://schemas.microsoft.com/office/drawing/2014/main" val="767918978"/>
                    </a:ext>
                  </a:extLst>
                </a:gridCol>
                <a:gridCol w="2606040">
                  <a:extLst>
                    <a:ext uri="{9D8B030D-6E8A-4147-A177-3AD203B41FA5}">
                      <a16:colId xmlns:a16="http://schemas.microsoft.com/office/drawing/2014/main" val="726569644"/>
                    </a:ext>
                  </a:extLst>
                </a:gridCol>
              </a:tblGrid>
              <a:tr h="370840">
                <a:tc>
                  <a:txBody>
                    <a:bodyPr/>
                    <a:lstStyle/>
                    <a:p>
                      <a:pPr algn="ctr"/>
                      <a:r>
                        <a:rPr lang="en-US" sz="1200" dirty="0">
                          <a:effectLst/>
                          <a:latin typeface="Courier New" panose="02070309020205020404" pitchFamily="49" charset="0"/>
                          <a:cs typeface="Courier New" panose="02070309020205020404" pitchFamily="49" charset="0"/>
                        </a:rPr>
                        <a:t>Weight</a:t>
                      </a:r>
                    </a:p>
                  </a:txBody>
                  <a:tcPr anchor="ctr"/>
                </a:tc>
                <a:tc>
                  <a:txBody>
                    <a:bodyPr/>
                    <a:lstStyle/>
                    <a:p>
                      <a:pPr algn="ctr"/>
                      <a:r>
                        <a:rPr lang="en-US" sz="1200">
                          <a:effectLst/>
                          <a:latin typeface="Courier New" panose="02070309020205020404" pitchFamily="49" charset="0"/>
                          <a:cs typeface="Courier New" panose="02070309020205020404" pitchFamily="49" charset="0"/>
                        </a:rPr>
                        <a:t>Feature</a:t>
                      </a:r>
                    </a:p>
                  </a:txBody>
                  <a:tcPr anchor="ctr"/>
                </a:tc>
                <a:extLst>
                  <a:ext uri="{0D108BD9-81ED-4DB2-BD59-A6C34878D82A}">
                    <a16:rowId xmlns:a16="http://schemas.microsoft.com/office/drawing/2014/main" val="2139972180"/>
                  </a:ext>
                </a:extLst>
              </a:tr>
              <a:tr h="370840">
                <a:tc>
                  <a:txBody>
                    <a:bodyPr/>
                    <a:lstStyle/>
                    <a:p>
                      <a:pPr algn="ctr"/>
                      <a:r>
                        <a:rPr lang="en-US" sz="1200" dirty="0">
                          <a:effectLst/>
                          <a:latin typeface="Courier New" panose="02070309020205020404" pitchFamily="49" charset="0"/>
                          <a:cs typeface="Courier New" panose="02070309020205020404" pitchFamily="49" charset="0"/>
                        </a:rPr>
                        <a:t>0.3471 ± 0.0308</a:t>
                      </a:r>
                    </a:p>
                  </a:txBody>
                  <a:tcPr anchor="ctr">
                    <a:solidFill>
                      <a:schemeClr val="accent6">
                        <a:lumMod val="60000"/>
                        <a:lumOff val="40000"/>
                      </a:schemeClr>
                    </a:solidFill>
                  </a:tcPr>
                </a:tc>
                <a:tc>
                  <a:txBody>
                    <a:bodyPr/>
                    <a:lstStyle/>
                    <a:p>
                      <a:pPr algn="ctr"/>
                      <a:r>
                        <a:rPr lang="en-US" sz="1200">
                          <a:effectLst/>
                          <a:latin typeface="Courier New" panose="02070309020205020404" pitchFamily="49" charset="0"/>
                          <a:cs typeface="Courier New" panose="02070309020205020404" pitchFamily="49" charset="0"/>
                        </a:rPr>
                        <a:t>ventilated</a:t>
                      </a:r>
                    </a:p>
                  </a:txBody>
                  <a:tcPr anchor="ctr">
                    <a:solidFill>
                      <a:schemeClr val="accent6">
                        <a:lumMod val="60000"/>
                        <a:lumOff val="40000"/>
                      </a:schemeClr>
                    </a:solidFill>
                  </a:tcPr>
                </a:tc>
                <a:extLst>
                  <a:ext uri="{0D108BD9-81ED-4DB2-BD59-A6C34878D82A}">
                    <a16:rowId xmlns:a16="http://schemas.microsoft.com/office/drawing/2014/main" val="184093900"/>
                  </a:ext>
                </a:extLst>
              </a:tr>
              <a:tr h="370840">
                <a:tc>
                  <a:txBody>
                    <a:bodyPr/>
                    <a:lstStyle/>
                    <a:p>
                      <a:pPr algn="ctr"/>
                      <a:r>
                        <a:rPr lang="en-US" sz="1200">
                          <a:effectLst/>
                          <a:latin typeface="Courier New" panose="02070309020205020404" pitchFamily="49" charset="0"/>
                          <a:cs typeface="Courier New" panose="02070309020205020404" pitchFamily="49" charset="0"/>
                        </a:rPr>
                        <a:t>0.1227 ± 0.0183</a:t>
                      </a:r>
                    </a:p>
                  </a:txBody>
                  <a:tcPr anchor="ctr">
                    <a:solidFill>
                      <a:schemeClr val="accent6">
                        <a:lumMod val="20000"/>
                        <a:lumOff val="80000"/>
                      </a:schemeClr>
                    </a:solidFill>
                  </a:tcPr>
                </a:tc>
                <a:tc>
                  <a:txBody>
                    <a:bodyPr/>
                    <a:lstStyle/>
                    <a:p>
                      <a:pPr algn="ctr"/>
                      <a:r>
                        <a:rPr lang="en-US" sz="1200" dirty="0">
                          <a:effectLst/>
                          <a:latin typeface="Courier New" panose="02070309020205020404" pitchFamily="49" charset="0"/>
                          <a:cs typeface="Courier New" panose="02070309020205020404" pitchFamily="49" charset="0"/>
                        </a:rPr>
                        <a:t>LOS</a:t>
                      </a:r>
                    </a:p>
                  </a:txBody>
                  <a:tcPr anchor="ctr">
                    <a:solidFill>
                      <a:schemeClr val="accent6">
                        <a:lumMod val="20000"/>
                        <a:lumOff val="80000"/>
                      </a:schemeClr>
                    </a:solidFill>
                  </a:tcPr>
                </a:tc>
                <a:extLst>
                  <a:ext uri="{0D108BD9-81ED-4DB2-BD59-A6C34878D82A}">
                    <a16:rowId xmlns:a16="http://schemas.microsoft.com/office/drawing/2014/main" val="3867971696"/>
                  </a:ext>
                </a:extLst>
              </a:tr>
              <a:tr h="370840">
                <a:tc>
                  <a:txBody>
                    <a:bodyPr/>
                    <a:lstStyle/>
                    <a:p>
                      <a:pPr algn="ctr"/>
                      <a:r>
                        <a:rPr lang="en-US" sz="1200">
                          <a:effectLst/>
                          <a:latin typeface="Courier New" panose="02070309020205020404" pitchFamily="49" charset="0"/>
                          <a:cs typeface="Courier New" panose="02070309020205020404" pitchFamily="49" charset="0"/>
                        </a:rPr>
                        <a:t>0.0305 ± 0.0090</a:t>
                      </a:r>
                    </a:p>
                  </a:txBody>
                  <a:tcPr anchor="ctr">
                    <a:solidFill>
                      <a:schemeClr val="accent6">
                        <a:lumMod val="20000"/>
                        <a:lumOff val="80000"/>
                      </a:schemeClr>
                    </a:solidFill>
                  </a:tcPr>
                </a:tc>
                <a:tc>
                  <a:txBody>
                    <a:bodyPr/>
                    <a:lstStyle/>
                    <a:p>
                      <a:pPr algn="ctr"/>
                      <a:r>
                        <a:rPr lang="en-US" sz="1200" dirty="0">
                          <a:effectLst/>
                          <a:latin typeface="Courier New" panose="02070309020205020404" pitchFamily="49" charset="0"/>
                          <a:cs typeface="Courier New" panose="02070309020205020404" pitchFamily="49" charset="0"/>
                        </a:rPr>
                        <a:t>age</a:t>
                      </a:r>
                    </a:p>
                  </a:txBody>
                  <a:tcPr anchor="ctr">
                    <a:solidFill>
                      <a:schemeClr val="accent6">
                        <a:lumMod val="20000"/>
                        <a:lumOff val="80000"/>
                      </a:schemeClr>
                    </a:solidFill>
                  </a:tcPr>
                </a:tc>
                <a:extLst>
                  <a:ext uri="{0D108BD9-81ED-4DB2-BD59-A6C34878D82A}">
                    <a16:rowId xmlns:a16="http://schemas.microsoft.com/office/drawing/2014/main" val="3866661941"/>
                  </a:ext>
                </a:extLst>
              </a:tr>
              <a:tr h="370840">
                <a:tc>
                  <a:txBody>
                    <a:bodyPr/>
                    <a:lstStyle/>
                    <a:p>
                      <a:pPr algn="ctr"/>
                      <a:r>
                        <a:rPr lang="en-US" sz="1200">
                          <a:effectLst/>
                          <a:latin typeface="Courier New" panose="02070309020205020404" pitchFamily="49" charset="0"/>
                          <a:cs typeface="Courier New" panose="02070309020205020404" pitchFamily="49" charset="0"/>
                        </a:rPr>
                        <a:t>0.0089 ± 0.0059</a:t>
                      </a:r>
                    </a:p>
                  </a:txBody>
                  <a:tcPr anchor="ctr">
                    <a:solidFill>
                      <a:schemeClr val="accent6">
                        <a:lumMod val="20000"/>
                        <a:lumOff val="80000"/>
                      </a:schemeClr>
                    </a:solidFill>
                  </a:tcPr>
                </a:tc>
                <a:tc>
                  <a:txBody>
                    <a:bodyPr/>
                    <a:lstStyle/>
                    <a:p>
                      <a:pPr algn="ctr"/>
                      <a:r>
                        <a:rPr lang="en-US" sz="1200" dirty="0">
                          <a:effectLst/>
                          <a:latin typeface="Courier New" panose="02070309020205020404" pitchFamily="49" charset="0"/>
                          <a:cs typeface="Courier New" panose="02070309020205020404" pitchFamily="49" charset="0"/>
                        </a:rPr>
                        <a:t>isolation</a:t>
                      </a:r>
                    </a:p>
                  </a:txBody>
                  <a:tcPr anchor="ctr">
                    <a:solidFill>
                      <a:schemeClr val="accent6">
                        <a:lumMod val="20000"/>
                        <a:lumOff val="80000"/>
                      </a:schemeClr>
                    </a:solidFill>
                  </a:tcPr>
                </a:tc>
                <a:extLst>
                  <a:ext uri="{0D108BD9-81ED-4DB2-BD59-A6C34878D82A}">
                    <a16:rowId xmlns:a16="http://schemas.microsoft.com/office/drawing/2014/main" val="2351979990"/>
                  </a:ext>
                </a:extLst>
              </a:tr>
              <a:tr h="370840">
                <a:tc>
                  <a:txBody>
                    <a:bodyPr/>
                    <a:lstStyle/>
                    <a:p>
                      <a:pPr algn="ctr"/>
                      <a:r>
                        <a:rPr lang="en-US" sz="1200">
                          <a:effectLst/>
                          <a:latin typeface="Courier New" panose="02070309020205020404" pitchFamily="49" charset="0"/>
                          <a:cs typeface="Courier New" panose="02070309020205020404" pitchFamily="49" charset="0"/>
                        </a:rPr>
                        <a:t>0.0057 ± 0.0034</a:t>
                      </a:r>
                    </a:p>
                  </a:txBody>
                  <a:tcPr anchor="ctr">
                    <a:solidFill>
                      <a:schemeClr val="accent6">
                        <a:lumMod val="20000"/>
                        <a:lumOff val="80000"/>
                      </a:schemeClr>
                    </a:solidFill>
                  </a:tcPr>
                </a:tc>
                <a:tc>
                  <a:txBody>
                    <a:bodyPr/>
                    <a:lstStyle/>
                    <a:p>
                      <a:pPr algn="ctr"/>
                      <a:r>
                        <a:rPr lang="en-US" sz="1200" dirty="0" err="1">
                          <a:effectLst/>
                          <a:latin typeface="Courier New" panose="02070309020205020404" pitchFamily="49" charset="0"/>
                          <a:cs typeface="Courier New" panose="02070309020205020404" pitchFamily="49" charset="0"/>
                        </a:rPr>
                        <a:t>is_male</a:t>
                      </a:r>
                      <a:endParaRPr lang="en-US" sz="1200" dirty="0">
                        <a:effectLst/>
                        <a:latin typeface="Courier New" panose="02070309020205020404" pitchFamily="49" charset="0"/>
                        <a:cs typeface="Courier New" panose="02070309020205020404" pitchFamily="49" charset="0"/>
                      </a:endParaRPr>
                    </a:p>
                  </a:txBody>
                  <a:tcPr anchor="ctr">
                    <a:solidFill>
                      <a:schemeClr val="accent6">
                        <a:lumMod val="20000"/>
                        <a:lumOff val="80000"/>
                      </a:schemeClr>
                    </a:solidFill>
                  </a:tcPr>
                </a:tc>
                <a:extLst>
                  <a:ext uri="{0D108BD9-81ED-4DB2-BD59-A6C34878D82A}">
                    <a16:rowId xmlns:a16="http://schemas.microsoft.com/office/drawing/2014/main" val="2290400542"/>
                  </a:ext>
                </a:extLst>
              </a:tr>
              <a:tr h="370840">
                <a:tc>
                  <a:txBody>
                    <a:bodyPr/>
                    <a:lstStyle/>
                    <a:p>
                      <a:pPr algn="ctr"/>
                      <a:r>
                        <a:rPr lang="en-US" sz="1200">
                          <a:effectLst/>
                          <a:latin typeface="Courier New" panose="02070309020205020404" pitchFamily="49" charset="0"/>
                          <a:cs typeface="Courier New" panose="02070309020205020404" pitchFamily="49" charset="0"/>
                        </a:rPr>
                        <a:t>0.0040 ± 0.0013</a:t>
                      </a:r>
                    </a:p>
                  </a:txBody>
                  <a:tcPr anchor="ctr">
                    <a:solidFill>
                      <a:schemeClr val="accent6">
                        <a:lumMod val="20000"/>
                        <a:lumOff val="80000"/>
                      </a:schemeClr>
                    </a:solidFill>
                  </a:tcPr>
                </a:tc>
                <a:tc>
                  <a:txBody>
                    <a:bodyPr/>
                    <a:lstStyle/>
                    <a:p>
                      <a:pPr algn="ctr"/>
                      <a:r>
                        <a:rPr lang="en-US" sz="1200" dirty="0" err="1">
                          <a:effectLst/>
                          <a:latin typeface="Courier New" panose="02070309020205020404" pitchFamily="49" charset="0"/>
                          <a:cs typeface="Courier New" panose="02070309020205020404" pitchFamily="49" charset="0"/>
                        </a:rPr>
                        <a:t>icu_admit</a:t>
                      </a:r>
                      <a:endParaRPr lang="en-US" sz="1200" dirty="0">
                        <a:effectLst/>
                        <a:latin typeface="Courier New" panose="02070309020205020404" pitchFamily="49" charset="0"/>
                        <a:cs typeface="Courier New" panose="02070309020205020404" pitchFamily="49" charset="0"/>
                      </a:endParaRPr>
                    </a:p>
                  </a:txBody>
                  <a:tcPr anchor="ctr">
                    <a:solidFill>
                      <a:schemeClr val="accent6">
                        <a:lumMod val="20000"/>
                        <a:lumOff val="80000"/>
                      </a:schemeClr>
                    </a:solidFill>
                  </a:tcPr>
                </a:tc>
                <a:extLst>
                  <a:ext uri="{0D108BD9-81ED-4DB2-BD59-A6C34878D82A}">
                    <a16:rowId xmlns:a16="http://schemas.microsoft.com/office/drawing/2014/main" val="1388081133"/>
                  </a:ext>
                </a:extLst>
              </a:tr>
              <a:tr h="370840">
                <a:tc>
                  <a:txBody>
                    <a:bodyPr/>
                    <a:lstStyle/>
                    <a:p>
                      <a:pPr algn="ctr"/>
                      <a:r>
                        <a:rPr lang="en-US" sz="1200">
                          <a:effectLst/>
                          <a:latin typeface="Courier New" panose="02070309020205020404" pitchFamily="49" charset="0"/>
                          <a:cs typeface="Courier New" panose="02070309020205020404" pitchFamily="49" charset="0"/>
                        </a:rPr>
                        <a:t>0.0008 ± 0.0023</a:t>
                      </a:r>
                    </a:p>
                  </a:txBody>
                  <a:tcPr anchor="ctr">
                    <a:solidFill>
                      <a:schemeClr val="accent6">
                        <a:lumMod val="20000"/>
                        <a:lumOff val="80000"/>
                      </a:schemeClr>
                    </a:solidFill>
                  </a:tcPr>
                </a:tc>
                <a:tc>
                  <a:txBody>
                    <a:bodyPr/>
                    <a:lstStyle/>
                    <a:p>
                      <a:pPr algn="ctr"/>
                      <a:r>
                        <a:rPr lang="en-US" sz="1200" dirty="0">
                          <a:effectLst/>
                          <a:latin typeface="Courier New" panose="02070309020205020404" pitchFamily="49" charset="0"/>
                          <a:cs typeface="Courier New" panose="02070309020205020404" pitchFamily="49" charset="0"/>
                        </a:rPr>
                        <a:t>smoker</a:t>
                      </a:r>
                    </a:p>
                  </a:txBody>
                  <a:tcPr anchor="ctr">
                    <a:solidFill>
                      <a:schemeClr val="accent6">
                        <a:lumMod val="20000"/>
                        <a:lumOff val="80000"/>
                      </a:schemeClr>
                    </a:solidFill>
                  </a:tcPr>
                </a:tc>
                <a:extLst>
                  <a:ext uri="{0D108BD9-81ED-4DB2-BD59-A6C34878D82A}">
                    <a16:rowId xmlns:a16="http://schemas.microsoft.com/office/drawing/2014/main" val="3570437775"/>
                  </a:ext>
                </a:extLst>
              </a:tr>
              <a:tr h="370840">
                <a:tc>
                  <a:txBody>
                    <a:bodyPr/>
                    <a:lstStyle/>
                    <a:p>
                      <a:pPr algn="ctr"/>
                      <a:r>
                        <a:rPr lang="en-US" sz="1200">
                          <a:effectLst/>
                          <a:latin typeface="Courier New" panose="02070309020205020404" pitchFamily="49" charset="0"/>
                          <a:cs typeface="Courier New" panose="02070309020205020404" pitchFamily="49" charset="0"/>
                        </a:rPr>
                        <a:t>-0.0018 ± 0.0088</a:t>
                      </a:r>
                    </a:p>
                  </a:txBody>
                  <a:tcPr anchor="ctr">
                    <a:solidFill>
                      <a:schemeClr val="accent6">
                        <a:lumMod val="20000"/>
                        <a:lumOff val="80000"/>
                      </a:schemeClr>
                    </a:solidFill>
                  </a:tcPr>
                </a:tc>
                <a:tc>
                  <a:txBody>
                    <a:bodyPr/>
                    <a:lstStyle/>
                    <a:p>
                      <a:pPr algn="ctr"/>
                      <a:r>
                        <a:rPr lang="en-US" sz="1200" dirty="0">
                          <a:effectLst/>
                          <a:latin typeface="Courier New" panose="02070309020205020404" pitchFamily="49" charset="0"/>
                          <a:cs typeface="Courier New" panose="02070309020205020404" pitchFamily="49" charset="0"/>
                        </a:rPr>
                        <a:t>BMI</a:t>
                      </a:r>
                    </a:p>
                  </a:txBody>
                  <a:tcPr anchor="ctr">
                    <a:solidFill>
                      <a:schemeClr val="accent6">
                        <a:lumMod val="20000"/>
                        <a:lumOff val="80000"/>
                      </a:schemeClr>
                    </a:solidFill>
                  </a:tcPr>
                </a:tc>
                <a:extLst>
                  <a:ext uri="{0D108BD9-81ED-4DB2-BD59-A6C34878D82A}">
                    <a16:rowId xmlns:a16="http://schemas.microsoft.com/office/drawing/2014/main" val="4109197294"/>
                  </a:ext>
                </a:extLst>
              </a:tr>
            </a:tbl>
          </a:graphicData>
        </a:graphic>
      </p:graphicFrame>
      <p:sp>
        <p:nvSpPr>
          <p:cNvPr id="7" name="Content Placeholder 2">
            <a:extLst>
              <a:ext uri="{FF2B5EF4-FFF2-40B4-BE49-F238E27FC236}">
                <a16:creationId xmlns:a16="http://schemas.microsoft.com/office/drawing/2014/main" id="{248FBA8A-E4C6-3EAF-47C8-63E42EE50350}"/>
              </a:ext>
            </a:extLst>
          </p:cNvPr>
          <p:cNvSpPr txBox="1">
            <a:spLocks/>
          </p:cNvSpPr>
          <p:nvPr/>
        </p:nvSpPr>
        <p:spPr>
          <a:xfrm>
            <a:off x="6096000" y="3078747"/>
            <a:ext cx="5170530" cy="2595880"/>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600"/>
              </a:spcBef>
            </a:pPr>
            <a:r>
              <a:rPr lang="en-US" sz="1000" dirty="0">
                <a:solidFill>
                  <a:schemeClr val="tx1"/>
                </a:solidFill>
                <a:latin typeface="Courier New" panose="02070309020205020404" pitchFamily="49" charset="0"/>
                <a:cs typeface="Courier New" panose="02070309020205020404" pitchFamily="49" charset="0"/>
              </a:rPr>
              <a:t>Permutation importance in ELI5 tells us the importance of each feature by evaluating how much the model's performance decreases when the values of that feature are randomly shuffled.</a:t>
            </a:r>
          </a:p>
          <a:p>
            <a:pPr marL="228600" indent="-228600" algn="just">
              <a:spcBef>
                <a:spcPts val="600"/>
              </a:spcBef>
              <a:buAutoNum type="arabicPeriod"/>
            </a:pPr>
            <a:r>
              <a:rPr lang="en-US" sz="1000" dirty="0">
                <a:solidFill>
                  <a:schemeClr val="tx1"/>
                </a:solidFill>
                <a:latin typeface="Courier New" panose="02070309020205020404" pitchFamily="49" charset="0"/>
                <a:cs typeface="Courier New" panose="02070309020205020404" pitchFamily="49" charset="0"/>
              </a:rPr>
              <a:t>The original model's performance metric (e.g. AUC) is calculated on a validation set or through cross-validation</a:t>
            </a:r>
          </a:p>
          <a:p>
            <a:pPr marL="228600" indent="-228600" algn="just">
              <a:spcBef>
                <a:spcPts val="600"/>
              </a:spcBef>
              <a:buAutoNum type="arabicPeriod"/>
            </a:pPr>
            <a:r>
              <a:rPr lang="en-US" sz="1000" dirty="0">
                <a:solidFill>
                  <a:schemeClr val="tx1"/>
                </a:solidFill>
                <a:latin typeface="Courier New" panose="02070309020205020404" pitchFamily="49" charset="0"/>
                <a:cs typeface="Courier New" panose="02070309020205020404" pitchFamily="49" charset="0"/>
              </a:rPr>
              <a:t>The values of one feature at a time are randomly shuffled in the validation set.</a:t>
            </a:r>
          </a:p>
          <a:p>
            <a:pPr marL="228600" indent="-228600" algn="just">
              <a:spcBef>
                <a:spcPts val="600"/>
              </a:spcBef>
              <a:buAutoNum type="arabicPeriod"/>
            </a:pPr>
            <a:r>
              <a:rPr lang="en-US" sz="1000" dirty="0">
                <a:solidFill>
                  <a:schemeClr val="tx1"/>
                </a:solidFill>
                <a:latin typeface="Courier New" panose="02070309020205020404" pitchFamily="49" charset="0"/>
                <a:cs typeface="Courier New" panose="02070309020205020404" pitchFamily="49" charset="0"/>
              </a:rPr>
              <a:t>The model's performance metric is recalculated using the modified validation set.</a:t>
            </a:r>
          </a:p>
          <a:p>
            <a:pPr marL="228600" indent="-228600" algn="just">
              <a:spcBef>
                <a:spcPts val="600"/>
              </a:spcBef>
              <a:buAutoNum type="arabicPeriod"/>
            </a:pPr>
            <a:r>
              <a:rPr lang="en-US" sz="1000" dirty="0">
                <a:solidFill>
                  <a:schemeClr val="tx1"/>
                </a:solidFill>
                <a:latin typeface="Courier New" panose="02070309020205020404" pitchFamily="49" charset="0"/>
                <a:cs typeface="Courier New" panose="02070309020205020404" pitchFamily="49" charset="0"/>
              </a:rPr>
              <a:t>The difference between the original performance metric and the shuffled performance metric represents the importance of that feature. Larger decreases in performance indicate that the feature is more important.</a:t>
            </a:r>
          </a:p>
        </p:txBody>
      </p:sp>
      <p:sp>
        <p:nvSpPr>
          <p:cNvPr id="9" name="Content Placeholder 2">
            <a:extLst>
              <a:ext uri="{FF2B5EF4-FFF2-40B4-BE49-F238E27FC236}">
                <a16:creationId xmlns:a16="http://schemas.microsoft.com/office/drawing/2014/main" id="{8DB48800-BD54-EDA8-BF3C-D8CF698B8FE0}"/>
              </a:ext>
            </a:extLst>
          </p:cNvPr>
          <p:cNvSpPr txBox="1">
            <a:spLocks/>
          </p:cNvSpPr>
          <p:nvPr/>
        </p:nvSpPr>
        <p:spPr>
          <a:xfrm>
            <a:off x="476610" y="1659699"/>
            <a:ext cx="10789920" cy="1083501"/>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from eli5.sklearn import </a:t>
            </a:r>
            <a:r>
              <a:rPr lang="en-US" sz="1000" dirty="0" err="1">
                <a:solidFill>
                  <a:schemeClr val="tx1"/>
                </a:solidFill>
                <a:latin typeface="Courier New" panose="02070309020205020404" pitchFamily="49" charset="0"/>
                <a:cs typeface="Courier New" panose="02070309020205020404" pitchFamily="49" charset="0"/>
              </a:rPr>
              <a:t>PermutationImportance</a:t>
            </a: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a:solidFill>
                  <a:schemeClr val="tx1"/>
                </a:solidFill>
                <a:latin typeface="Courier New" panose="02070309020205020404" pitchFamily="49" charset="0"/>
                <a:cs typeface="Courier New" panose="02070309020205020404" pitchFamily="49" charset="0"/>
              </a:rPr>
              <a:t># Compute permutation importance using ELI5</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perm_nl</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PermutationImportance</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model_nl</a:t>
            </a:r>
            <a:r>
              <a:rPr lang="en-US" sz="1000" dirty="0">
                <a:solidFill>
                  <a:schemeClr val="tx1"/>
                </a:solidFill>
                <a:latin typeface="Courier New" panose="02070309020205020404" pitchFamily="49" charset="0"/>
                <a:cs typeface="Courier New" panose="02070309020205020404" pitchFamily="49" charset="0"/>
              </a:rPr>
              <a:t>).fit(</a:t>
            </a:r>
            <a:r>
              <a:rPr lang="en-US" sz="1000" dirty="0" err="1">
                <a:solidFill>
                  <a:schemeClr val="tx1"/>
                </a:solidFill>
                <a:latin typeface="Courier New" panose="02070309020205020404" pitchFamily="49" charset="0"/>
                <a:cs typeface="Courier New" panose="02070309020205020404" pitchFamily="49" charset="0"/>
              </a:rPr>
              <a:t>X_nl_test</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y_nl_test</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eli5.show_weights(</a:t>
            </a:r>
            <a:r>
              <a:rPr lang="en-US" sz="1000" dirty="0" err="1">
                <a:solidFill>
                  <a:schemeClr val="tx1"/>
                </a:solidFill>
                <a:latin typeface="Courier New" panose="02070309020205020404" pitchFamily="49" charset="0"/>
                <a:cs typeface="Courier New" panose="02070309020205020404" pitchFamily="49" charset="0"/>
              </a:rPr>
              <a:t>perm_nl</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feature_names</a:t>
            </a:r>
            <a:r>
              <a:rPr lang="en-US" sz="1000" dirty="0">
                <a:solidFill>
                  <a:schemeClr val="tx1"/>
                </a:solidFill>
                <a:latin typeface="Courier New" panose="02070309020205020404" pitchFamily="49" charset="0"/>
                <a:cs typeface="Courier New" panose="02070309020205020404" pitchFamily="49" charset="0"/>
              </a:rPr>
              <a:t>=list(</a:t>
            </a:r>
            <a:r>
              <a:rPr lang="en-US" sz="1000" dirty="0" err="1">
                <a:solidFill>
                  <a:schemeClr val="tx1"/>
                </a:solidFill>
                <a:latin typeface="Courier New" panose="02070309020205020404" pitchFamily="49" charset="0"/>
                <a:cs typeface="Courier New" panose="02070309020205020404" pitchFamily="49" charset="0"/>
              </a:rPr>
              <a:t>X_nl_test.columns</a:t>
            </a:r>
            <a:r>
              <a:rPr lang="en-US" sz="10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0418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Prep for Analysis</a:t>
            </a:r>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9"/>
            <a:ext cx="10790208" cy="666668"/>
          </a:xfrm>
          <a:ln>
            <a:solidFill>
              <a:schemeClr val="tx1"/>
            </a:solidFill>
          </a:ln>
        </p:spPr>
        <p:txBody>
          <a:bodyPr>
            <a:noAutofit/>
          </a:bodyPr>
          <a:lstStyle/>
          <a:p>
            <a:pPr>
              <a:lnSpc>
                <a:spcPct val="100000"/>
              </a:lnSpc>
              <a:spcBef>
                <a:spcPts val="600"/>
              </a:spcBef>
            </a:pPr>
            <a:r>
              <a:rPr lang="en-US" sz="800" dirty="0">
                <a:solidFill>
                  <a:schemeClr val="tx1"/>
                </a:solidFill>
                <a:latin typeface="Courier New" panose="02070309020205020404" pitchFamily="49" charset="0"/>
              </a:rPr>
              <a:t>#get the code for COVID-19</a:t>
            </a:r>
          </a:p>
          <a:p>
            <a:pPr>
              <a:lnSpc>
                <a:spcPct val="100000"/>
              </a:lnSpc>
              <a:spcBef>
                <a:spcPts val="600"/>
              </a:spcBef>
            </a:pPr>
            <a:r>
              <a:rPr lang="en-US" sz="800" dirty="0" err="1">
                <a:solidFill>
                  <a:schemeClr val="tx1"/>
                </a:solidFill>
                <a:latin typeface="Courier New" panose="02070309020205020404" pitchFamily="49" charset="0"/>
              </a:rPr>
              <a:t>covid_code</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conditions.loc</a:t>
            </a:r>
            <a:r>
              <a:rPr lang="en-US" sz="800" dirty="0">
                <a:solidFill>
                  <a:schemeClr val="tx1"/>
                </a:solidFill>
                <a:latin typeface="Courier New" panose="02070309020205020404" pitchFamily="49" charset="0"/>
              </a:rPr>
              <a:t>[conditions['DESCRIPTION'] == 'COVID-19', 'CODE'].values[0]</a:t>
            </a:r>
          </a:p>
          <a:p>
            <a:pPr>
              <a:lnSpc>
                <a:spcPct val="100000"/>
              </a:lnSpc>
              <a:spcBef>
                <a:spcPts val="600"/>
              </a:spcBef>
            </a:pPr>
            <a:r>
              <a:rPr lang="en-US" sz="800" dirty="0" err="1">
                <a:solidFill>
                  <a:schemeClr val="tx1"/>
                </a:solidFill>
                <a:latin typeface="Courier New" panose="02070309020205020404" pitchFamily="49" charset="0"/>
              </a:rPr>
              <a:t>covid_code</a:t>
            </a:r>
            <a:endParaRPr lang="en-US" sz="800" dirty="0">
              <a:solidFill>
                <a:schemeClr val="tx1"/>
              </a:solidFill>
              <a:latin typeface="Courier New" panose="02070309020205020404" pitchFamily="49" charset="0"/>
            </a:endParaRPr>
          </a:p>
        </p:txBody>
      </p:sp>
      <p:sp>
        <p:nvSpPr>
          <p:cNvPr id="4" name="Content Placeholder 2">
            <a:extLst>
              <a:ext uri="{FF2B5EF4-FFF2-40B4-BE49-F238E27FC236}">
                <a16:creationId xmlns:a16="http://schemas.microsoft.com/office/drawing/2014/main" id="{2176A397-932D-DF9B-083B-213CEE86A730}"/>
              </a:ext>
            </a:extLst>
          </p:cNvPr>
          <p:cNvSpPr txBox="1">
            <a:spLocks/>
          </p:cNvSpPr>
          <p:nvPr/>
        </p:nvSpPr>
        <p:spPr>
          <a:xfrm>
            <a:off x="373092" y="1733911"/>
            <a:ext cx="10790208" cy="666668"/>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800" dirty="0">
                <a:solidFill>
                  <a:schemeClr val="tx1"/>
                </a:solidFill>
                <a:latin typeface="Courier New" panose="02070309020205020404" pitchFamily="49" charset="0"/>
              </a:rPr>
              <a:t>#get the observation code for COVID-19</a:t>
            </a:r>
          </a:p>
          <a:p>
            <a:pPr>
              <a:lnSpc>
                <a:spcPct val="100000"/>
              </a:lnSpc>
              <a:spcBef>
                <a:spcPts val="600"/>
              </a:spcBef>
            </a:pPr>
            <a:r>
              <a:rPr lang="en-US" sz="800" dirty="0" err="1">
                <a:solidFill>
                  <a:schemeClr val="tx1"/>
                </a:solidFill>
                <a:latin typeface="Courier New" panose="02070309020205020404" pitchFamily="49" charset="0"/>
              </a:rPr>
              <a:t>obs_code</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observations.loc</a:t>
            </a:r>
            <a:r>
              <a:rPr lang="en-US" sz="800" dirty="0">
                <a:solidFill>
                  <a:schemeClr val="tx1"/>
                </a:solidFill>
                <a:latin typeface="Courier New" panose="02070309020205020404" pitchFamily="49" charset="0"/>
              </a:rPr>
              <a:t>[observations['DESCRIPTION'] == 'SARS-CoV-2 RNA </a:t>
            </a:r>
            <a:r>
              <a:rPr lang="en-US" sz="800" dirty="0" err="1">
                <a:solidFill>
                  <a:schemeClr val="tx1"/>
                </a:solidFill>
                <a:latin typeface="Courier New" panose="02070309020205020404" pitchFamily="49" charset="0"/>
              </a:rPr>
              <a:t>Pnl</a:t>
            </a:r>
            <a:r>
              <a:rPr lang="en-US" sz="800" dirty="0">
                <a:solidFill>
                  <a:schemeClr val="tx1"/>
                </a:solidFill>
                <a:latin typeface="Courier New" panose="02070309020205020404" pitchFamily="49" charset="0"/>
              </a:rPr>
              <a:t> Resp </a:t>
            </a:r>
            <a:r>
              <a:rPr lang="en-US" sz="800" dirty="0" err="1">
                <a:solidFill>
                  <a:schemeClr val="tx1"/>
                </a:solidFill>
                <a:latin typeface="Courier New" panose="02070309020205020404" pitchFamily="49" charset="0"/>
              </a:rPr>
              <a:t>NAA+probe</a:t>
            </a:r>
            <a:r>
              <a:rPr lang="en-US" sz="800" dirty="0">
                <a:solidFill>
                  <a:schemeClr val="tx1"/>
                </a:solidFill>
                <a:latin typeface="Courier New" panose="02070309020205020404" pitchFamily="49" charset="0"/>
              </a:rPr>
              <a:t>', 'CODE'].values[0]</a:t>
            </a:r>
          </a:p>
          <a:p>
            <a:pPr>
              <a:lnSpc>
                <a:spcPct val="100000"/>
              </a:lnSpc>
              <a:spcBef>
                <a:spcPts val="600"/>
              </a:spcBef>
            </a:pPr>
            <a:r>
              <a:rPr lang="en-US" sz="800" dirty="0" err="1">
                <a:solidFill>
                  <a:schemeClr val="tx1"/>
                </a:solidFill>
                <a:latin typeface="Courier New" panose="02070309020205020404" pitchFamily="49" charset="0"/>
              </a:rPr>
              <a:t>obs_code</a:t>
            </a:r>
            <a:endParaRPr lang="en-US" sz="800" dirty="0">
              <a:solidFill>
                <a:schemeClr val="tx1"/>
              </a:solidFill>
              <a:latin typeface="Courier New" panose="02070309020205020404" pitchFamily="49" charset="0"/>
            </a:endParaRPr>
          </a:p>
        </p:txBody>
      </p:sp>
      <p:sp>
        <p:nvSpPr>
          <p:cNvPr id="5" name="Content Placeholder 2">
            <a:extLst>
              <a:ext uri="{FF2B5EF4-FFF2-40B4-BE49-F238E27FC236}">
                <a16:creationId xmlns:a16="http://schemas.microsoft.com/office/drawing/2014/main" id="{10FFD08C-D24A-57E4-1F78-D550AC6AB351}"/>
              </a:ext>
            </a:extLst>
          </p:cNvPr>
          <p:cNvSpPr txBox="1">
            <a:spLocks/>
          </p:cNvSpPr>
          <p:nvPr/>
        </p:nvSpPr>
        <p:spPr>
          <a:xfrm>
            <a:off x="373092" y="2501663"/>
            <a:ext cx="10790208" cy="666668"/>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800" dirty="0">
                <a:solidFill>
                  <a:schemeClr val="tx1"/>
                </a:solidFill>
                <a:latin typeface="Courier New" panose="02070309020205020404" pitchFamily="49" charset="0"/>
              </a:rPr>
              <a:t>#get the care plan code for COVID-19</a:t>
            </a:r>
          </a:p>
          <a:p>
            <a:pPr>
              <a:lnSpc>
                <a:spcPct val="100000"/>
              </a:lnSpc>
              <a:spcBef>
                <a:spcPts val="600"/>
              </a:spcBef>
            </a:pPr>
            <a:r>
              <a:rPr lang="en-US" sz="800" dirty="0" err="1">
                <a:solidFill>
                  <a:schemeClr val="tx1"/>
                </a:solidFill>
                <a:latin typeface="Courier New" panose="02070309020205020404" pitchFamily="49" charset="0"/>
              </a:rPr>
              <a:t>care_code</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care_plans.loc</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care_plans</a:t>
            </a:r>
            <a:r>
              <a:rPr lang="en-US" sz="800" dirty="0">
                <a:solidFill>
                  <a:schemeClr val="tx1"/>
                </a:solidFill>
                <a:latin typeface="Courier New" panose="02070309020205020404" pitchFamily="49" charset="0"/>
              </a:rPr>
              <a:t>['REASONDESCRIPTION'] == 'COVID-19', 'CODE'].values[0]</a:t>
            </a:r>
          </a:p>
          <a:p>
            <a:pPr>
              <a:lnSpc>
                <a:spcPct val="100000"/>
              </a:lnSpc>
              <a:spcBef>
                <a:spcPts val="600"/>
              </a:spcBef>
            </a:pPr>
            <a:r>
              <a:rPr lang="en-US" sz="800" dirty="0" err="1">
                <a:solidFill>
                  <a:schemeClr val="tx1"/>
                </a:solidFill>
                <a:latin typeface="Courier New" panose="02070309020205020404" pitchFamily="49" charset="0"/>
              </a:rPr>
              <a:t>care_code</a:t>
            </a:r>
            <a:endParaRPr lang="en-US" sz="800" dirty="0">
              <a:solidFill>
                <a:schemeClr val="tx1"/>
              </a:solidFill>
              <a:latin typeface="Courier New" panose="02070309020205020404" pitchFamily="49" charset="0"/>
            </a:endParaRPr>
          </a:p>
        </p:txBody>
      </p:sp>
      <p:sp>
        <p:nvSpPr>
          <p:cNvPr id="7" name="Content Placeholder 2">
            <a:extLst>
              <a:ext uri="{FF2B5EF4-FFF2-40B4-BE49-F238E27FC236}">
                <a16:creationId xmlns:a16="http://schemas.microsoft.com/office/drawing/2014/main" id="{BF88B5A7-1685-8AB7-0C5A-F826E70EAC2A}"/>
              </a:ext>
            </a:extLst>
          </p:cNvPr>
          <p:cNvSpPr txBox="1">
            <a:spLocks/>
          </p:cNvSpPr>
          <p:nvPr/>
        </p:nvSpPr>
        <p:spPr>
          <a:xfrm>
            <a:off x="373092" y="3269415"/>
            <a:ext cx="10790208" cy="666668"/>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800" dirty="0">
                <a:solidFill>
                  <a:schemeClr val="tx1"/>
                </a:solidFill>
                <a:latin typeface="Courier New" panose="02070309020205020404" pitchFamily="49" charset="0"/>
              </a:rPr>
              <a:t>#get the encounter code for COVID-19 admissions</a:t>
            </a:r>
          </a:p>
          <a:p>
            <a:pPr>
              <a:lnSpc>
                <a:spcPct val="100000"/>
              </a:lnSpc>
              <a:spcBef>
                <a:spcPts val="600"/>
              </a:spcBef>
            </a:pPr>
            <a:r>
              <a:rPr lang="en-US" sz="800" dirty="0" err="1">
                <a:solidFill>
                  <a:schemeClr val="tx1"/>
                </a:solidFill>
                <a:latin typeface="Courier New" panose="02070309020205020404" pitchFamily="49" charset="0"/>
              </a:rPr>
              <a:t>enctr_code</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encounters.loc</a:t>
            </a:r>
            <a:r>
              <a:rPr lang="en-US" sz="800" dirty="0">
                <a:solidFill>
                  <a:schemeClr val="tx1"/>
                </a:solidFill>
                <a:latin typeface="Courier New" panose="02070309020205020404" pitchFamily="49" charset="0"/>
              </a:rPr>
              <a:t>[encounters['REASONDESCRIPTION'] == 'COVID-19', 'CODE'].values[0]</a:t>
            </a:r>
          </a:p>
          <a:p>
            <a:pPr>
              <a:lnSpc>
                <a:spcPct val="100000"/>
              </a:lnSpc>
              <a:spcBef>
                <a:spcPts val="600"/>
              </a:spcBef>
            </a:pPr>
            <a:r>
              <a:rPr lang="en-US" sz="800" dirty="0" err="1">
                <a:solidFill>
                  <a:schemeClr val="tx1"/>
                </a:solidFill>
                <a:latin typeface="Courier New" panose="02070309020205020404" pitchFamily="49" charset="0"/>
              </a:rPr>
              <a:t>enctr_code</a:t>
            </a:r>
            <a:endParaRPr lang="en-US" sz="800" dirty="0">
              <a:solidFill>
                <a:schemeClr val="tx1"/>
              </a:solidFill>
              <a:latin typeface="Courier New" panose="02070309020205020404" pitchFamily="49" charset="0"/>
            </a:endParaRPr>
          </a:p>
        </p:txBody>
      </p:sp>
    </p:spTree>
    <p:extLst>
      <p:ext uri="{BB962C8B-B14F-4D97-AF65-F5344CB8AC3E}">
        <p14:creationId xmlns:p14="http://schemas.microsoft.com/office/powerpoint/2010/main" val="42279324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Explainable AI with ELI5</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3"/>
            <a:ext cx="10789920" cy="463396"/>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ELI5 also provides tools for generating textual explanations for machine learning models. Textual explanations can help us understand how a model arrived at a particular decision or prediction.</a:t>
            </a:r>
          </a:p>
        </p:txBody>
      </p:sp>
      <p:graphicFrame>
        <p:nvGraphicFramePr>
          <p:cNvPr id="5" name="Table 4">
            <a:extLst>
              <a:ext uri="{FF2B5EF4-FFF2-40B4-BE49-F238E27FC236}">
                <a16:creationId xmlns:a16="http://schemas.microsoft.com/office/drawing/2014/main" id="{F8F4473F-82D7-F926-E4D9-6541BB1A96A5}"/>
              </a:ext>
            </a:extLst>
          </p:cNvPr>
          <p:cNvGraphicFramePr>
            <a:graphicFrameLocks noGrp="1"/>
          </p:cNvGraphicFramePr>
          <p:nvPr>
            <p:extLst>
              <p:ext uri="{D42A27DB-BD31-4B8C-83A1-F6EECF244321}">
                <p14:modId xmlns:p14="http://schemas.microsoft.com/office/powerpoint/2010/main" val="2337008232"/>
              </p:ext>
            </p:extLst>
          </p:nvPr>
        </p:nvGraphicFramePr>
        <p:xfrm>
          <a:off x="476610" y="2213222"/>
          <a:ext cx="5212080" cy="4079240"/>
        </p:xfrm>
        <a:graphic>
          <a:graphicData uri="http://schemas.openxmlformats.org/drawingml/2006/table">
            <a:tbl>
              <a:tblPr firstRow="1" bandRow="1">
                <a:tableStyleId>{5C22544A-7EE6-4342-B048-85BDC9FD1C3A}</a:tableStyleId>
              </a:tblPr>
              <a:tblGrid>
                <a:gridCol w="2606040">
                  <a:extLst>
                    <a:ext uri="{9D8B030D-6E8A-4147-A177-3AD203B41FA5}">
                      <a16:colId xmlns:a16="http://schemas.microsoft.com/office/drawing/2014/main" val="767918978"/>
                    </a:ext>
                  </a:extLst>
                </a:gridCol>
                <a:gridCol w="2606040">
                  <a:extLst>
                    <a:ext uri="{9D8B030D-6E8A-4147-A177-3AD203B41FA5}">
                      <a16:colId xmlns:a16="http://schemas.microsoft.com/office/drawing/2014/main" val="726569644"/>
                    </a:ext>
                  </a:extLst>
                </a:gridCol>
              </a:tblGrid>
              <a:tr h="370840">
                <a:tc gridSpan="2">
                  <a:txBody>
                    <a:bodyPr/>
                    <a:lstStyle/>
                    <a:p>
                      <a:pPr algn="ctr"/>
                      <a:r>
                        <a:rPr lang="en-US" sz="1200" b="1" i="0" kern="1200" dirty="0">
                          <a:solidFill>
                            <a:schemeClr val="tx1"/>
                          </a:solidFill>
                          <a:effectLst/>
                          <a:latin typeface="Courier New" panose="02070309020205020404" pitchFamily="49" charset="0"/>
                          <a:ea typeface="+mn-ea"/>
                          <a:cs typeface="Courier New" panose="02070309020205020404" pitchFamily="49" charset="0"/>
                        </a:rPr>
                        <a:t>y=died </a:t>
                      </a:r>
                      <a:r>
                        <a:rPr lang="en-US" sz="1200" b="0" i="0" kern="1200" dirty="0">
                          <a:solidFill>
                            <a:schemeClr val="tx1"/>
                          </a:solidFill>
                          <a:effectLst/>
                          <a:latin typeface="Courier New" panose="02070309020205020404" pitchFamily="49" charset="0"/>
                          <a:ea typeface="+mn-ea"/>
                          <a:cs typeface="Courier New" panose="02070309020205020404" pitchFamily="49" charset="0"/>
                        </a:rPr>
                        <a:t>(probability </a:t>
                      </a:r>
                      <a:r>
                        <a:rPr lang="en-US" sz="1200" b="1" i="0" kern="1200" dirty="0">
                          <a:solidFill>
                            <a:schemeClr val="tx1"/>
                          </a:solidFill>
                          <a:effectLst/>
                          <a:latin typeface="Courier New" panose="02070309020205020404" pitchFamily="49" charset="0"/>
                          <a:ea typeface="+mn-ea"/>
                          <a:cs typeface="Courier New" panose="02070309020205020404" pitchFamily="49" charset="0"/>
                        </a:rPr>
                        <a:t>0.986</a:t>
                      </a:r>
                      <a:r>
                        <a:rPr lang="en-US" sz="1200" b="0" i="0" kern="1200" dirty="0">
                          <a:solidFill>
                            <a:schemeClr val="tx1"/>
                          </a:solidFill>
                          <a:effectLst/>
                          <a:latin typeface="Courier New" panose="02070309020205020404" pitchFamily="49" charset="0"/>
                          <a:ea typeface="+mn-ea"/>
                          <a:cs typeface="Courier New" panose="02070309020205020404" pitchFamily="49" charset="0"/>
                        </a:rPr>
                        <a:t>, score </a:t>
                      </a:r>
                      <a:r>
                        <a:rPr lang="en-US" sz="1200" b="1" i="0" kern="1200" dirty="0">
                          <a:solidFill>
                            <a:schemeClr val="tx1"/>
                          </a:solidFill>
                          <a:effectLst/>
                          <a:latin typeface="Courier New" panose="02070309020205020404" pitchFamily="49" charset="0"/>
                          <a:ea typeface="+mn-ea"/>
                          <a:cs typeface="Courier New" panose="02070309020205020404" pitchFamily="49" charset="0"/>
                        </a:rPr>
                        <a:t>4.224</a:t>
                      </a:r>
                      <a:r>
                        <a:rPr lang="en-US" sz="1200" b="0" i="0" kern="1200" dirty="0">
                          <a:solidFill>
                            <a:schemeClr val="tx1"/>
                          </a:solidFill>
                          <a:effectLst/>
                          <a:latin typeface="Courier New" panose="02070309020205020404" pitchFamily="49" charset="0"/>
                          <a:ea typeface="+mn-ea"/>
                          <a:cs typeface="Courier New" panose="02070309020205020404" pitchFamily="49" charset="0"/>
                        </a:rPr>
                        <a:t>) top features</a:t>
                      </a:r>
                      <a:endParaRPr lang="en-US" sz="1200" dirty="0">
                        <a:solidFill>
                          <a:schemeClr val="tx1"/>
                        </a:solidFill>
                        <a:effectLst/>
                        <a:latin typeface="Courier New" panose="02070309020205020404" pitchFamily="49" charset="0"/>
                        <a:cs typeface="Courier New" panose="02070309020205020404" pitchFamily="49" charset="0"/>
                      </a:endParaRPr>
                    </a:p>
                  </a:txBody>
                  <a:tcPr anchor="ctr">
                    <a:noFill/>
                  </a:tcPr>
                </a:tc>
                <a:tc hMerge="1">
                  <a:txBody>
                    <a:bodyPr/>
                    <a:lstStyle/>
                    <a:p>
                      <a:pPr algn="ctr"/>
                      <a:endParaRPr lang="en-US" sz="1200" dirty="0">
                        <a:effectLst/>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163609223"/>
                  </a:ext>
                </a:extLst>
              </a:tr>
              <a:tr h="370840">
                <a:tc>
                  <a:txBody>
                    <a:bodyPr/>
                    <a:lstStyle/>
                    <a:p>
                      <a:pPr algn="ctr"/>
                      <a:r>
                        <a:rPr lang="en-US" sz="1200" b="1" dirty="0">
                          <a:solidFill>
                            <a:schemeClr val="bg1"/>
                          </a:solidFill>
                          <a:effectLst/>
                          <a:latin typeface="Courier New" panose="02070309020205020404" pitchFamily="49" charset="0"/>
                          <a:cs typeface="Courier New" panose="02070309020205020404" pitchFamily="49" charset="0"/>
                        </a:rPr>
                        <a:t>Contribution</a:t>
                      </a:r>
                    </a:p>
                  </a:txBody>
                  <a:tcPr anchor="ctr">
                    <a:solidFill>
                      <a:schemeClr val="accent1"/>
                    </a:solidFill>
                  </a:tcPr>
                </a:tc>
                <a:tc>
                  <a:txBody>
                    <a:bodyPr/>
                    <a:lstStyle/>
                    <a:p>
                      <a:pPr algn="ctr"/>
                      <a:r>
                        <a:rPr lang="en-US" sz="1200" b="1" dirty="0">
                          <a:solidFill>
                            <a:schemeClr val="bg1"/>
                          </a:solidFill>
                          <a:effectLst/>
                          <a:latin typeface="Courier New" panose="02070309020205020404" pitchFamily="49" charset="0"/>
                          <a:cs typeface="Courier New" panose="02070309020205020404" pitchFamily="49" charset="0"/>
                        </a:rPr>
                        <a:t>Feature</a:t>
                      </a:r>
                    </a:p>
                  </a:txBody>
                  <a:tcPr anchor="ctr">
                    <a:solidFill>
                      <a:schemeClr val="accent1"/>
                    </a:solidFill>
                  </a:tcPr>
                </a:tc>
                <a:extLst>
                  <a:ext uri="{0D108BD9-81ED-4DB2-BD59-A6C34878D82A}">
                    <a16:rowId xmlns:a16="http://schemas.microsoft.com/office/drawing/2014/main" val="2139972180"/>
                  </a:ext>
                </a:extLst>
              </a:tr>
              <a:tr h="370840">
                <a:tc>
                  <a:txBody>
                    <a:bodyPr/>
                    <a:lstStyle/>
                    <a:p>
                      <a:pPr algn="ctr"/>
                      <a:r>
                        <a:rPr lang="en-US" sz="1200">
                          <a:effectLst/>
                          <a:latin typeface="Courier New" panose="02070309020205020404" pitchFamily="49" charset="0"/>
                          <a:cs typeface="Courier New" panose="02070309020205020404" pitchFamily="49" charset="0"/>
                        </a:rPr>
                        <a:t>+3.855</a:t>
                      </a:r>
                    </a:p>
                  </a:txBody>
                  <a:tcPr anchor="ctr">
                    <a:solidFill>
                      <a:schemeClr val="accent6">
                        <a:lumMod val="60000"/>
                        <a:lumOff val="40000"/>
                      </a:schemeClr>
                    </a:solidFill>
                  </a:tcPr>
                </a:tc>
                <a:tc>
                  <a:txBody>
                    <a:bodyPr/>
                    <a:lstStyle/>
                    <a:p>
                      <a:pPr algn="ctr"/>
                      <a:r>
                        <a:rPr lang="en-US" sz="1200">
                          <a:effectLst/>
                          <a:latin typeface="Courier New" panose="02070309020205020404" pitchFamily="49" charset="0"/>
                          <a:cs typeface="Courier New" panose="02070309020205020404" pitchFamily="49" charset="0"/>
                        </a:rPr>
                        <a:t>ventilated</a:t>
                      </a:r>
                    </a:p>
                  </a:txBody>
                  <a:tcPr anchor="ctr">
                    <a:solidFill>
                      <a:schemeClr val="accent6">
                        <a:lumMod val="60000"/>
                        <a:lumOff val="40000"/>
                      </a:schemeClr>
                    </a:solidFill>
                  </a:tcPr>
                </a:tc>
                <a:extLst>
                  <a:ext uri="{0D108BD9-81ED-4DB2-BD59-A6C34878D82A}">
                    <a16:rowId xmlns:a16="http://schemas.microsoft.com/office/drawing/2014/main" val="184093900"/>
                  </a:ext>
                </a:extLst>
              </a:tr>
              <a:tr h="370840">
                <a:tc>
                  <a:txBody>
                    <a:bodyPr/>
                    <a:lstStyle/>
                    <a:p>
                      <a:pPr algn="ctr"/>
                      <a:r>
                        <a:rPr lang="en-US" sz="1200">
                          <a:effectLst/>
                          <a:latin typeface="Courier New" panose="02070309020205020404" pitchFamily="49" charset="0"/>
                          <a:cs typeface="Courier New" panose="02070309020205020404" pitchFamily="49" charset="0"/>
                        </a:rPr>
                        <a:t>+1.220</a:t>
                      </a:r>
                    </a:p>
                  </a:txBody>
                  <a:tcPr anchor="ctr">
                    <a:solidFill>
                      <a:schemeClr val="accent6">
                        <a:lumMod val="20000"/>
                        <a:lumOff val="80000"/>
                      </a:schemeClr>
                    </a:solidFill>
                  </a:tcPr>
                </a:tc>
                <a:tc>
                  <a:txBody>
                    <a:bodyPr/>
                    <a:lstStyle/>
                    <a:p>
                      <a:pPr algn="ctr"/>
                      <a:r>
                        <a:rPr lang="en-US" sz="1200">
                          <a:effectLst/>
                          <a:latin typeface="Courier New" panose="02070309020205020404" pitchFamily="49" charset="0"/>
                          <a:cs typeface="Courier New" panose="02070309020205020404" pitchFamily="49" charset="0"/>
                        </a:rPr>
                        <a:t>LOS</a:t>
                      </a:r>
                    </a:p>
                  </a:txBody>
                  <a:tcPr anchor="ctr">
                    <a:solidFill>
                      <a:schemeClr val="accent6">
                        <a:lumMod val="20000"/>
                        <a:lumOff val="80000"/>
                      </a:schemeClr>
                    </a:solidFill>
                  </a:tcPr>
                </a:tc>
                <a:extLst>
                  <a:ext uri="{0D108BD9-81ED-4DB2-BD59-A6C34878D82A}">
                    <a16:rowId xmlns:a16="http://schemas.microsoft.com/office/drawing/2014/main" val="3867971696"/>
                  </a:ext>
                </a:extLst>
              </a:tr>
              <a:tr h="370840">
                <a:tc>
                  <a:txBody>
                    <a:bodyPr/>
                    <a:lstStyle/>
                    <a:p>
                      <a:pPr algn="ctr"/>
                      <a:r>
                        <a:rPr lang="en-US" sz="1200">
                          <a:effectLst/>
                          <a:latin typeface="Courier New" panose="02070309020205020404" pitchFamily="49" charset="0"/>
                          <a:cs typeface="Courier New" panose="02070309020205020404" pitchFamily="49" charset="0"/>
                        </a:rPr>
                        <a:t>+0.607</a:t>
                      </a:r>
                    </a:p>
                  </a:txBody>
                  <a:tcPr anchor="ctr">
                    <a:solidFill>
                      <a:schemeClr val="accent6">
                        <a:lumMod val="20000"/>
                        <a:lumOff val="80000"/>
                      </a:schemeClr>
                    </a:solidFill>
                  </a:tcPr>
                </a:tc>
                <a:tc>
                  <a:txBody>
                    <a:bodyPr/>
                    <a:lstStyle/>
                    <a:p>
                      <a:pPr algn="ctr"/>
                      <a:r>
                        <a:rPr lang="en-US" sz="1200">
                          <a:effectLst/>
                          <a:latin typeface="Courier New" panose="02070309020205020404" pitchFamily="49" charset="0"/>
                          <a:cs typeface="Courier New" panose="02070309020205020404" pitchFamily="49" charset="0"/>
                        </a:rPr>
                        <a:t>icu_admit</a:t>
                      </a:r>
                    </a:p>
                  </a:txBody>
                  <a:tcPr anchor="ctr">
                    <a:solidFill>
                      <a:schemeClr val="accent6">
                        <a:lumMod val="20000"/>
                        <a:lumOff val="80000"/>
                      </a:schemeClr>
                    </a:solidFill>
                  </a:tcPr>
                </a:tc>
                <a:extLst>
                  <a:ext uri="{0D108BD9-81ED-4DB2-BD59-A6C34878D82A}">
                    <a16:rowId xmlns:a16="http://schemas.microsoft.com/office/drawing/2014/main" val="3866661941"/>
                  </a:ext>
                </a:extLst>
              </a:tr>
              <a:tr h="370840">
                <a:tc>
                  <a:txBody>
                    <a:bodyPr/>
                    <a:lstStyle/>
                    <a:p>
                      <a:pPr algn="ctr"/>
                      <a:r>
                        <a:rPr lang="en-US" sz="1200">
                          <a:effectLst/>
                          <a:latin typeface="Courier New" panose="02070309020205020404" pitchFamily="49" charset="0"/>
                          <a:cs typeface="Courier New" panose="02070309020205020404" pitchFamily="49" charset="0"/>
                        </a:rPr>
                        <a:t>+0.376</a:t>
                      </a:r>
                    </a:p>
                  </a:txBody>
                  <a:tcPr anchor="ctr">
                    <a:solidFill>
                      <a:schemeClr val="accent6">
                        <a:lumMod val="20000"/>
                        <a:lumOff val="80000"/>
                      </a:schemeClr>
                    </a:solidFill>
                  </a:tcPr>
                </a:tc>
                <a:tc>
                  <a:txBody>
                    <a:bodyPr/>
                    <a:lstStyle/>
                    <a:p>
                      <a:pPr algn="ctr"/>
                      <a:r>
                        <a:rPr lang="en-US" sz="1200">
                          <a:effectLst/>
                          <a:latin typeface="Courier New" panose="02070309020205020404" pitchFamily="49" charset="0"/>
                          <a:cs typeface="Courier New" panose="02070309020205020404" pitchFamily="49" charset="0"/>
                        </a:rPr>
                        <a:t>age</a:t>
                      </a:r>
                    </a:p>
                  </a:txBody>
                  <a:tcPr anchor="ctr">
                    <a:solidFill>
                      <a:schemeClr val="accent6">
                        <a:lumMod val="20000"/>
                        <a:lumOff val="80000"/>
                      </a:schemeClr>
                    </a:solidFill>
                  </a:tcPr>
                </a:tc>
                <a:extLst>
                  <a:ext uri="{0D108BD9-81ED-4DB2-BD59-A6C34878D82A}">
                    <a16:rowId xmlns:a16="http://schemas.microsoft.com/office/drawing/2014/main" val="2351979990"/>
                  </a:ext>
                </a:extLst>
              </a:tr>
              <a:tr h="370840">
                <a:tc>
                  <a:txBody>
                    <a:bodyPr/>
                    <a:lstStyle/>
                    <a:p>
                      <a:pPr algn="ctr"/>
                      <a:r>
                        <a:rPr lang="en-US" sz="1200">
                          <a:effectLst/>
                          <a:latin typeface="Courier New" panose="02070309020205020404" pitchFamily="49" charset="0"/>
                          <a:cs typeface="Courier New" panose="02070309020205020404" pitchFamily="49" charset="0"/>
                        </a:rPr>
                        <a:t>+0.069</a:t>
                      </a:r>
                    </a:p>
                  </a:txBody>
                  <a:tcPr anchor="ctr">
                    <a:solidFill>
                      <a:schemeClr val="accent6">
                        <a:lumMod val="20000"/>
                        <a:lumOff val="80000"/>
                      </a:schemeClr>
                    </a:solidFill>
                  </a:tcPr>
                </a:tc>
                <a:tc>
                  <a:txBody>
                    <a:bodyPr/>
                    <a:lstStyle/>
                    <a:p>
                      <a:pPr algn="ctr"/>
                      <a:r>
                        <a:rPr lang="en-US" sz="1200">
                          <a:effectLst/>
                          <a:latin typeface="Courier New" panose="02070309020205020404" pitchFamily="49" charset="0"/>
                          <a:cs typeface="Courier New" panose="02070309020205020404" pitchFamily="49" charset="0"/>
                        </a:rPr>
                        <a:t>is_male</a:t>
                      </a:r>
                    </a:p>
                  </a:txBody>
                  <a:tcPr anchor="ctr">
                    <a:solidFill>
                      <a:schemeClr val="accent6">
                        <a:lumMod val="20000"/>
                        <a:lumOff val="80000"/>
                      </a:schemeClr>
                    </a:solidFill>
                  </a:tcPr>
                </a:tc>
                <a:extLst>
                  <a:ext uri="{0D108BD9-81ED-4DB2-BD59-A6C34878D82A}">
                    <a16:rowId xmlns:a16="http://schemas.microsoft.com/office/drawing/2014/main" val="3570437775"/>
                  </a:ext>
                </a:extLst>
              </a:tr>
              <a:tr h="370840">
                <a:tc>
                  <a:txBody>
                    <a:bodyPr/>
                    <a:lstStyle/>
                    <a:p>
                      <a:pPr algn="ctr"/>
                      <a:r>
                        <a:rPr lang="en-US" sz="1200">
                          <a:effectLst/>
                          <a:latin typeface="Courier New" panose="02070309020205020404" pitchFamily="49" charset="0"/>
                          <a:cs typeface="Courier New" panose="02070309020205020404" pitchFamily="49" charset="0"/>
                        </a:rPr>
                        <a:t>+0.008</a:t>
                      </a:r>
                    </a:p>
                  </a:txBody>
                  <a:tcPr anchor="ctr">
                    <a:solidFill>
                      <a:schemeClr val="accent6">
                        <a:lumMod val="20000"/>
                        <a:lumOff val="80000"/>
                      </a:schemeClr>
                    </a:solidFill>
                  </a:tcPr>
                </a:tc>
                <a:tc>
                  <a:txBody>
                    <a:bodyPr/>
                    <a:lstStyle/>
                    <a:p>
                      <a:pPr algn="ctr"/>
                      <a:r>
                        <a:rPr lang="en-US" sz="1200">
                          <a:effectLst/>
                          <a:latin typeface="Courier New" panose="02070309020205020404" pitchFamily="49" charset="0"/>
                          <a:cs typeface="Courier New" panose="02070309020205020404" pitchFamily="49" charset="0"/>
                        </a:rPr>
                        <a:t>&lt;BIAS&gt;</a:t>
                      </a:r>
                    </a:p>
                  </a:txBody>
                  <a:tcPr anchor="ctr">
                    <a:solidFill>
                      <a:schemeClr val="accent6">
                        <a:lumMod val="20000"/>
                        <a:lumOff val="80000"/>
                      </a:schemeClr>
                    </a:solidFill>
                  </a:tcPr>
                </a:tc>
                <a:extLst>
                  <a:ext uri="{0D108BD9-81ED-4DB2-BD59-A6C34878D82A}">
                    <a16:rowId xmlns:a16="http://schemas.microsoft.com/office/drawing/2014/main" val="3546492415"/>
                  </a:ext>
                </a:extLst>
              </a:tr>
              <a:tr h="370840">
                <a:tc>
                  <a:txBody>
                    <a:bodyPr/>
                    <a:lstStyle/>
                    <a:p>
                      <a:pPr algn="ctr"/>
                      <a:r>
                        <a:rPr lang="en-US" sz="1200">
                          <a:effectLst/>
                          <a:latin typeface="Courier New" panose="02070309020205020404" pitchFamily="49" charset="0"/>
                          <a:cs typeface="Courier New" panose="02070309020205020404" pitchFamily="49" charset="0"/>
                        </a:rPr>
                        <a:t>-0.034</a:t>
                      </a:r>
                    </a:p>
                  </a:txBody>
                  <a:tcPr anchor="ctr">
                    <a:solidFill>
                      <a:schemeClr val="accent6">
                        <a:lumMod val="20000"/>
                        <a:lumOff val="80000"/>
                      </a:schemeClr>
                    </a:solidFill>
                  </a:tcPr>
                </a:tc>
                <a:tc>
                  <a:txBody>
                    <a:bodyPr/>
                    <a:lstStyle/>
                    <a:p>
                      <a:pPr algn="ctr"/>
                      <a:r>
                        <a:rPr lang="en-US" sz="1200">
                          <a:effectLst/>
                          <a:latin typeface="Courier New" panose="02070309020205020404" pitchFamily="49" charset="0"/>
                          <a:cs typeface="Courier New" panose="02070309020205020404" pitchFamily="49" charset="0"/>
                        </a:rPr>
                        <a:t>isolation</a:t>
                      </a:r>
                    </a:p>
                  </a:txBody>
                  <a:tcPr anchor="ctr">
                    <a:solidFill>
                      <a:schemeClr val="accent6">
                        <a:lumMod val="20000"/>
                        <a:lumOff val="80000"/>
                      </a:schemeClr>
                    </a:solidFill>
                  </a:tcPr>
                </a:tc>
                <a:extLst>
                  <a:ext uri="{0D108BD9-81ED-4DB2-BD59-A6C34878D82A}">
                    <a16:rowId xmlns:a16="http://schemas.microsoft.com/office/drawing/2014/main" val="2431211148"/>
                  </a:ext>
                </a:extLst>
              </a:tr>
              <a:tr h="370840">
                <a:tc>
                  <a:txBody>
                    <a:bodyPr/>
                    <a:lstStyle/>
                    <a:p>
                      <a:pPr algn="ctr"/>
                      <a:r>
                        <a:rPr lang="en-US" sz="1200">
                          <a:effectLst/>
                          <a:latin typeface="Courier New" panose="02070309020205020404" pitchFamily="49" charset="0"/>
                          <a:cs typeface="Courier New" panose="02070309020205020404" pitchFamily="49" charset="0"/>
                        </a:rPr>
                        <a:t>-0.203</a:t>
                      </a:r>
                    </a:p>
                  </a:txBody>
                  <a:tcPr anchor="ctr">
                    <a:solidFill>
                      <a:schemeClr val="accent6">
                        <a:lumMod val="20000"/>
                        <a:lumOff val="80000"/>
                      </a:schemeClr>
                    </a:solidFill>
                  </a:tcPr>
                </a:tc>
                <a:tc>
                  <a:txBody>
                    <a:bodyPr/>
                    <a:lstStyle/>
                    <a:p>
                      <a:pPr algn="ctr"/>
                      <a:r>
                        <a:rPr lang="en-US" sz="1200">
                          <a:effectLst/>
                          <a:latin typeface="Courier New" panose="02070309020205020404" pitchFamily="49" charset="0"/>
                          <a:cs typeface="Courier New" panose="02070309020205020404" pitchFamily="49" charset="0"/>
                        </a:rPr>
                        <a:t>smoker</a:t>
                      </a:r>
                    </a:p>
                  </a:txBody>
                  <a:tcPr anchor="ctr">
                    <a:solidFill>
                      <a:schemeClr val="accent6">
                        <a:lumMod val="20000"/>
                        <a:lumOff val="80000"/>
                      </a:schemeClr>
                    </a:solidFill>
                  </a:tcPr>
                </a:tc>
                <a:extLst>
                  <a:ext uri="{0D108BD9-81ED-4DB2-BD59-A6C34878D82A}">
                    <a16:rowId xmlns:a16="http://schemas.microsoft.com/office/drawing/2014/main" val="4109197294"/>
                  </a:ext>
                </a:extLst>
              </a:tr>
              <a:tr h="370840">
                <a:tc>
                  <a:txBody>
                    <a:bodyPr/>
                    <a:lstStyle/>
                    <a:p>
                      <a:pPr algn="ctr"/>
                      <a:r>
                        <a:rPr lang="en-US" sz="1200">
                          <a:effectLst/>
                          <a:latin typeface="Courier New" panose="02070309020205020404" pitchFamily="49" charset="0"/>
                          <a:cs typeface="Courier New" panose="02070309020205020404" pitchFamily="49" charset="0"/>
                        </a:rPr>
                        <a:t>-1.674</a:t>
                      </a:r>
                    </a:p>
                  </a:txBody>
                  <a:tcPr anchor="ctr">
                    <a:solidFill>
                      <a:srgbClr val="EFDCDB"/>
                    </a:solidFill>
                  </a:tcPr>
                </a:tc>
                <a:tc>
                  <a:txBody>
                    <a:bodyPr/>
                    <a:lstStyle/>
                    <a:p>
                      <a:pPr algn="ctr"/>
                      <a:r>
                        <a:rPr lang="en-US" sz="1200" dirty="0">
                          <a:effectLst/>
                          <a:latin typeface="Courier New" panose="02070309020205020404" pitchFamily="49" charset="0"/>
                          <a:cs typeface="Courier New" panose="02070309020205020404" pitchFamily="49" charset="0"/>
                        </a:rPr>
                        <a:t>BMI</a:t>
                      </a:r>
                    </a:p>
                  </a:txBody>
                  <a:tcPr anchor="ctr">
                    <a:solidFill>
                      <a:srgbClr val="EFDCDB"/>
                    </a:solidFill>
                  </a:tcPr>
                </a:tc>
                <a:extLst>
                  <a:ext uri="{0D108BD9-81ED-4DB2-BD59-A6C34878D82A}">
                    <a16:rowId xmlns:a16="http://schemas.microsoft.com/office/drawing/2014/main" val="1432636781"/>
                  </a:ext>
                </a:extLst>
              </a:tr>
            </a:tbl>
          </a:graphicData>
        </a:graphic>
      </p:graphicFrame>
      <p:sp>
        <p:nvSpPr>
          <p:cNvPr id="7" name="Content Placeholder 2">
            <a:extLst>
              <a:ext uri="{FF2B5EF4-FFF2-40B4-BE49-F238E27FC236}">
                <a16:creationId xmlns:a16="http://schemas.microsoft.com/office/drawing/2014/main" id="{248FBA8A-E4C6-3EAF-47C8-63E42EE50350}"/>
              </a:ext>
            </a:extLst>
          </p:cNvPr>
          <p:cNvSpPr txBox="1">
            <a:spLocks/>
          </p:cNvSpPr>
          <p:nvPr/>
        </p:nvSpPr>
        <p:spPr>
          <a:xfrm>
            <a:off x="6096000" y="2644543"/>
            <a:ext cx="5170530" cy="700506"/>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We can see that the model predicts a 98.6% probability of death in this case with ventilation, LOS, and ICU admission being the primary contributors to this prediction.</a:t>
            </a:r>
          </a:p>
        </p:txBody>
      </p:sp>
      <p:sp>
        <p:nvSpPr>
          <p:cNvPr id="9" name="Content Placeholder 2">
            <a:extLst>
              <a:ext uri="{FF2B5EF4-FFF2-40B4-BE49-F238E27FC236}">
                <a16:creationId xmlns:a16="http://schemas.microsoft.com/office/drawing/2014/main" id="{8DB48800-BD54-EDA8-BF3C-D8CF698B8FE0}"/>
              </a:ext>
            </a:extLst>
          </p:cNvPr>
          <p:cNvSpPr txBox="1">
            <a:spLocks/>
          </p:cNvSpPr>
          <p:nvPr/>
        </p:nvSpPr>
        <p:spPr>
          <a:xfrm>
            <a:off x="476610" y="1483574"/>
            <a:ext cx="10789920" cy="574543"/>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 Generate a textual explanation using ELI5</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eli5.show_prediction(</a:t>
            </a:r>
            <a:r>
              <a:rPr lang="en-US" sz="1000" dirty="0" err="1">
                <a:solidFill>
                  <a:schemeClr val="tx1"/>
                </a:solidFill>
                <a:latin typeface="Courier New" panose="02070309020205020404" pitchFamily="49" charset="0"/>
                <a:cs typeface="Courier New" panose="02070309020205020404" pitchFamily="49" charset="0"/>
              </a:rPr>
              <a:t>model_nl</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X_nl_test.iloc</a:t>
            </a:r>
            <a:r>
              <a:rPr lang="en-US" sz="1000" dirty="0">
                <a:solidFill>
                  <a:schemeClr val="tx1"/>
                </a:solidFill>
                <a:latin typeface="Courier New" panose="02070309020205020404" pitchFamily="49" charset="0"/>
                <a:cs typeface="Courier New" panose="02070309020205020404" pitchFamily="49" charset="0"/>
              </a:rPr>
              <a:t>[2], </a:t>
            </a:r>
            <a:r>
              <a:rPr lang="en-US" sz="1000" dirty="0" err="1">
                <a:solidFill>
                  <a:schemeClr val="tx1"/>
                </a:solidFill>
                <a:latin typeface="Courier New" panose="02070309020205020404" pitchFamily="49" charset="0"/>
                <a:cs typeface="Courier New" panose="02070309020205020404" pitchFamily="49" charset="0"/>
              </a:rPr>
              <a:t>target_names</a:t>
            </a:r>
            <a:r>
              <a:rPr lang="en-US" sz="1000" dirty="0">
                <a:solidFill>
                  <a:schemeClr val="tx1"/>
                </a:solidFill>
                <a:latin typeface="Courier New" panose="02070309020205020404" pitchFamily="49" charset="0"/>
                <a:cs typeface="Courier New" panose="02070309020205020404" pitchFamily="49" charset="0"/>
              </a:rPr>
              <a:t>=["survived", "died"])</a:t>
            </a:r>
          </a:p>
        </p:txBody>
      </p:sp>
    </p:spTree>
    <p:extLst>
      <p:ext uri="{BB962C8B-B14F-4D97-AF65-F5344CB8AC3E}">
        <p14:creationId xmlns:p14="http://schemas.microsoft.com/office/powerpoint/2010/main" val="17157386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exagonal background with blue neon lights">
            <a:extLst>
              <a:ext uri="{FF2B5EF4-FFF2-40B4-BE49-F238E27FC236}">
                <a16:creationId xmlns:a16="http://schemas.microsoft.com/office/drawing/2014/main" id="{53E792F1-5537-8BF2-E6FD-936B09F542B2}"/>
              </a:ext>
            </a:extLst>
          </p:cNvPr>
          <p:cNvPicPr>
            <a:picLocks noChangeAspect="1"/>
          </p:cNvPicPr>
          <p:nvPr/>
        </p:nvPicPr>
        <p:blipFill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Glass/>
                    </a14:imgEffect>
                  </a14:imgLayer>
                </a14:imgProps>
              </a:ext>
            </a:extLst>
          </a:blip>
          <a:srcRect/>
          <a:stretch/>
        </p:blipFill>
        <p:spPr>
          <a:xfrm>
            <a:off x="20" y="10"/>
            <a:ext cx="12191980" cy="6857989"/>
          </a:xfrm>
          <a:prstGeom prst="rect">
            <a:avLst/>
          </a:prstGeom>
        </p:spPr>
      </p:pic>
      <p:sp>
        <p:nvSpPr>
          <p:cNvPr id="2" name="Title 1">
            <a:extLst>
              <a:ext uri="{FF2B5EF4-FFF2-40B4-BE49-F238E27FC236}">
                <a16:creationId xmlns:a16="http://schemas.microsoft.com/office/drawing/2014/main" id="{11E39336-9F06-EA8C-7EEC-C86B4949FAF9}"/>
              </a:ext>
            </a:extLst>
          </p:cNvPr>
          <p:cNvSpPr>
            <a:spLocks noGrp="1"/>
          </p:cNvSpPr>
          <p:nvPr>
            <p:ph type="ctrTitle"/>
          </p:nvPr>
        </p:nvSpPr>
        <p:spPr>
          <a:xfrm>
            <a:off x="2076091" y="2633933"/>
            <a:ext cx="8039818" cy="1643572"/>
          </a:xfrm>
        </p:spPr>
        <p:txBody>
          <a:bodyPr>
            <a:normAutofit/>
          </a:bodyPr>
          <a:lstStyle/>
          <a:p>
            <a:r>
              <a:rPr lang="en-US" dirty="0">
                <a:solidFill>
                  <a:srgbClr val="FFFFFF"/>
                </a:solidFill>
              </a:rPr>
              <a:t>Using </a:t>
            </a:r>
            <a:r>
              <a:rPr lang="en-US" dirty="0" err="1">
                <a:solidFill>
                  <a:srgbClr val="FFFFFF"/>
                </a:solidFill>
              </a:rPr>
              <a:t>Glassbox</a:t>
            </a:r>
            <a:r>
              <a:rPr lang="en-US" dirty="0">
                <a:solidFill>
                  <a:srgbClr val="FFFFFF"/>
                </a:solidFill>
              </a:rPr>
              <a:t> and </a:t>
            </a:r>
            <a:r>
              <a:rPr lang="en-US" dirty="0" err="1">
                <a:solidFill>
                  <a:srgbClr val="FFFFFF"/>
                </a:solidFill>
              </a:rPr>
              <a:t>blackbox</a:t>
            </a:r>
            <a:r>
              <a:rPr lang="en-US" dirty="0">
                <a:solidFill>
                  <a:srgbClr val="FFFFFF"/>
                </a:solidFill>
              </a:rPr>
              <a:t> modeling with </a:t>
            </a:r>
            <a:r>
              <a:rPr lang="en-US" dirty="0" err="1">
                <a:solidFill>
                  <a:srgbClr val="FFFFFF"/>
                </a:solidFill>
              </a:rPr>
              <a:t>interpretml</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11662763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Explainable AI with </a:t>
            </a:r>
            <a:r>
              <a:rPr lang="en-US" dirty="0" err="1"/>
              <a:t>InterpretML</a:t>
            </a:r>
            <a:endParaRPr lang="en-US" dirty="0"/>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3"/>
            <a:ext cx="10789920" cy="463396"/>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err="1">
                <a:solidFill>
                  <a:schemeClr val="tx1"/>
                </a:solidFill>
                <a:latin typeface="Courier New" panose="02070309020205020404" pitchFamily="49" charset="0"/>
                <a:cs typeface="Courier New" panose="02070309020205020404" pitchFamily="49" charset="0"/>
              </a:rPr>
              <a:t>InterpretML</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InterpretML</a:t>
            </a:r>
            <a:r>
              <a:rPr lang="en-US" sz="1000" dirty="0">
                <a:solidFill>
                  <a:schemeClr val="tx1"/>
                </a:solidFill>
                <a:latin typeface="Courier New" panose="02070309020205020404" pitchFamily="49" charset="0"/>
                <a:cs typeface="Courier New" panose="02070309020205020404" pitchFamily="49" charset="0"/>
              </a:rPr>
              <a:t> is a library developed by Microsoft Research that offers a suite of interpretability techniques, including global feature importance, local explanations, and explanations for model predictions.</a:t>
            </a:r>
          </a:p>
        </p:txBody>
      </p:sp>
      <p:sp>
        <p:nvSpPr>
          <p:cNvPr id="9" name="Content Placeholder 2">
            <a:extLst>
              <a:ext uri="{FF2B5EF4-FFF2-40B4-BE49-F238E27FC236}">
                <a16:creationId xmlns:a16="http://schemas.microsoft.com/office/drawing/2014/main" id="{8DB48800-BD54-EDA8-BF3C-D8CF698B8FE0}"/>
              </a:ext>
            </a:extLst>
          </p:cNvPr>
          <p:cNvSpPr txBox="1">
            <a:spLocks/>
          </p:cNvSpPr>
          <p:nvPr/>
        </p:nvSpPr>
        <p:spPr>
          <a:xfrm>
            <a:off x="476610" y="1483575"/>
            <a:ext cx="10789920" cy="266254"/>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!pip install interpret</a:t>
            </a:r>
          </a:p>
        </p:txBody>
      </p:sp>
    </p:spTree>
    <p:extLst>
      <p:ext uri="{BB962C8B-B14F-4D97-AF65-F5344CB8AC3E}">
        <p14:creationId xmlns:p14="http://schemas.microsoft.com/office/powerpoint/2010/main" val="617554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Explainable AI with </a:t>
            </a:r>
            <a:r>
              <a:rPr lang="en-US" dirty="0" err="1"/>
              <a:t>InterpretML</a:t>
            </a:r>
            <a:r>
              <a:rPr lang="en-US" dirty="0"/>
              <a:t>: </a:t>
            </a:r>
            <a:r>
              <a:rPr lang="en-US" dirty="0" err="1"/>
              <a:t>Glassbox</a:t>
            </a:r>
            <a:r>
              <a:rPr lang="en-US" dirty="0"/>
              <a:t> EBM</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2"/>
            <a:ext cx="10789920" cy="713561"/>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err="1">
                <a:solidFill>
                  <a:schemeClr val="tx1"/>
                </a:solidFill>
                <a:latin typeface="Courier New" panose="02070309020205020404" pitchFamily="49" charset="0"/>
                <a:cs typeface="Courier New" panose="02070309020205020404" pitchFamily="49" charset="0"/>
              </a:rPr>
              <a:t>Glassbox</a:t>
            </a:r>
            <a:r>
              <a:rPr lang="en-US" sz="1000" dirty="0">
                <a:solidFill>
                  <a:schemeClr val="tx1"/>
                </a:solidFill>
                <a:latin typeface="Courier New" panose="02070309020205020404" pitchFamily="49" charset="0"/>
                <a:cs typeface="Courier New" panose="02070309020205020404" pitchFamily="49" charset="0"/>
              </a:rPr>
              <a:t> models can provide explanations on a both global (overall behavior) and local (individual predictions) level.</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Global explanations are useful for understanding what a model finds important, as well as identifying potential flaws in its decision making.</a:t>
            </a:r>
          </a:p>
        </p:txBody>
      </p:sp>
      <p:sp>
        <p:nvSpPr>
          <p:cNvPr id="9" name="Content Placeholder 2">
            <a:extLst>
              <a:ext uri="{FF2B5EF4-FFF2-40B4-BE49-F238E27FC236}">
                <a16:creationId xmlns:a16="http://schemas.microsoft.com/office/drawing/2014/main" id="{8DB48800-BD54-EDA8-BF3C-D8CF698B8FE0}"/>
              </a:ext>
            </a:extLst>
          </p:cNvPr>
          <p:cNvSpPr txBox="1">
            <a:spLocks/>
          </p:cNvSpPr>
          <p:nvPr/>
        </p:nvSpPr>
        <p:spPr>
          <a:xfrm>
            <a:off x="476610" y="1690609"/>
            <a:ext cx="10789920" cy="621270"/>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Explainable Boosting Machine (EBM) is a tree-based, cyclic gradient boosting Generalized Additive Model with automatic interaction detection. This makes EBMs as accurate as state-of-the-art techniques like random forests and gradient boosted trees. However, unlike these </a:t>
            </a:r>
            <a:r>
              <a:rPr lang="en-US" sz="1000" dirty="0" err="1">
                <a:solidFill>
                  <a:schemeClr val="tx1"/>
                </a:solidFill>
                <a:latin typeface="Courier New" panose="02070309020205020404" pitchFamily="49" charset="0"/>
                <a:cs typeface="Courier New" panose="02070309020205020404" pitchFamily="49" charset="0"/>
              </a:rPr>
              <a:t>blackbox</a:t>
            </a:r>
            <a:r>
              <a:rPr lang="en-US" sz="1000" dirty="0">
                <a:solidFill>
                  <a:schemeClr val="tx1"/>
                </a:solidFill>
                <a:latin typeface="Courier New" panose="02070309020205020404" pitchFamily="49" charset="0"/>
                <a:cs typeface="Courier New" panose="02070309020205020404" pitchFamily="49" charset="0"/>
              </a:rPr>
              <a:t> models, EBMs produce exact explanations and are editable by domain experts.</a:t>
            </a:r>
          </a:p>
        </p:txBody>
      </p:sp>
      <p:sp>
        <p:nvSpPr>
          <p:cNvPr id="3" name="Content Placeholder 2">
            <a:extLst>
              <a:ext uri="{FF2B5EF4-FFF2-40B4-BE49-F238E27FC236}">
                <a16:creationId xmlns:a16="http://schemas.microsoft.com/office/drawing/2014/main" id="{4446B5A3-7E75-02F6-FE15-5FAB8215E1AD}"/>
              </a:ext>
            </a:extLst>
          </p:cNvPr>
          <p:cNvSpPr txBox="1">
            <a:spLocks/>
          </p:cNvSpPr>
          <p:nvPr/>
        </p:nvSpPr>
        <p:spPr>
          <a:xfrm>
            <a:off x="476610" y="2423854"/>
            <a:ext cx="10789920" cy="2268915"/>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from interpret import </a:t>
            </a:r>
            <a:r>
              <a:rPr lang="en-US" sz="1000" dirty="0" err="1">
                <a:solidFill>
                  <a:schemeClr val="tx1"/>
                </a:solidFill>
                <a:latin typeface="Courier New" panose="02070309020205020404" pitchFamily="49" charset="0"/>
                <a:cs typeface="Courier New" panose="02070309020205020404" pitchFamily="49" charset="0"/>
              </a:rPr>
              <a:t>set_visualize_provider</a:t>
            </a: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a:solidFill>
                  <a:schemeClr val="tx1"/>
                </a:solidFill>
                <a:latin typeface="Courier New" panose="02070309020205020404" pitchFamily="49" charset="0"/>
                <a:cs typeface="Courier New" panose="02070309020205020404" pitchFamily="49" charset="0"/>
              </a:rPr>
              <a:t>from </a:t>
            </a:r>
            <a:r>
              <a:rPr lang="en-US" sz="1000" dirty="0" err="1">
                <a:solidFill>
                  <a:schemeClr val="tx1"/>
                </a:solidFill>
                <a:latin typeface="Courier New" panose="02070309020205020404" pitchFamily="49" charset="0"/>
                <a:cs typeface="Courier New" panose="02070309020205020404" pitchFamily="49" charset="0"/>
              </a:rPr>
              <a:t>interpret.provider</a:t>
            </a:r>
            <a:r>
              <a:rPr lang="en-US" sz="1000" dirty="0">
                <a:solidFill>
                  <a:schemeClr val="tx1"/>
                </a:solidFill>
                <a:latin typeface="Courier New" panose="02070309020205020404" pitchFamily="49" charset="0"/>
                <a:cs typeface="Courier New" panose="02070309020205020404" pitchFamily="49" charset="0"/>
              </a:rPr>
              <a:t> import </a:t>
            </a:r>
            <a:r>
              <a:rPr lang="en-US" sz="1000" dirty="0" err="1">
                <a:solidFill>
                  <a:schemeClr val="tx1"/>
                </a:solidFill>
                <a:latin typeface="Courier New" panose="02070309020205020404" pitchFamily="49" charset="0"/>
                <a:cs typeface="Courier New" panose="02070309020205020404" pitchFamily="49" charset="0"/>
              </a:rPr>
              <a:t>InlineProvider</a:t>
            </a: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set_visualize_provider</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InlineProvider</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a:solidFill>
                  <a:schemeClr val="tx1"/>
                </a:solidFill>
                <a:latin typeface="Courier New" panose="02070309020205020404" pitchFamily="49" charset="0"/>
                <a:cs typeface="Courier New" panose="02070309020205020404" pitchFamily="49" charset="0"/>
              </a:rPr>
              <a:t>from </a:t>
            </a:r>
            <a:r>
              <a:rPr lang="en-US" sz="1000" dirty="0" err="1">
                <a:solidFill>
                  <a:schemeClr val="tx1"/>
                </a:solidFill>
                <a:latin typeface="Courier New" panose="02070309020205020404" pitchFamily="49" charset="0"/>
                <a:cs typeface="Courier New" panose="02070309020205020404" pitchFamily="49" charset="0"/>
              </a:rPr>
              <a:t>interpret.glassbox</a:t>
            </a:r>
            <a:r>
              <a:rPr lang="en-US" sz="1000" dirty="0">
                <a:solidFill>
                  <a:schemeClr val="tx1"/>
                </a:solidFill>
                <a:latin typeface="Courier New" panose="02070309020205020404" pitchFamily="49" charset="0"/>
                <a:cs typeface="Courier New" panose="02070309020205020404" pitchFamily="49" charset="0"/>
              </a:rPr>
              <a:t> import </a:t>
            </a:r>
            <a:r>
              <a:rPr lang="en-US" sz="1000" dirty="0" err="1">
                <a:solidFill>
                  <a:schemeClr val="tx1"/>
                </a:solidFill>
                <a:latin typeface="Courier New" panose="02070309020205020404" pitchFamily="49" charset="0"/>
                <a:cs typeface="Courier New" panose="02070309020205020404" pitchFamily="49" charset="0"/>
              </a:rPr>
              <a:t>ExplainableBoostingClassifier</a:t>
            </a: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a:solidFill>
                  <a:schemeClr val="tx1"/>
                </a:solidFill>
                <a:latin typeface="Courier New" panose="02070309020205020404" pitchFamily="49" charset="0"/>
                <a:cs typeface="Courier New" panose="02070309020205020404" pitchFamily="49" charset="0"/>
              </a:rPr>
              <a:t>from interpret import show</a:t>
            </a:r>
          </a:p>
          <a:p>
            <a:pPr>
              <a:spcBef>
                <a:spcPts val="600"/>
              </a:spcBef>
            </a:pP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ebm</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ExplainableBoostingClassifier</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ebm.fit</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X_nl_train</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y_nl_train</a:t>
            </a:r>
            <a:r>
              <a:rPr lang="en-US" sz="10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029998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Explainable AI with </a:t>
            </a:r>
            <a:r>
              <a:rPr lang="en-US" dirty="0" err="1"/>
              <a:t>InterpretML</a:t>
            </a:r>
            <a:r>
              <a:rPr lang="en-US" dirty="0"/>
              <a:t>: </a:t>
            </a:r>
            <a:r>
              <a:rPr lang="en-US" dirty="0" err="1"/>
              <a:t>Glassbox</a:t>
            </a:r>
            <a:r>
              <a:rPr lang="en-US" dirty="0"/>
              <a:t> EBM</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2"/>
            <a:ext cx="10789920" cy="713561"/>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err="1">
                <a:solidFill>
                  <a:schemeClr val="tx1"/>
                </a:solidFill>
                <a:latin typeface="Courier New" panose="02070309020205020404" pitchFamily="49" charset="0"/>
                <a:cs typeface="Courier New" panose="02070309020205020404" pitchFamily="49" charset="0"/>
              </a:rPr>
              <a:t>ebm_explanation</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ebm.explain_global</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plotly_fig</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ebm_explanation.visualize</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plotly_fig.show</a:t>
            </a:r>
            <a:r>
              <a:rPr lang="en-US" sz="1000" dirty="0">
                <a:solidFill>
                  <a:schemeClr val="tx1"/>
                </a:solidFill>
                <a:latin typeface="Courier New" panose="02070309020205020404" pitchFamily="49" charset="0"/>
                <a:cs typeface="Courier New" panose="02070309020205020404" pitchFamily="49" charset="0"/>
              </a:rPr>
              <a:t>()</a:t>
            </a:r>
          </a:p>
        </p:txBody>
      </p:sp>
      <p:pic>
        <p:nvPicPr>
          <p:cNvPr id="6" name="Picture 5" descr="A white rectangle with orange lines">
            <a:extLst>
              <a:ext uri="{FF2B5EF4-FFF2-40B4-BE49-F238E27FC236}">
                <a16:creationId xmlns:a16="http://schemas.microsoft.com/office/drawing/2014/main" id="{885D6916-169F-ABE7-4EB9-0DC7D7684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610" y="1733305"/>
            <a:ext cx="10789920" cy="3154069"/>
          </a:xfrm>
          <a:prstGeom prst="rect">
            <a:avLst/>
          </a:prstGeom>
        </p:spPr>
      </p:pic>
    </p:spTree>
    <p:extLst>
      <p:ext uri="{BB962C8B-B14F-4D97-AF65-F5344CB8AC3E}">
        <p14:creationId xmlns:p14="http://schemas.microsoft.com/office/powerpoint/2010/main" val="35365078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Explainable AI with </a:t>
            </a:r>
            <a:r>
              <a:rPr lang="en-US" dirty="0" err="1"/>
              <a:t>InterpretML</a:t>
            </a:r>
            <a:r>
              <a:rPr lang="en-US" dirty="0"/>
              <a:t>: </a:t>
            </a:r>
            <a:r>
              <a:rPr lang="en-US" dirty="0" err="1"/>
              <a:t>Glassbox</a:t>
            </a:r>
            <a:r>
              <a:rPr lang="en-US" dirty="0"/>
              <a:t> EBM</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2"/>
            <a:ext cx="10789920" cy="713561"/>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err="1">
                <a:solidFill>
                  <a:schemeClr val="tx1"/>
                </a:solidFill>
                <a:latin typeface="Courier New" panose="02070309020205020404" pitchFamily="49" charset="0"/>
                <a:cs typeface="Courier New" panose="02070309020205020404" pitchFamily="49" charset="0"/>
              </a:rPr>
              <a:t>ebm_explanation</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ebm.explain_local</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X_nl_test</a:t>
            </a:r>
            <a:r>
              <a:rPr lang="en-US" sz="1000" dirty="0">
                <a:solidFill>
                  <a:schemeClr val="tx1"/>
                </a:solidFill>
                <a:latin typeface="Courier New" panose="02070309020205020404" pitchFamily="49" charset="0"/>
                <a:cs typeface="Courier New" panose="02070309020205020404" pitchFamily="49" charset="0"/>
              </a:rPr>
              <a:t>[:5], </a:t>
            </a:r>
            <a:r>
              <a:rPr lang="en-US" sz="1000" dirty="0" err="1">
                <a:solidFill>
                  <a:schemeClr val="tx1"/>
                </a:solidFill>
                <a:latin typeface="Courier New" panose="02070309020205020404" pitchFamily="49" charset="0"/>
                <a:cs typeface="Courier New" panose="02070309020205020404" pitchFamily="49" charset="0"/>
              </a:rPr>
              <a:t>y_nl_test</a:t>
            </a:r>
            <a:r>
              <a:rPr lang="en-US" sz="1000" dirty="0">
                <a:solidFill>
                  <a:schemeClr val="tx1"/>
                </a:solidFill>
                <a:latin typeface="Courier New" panose="02070309020205020404" pitchFamily="49" charset="0"/>
                <a:cs typeface="Courier New" panose="02070309020205020404" pitchFamily="49" charset="0"/>
              </a:rPr>
              <a:t>[:5])</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plotly_fig</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ebm_explanation.visualize</a:t>
            </a:r>
            <a:r>
              <a:rPr lang="en-US" sz="1000" dirty="0">
                <a:solidFill>
                  <a:schemeClr val="tx1"/>
                </a:solidFill>
                <a:latin typeface="Courier New" panose="02070309020205020404" pitchFamily="49" charset="0"/>
                <a:cs typeface="Courier New" panose="02070309020205020404" pitchFamily="49" charset="0"/>
              </a:rPr>
              <a:t>(0)</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plotly_fig.show</a:t>
            </a:r>
            <a:r>
              <a:rPr lang="en-US" sz="1000" dirty="0">
                <a:solidFill>
                  <a:schemeClr val="tx1"/>
                </a:solidFill>
                <a:latin typeface="Courier New" panose="02070309020205020404" pitchFamily="49" charset="0"/>
                <a:cs typeface="Courier New" panose="02070309020205020404" pitchFamily="49" charset="0"/>
              </a:rPr>
              <a:t>()</a:t>
            </a:r>
          </a:p>
        </p:txBody>
      </p:sp>
      <p:pic>
        <p:nvPicPr>
          <p:cNvPr id="5" name="Picture 4" descr="A graph with different colored bars">
            <a:extLst>
              <a:ext uri="{FF2B5EF4-FFF2-40B4-BE49-F238E27FC236}">
                <a16:creationId xmlns:a16="http://schemas.microsoft.com/office/drawing/2014/main" id="{CF83B358-D1C7-68DE-FF8F-0FEF9152BE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610" y="1733305"/>
            <a:ext cx="10789920" cy="3154069"/>
          </a:xfrm>
          <a:prstGeom prst="rect">
            <a:avLst/>
          </a:prstGeom>
        </p:spPr>
      </p:pic>
    </p:spTree>
    <p:extLst>
      <p:ext uri="{BB962C8B-B14F-4D97-AF65-F5344CB8AC3E}">
        <p14:creationId xmlns:p14="http://schemas.microsoft.com/office/powerpoint/2010/main" val="7837725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Explainable AI with </a:t>
            </a:r>
            <a:r>
              <a:rPr lang="en-US" dirty="0" err="1"/>
              <a:t>InterpretML</a:t>
            </a:r>
            <a:r>
              <a:rPr lang="en-US" dirty="0"/>
              <a:t>: </a:t>
            </a:r>
            <a:r>
              <a:rPr lang="en-US" dirty="0" err="1"/>
              <a:t>Glassbox</a:t>
            </a:r>
            <a:r>
              <a:rPr lang="en-US" dirty="0"/>
              <a:t> EBM</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3"/>
            <a:ext cx="10789920" cy="299494"/>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Evaluate EBM performance</a:t>
            </a:r>
          </a:p>
        </p:txBody>
      </p:sp>
      <p:sp>
        <p:nvSpPr>
          <p:cNvPr id="3" name="Content Placeholder 2">
            <a:extLst>
              <a:ext uri="{FF2B5EF4-FFF2-40B4-BE49-F238E27FC236}">
                <a16:creationId xmlns:a16="http://schemas.microsoft.com/office/drawing/2014/main" id="{B9B3B1E2-0B56-D155-828B-7BB9A51EC7B0}"/>
              </a:ext>
            </a:extLst>
          </p:cNvPr>
          <p:cNvSpPr txBox="1">
            <a:spLocks/>
          </p:cNvSpPr>
          <p:nvPr/>
        </p:nvSpPr>
        <p:spPr>
          <a:xfrm>
            <a:off x="476610" y="1321609"/>
            <a:ext cx="10789920" cy="1778268"/>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from </a:t>
            </a:r>
            <a:r>
              <a:rPr lang="en-US" sz="1000" dirty="0" err="1">
                <a:solidFill>
                  <a:schemeClr val="tx1"/>
                </a:solidFill>
                <a:latin typeface="Courier New" panose="02070309020205020404" pitchFamily="49" charset="0"/>
                <a:cs typeface="Courier New" panose="02070309020205020404" pitchFamily="49" charset="0"/>
              </a:rPr>
              <a:t>interpret.perf</a:t>
            </a:r>
            <a:r>
              <a:rPr lang="en-US" sz="1000" dirty="0">
                <a:solidFill>
                  <a:schemeClr val="tx1"/>
                </a:solidFill>
                <a:latin typeface="Courier New" panose="02070309020205020404" pitchFamily="49" charset="0"/>
                <a:cs typeface="Courier New" panose="02070309020205020404" pitchFamily="49" charset="0"/>
              </a:rPr>
              <a:t> import ROC</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#ebm_perf = ROC(</a:t>
            </a:r>
            <a:r>
              <a:rPr lang="en-US" sz="1000" dirty="0" err="1">
                <a:solidFill>
                  <a:schemeClr val="tx1"/>
                </a:solidFill>
                <a:latin typeface="Courier New" panose="02070309020205020404" pitchFamily="49" charset="0"/>
                <a:cs typeface="Courier New" panose="02070309020205020404" pitchFamily="49" charset="0"/>
              </a:rPr>
              <a:t>ebm</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explain_perf</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X_nl_test</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y_nl_test</a:t>
            </a:r>
            <a:r>
              <a:rPr lang="en-US" sz="1000" dirty="0">
                <a:solidFill>
                  <a:schemeClr val="tx1"/>
                </a:solidFill>
                <a:latin typeface="Courier New" panose="02070309020205020404" pitchFamily="49" charset="0"/>
                <a:cs typeface="Courier New" panose="02070309020205020404" pitchFamily="49" charset="0"/>
              </a:rPr>
              <a:t>, name='EBM')</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#show(ebm_perf)</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#plt.show(ebm_perf)</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ebm_perf</a:t>
            </a:r>
            <a:r>
              <a:rPr lang="en-US" sz="1000" dirty="0">
                <a:solidFill>
                  <a:schemeClr val="tx1"/>
                </a:solidFill>
                <a:latin typeface="Courier New" panose="02070309020205020404" pitchFamily="49" charset="0"/>
                <a:cs typeface="Courier New" panose="02070309020205020404" pitchFamily="49" charset="0"/>
              </a:rPr>
              <a:t> = ROC(</a:t>
            </a:r>
            <a:r>
              <a:rPr lang="en-US" sz="1000" dirty="0" err="1">
                <a:solidFill>
                  <a:schemeClr val="tx1"/>
                </a:solidFill>
                <a:latin typeface="Courier New" panose="02070309020205020404" pitchFamily="49" charset="0"/>
                <a:cs typeface="Courier New" panose="02070309020205020404" pitchFamily="49" charset="0"/>
              </a:rPr>
              <a:t>ebm</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explain_perf</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X_nl_test</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y_nl_test</a:t>
            </a:r>
            <a:r>
              <a:rPr lang="en-US" sz="1000" dirty="0">
                <a:solidFill>
                  <a:schemeClr val="tx1"/>
                </a:solidFill>
                <a:latin typeface="Courier New" panose="02070309020205020404" pitchFamily="49" charset="0"/>
                <a:cs typeface="Courier New" panose="02070309020205020404" pitchFamily="49" charset="0"/>
              </a:rPr>
              <a:t>, name='EBM')</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plotly_fig</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ebm_perf.visualize</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plotly_fig.show</a:t>
            </a:r>
            <a:r>
              <a:rPr lang="en-US" sz="1000" dirty="0">
                <a:solidFill>
                  <a:schemeClr val="tx1"/>
                </a:solidFill>
                <a:latin typeface="Courier New" panose="02070309020205020404" pitchFamily="49" charset="0"/>
                <a:cs typeface="Courier New" panose="02070309020205020404" pitchFamily="49" charset="0"/>
              </a:rPr>
              <a:t>()</a:t>
            </a:r>
          </a:p>
        </p:txBody>
      </p:sp>
      <p:pic>
        <p:nvPicPr>
          <p:cNvPr id="7" name="Picture 6" descr="A graph with blue and orange lines">
            <a:extLst>
              <a:ext uri="{FF2B5EF4-FFF2-40B4-BE49-F238E27FC236}">
                <a16:creationId xmlns:a16="http://schemas.microsoft.com/office/drawing/2014/main" id="{6DA687BD-7E7A-CF4B-A04C-1C55748DB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610" y="3256919"/>
            <a:ext cx="10789920" cy="3154069"/>
          </a:xfrm>
          <a:prstGeom prst="rect">
            <a:avLst/>
          </a:prstGeom>
        </p:spPr>
      </p:pic>
    </p:spTree>
    <p:extLst>
      <p:ext uri="{BB962C8B-B14F-4D97-AF65-F5344CB8AC3E}">
        <p14:creationId xmlns:p14="http://schemas.microsoft.com/office/powerpoint/2010/main" val="7387740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Explainable AI with InterpretML: Decision Tree</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3"/>
            <a:ext cx="10789920" cy="1558950"/>
          </a:xfrm>
          <a:prstGeom prst="rect">
            <a:avLst/>
          </a:prstGeom>
          <a:noFill/>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from </a:t>
            </a:r>
            <a:r>
              <a:rPr lang="en-US" sz="1000" dirty="0" err="1">
                <a:solidFill>
                  <a:schemeClr val="tx1"/>
                </a:solidFill>
                <a:latin typeface="Courier New" panose="02070309020205020404" pitchFamily="49" charset="0"/>
                <a:cs typeface="Courier New" panose="02070309020205020404" pitchFamily="49" charset="0"/>
              </a:rPr>
              <a:t>interpret.glassbox</a:t>
            </a:r>
            <a:r>
              <a:rPr lang="en-US" sz="1000" dirty="0">
                <a:solidFill>
                  <a:schemeClr val="tx1"/>
                </a:solidFill>
                <a:latin typeface="Courier New" panose="02070309020205020404" pitchFamily="49" charset="0"/>
                <a:cs typeface="Courier New" panose="02070309020205020404" pitchFamily="49" charset="0"/>
              </a:rPr>
              <a:t> import </a:t>
            </a:r>
            <a:r>
              <a:rPr lang="en-US" sz="1000" dirty="0" err="1">
                <a:solidFill>
                  <a:schemeClr val="tx1"/>
                </a:solidFill>
                <a:latin typeface="Courier New" panose="02070309020205020404" pitchFamily="49" charset="0"/>
                <a:cs typeface="Courier New" panose="02070309020205020404" pitchFamily="49" charset="0"/>
              </a:rPr>
              <a:t>ClassificationTree</a:t>
            </a: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a:solidFill>
                  <a:schemeClr val="tx1"/>
                </a:solidFill>
                <a:latin typeface="Courier New" panose="02070309020205020404" pitchFamily="49" charset="0"/>
                <a:cs typeface="Courier New" panose="02070309020205020404" pitchFamily="49" charset="0"/>
              </a:rPr>
              <a:t>tree = </a:t>
            </a:r>
            <a:r>
              <a:rPr lang="en-US" sz="1000" dirty="0" err="1">
                <a:solidFill>
                  <a:schemeClr val="tx1"/>
                </a:solidFill>
                <a:latin typeface="Courier New" panose="02070309020205020404" pitchFamily="49" charset="0"/>
                <a:cs typeface="Courier New" panose="02070309020205020404" pitchFamily="49" charset="0"/>
              </a:rPr>
              <a:t>ClassificationTree</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tree.fit</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X_nl_train</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y_nl_train</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tree_global</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tree.explain_global</a:t>
            </a:r>
            <a:r>
              <a:rPr lang="en-US" sz="1000" dirty="0">
                <a:solidFill>
                  <a:schemeClr val="tx1"/>
                </a:solidFill>
                <a:latin typeface="Courier New" panose="02070309020205020404" pitchFamily="49" charset="0"/>
                <a:cs typeface="Courier New" panose="02070309020205020404" pitchFamily="49" charset="0"/>
              </a:rPr>
              <a:t>(name='Classification Tree')</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show(</a:t>
            </a:r>
            <a:r>
              <a:rPr lang="en-US" sz="1000" dirty="0" err="1">
                <a:solidFill>
                  <a:schemeClr val="tx1"/>
                </a:solidFill>
                <a:latin typeface="Courier New" panose="02070309020205020404" pitchFamily="49" charset="0"/>
                <a:cs typeface="Courier New" panose="02070309020205020404" pitchFamily="49" charset="0"/>
              </a:rPr>
              <a:t>tree_global</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#note that the rendering method show does not always run for multiple code executions</a:t>
            </a:r>
          </a:p>
        </p:txBody>
      </p:sp>
      <p:pic>
        <p:nvPicPr>
          <p:cNvPr id="8" name="Picture 7" descr="A diagram of a diagram">
            <a:extLst>
              <a:ext uri="{FF2B5EF4-FFF2-40B4-BE49-F238E27FC236}">
                <a16:creationId xmlns:a16="http://schemas.microsoft.com/office/drawing/2014/main" id="{9BA6F84F-118A-D832-7FBE-2CA68371C1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610" y="2559285"/>
            <a:ext cx="10789920" cy="3127346"/>
          </a:xfrm>
          <a:prstGeom prst="rect">
            <a:avLst/>
          </a:prstGeom>
        </p:spPr>
      </p:pic>
    </p:spTree>
    <p:extLst>
      <p:ext uri="{BB962C8B-B14F-4D97-AF65-F5344CB8AC3E}">
        <p14:creationId xmlns:p14="http://schemas.microsoft.com/office/powerpoint/2010/main" val="37821561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Explainable AI with </a:t>
            </a:r>
            <a:r>
              <a:rPr lang="en-US" dirty="0" err="1"/>
              <a:t>InterpretML</a:t>
            </a:r>
            <a:r>
              <a:rPr lang="en-US" dirty="0"/>
              <a:t>: Blackbox PCA</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3"/>
            <a:ext cx="10789920" cy="335077"/>
          </a:xfrm>
          <a:prstGeom prst="rect">
            <a:avLst/>
          </a:prstGeom>
          <a:noFill/>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Build a Blackbox Pipeline</a:t>
            </a:r>
          </a:p>
        </p:txBody>
      </p:sp>
      <p:sp>
        <p:nvSpPr>
          <p:cNvPr id="3" name="Content Placeholder 2">
            <a:extLst>
              <a:ext uri="{FF2B5EF4-FFF2-40B4-BE49-F238E27FC236}">
                <a16:creationId xmlns:a16="http://schemas.microsoft.com/office/drawing/2014/main" id="{D206C0A3-ACFE-4B9E-E61C-1644D12F1F43}"/>
              </a:ext>
            </a:extLst>
          </p:cNvPr>
          <p:cNvSpPr txBox="1">
            <a:spLocks/>
          </p:cNvSpPr>
          <p:nvPr/>
        </p:nvSpPr>
        <p:spPr>
          <a:xfrm>
            <a:off x="476610" y="1316618"/>
            <a:ext cx="10789920" cy="493132"/>
          </a:xfrm>
          <a:prstGeom prst="rect">
            <a:avLst/>
          </a:prstGeom>
          <a:noFill/>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Blackbox interpretability methods can extract explanations from any machine learning pipeline. This includes model ensembles, pre-processing steps, and complex models such as deep neural nets.</a:t>
            </a:r>
          </a:p>
        </p:txBody>
      </p:sp>
      <p:sp>
        <p:nvSpPr>
          <p:cNvPr id="5" name="Content Placeholder 2">
            <a:extLst>
              <a:ext uri="{FF2B5EF4-FFF2-40B4-BE49-F238E27FC236}">
                <a16:creationId xmlns:a16="http://schemas.microsoft.com/office/drawing/2014/main" id="{4DAD1909-10CA-140C-3354-E9E8F292D7E4}"/>
              </a:ext>
            </a:extLst>
          </p:cNvPr>
          <p:cNvSpPr txBox="1">
            <a:spLocks/>
          </p:cNvSpPr>
          <p:nvPr/>
        </p:nvSpPr>
        <p:spPr>
          <a:xfrm>
            <a:off x="476610" y="1945267"/>
            <a:ext cx="10789920" cy="1817107"/>
          </a:xfrm>
          <a:prstGeom prst="rect">
            <a:avLst/>
          </a:prstGeom>
          <a:noFill/>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from </a:t>
            </a:r>
            <a:r>
              <a:rPr lang="en-US" sz="1000" dirty="0" err="1">
                <a:solidFill>
                  <a:schemeClr val="tx1"/>
                </a:solidFill>
                <a:latin typeface="Courier New" panose="02070309020205020404" pitchFamily="49" charset="0"/>
                <a:cs typeface="Courier New" panose="02070309020205020404" pitchFamily="49" charset="0"/>
              </a:rPr>
              <a:t>sklearn.decomposition</a:t>
            </a:r>
            <a:r>
              <a:rPr lang="en-US" sz="1000" dirty="0">
                <a:solidFill>
                  <a:schemeClr val="tx1"/>
                </a:solidFill>
                <a:latin typeface="Courier New" panose="02070309020205020404" pitchFamily="49" charset="0"/>
                <a:cs typeface="Courier New" panose="02070309020205020404" pitchFamily="49" charset="0"/>
              </a:rPr>
              <a:t> import PCA</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from </a:t>
            </a:r>
            <a:r>
              <a:rPr lang="en-US" sz="1000" dirty="0" err="1">
                <a:solidFill>
                  <a:schemeClr val="tx1"/>
                </a:solidFill>
                <a:latin typeface="Courier New" panose="02070309020205020404" pitchFamily="49" charset="0"/>
                <a:cs typeface="Courier New" panose="02070309020205020404" pitchFamily="49" charset="0"/>
              </a:rPr>
              <a:t>sklearn.pipeline</a:t>
            </a:r>
            <a:r>
              <a:rPr lang="en-US" sz="1000" dirty="0">
                <a:solidFill>
                  <a:schemeClr val="tx1"/>
                </a:solidFill>
                <a:latin typeface="Courier New" panose="02070309020205020404" pitchFamily="49" charset="0"/>
                <a:cs typeface="Courier New" panose="02070309020205020404" pitchFamily="49" charset="0"/>
              </a:rPr>
              <a:t> import Pipeline</a:t>
            </a:r>
          </a:p>
          <a:p>
            <a:pPr>
              <a:spcBef>
                <a:spcPts val="600"/>
              </a:spcBef>
            </a:pP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pca</a:t>
            </a:r>
            <a:r>
              <a:rPr lang="en-US" sz="1000" dirty="0">
                <a:solidFill>
                  <a:schemeClr val="tx1"/>
                </a:solidFill>
                <a:latin typeface="Courier New" panose="02070309020205020404" pitchFamily="49" charset="0"/>
                <a:cs typeface="Courier New" panose="02070309020205020404" pitchFamily="49" charset="0"/>
              </a:rPr>
              <a:t> = PCA()</a:t>
            </a:r>
          </a:p>
          <a:p>
            <a:pPr>
              <a:spcBef>
                <a:spcPts val="600"/>
              </a:spcBef>
            </a:pP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blackbox_model</a:t>
            </a:r>
            <a:r>
              <a:rPr lang="en-US" sz="1000" dirty="0">
                <a:solidFill>
                  <a:schemeClr val="tx1"/>
                </a:solidFill>
                <a:latin typeface="Courier New" panose="02070309020205020404" pitchFamily="49" charset="0"/>
                <a:cs typeface="Courier New" panose="02070309020205020404" pitchFamily="49" charset="0"/>
              </a:rPr>
              <a:t> = Pipeline([('</a:t>
            </a:r>
            <a:r>
              <a:rPr lang="en-US" sz="1000" dirty="0" err="1">
                <a:solidFill>
                  <a:schemeClr val="tx1"/>
                </a:solidFill>
                <a:latin typeface="Courier New" panose="02070309020205020404" pitchFamily="49" charset="0"/>
                <a:cs typeface="Courier New" panose="02070309020205020404" pitchFamily="49" charset="0"/>
              </a:rPr>
              <a:t>pca</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pca</a:t>
            </a:r>
            <a:r>
              <a:rPr lang="en-US" sz="1000" dirty="0">
                <a:solidFill>
                  <a:schemeClr val="tx1"/>
                </a:solidFill>
                <a:latin typeface="Courier New" panose="02070309020205020404" pitchFamily="49" charset="0"/>
                <a:cs typeface="Courier New" panose="02070309020205020404" pitchFamily="49" charset="0"/>
              </a:rPr>
              <a:t>), ('model', </a:t>
            </a:r>
            <a:r>
              <a:rPr lang="en-US" sz="1000" dirty="0" err="1">
                <a:solidFill>
                  <a:schemeClr val="tx1"/>
                </a:solidFill>
                <a:latin typeface="Courier New" panose="02070309020205020404" pitchFamily="49" charset="0"/>
                <a:cs typeface="Courier New" panose="02070309020205020404" pitchFamily="49" charset="0"/>
              </a:rPr>
              <a:t>model_nl</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blackbox_model.fit</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X_nl_train</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y_nl_train</a:t>
            </a:r>
            <a:r>
              <a:rPr lang="en-US" sz="10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046213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Explainable AI with </a:t>
            </a:r>
            <a:r>
              <a:rPr lang="en-US" dirty="0" err="1"/>
              <a:t>InterpretML</a:t>
            </a:r>
            <a:r>
              <a:rPr lang="en-US" dirty="0"/>
              <a:t>: Blackbox PCA</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3"/>
            <a:ext cx="10789920" cy="335077"/>
          </a:xfrm>
          <a:prstGeom prst="rect">
            <a:avLst/>
          </a:prstGeom>
          <a:noFill/>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Explain the Blackbox</a:t>
            </a:r>
          </a:p>
        </p:txBody>
      </p:sp>
      <p:sp>
        <p:nvSpPr>
          <p:cNvPr id="5" name="Content Placeholder 2">
            <a:extLst>
              <a:ext uri="{FF2B5EF4-FFF2-40B4-BE49-F238E27FC236}">
                <a16:creationId xmlns:a16="http://schemas.microsoft.com/office/drawing/2014/main" id="{4DAD1909-10CA-140C-3354-E9E8F292D7E4}"/>
              </a:ext>
            </a:extLst>
          </p:cNvPr>
          <p:cNvSpPr txBox="1">
            <a:spLocks/>
          </p:cNvSpPr>
          <p:nvPr/>
        </p:nvSpPr>
        <p:spPr>
          <a:xfrm>
            <a:off x="476610" y="1335667"/>
            <a:ext cx="10789920" cy="1776841"/>
          </a:xfrm>
          <a:prstGeom prst="rect">
            <a:avLst/>
          </a:prstGeom>
          <a:noFill/>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from </a:t>
            </a:r>
            <a:r>
              <a:rPr lang="en-US" sz="1000" dirty="0" err="1">
                <a:solidFill>
                  <a:schemeClr val="tx1"/>
                </a:solidFill>
                <a:latin typeface="Courier New" panose="02070309020205020404" pitchFamily="49" charset="0"/>
                <a:cs typeface="Courier New" panose="02070309020205020404" pitchFamily="49" charset="0"/>
              </a:rPr>
              <a:t>interpret.blackbox</a:t>
            </a:r>
            <a:r>
              <a:rPr lang="en-US" sz="1000" dirty="0">
                <a:solidFill>
                  <a:schemeClr val="tx1"/>
                </a:solidFill>
                <a:latin typeface="Courier New" panose="02070309020205020404" pitchFamily="49" charset="0"/>
                <a:cs typeface="Courier New" panose="02070309020205020404" pitchFamily="49" charset="0"/>
              </a:rPr>
              <a:t> import </a:t>
            </a:r>
            <a:r>
              <a:rPr lang="en-US" sz="1000" dirty="0" err="1">
                <a:solidFill>
                  <a:schemeClr val="tx1"/>
                </a:solidFill>
                <a:latin typeface="Courier New" panose="02070309020205020404" pitchFamily="49" charset="0"/>
                <a:cs typeface="Courier New" panose="02070309020205020404" pitchFamily="49" charset="0"/>
              </a:rPr>
              <a:t>LimeTabular</a:t>
            </a: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a:solidFill>
                  <a:schemeClr val="tx1"/>
                </a:solidFill>
                <a:latin typeface="Courier New" panose="02070309020205020404" pitchFamily="49" charset="0"/>
                <a:cs typeface="Courier New" panose="02070309020205020404" pitchFamily="49" charset="0"/>
              </a:rPr>
              <a:t>from interpret import show</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lime = </a:t>
            </a:r>
            <a:r>
              <a:rPr lang="en-US" sz="1000" dirty="0" err="1">
                <a:solidFill>
                  <a:schemeClr val="tx1"/>
                </a:solidFill>
                <a:latin typeface="Courier New" panose="02070309020205020404" pitchFamily="49" charset="0"/>
                <a:cs typeface="Courier New" panose="02070309020205020404" pitchFamily="49" charset="0"/>
              </a:rPr>
              <a:t>LimeTabular</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blackbox_model</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X_nl_train</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random_state</a:t>
            </a:r>
            <a:r>
              <a:rPr lang="en-US" sz="1000" dirty="0">
                <a:solidFill>
                  <a:schemeClr val="tx1"/>
                </a:solidFill>
                <a:latin typeface="Courier New" panose="02070309020205020404" pitchFamily="49" charset="0"/>
                <a:cs typeface="Courier New" panose="02070309020205020404" pitchFamily="49" charset="0"/>
              </a:rPr>
              <a:t>=seed)</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#show(lime.explain_local(X_nl_test[:5], </a:t>
            </a:r>
            <a:r>
              <a:rPr lang="en-US" sz="1000" dirty="0" err="1">
                <a:solidFill>
                  <a:schemeClr val="tx1"/>
                </a:solidFill>
                <a:latin typeface="Courier New" panose="02070309020205020404" pitchFamily="49" charset="0"/>
                <a:cs typeface="Courier New" panose="02070309020205020404" pitchFamily="49" charset="0"/>
              </a:rPr>
              <a:t>y_nl_test</a:t>
            </a:r>
            <a:r>
              <a:rPr lang="en-US" sz="1000" dirty="0">
                <a:solidFill>
                  <a:schemeClr val="tx1"/>
                </a:solidFill>
                <a:latin typeface="Courier New" panose="02070309020205020404" pitchFamily="49" charset="0"/>
                <a:cs typeface="Courier New" panose="02070309020205020404" pitchFamily="49" charset="0"/>
              </a:rPr>
              <a:t>[:5]), 0)</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lime_explanation</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lime.explain_local</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X_nl_test</a:t>
            </a:r>
            <a:r>
              <a:rPr lang="en-US" sz="1000" dirty="0">
                <a:solidFill>
                  <a:schemeClr val="tx1"/>
                </a:solidFill>
                <a:latin typeface="Courier New" panose="02070309020205020404" pitchFamily="49" charset="0"/>
                <a:cs typeface="Courier New" panose="02070309020205020404" pitchFamily="49" charset="0"/>
              </a:rPr>
              <a:t>[:5], </a:t>
            </a:r>
            <a:r>
              <a:rPr lang="en-US" sz="1000" dirty="0" err="1">
                <a:solidFill>
                  <a:schemeClr val="tx1"/>
                </a:solidFill>
                <a:latin typeface="Courier New" panose="02070309020205020404" pitchFamily="49" charset="0"/>
                <a:cs typeface="Courier New" panose="02070309020205020404" pitchFamily="49" charset="0"/>
              </a:rPr>
              <a:t>y_nl_test</a:t>
            </a:r>
            <a:r>
              <a:rPr lang="en-US" sz="1000" dirty="0">
                <a:solidFill>
                  <a:schemeClr val="tx1"/>
                </a:solidFill>
                <a:latin typeface="Courier New" panose="02070309020205020404" pitchFamily="49" charset="0"/>
                <a:cs typeface="Courier New" panose="02070309020205020404" pitchFamily="49" charset="0"/>
              </a:rPr>
              <a:t>[:5])</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plotly_fig</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lime_explanation.visualize</a:t>
            </a:r>
            <a:r>
              <a:rPr lang="en-US" sz="1000" dirty="0">
                <a:solidFill>
                  <a:schemeClr val="tx1"/>
                </a:solidFill>
                <a:latin typeface="Courier New" panose="02070309020205020404" pitchFamily="49" charset="0"/>
                <a:cs typeface="Courier New" panose="02070309020205020404" pitchFamily="49" charset="0"/>
              </a:rPr>
              <a:t>(0)</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plotly_fig.show</a:t>
            </a:r>
            <a:r>
              <a:rPr lang="en-US" sz="1000" dirty="0">
                <a:solidFill>
                  <a:schemeClr val="tx1"/>
                </a:solidFill>
                <a:latin typeface="Courier New" panose="02070309020205020404" pitchFamily="49" charset="0"/>
                <a:cs typeface="Courier New" panose="02070309020205020404" pitchFamily="49" charset="0"/>
              </a:rPr>
              <a:t>()</a:t>
            </a:r>
          </a:p>
        </p:txBody>
      </p:sp>
      <p:pic>
        <p:nvPicPr>
          <p:cNvPr id="7" name="Picture 6" descr="A graph showing different colored bars">
            <a:extLst>
              <a:ext uri="{FF2B5EF4-FFF2-40B4-BE49-F238E27FC236}">
                <a16:creationId xmlns:a16="http://schemas.microsoft.com/office/drawing/2014/main" id="{9F8D1D33-7E30-C727-7A7B-64720BD40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610" y="3248025"/>
            <a:ext cx="10789920" cy="3154069"/>
          </a:xfrm>
          <a:prstGeom prst="rect">
            <a:avLst/>
          </a:prstGeom>
        </p:spPr>
      </p:pic>
    </p:spTree>
    <p:extLst>
      <p:ext uri="{BB962C8B-B14F-4D97-AF65-F5344CB8AC3E}">
        <p14:creationId xmlns:p14="http://schemas.microsoft.com/office/powerpoint/2010/main" val="2268296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Prep for Analysis</a:t>
            </a:r>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8"/>
            <a:ext cx="10790208" cy="3381555"/>
          </a:xfrm>
          <a:ln>
            <a:solidFill>
              <a:schemeClr val="tx1"/>
            </a:solidFill>
          </a:ln>
        </p:spPr>
        <p:txBody>
          <a:bodyPr>
            <a:noAutofit/>
          </a:bodyPr>
          <a:lstStyle/>
          <a:p>
            <a:pPr>
              <a:lnSpc>
                <a:spcPct val="100000"/>
              </a:lnSpc>
              <a:spcBef>
                <a:spcPts val="600"/>
              </a:spcBef>
            </a:pPr>
            <a:r>
              <a:rPr lang="en-US" sz="800" dirty="0">
                <a:solidFill>
                  <a:schemeClr val="tx1"/>
                </a:solidFill>
                <a:latin typeface="Courier New" panose="02070309020205020404" pitchFamily="49" charset="0"/>
              </a:rPr>
              <a:t>#Grab the IDs of patients that have been diagnosed with COVID-19</a:t>
            </a:r>
          </a:p>
          <a:p>
            <a:pPr>
              <a:lnSpc>
                <a:spcPct val="100000"/>
              </a:lnSpc>
              <a:spcBef>
                <a:spcPts val="600"/>
              </a:spcBef>
            </a:pPr>
            <a:r>
              <a:rPr lang="en-US" sz="800" dirty="0" err="1">
                <a:solidFill>
                  <a:schemeClr val="tx1"/>
                </a:solidFill>
                <a:latin typeface="Courier New" panose="02070309020205020404" pitchFamily="49" charset="0"/>
              </a:rPr>
              <a:t>covid_patient_ids</a:t>
            </a:r>
            <a:r>
              <a:rPr lang="en-US" sz="800" dirty="0">
                <a:solidFill>
                  <a:schemeClr val="tx1"/>
                </a:solidFill>
                <a:latin typeface="Courier New" panose="02070309020205020404" pitchFamily="49" charset="0"/>
              </a:rPr>
              <a:t> = conditions[</a:t>
            </a:r>
            <a:r>
              <a:rPr lang="en-US" sz="800" dirty="0" err="1">
                <a:solidFill>
                  <a:schemeClr val="tx1"/>
                </a:solidFill>
                <a:latin typeface="Courier New" panose="02070309020205020404" pitchFamily="49" charset="0"/>
              </a:rPr>
              <a:t>conditions.CODE</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covid_code</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PATIENT.unique</a:t>
            </a:r>
            <a:r>
              <a:rPr lang="en-US" sz="800" dirty="0">
                <a:solidFill>
                  <a:schemeClr val="tx1"/>
                </a:solidFill>
                <a:latin typeface="Courier New" panose="02070309020205020404" pitchFamily="49" charset="0"/>
              </a:rPr>
              <a:t>()</a:t>
            </a:r>
          </a:p>
          <a:p>
            <a:pPr>
              <a:lnSpc>
                <a:spcPct val="100000"/>
              </a:lnSpc>
              <a:spcBef>
                <a:spcPts val="600"/>
              </a:spcBef>
            </a:pPr>
            <a:r>
              <a:rPr lang="en-US" sz="800" dirty="0">
                <a:solidFill>
                  <a:schemeClr val="tx1"/>
                </a:solidFill>
                <a:latin typeface="Courier New" panose="02070309020205020404" pitchFamily="49" charset="0"/>
              </a:rPr>
              <a:t>#Grab every patient with a negative SARS-CoV-2 test. This will include patients who tested negative up front as well as patients that tested negative after leaving the hospital</a:t>
            </a:r>
          </a:p>
          <a:p>
            <a:pPr>
              <a:lnSpc>
                <a:spcPct val="100000"/>
              </a:lnSpc>
              <a:spcBef>
                <a:spcPts val="600"/>
              </a:spcBef>
            </a:pPr>
            <a:r>
              <a:rPr lang="en-US" sz="800" dirty="0" err="1">
                <a:solidFill>
                  <a:schemeClr val="tx1"/>
                </a:solidFill>
                <a:latin typeface="Courier New" panose="02070309020205020404" pitchFamily="49" charset="0"/>
              </a:rPr>
              <a:t>negative_covid_patient_ids</a:t>
            </a:r>
            <a:r>
              <a:rPr lang="en-US" sz="800" dirty="0">
                <a:solidFill>
                  <a:schemeClr val="tx1"/>
                </a:solidFill>
                <a:latin typeface="Courier New" panose="02070309020205020404" pitchFamily="49" charset="0"/>
              </a:rPr>
              <a:t> = observations[(</a:t>
            </a:r>
            <a:r>
              <a:rPr lang="en-US" sz="800" dirty="0" err="1">
                <a:solidFill>
                  <a:schemeClr val="tx1"/>
                </a:solidFill>
                <a:latin typeface="Courier New" panose="02070309020205020404" pitchFamily="49" charset="0"/>
              </a:rPr>
              <a:t>observations.CODE</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obs_code</a:t>
            </a:r>
            <a:r>
              <a:rPr lang="en-US" sz="800" dirty="0">
                <a:solidFill>
                  <a:schemeClr val="tx1"/>
                </a:solidFill>
                <a:latin typeface="Courier New" panose="02070309020205020404" pitchFamily="49" charset="0"/>
              </a:rPr>
              <a:t>) &amp; (</a:t>
            </a:r>
            <a:r>
              <a:rPr lang="en-US" sz="800" dirty="0" err="1">
                <a:solidFill>
                  <a:schemeClr val="tx1"/>
                </a:solidFill>
                <a:latin typeface="Courier New" panose="02070309020205020404" pitchFamily="49" charset="0"/>
              </a:rPr>
              <a:t>observations.VALUE</a:t>
            </a:r>
            <a:r>
              <a:rPr lang="en-US" sz="800" dirty="0">
                <a:solidFill>
                  <a:schemeClr val="tx1"/>
                </a:solidFill>
                <a:latin typeface="Courier New" panose="02070309020205020404" pitchFamily="49" charset="0"/>
              </a:rPr>
              <a:t> == 'Not detected (qualifier value)')].</a:t>
            </a:r>
            <a:r>
              <a:rPr lang="en-US" sz="800" dirty="0" err="1">
                <a:solidFill>
                  <a:schemeClr val="tx1"/>
                </a:solidFill>
                <a:latin typeface="Courier New" panose="02070309020205020404" pitchFamily="49" charset="0"/>
              </a:rPr>
              <a:t>PATIENT.unique</a:t>
            </a:r>
            <a:r>
              <a:rPr lang="en-US" sz="800" dirty="0">
                <a:solidFill>
                  <a:schemeClr val="tx1"/>
                </a:solidFill>
                <a:latin typeface="Courier New" panose="02070309020205020404" pitchFamily="49" charset="0"/>
              </a:rPr>
              <a:t>()</a:t>
            </a:r>
          </a:p>
          <a:p>
            <a:pPr>
              <a:lnSpc>
                <a:spcPct val="100000"/>
              </a:lnSpc>
              <a:spcBef>
                <a:spcPts val="600"/>
              </a:spcBef>
            </a:pPr>
            <a:r>
              <a:rPr lang="en-US" sz="800" dirty="0">
                <a:solidFill>
                  <a:schemeClr val="tx1"/>
                </a:solidFill>
                <a:latin typeface="Courier New" panose="02070309020205020404" pitchFamily="49" charset="0"/>
              </a:rPr>
              <a:t>#Grabs IDs for all patients that died in the simulation. This will be more than just COVID-19 deaths.</a:t>
            </a:r>
          </a:p>
          <a:p>
            <a:pPr>
              <a:lnSpc>
                <a:spcPct val="100000"/>
              </a:lnSpc>
              <a:spcBef>
                <a:spcPts val="600"/>
              </a:spcBef>
            </a:pPr>
            <a:r>
              <a:rPr lang="en-US" sz="800" dirty="0" err="1">
                <a:solidFill>
                  <a:schemeClr val="tx1"/>
                </a:solidFill>
                <a:latin typeface="Courier New" panose="02070309020205020404" pitchFamily="49" charset="0"/>
              </a:rPr>
              <a:t>deceased_patients</a:t>
            </a:r>
            <a:r>
              <a:rPr lang="en-US" sz="800" dirty="0">
                <a:solidFill>
                  <a:schemeClr val="tx1"/>
                </a:solidFill>
                <a:latin typeface="Courier New" panose="02070309020205020404" pitchFamily="49" charset="0"/>
              </a:rPr>
              <a:t> = patients[</a:t>
            </a:r>
            <a:r>
              <a:rPr lang="en-US" sz="800" dirty="0" err="1">
                <a:solidFill>
                  <a:schemeClr val="tx1"/>
                </a:solidFill>
                <a:latin typeface="Courier New" panose="02070309020205020404" pitchFamily="49" charset="0"/>
              </a:rPr>
              <a:t>patients.DEATHDATE.notna</a:t>
            </a:r>
            <a:r>
              <a:rPr lang="en-US" sz="800" dirty="0">
                <a:solidFill>
                  <a:schemeClr val="tx1"/>
                </a:solidFill>
                <a:latin typeface="Courier New" panose="02070309020205020404" pitchFamily="49" charset="0"/>
              </a:rPr>
              <a:t>()].Id</a:t>
            </a:r>
          </a:p>
          <a:p>
            <a:pPr>
              <a:lnSpc>
                <a:spcPct val="100000"/>
              </a:lnSpc>
              <a:spcBef>
                <a:spcPts val="600"/>
              </a:spcBef>
            </a:pPr>
            <a:r>
              <a:rPr lang="en-US" sz="800" dirty="0">
                <a:solidFill>
                  <a:schemeClr val="tx1"/>
                </a:solidFill>
                <a:latin typeface="Courier New" panose="02070309020205020404" pitchFamily="49" charset="0"/>
              </a:rPr>
              <a:t>#Grabs IDs for patients that have completed the care plan for isolation at home.</a:t>
            </a:r>
          </a:p>
          <a:p>
            <a:pPr>
              <a:lnSpc>
                <a:spcPct val="100000"/>
              </a:lnSpc>
              <a:spcBef>
                <a:spcPts val="600"/>
              </a:spcBef>
            </a:pPr>
            <a:r>
              <a:rPr lang="en-US" sz="800" dirty="0" err="1">
                <a:solidFill>
                  <a:schemeClr val="tx1"/>
                </a:solidFill>
                <a:latin typeface="Courier New" panose="02070309020205020404" pitchFamily="49" charset="0"/>
              </a:rPr>
              <a:t>completed_isolation_patients</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care_plans</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care_plans.CODE</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care_code</a:t>
            </a:r>
            <a:r>
              <a:rPr lang="en-US" sz="800" dirty="0">
                <a:solidFill>
                  <a:schemeClr val="tx1"/>
                </a:solidFill>
                <a:latin typeface="Courier New" panose="02070309020205020404" pitchFamily="49" charset="0"/>
              </a:rPr>
              <a:t>) &amp; (</a:t>
            </a:r>
            <a:r>
              <a:rPr lang="en-US" sz="800" dirty="0" err="1">
                <a:solidFill>
                  <a:schemeClr val="tx1"/>
                </a:solidFill>
                <a:latin typeface="Courier New" panose="02070309020205020404" pitchFamily="49" charset="0"/>
              </a:rPr>
              <a:t>care_plans.STOP.notna</a:t>
            </a:r>
            <a:r>
              <a:rPr lang="en-US" sz="800" dirty="0">
                <a:solidFill>
                  <a:schemeClr val="tx1"/>
                </a:solidFill>
                <a:latin typeface="Courier New" panose="02070309020205020404" pitchFamily="49" charset="0"/>
              </a:rPr>
              <a:t>()) &amp; (</a:t>
            </a:r>
            <a:r>
              <a:rPr lang="en-US" sz="800" dirty="0" err="1">
                <a:solidFill>
                  <a:schemeClr val="tx1"/>
                </a:solidFill>
                <a:latin typeface="Courier New" panose="02070309020205020404" pitchFamily="49" charset="0"/>
              </a:rPr>
              <a:t>care_plans.REASONCODE</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covid_code</a:t>
            </a:r>
            <a:r>
              <a:rPr lang="en-US" sz="800" dirty="0">
                <a:solidFill>
                  <a:schemeClr val="tx1"/>
                </a:solidFill>
                <a:latin typeface="Courier New" panose="02070309020205020404" pitchFamily="49" charset="0"/>
              </a:rPr>
              <a:t>)].PATIENT</a:t>
            </a:r>
          </a:p>
          <a:p>
            <a:pPr>
              <a:lnSpc>
                <a:spcPct val="100000"/>
              </a:lnSpc>
              <a:spcBef>
                <a:spcPts val="600"/>
              </a:spcBef>
            </a:pPr>
            <a:r>
              <a:rPr lang="en-US" sz="800" dirty="0">
                <a:solidFill>
                  <a:schemeClr val="tx1"/>
                </a:solidFill>
                <a:latin typeface="Courier New" panose="02070309020205020404" pitchFamily="49" charset="0"/>
              </a:rPr>
              <a:t>#Survivors are the union of those who have completed isolation at home or have a negative SARS-CoV-2 test.</a:t>
            </a:r>
          </a:p>
          <a:p>
            <a:pPr>
              <a:lnSpc>
                <a:spcPct val="100000"/>
              </a:lnSpc>
              <a:spcBef>
                <a:spcPts val="600"/>
              </a:spcBef>
            </a:pPr>
            <a:r>
              <a:rPr lang="en-US" sz="800" dirty="0" err="1">
                <a:solidFill>
                  <a:schemeClr val="tx1"/>
                </a:solidFill>
                <a:latin typeface="Courier New" panose="02070309020205020404" pitchFamily="49" charset="0"/>
              </a:rPr>
              <a:t>survivor_ids</a:t>
            </a:r>
            <a:r>
              <a:rPr lang="en-US" sz="800" dirty="0">
                <a:solidFill>
                  <a:schemeClr val="tx1"/>
                </a:solidFill>
                <a:latin typeface="Courier New" panose="02070309020205020404" pitchFamily="49" charset="0"/>
              </a:rPr>
              <a:t> = np.union1d(</a:t>
            </a:r>
            <a:r>
              <a:rPr lang="en-US" sz="800" dirty="0" err="1">
                <a:solidFill>
                  <a:schemeClr val="tx1"/>
                </a:solidFill>
                <a:latin typeface="Courier New" panose="02070309020205020404" pitchFamily="49" charset="0"/>
              </a:rPr>
              <a:t>completed_isolation_patients</a:t>
            </a:r>
            <a:r>
              <a:rPr lang="en-US" sz="800" dirty="0">
                <a:solidFill>
                  <a:schemeClr val="tx1"/>
                </a:solidFill>
                <a:latin typeface="Courier New" panose="02070309020205020404" pitchFamily="49" charset="0"/>
              </a:rPr>
              <a:t>, </a:t>
            </a:r>
            <a:r>
              <a:rPr lang="en-US" sz="800" dirty="0" err="1">
                <a:solidFill>
                  <a:schemeClr val="tx1"/>
                </a:solidFill>
                <a:latin typeface="Courier New" panose="02070309020205020404" pitchFamily="49" charset="0"/>
              </a:rPr>
              <a:t>negative_covid_patient_ids</a:t>
            </a:r>
            <a:r>
              <a:rPr lang="en-US" sz="800" dirty="0">
                <a:solidFill>
                  <a:schemeClr val="tx1"/>
                </a:solidFill>
                <a:latin typeface="Courier New" panose="02070309020205020404" pitchFamily="49" charset="0"/>
              </a:rPr>
              <a:t>)</a:t>
            </a:r>
          </a:p>
          <a:p>
            <a:pPr>
              <a:lnSpc>
                <a:spcPct val="100000"/>
              </a:lnSpc>
              <a:spcBef>
                <a:spcPts val="600"/>
              </a:spcBef>
            </a:pPr>
            <a:r>
              <a:rPr lang="en-US" sz="800" dirty="0">
                <a:solidFill>
                  <a:schemeClr val="tx1"/>
                </a:solidFill>
                <a:latin typeface="Courier New" panose="02070309020205020404" pitchFamily="49" charset="0"/>
              </a:rPr>
              <a:t>#Grab IDs for patients with admission due to COVID-19</a:t>
            </a:r>
          </a:p>
          <a:p>
            <a:pPr>
              <a:lnSpc>
                <a:spcPct val="100000"/>
              </a:lnSpc>
              <a:spcBef>
                <a:spcPts val="600"/>
              </a:spcBef>
            </a:pPr>
            <a:r>
              <a:rPr lang="en-US" sz="800" dirty="0" err="1">
                <a:solidFill>
                  <a:schemeClr val="tx1"/>
                </a:solidFill>
                <a:latin typeface="Courier New" panose="02070309020205020404" pitchFamily="49" charset="0"/>
              </a:rPr>
              <a:t>inpatient_ids</a:t>
            </a:r>
            <a:r>
              <a:rPr lang="en-US" sz="800" dirty="0">
                <a:solidFill>
                  <a:schemeClr val="tx1"/>
                </a:solidFill>
                <a:latin typeface="Courier New" panose="02070309020205020404" pitchFamily="49" charset="0"/>
              </a:rPr>
              <a:t> = encounters[(</a:t>
            </a:r>
            <a:r>
              <a:rPr lang="en-US" sz="800" dirty="0" err="1">
                <a:solidFill>
                  <a:schemeClr val="tx1"/>
                </a:solidFill>
                <a:latin typeface="Courier New" panose="02070309020205020404" pitchFamily="49" charset="0"/>
              </a:rPr>
              <a:t>encounters.REASONCODE</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covid_code</a:t>
            </a:r>
            <a:r>
              <a:rPr lang="en-US" sz="800" dirty="0">
                <a:solidFill>
                  <a:schemeClr val="tx1"/>
                </a:solidFill>
                <a:latin typeface="Courier New" panose="02070309020205020404" pitchFamily="49" charset="0"/>
              </a:rPr>
              <a:t>) &amp; (</a:t>
            </a:r>
            <a:r>
              <a:rPr lang="en-US" sz="800" dirty="0" err="1">
                <a:solidFill>
                  <a:schemeClr val="tx1"/>
                </a:solidFill>
                <a:latin typeface="Courier New" panose="02070309020205020404" pitchFamily="49" charset="0"/>
              </a:rPr>
              <a:t>encounters.CODE</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enctr_code</a:t>
            </a:r>
            <a:r>
              <a:rPr lang="en-US" sz="800" dirty="0">
                <a:solidFill>
                  <a:schemeClr val="tx1"/>
                </a:solidFill>
                <a:latin typeface="Courier New" panose="02070309020205020404" pitchFamily="49" charset="0"/>
              </a:rPr>
              <a:t>)].PATIENT</a:t>
            </a:r>
          </a:p>
          <a:p>
            <a:pPr>
              <a:lnSpc>
                <a:spcPct val="100000"/>
              </a:lnSpc>
              <a:spcBef>
                <a:spcPts val="600"/>
              </a:spcBef>
            </a:pPr>
            <a:r>
              <a:rPr lang="en-US" sz="800" dirty="0">
                <a:solidFill>
                  <a:schemeClr val="tx1"/>
                </a:solidFill>
                <a:latin typeface="Courier New" panose="02070309020205020404" pitchFamily="49" charset="0"/>
              </a:rPr>
              <a:t>#The number of inpatient survivors</a:t>
            </a:r>
          </a:p>
          <a:p>
            <a:pPr>
              <a:lnSpc>
                <a:spcPct val="100000"/>
              </a:lnSpc>
              <a:spcBef>
                <a:spcPts val="600"/>
              </a:spcBef>
            </a:pPr>
            <a:r>
              <a:rPr lang="en-US" sz="800" dirty="0">
                <a:solidFill>
                  <a:schemeClr val="tx1"/>
                </a:solidFill>
                <a:latin typeface="Courier New" panose="02070309020205020404" pitchFamily="49" charset="0"/>
              </a:rPr>
              <a:t>print('Dataset has {} number of inpatient </a:t>
            </a:r>
            <a:r>
              <a:rPr lang="en-US" sz="800" dirty="0" err="1">
                <a:solidFill>
                  <a:schemeClr val="tx1"/>
                </a:solidFill>
                <a:latin typeface="Courier New" panose="02070309020205020404" pitchFamily="49" charset="0"/>
              </a:rPr>
              <a:t>survivors.'.format</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len</a:t>
            </a:r>
            <a:r>
              <a:rPr lang="en-US" sz="800" dirty="0">
                <a:solidFill>
                  <a:schemeClr val="tx1"/>
                </a:solidFill>
                <a:latin typeface="Courier New" panose="02070309020205020404" pitchFamily="49" charset="0"/>
              </a:rPr>
              <a:t>(np.intersect1d(</a:t>
            </a:r>
            <a:r>
              <a:rPr lang="en-US" sz="800" dirty="0" err="1">
                <a:solidFill>
                  <a:schemeClr val="tx1"/>
                </a:solidFill>
                <a:latin typeface="Courier New" panose="02070309020205020404" pitchFamily="49" charset="0"/>
              </a:rPr>
              <a:t>inpatient_ids</a:t>
            </a:r>
            <a:r>
              <a:rPr lang="en-US" sz="800" dirty="0">
                <a:solidFill>
                  <a:schemeClr val="tx1"/>
                </a:solidFill>
                <a:latin typeface="Courier New" panose="02070309020205020404" pitchFamily="49" charset="0"/>
              </a:rPr>
              <a:t>, </a:t>
            </a:r>
            <a:r>
              <a:rPr lang="en-US" sz="800" dirty="0" err="1">
                <a:solidFill>
                  <a:schemeClr val="tx1"/>
                </a:solidFill>
                <a:latin typeface="Courier New" panose="02070309020205020404" pitchFamily="49" charset="0"/>
              </a:rPr>
              <a:t>survivor_ids</a:t>
            </a:r>
            <a:r>
              <a:rPr lang="en-US" sz="800" dirty="0">
                <a:solidFill>
                  <a:schemeClr val="tx1"/>
                </a:solidFill>
                <a:latin typeface="Courier New" panose="02070309020205020404" pitchFamily="49" charset="0"/>
              </a:rPr>
              <a:t>))))</a:t>
            </a:r>
          </a:p>
          <a:p>
            <a:pPr>
              <a:lnSpc>
                <a:spcPct val="100000"/>
              </a:lnSpc>
              <a:spcBef>
                <a:spcPts val="600"/>
              </a:spcBef>
            </a:pPr>
            <a:r>
              <a:rPr lang="en-US" sz="800" dirty="0">
                <a:solidFill>
                  <a:schemeClr val="tx1"/>
                </a:solidFill>
                <a:latin typeface="Courier New" panose="02070309020205020404" pitchFamily="49" charset="0"/>
              </a:rPr>
              <a:t>#The number of inpatient non-survivors</a:t>
            </a:r>
          </a:p>
          <a:p>
            <a:pPr>
              <a:lnSpc>
                <a:spcPct val="100000"/>
              </a:lnSpc>
              <a:spcBef>
                <a:spcPts val="600"/>
              </a:spcBef>
            </a:pPr>
            <a:r>
              <a:rPr lang="en-US" sz="800" dirty="0">
                <a:solidFill>
                  <a:schemeClr val="tx1"/>
                </a:solidFill>
                <a:latin typeface="Courier New" panose="02070309020205020404" pitchFamily="49" charset="0"/>
              </a:rPr>
              <a:t>print('Dataset has {} number of inpatient </a:t>
            </a:r>
            <a:r>
              <a:rPr lang="en-US" sz="800" dirty="0" err="1">
                <a:solidFill>
                  <a:schemeClr val="tx1"/>
                </a:solidFill>
                <a:latin typeface="Courier New" panose="02070309020205020404" pitchFamily="49" charset="0"/>
              </a:rPr>
              <a:t>deaths.'.format</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len</a:t>
            </a:r>
            <a:r>
              <a:rPr lang="en-US" sz="800" dirty="0">
                <a:solidFill>
                  <a:schemeClr val="tx1"/>
                </a:solidFill>
                <a:latin typeface="Courier New" panose="02070309020205020404" pitchFamily="49" charset="0"/>
              </a:rPr>
              <a:t>(np.intersect1d(</a:t>
            </a:r>
            <a:r>
              <a:rPr lang="en-US" sz="800" dirty="0" err="1">
                <a:solidFill>
                  <a:schemeClr val="tx1"/>
                </a:solidFill>
                <a:latin typeface="Courier New" panose="02070309020205020404" pitchFamily="49" charset="0"/>
              </a:rPr>
              <a:t>inpatient_ids</a:t>
            </a:r>
            <a:r>
              <a:rPr lang="en-US" sz="800" dirty="0">
                <a:solidFill>
                  <a:schemeClr val="tx1"/>
                </a:solidFill>
                <a:latin typeface="Courier New" panose="02070309020205020404" pitchFamily="49" charset="0"/>
              </a:rPr>
              <a:t>, </a:t>
            </a:r>
            <a:r>
              <a:rPr lang="en-US" sz="800" dirty="0" err="1">
                <a:solidFill>
                  <a:schemeClr val="tx1"/>
                </a:solidFill>
                <a:latin typeface="Courier New" panose="02070309020205020404" pitchFamily="49" charset="0"/>
              </a:rPr>
              <a:t>deceased_patients</a:t>
            </a:r>
            <a:r>
              <a:rPr lang="en-US" sz="800" dirty="0">
                <a:solidFill>
                  <a:schemeClr val="tx1"/>
                </a:solidFill>
                <a:latin typeface="Courier New" panose="02070309020205020404" pitchFamily="49" charset="0"/>
              </a:rPr>
              <a:t>))))</a:t>
            </a:r>
          </a:p>
        </p:txBody>
      </p:sp>
      <p:sp>
        <p:nvSpPr>
          <p:cNvPr id="6" name="Content Placeholder 2">
            <a:extLst>
              <a:ext uri="{FF2B5EF4-FFF2-40B4-BE49-F238E27FC236}">
                <a16:creationId xmlns:a16="http://schemas.microsoft.com/office/drawing/2014/main" id="{9068C2FC-FC80-79CC-16B7-1C372618110B}"/>
              </a:ext>
            </a:extLst>
          </p:cNvPr>
          <p:cNvSpPr txBox="1">
            <a:spLocks/>
          </p:cNvSpPr>
          <p:nvPr/>
        </p:nvSpPr>
        <p:spPr>
          <a:xfrm>
            <a:off x="373092" y="4448796"/>
            <a:ext cx="10790208" cy="459634"/>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900" dirty="0">
                <a:solidFill>
                  <a:schemeClr val="tx1"/>
                </a:solidFill>
                <a:latin typeface="Courier New" panose="02070309020205020404" pitchFamily="49" charset="0"/>
              </a:rPr>
              <a:t>Dataset has 14654 number of inpatient survivors.</a:t>
            </a:r>
          </a:p>
          <a:p>
            <a:pPr>
              <a:lnSpc>
                <a:spcPct val="100000"/>
              </a:lnSpc>
              <a:spcBef>
                <a:spcPts val="600"/>
              </a:spcBef>
            </a:pPr>
            <a:r>
              <a:rPr lang="en-US" sz="900" dirty="0">
                <a:solidFill>
                  <a:schemeClr val="tx1"/>
                </a:solidFill>
                <a:latin typeface="Courier New" panose="02070309020205020404" pitchFamily="49" charset="0"/>
              </a:rPr>
              <a:t>Dataset has 3548 number of inpatient deaths.</a:t>
            </a:r>
          </a:p>
        </p:txBody>
      </p:sp>
    </p:spTree>
    <p:extLst>
      <p:ext uri="{BB962C8B-B14F-4D97-AF65-F5344CB8AC3E}">
        <p14:creationId xmlns:p14="http://schemas.microsoft.com/office/powerpoint/2010/main" val="24337834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exagonal background with blue neon lights">
            <a:extLst>
              <a:ext uri="{FF2B5EF4-FFF2-40B4-BE49-F238E27FC236}">
                <a16:creationId xmlns:a16="http://schemas.microsoft.com/office/drawing/2014/main" id="{53E792F1-5537-8BF2-E6FD-936B09F542B2}"/>
              </a:ext>
            </a:extLst>
          </p:cNvPr>
          <p:cNvPicPr>
            <a:picLocks noChangeAspect="1"/>
          </p:cNvPicPr>
          <p:nvPr/>
        </p:nvPicPr>
        <p:blipFill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Glass/>
                    </a14:imgEffect>
                  </a14:imgLayer>
                </a14:imgProps>
              </a:ext>
            </a:extLst>
          </a:blip>
          <a:srcRect/>
          <a:stretch/>
        </p:blipFill>
        <p:spPr>
          <a:xfrm>
            <a:off x="20" y="10"/>
            <a:ext cx="12191980" cy="6857989"/>
          </a:xfrm>
          <a:prstGeom prst="rect">
            <a:avLst/>
          </a:prstGeom>
        </p:spPr>
      </p:pic>
      <p:sp>
        <p:nvSpPr>
          <p:cNvPr id="2" name="Title 1">
            <a:extLst>
              <a:ext uri="{FF2B5EF4-FFF2-40B4-BE49-F238E27FC236}">
                <a16:creationId xmlns:a16="http://schemas.microsoft.com/office/drawing/2014/main" id="{11E39336-9F06-EA8C-7EEC-C86B4949FAF9}"/>
              </a:ext>
            </a:extLst>
          </p:cNvPr>
          <p:cNvSpPr>
            <a:spLocks noGrp="1"/>
          </p:cNvSpPr>
          <p:nvPr>
            <p:ph type="ctrTitle"/>
          </p:nvPr>
        </p:nvSpPr>
        <p:spPr>
          <a:xfrm>
            <a:off x="2076091" y="2633933"/>
            <a:ext cx="8039818" cy="1643572"/>
          </a:xfrm>
        </p:spPr>
        <p:txBody>
          <a:bodyPr>
            <a:normAutofit/>
          </a:bodyPr>
          <a:lstStyle/>
          <a:p>
            <a:r>
              <a:rPr lang="en-US" dirty="0">
                <a:solidFill>
                  <a:srgbClr val="FFFFFF"/>
                </a:solidFill>
              </a:rPr>
              <a:t>Replacing </a:t>
            </a:r>
            <a:r>
              <a:rPr lang="en-US" dirty="0" err="1">
                <a:solidFill>
                  <a:srgbClr val="FFFFFF"/>
                </a:solidFill>
              </a:rPr>
              <a:t>XGBoost</a:t>
            </a:r>
            <a:r>
              <a:rPr lang="en-US" dirty="0">
                <a:solidFill>
                  <a:srgbClr val="FFFFFF"/>
                </a:solidFill>
              </a:rPr>
              <a:t> with a Deep Learning Model and running XAI</a:t>
            </a:r>
          </a:p>
        </p:txBody>
      </p:sp>
    </p:spTree>
    <p:extLst>
      <p:ext uri="{BB962C8B-B14F-4D97-AF65-F5344CB8AC3E}">
        <p14:creationId xmlns:p14="http://schemas.microsoft.com/office/powerpoint/2010/main" val="33752252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Converting </a:t>
            </a:r>
            <a:r>
              <a:rPr lang="en-US" dirty="0" err="1"/>
              <a:t>XGBoost</a:t>
            </a:r>
            <a:r>
              <a:rPr lang="en-US" dirty="0"/>
              <a:t> to Deep Learning and running XAI</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3"/>
            <a:ext cx="10789920" cy="335077"/>
          </a:xfrm>
          <a:prstGeom prst="rect">
            <a:avLst/>
          </a:prstGeom>
          <a:noFill/>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import </a:t>
            </a:r>
            <a:r>
              <a:rPr lang="en-US" sz="1000" dirty="0" err="1">
                <a:solidFill>
                  <a:schemeClr val="tx1"/>
                </a:solidFill>
                <a:latin typeface="Courier New" panose="02070309020205020404" pitchFamily="49" charset="0"/>
                <a:cs typeface="Courier New" panose="02070309020205020404" pitchFamily="49" charset="0"/>
              </a:rPr>
              <a:t>tensorflow</a:t>
            </a:r>
            <a:r>
              <a:rPr lang="en-US" sz="1000" dirty="0">
                <a:solidFill>
                  <a:schemeClr val="tx1"/>
                </a:solidFill>
                <a:latin typeface="Courier New" panose="02070309020205020404" pitchFamily="49" charset="0"/>
                <a:cs typeface="Courier New" panose="02070309020205020404" pitchFamily="49" charset="0"/>
              </a:rPr>
              <a:t> as </a:t>
            </a:r>
            <a:r>
              <a:rPr lang="en-US" sz="1000" dirty="0" err="1">
                <a:solidFill>
                  <a:schemeClr val="tx1"/>
                </a:solidFill>
                <a:latin typeface="Courier New" panose="02070309020205020404" pitchFamily="49" charset="0"/>
                <a:cs typeface="Courier New" panose="02070309020205020404" pitchFamily="49" charset="0"/>
              </a:rPr>
              <a:t>tf</a:t>
            </a:r>
            <a:endParaRPr lang="en-US" sz="1000" dirty="0">
              <a:solidFill>
                <a:schemeClr val="tx1"/>
              </a:solidFill>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4DAD1909-10CA-140C-3354-E9E8F292D7E4}"/>
              </a:ext>
            </a:extLst>
          </p:cNvPr>
          <p:cNvSpPr txBox="1">
            <a:spLocks/>
          </p:cNvSpPr>
          <p:nvPr/>
        </p:nvSpPr>
        <p:spPr>
          <a:xfrm>
            <a:off x="476610" y="1335667"/>
            <a:ext cx="10789920" cy="1217033"/>
          </a:xfrm>
          <a:prstGeom prst="rect">
            <a:avLst/>
          </a:prstGeom>
          <a:noFill/>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 Define a simple neural network</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model_nns</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tf.keras.Sequential</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tf.keras.layers.Dense</a:t>
            </a:r>
            <a:r>
              <a:rPr lang="en-US" sz="1000" dirty="0">
                <a:solidFill>
                  <a:schemeClr val="tx1"/>
                </a:solidFill>
                <a:latin typeface="Courier New" panose="02070309020205020404" pitchFamily="49" charset="0"/>
                <a:cs typeface="Courier New" panose="02070309020205020404" pitchFamily="49" charset="0"/>
              </a:rPr>
              <a:t>(64, activation='</a:t>
            </a:r>
            <a:r>
              <a:rPr lang="en-US" sz="1000" dirty="0" err="1">
                <a:solidFill>
                  <a:schemeClr val="tx1"/>
                </a:solidFill>
                <a:latin typeface="Courier New" panose="02070309020205020404" pitchFamily="49" charset="0"/>
                <a:cs typeface="Courier New" panose="02070309020205020404" pitchFamily="49" charset="0"/>
              </a:rPr>
              <a:t>relu</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input_shape</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X_nl_train.shape</a:t>
            </a:r>
            <a:r>
              <a:rPr lang="en-US" sz="1000" dirty="0">
                <a:solidFill>
                  <a:schemeClr val="tx1"/>
                </a:solidFill>
                <a:latin typeface="Courier New" panose="02070309020205020404" pitchFamily="49" charset="0"/>
                <a:cs typeface="Courier New" panose="02070309020205020404" pitchFamily="49" charset="0"/>
              </a:rPr>
              <a:t>[1],)),</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tf.keras.layers.Dense</a:t>
            </a:r>
            <a:r>
              <a:rPr lang="en-US" sz="1000" dirty="0">
                <a:solidFill>
                  <a:schemeClr val="tx1"/>
                </a:solidFill>
                <a:latin typeface="Courier New" panose="02070309020205020404" pitchFamily="49" charset="0"/>
                <a:cs typeface="Courier New" panose="02070309020205020404" pitchFamily="49" charset="0"/>
              </a:rPr>
              <a:t>(1, activation='sigmoid')</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CAF4CF2D-8029-115C-E308-ECAACBAF64EC}"/>
              </a:ext>
            </a:extLst>
          </p:cNvPr>
          <p:cNvSpPr txBox="1">
            <a:spLocks/>
          </p:cNvSpPr>
          <p:nvPr/>
        </p:nvSpPr>
        <p:spPr>
          <a:xfrm>
            <a:off x="476610" y="2688218"/>
            <a:ext cx="10789920" cy="1055108"/>
          </a:xfrm>
          <a:prstGeom prst="rect">
            <a:avLst/>
          </a:prstGeom>
          <a:noFill/>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 Compile the model</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model_nns.compile</a:t>
            </a:r>
            <a:r>
              <a:rPr lang="en-US" sz="1000" dirty="0">
                <a:solidFill>
                  <a:schemeClr val="tx1"/>
                </a:solidFill>
                <a:latin typeface="Courier New" panose="02070309020205020404" pitchFamily="49" charset="0"/>
                <a:cs typeface="Courier New" panose="02070309020205020404" pitchFamily="49" charset="0"/>
              </a:rPr>
              <a:t>(optimizer='</a:t>
            </a:r>
            <a:r>
              <a:rPr lang="en-US" sz="1000" dirty="0" err="1">
                <a:solidFill>
                  <a:schemeClr val="tx1"/>
                </a:solidFill>
                <a:latin typeface="Courier New" panose="02070309020205020404" pitchFamily="49" charset="0"/>
                <a:cs typeface="Courier New" panose="02070309020205020404" pitchFamily="49" charset="0"/>
              </a:rPr>
              <a:t>adam</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              loss='</a:t>
            </a:r>
            <a:r>
              <a:rPr lang="en-US" sz="1000" dirty="0" err="1">
                <a:solidFill>
                  <a:schemeClr val="tx1"/>
                </a:solidFill>
                <a:latin typeface="Courier New" panose="02070309020205020404" pitchFamily="49" charset="0"/>
                <a:cs typeface="Courier New" panose="02070309020205020404" pitchFamily="49" charset="0"/>
              </a:rPr>
              <a:t>binary_crossentropy</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              metrics=['AUC'])</a:t>
            </a:r>
          </a:p>
        </p:txBody>
      </p:sp>
      <p:sp>
        <p:nvSpPr>
          <p:cNvPr id="6" name="Content Placeholder 2">
            <a:extLst>
              <a:ext uri="{FF2B5EF4-FFF2-40B4-BE49-F238E27FC236}">
                <a16:creationId xmlns:a16="http://schemas.microsoft.com/office/drawing/2014/main" id="{DA2E5C8E-E8AC-9EAB-3F32-8224832C9F05}"/>
              </a:ext>
            </a:extLst>
          </p:cNvPr>
          <p:cNvSpPr txBox="1">
            <a:spLocks/>
          </p:cNvSpPr>
          <p:nvPr/>
        </p:nvSpPr>
        <p:spPr>
          <a:xfrm>
            <a:off x="476610" y="3878843"/>
            <a:ext cx="10789920" cy="1274181"/>
          </a:xfrm>
          <a:prstGeom prst="rect">
            <a:avLst/>
          </a:prstGeom>
          <a:noFill/>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err="1">
                <a:solidFill>
                  <a:schemeClr val="tx1"/>
                </a:solidFill>
                <a:latin typeface="Courier New" panose="02070309020205020404" pitchFamily="49" charset="0"/>
                <a:cs typeface="Courier New" panose="02070309020205020404" pitchFamily="49" charset="0"/>
              </a:rPr>
              <a:t>x_train_tensor</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tf.convert_to_tensor</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X_nl_train</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y_train_tensor</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tf.convert_to_tensor</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model_nl.predict</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X_nl_train</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a:solidFill>
                  <a:schemeClr val="tx1"/>
                </a:solidFill>
                <a:latin typeface="Courier New" panose="02070309020205020404" pitchFamily="49" charset="0"/>
                <a:cs typeface="Courier New" panose="02070309020205020404" pitchFamily="49" charset="0"/>
              </a:rPr>
              <a:t># Train the neural network (using </a:t>
            </a:r>
            <a:r>
              <a:rPr lang="en-US" sz="1000" dirty="0" err="1">
                <a:solidFill>
                  <a:schemeClr val="tx1"/>
                </a:solidFill>
                <a:latin typeface="Courier New" panose="02070309020205020404" pitchFamily="49" charset="0"/>
                <a:cs typeface="Courier New" panose="02070309020205020404" pitchFamily="49" charset="0"/>
              </a:rPr>
              <a:t>XGBoost</a:t>
            </a:r>
            <a:r>
              <a:rPr lang="en-US" sz="1000" dirty="0">
                <a:solidFill>
                  <a:schemeClr val="tx1"/>
                </a:solidFill>
                <a:latin typeface="Courier New" panose="02070309020205020404" pitchFamily="49" charset="0"/>
                <a:cs typeface="Courier New" panose="02070309020205020404" pitchFamily="49" charset="0"/>
              </a:rPr>
              <a:t> predictions as labels)</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model_nns.fit</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x_train_tensor</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y_train_tensor</a:t>
            </a:r>
            <a:r>
              <a:rPr lang="en-US" sz="1000" dirty="0">
                <a:solidFill>
                  <a:schemeClr val="tx1"/>
                </a:solidFill>
                <a:latin typeface="Courier New" panose="02070309020205020404" pitchFamily="49" charset="0"/>
                <a:cs typeface="Courier New" panose="02070309020205020404" pitchFamily="49" charset="0"/>
              </a:rPr>
              <a:t>, epochs=10, </a:t>
            </a:r>
            <a:r>
              <a:rPr lang="en-US" sz="1000" dirty="0" err="1">
                <a:solidFill>
                  <a:schemeClr val="tx1"/>
                </a:solidFill>
                <a:latin typeface="Courier New" panose="02070309020205020404" pitchFamily="49" charset="0"/>
                <a:cs typeface="Courier New" panose="02070309020205020404" pitchFamily="49" charset="0"/>
              </a:rPr>
              <a:t>batch_size</a:t>
            </a:r>
            <a:r>
              <a:rPr lang="en-US" sz="1000" dirty="0">
                <a:solidFill>
                  <a:schemeClr val="tx1"/>
                </a:solidFill>
                <a:latin typeface="Courier New" panose="02070309020205020404" pitchFamily="49" charset="0"/>
                <a:cs typeface="Courier New" panose="02070309020205020404" pitchFamily="49" charset="0"/>
              </a:rPr>
              <a:t>=32)</a:t>
            </a:r>
          </a:p>
        </p:txBody>
      </p:sp>
    </p:spTree>
    <p:extLst>
      <p:ext uri="{BB962C8B-B14F-4D97-AF65-F5344CB8AC3E}">
        <p14:creationId xmlns:p14="http://schemas.microsoft.com/office/powerpoint/2010/main" val="26086172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Converting </a:t>
            </a:r>
            <a:r>
              <a:rPr lang="en-US" dirty="0" err="1"/>
              <a:t>XGBoost</a:t>
            </a:r>
            <a:r>
              <a:rPr lang="en-US" dirty="0"/>
              <a:t> to Deep Learning and running XAI</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3"/>
            <a:ext cx="10789920" cy="3811702"/>
          </a:xfrm>
          <a:prstGeom prst="rect">
            <a:avLst/>
          </a:prstGeom>
          <a:noFill/>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err="1">
                <a:solidFill>
                  <a:schemeClr val="tx1"/>
                </a:solidFill>
                <a:latin typeface="Courier New" panose="02070309020205020404" pitchFamily="49" charset="0"/>
                <a:cs typeface="Courier New" panose="02070309020205020404" pitchFamily="49" charset="0"/>
              </a:rPr>
              <a:t>X_nl_valid_reshaped</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X_nl_valid.values.reshape</a:t>
            </a:r>
            <a:r>
              <a:rPr lang="en-US" sz="1000" dirty="0">
                <a:solidFill>
                  <a:schemeClr val="tx1"/>
                </a:solidFill>
                <a:latin typeface="Courier New" panose="02070309020205020404" pitchFamily="49" charset="0"/>
                <a:cs typeface="Courier New" panose="02070309020205020404" pitchFamily="49" charset="0"/>
              </a:rPr>
              <a:t>((-1, 6))</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outputs = </a:t>
            </a:r>
            <a:r>
              <a:rPr lang="en-US" sz="1000" dirty="0" err="1">
                <a:solidFill>
                  <a:schemeClr val="tx1"/>
                </a:solidFill>
                <a:latin typeface="Courier New" panose="02070309020205020404" pitchFamily="49" charset="0"/>
                <a:cs typeface="Courier New" panose="02070309020205020404" pitchFamily="49" charset="0"/>
              </a:rPr>
              <a:t>model_nns</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X_nl_valid_reshaped</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a:solidFill>
                  <a:schemeClr val="tx1"/>
                </a:solidFill>
                <a:latin typeface="Courier New" panose="02070309020205020404" pitchFamily="49" charset="0"/>
                <a:cs typeface="Courier New" panose="02070309020205020404" pitchFamily="49" charset="0"/>
              </a:rPr>
              <a:t>#Neural network models predict continuous variables so we need to round the output</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rounded_outputs</a:t>
            </a:r>
            <a:r>
              <a:rPr lang="en-US" sz="1000" dirty="0">
                <a:solidFill>
                  <a:schemeClr val="tx1"/>
                </a:solidFill>
                <a:latin typeface="Courier New" panose="02070309020205020404" pitchFamily="49" charset="0"/>
                <a:cs typeface="Courier New" panose="02070309020205020404" pitchFamily="49" charset="0"/>
              </a:rPr>
              <a:t> = []</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for output in outputs:</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    if output &gt; 0.85:</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rounded_outputs.append</a:t>
            </a:r>
            <a:r>
              <a:rPr lang="en-US" sz="1000" dirty="0">
                <a:solidFill>
                  <a:schemeClr val="tx1"/>
                </a:solidFill>
                <a:latin typeface="Courier New" panose="02070309020205020404" pitchFamily="49" charset="0"/>
                <a:cs typeface="Courier New" panose="02070309020205020404" pitchFamily="49" charset="0"/>
              </a:rPr>
              <a:t>(1)</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    else:</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rounded_outputs.append</a:t>
            </a:r>
            <a:r>
              <a:rPr lang="en-US" sz="1000" dirty="0">
                <a:solidFill>
                  <a:schemeClr val="tx1"/>
                </a:solidFill>
                <a:latin typeface="Courier New" panose="02070309020205020404" pitchFamily="49" charset="0"/>
                <a:cs typeface="Courier New" panose="02070309020205020404" pitchFamily="49" charset="0"/>
              </a:rPr>
              <a:t>(0)</a:t>
            </a:r>
          </a:p>
          <a:p>
            <a:pPr>
              <a:spcBef>
                <a:spcPts val="600"/>
              </a:spcBef>
            </a:pP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a:solidFill>
                  <a:schemeClr val="tx1"/>
                </a:solidFill>
                <a:latin typeface="Courier New" panose="02070309020205020404" pitchFamily="49" charset="0"/>
                <a:cs typeface="Courier New" panose="02070309020205020404" pitchFamily="49" charset="0"/>
              </a:rPr>
              <a:t># Calculate the AUC score</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results_nns</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roc_auc_score</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rounded_outputs</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y_nl_valid</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a:solidFill>
                  <a:schemeClr val="tx1"/>
                </a:solidFill>
                <a:latin typeface="Courier New" panose="02070309020205020404" pitchFamily="49" charset="0"/>
                <a:cs typeface="Courier New" panose="02070309020205020404" pitchFamily="49" charset="0"/>
              </a:rPr>
              <a:t>print('Model AUC: ', </a:t>
            </a:r>
            <a:r>
              <a:rPr lang="en-US" sz="1000" dirty="0" err="1">
                <a:solidFill>
                  <a:schemeClr val="tx1"/>
                </a:solidFill>
                <a:latin typeface="Courier New" panose="02070309020205020404" pitchFamily="49" charset="0"/>
                <a:cs typeface="Courier New" panose="02070309020205020404" pitchFamily="49" charset="0"/>
              </a:rPr>
              <a:t>results_nns</a:t>
            </a:r>
            <a:r>
              <a:rPr lang="en-US" sz="1000" dirty="0">
                <a:solidFill>
                  <a:schemeClr val="tx1"/>
                </a:solidFill>
                <a:latin typeface="Courier New" panose="02070309020205020404" pitchFamily="49" charset="0"/>
                <a:cs typeface="Courier New" panose="02070309020205020404" pitchFamily="49" charset="0"/>
              </a:rPr>
              <a:t>)</a:t>
            </a:r>
          </a:p>
        </p:txBody>
      </p:sp>
      <p:sp>
        <p:nvSpPr>
          <p:cNvPr id="7" name="Content Placeholder 2">
            <a:extLst>
              <a:ext uri="{FF2B5EF4-FFF2-40B4-BE49-F238E27FC236}">
                <a16:creationId xmlns:a16="http://schemas.microsoft.com/office/drawing/2014/main" id="{0EBDEF87-9444-8995-C7F8-19B674139007}"/>
              </a:ext>
            </a:extLst>
          </p:cNvPr>
          <p:cNvSpPr txBox="1">
            <a:spLocks/>
          </p:cNvSpPr>
          <p:nvPr/>
        </p:nvSpPr>
        <p:spPr>
          <a:xfrm>
            <a:off x="476610" y="4808423"/>
            <a:ext cx="10789920" cy="335077"/>
          </a:xfrm>
          <a:prstGeom prst="rect">
            <a:avLst/>
          </a:prstGeom>
          <a:noFill/>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Model AUC:  0.5967477542456232</a:t>
            </a:r>
          </a:p>
        </p:txBody>
      </p:sp>
      <p:sp>
        <p:nvSpPr>
          <p:cNvPr id="8" name="Content Placeholder 2">
            <a:extLst>
              <a:ext uri="{FF2B5EF4-FFF2-40B4-BE49-F238E27FC236}">
                <a16:creationId xmlns:a16="http://schemas.microsoft.com/office/drawing/2014/main" id="{5E5BE22F-2AB0-CA36-39AA-AB10C3C64EE1}"/>
              </a:ext>
            </a:extLst>
          </p:cNvPr>
          <p:cNvSpPr txBox="1">
            <a:spLocks/>
          </p:cNvSpPr>
          <p:nvPr/>
        </p:nvSpPr>
        <p:spPr>
          <a:xfrm>
            <a:off x="476610" y="5275148"/>
            <a:ext cx="10789920" cy="1255049"/>
          </a:xfrm>
          <a:prstGeom prst="rect">
            <a:avLst/>
          </a:prstGeom>
          <a:noFill/>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An AUC score of 0.597 indicates that the model's discriminatory ability is slightly better than random chance in binary classification tasks. Several factors could influence the model's performance, including data quality, feature selection, and the complexity of the model architecture. Despite its modest performance, the model may still offer valuable insights or fulfill its intended purpose adequately, depending on the context. Analyzing the model's weaknesses and identifying areas for improvement can guide future iterations. While a score of 0.60 may not meet desired thresholds, it represents a valuable learning opportunity and underscores the iterative nature of machine learning model development. We will now construct a more complex neural net model to determine if we can increase AUC and then perform XAI using </a:t>
            </a:r>
            <a:r>
              <a:rPr lang="en-US" sz="1000" dirty="0" err="1">
                <a:solidFill>
                  <a:schemeClr val="tx1"/>
                </a:solidFill>
                <a:latin typeface="Courier New" panose="02070309020205020404" pitchFamily="49" charset="0"/>
                <a:cs typeface="Courier New" panose="02070309020205020404" pitchFamily="49" charset="0"/>
              </a:rPr>
              <a:t>Captum</a:t>
            </a:r>
            <a:r>
              <a:rPr lang="en-US" sz="10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69725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Explainable AI with </a:t>
            </a:r>
            <a:r>
              <a:rPr lang="en-US" dirty="0" err="1"/>
              <a:t>Captum</a:t>
            </a:r>
            <a:endParaRPr lang="en-US" dirty="0"/>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3"/>
            <a:ext cx="10789920" cy="428889"/>
          </a:xfrm>
          <a:prstGeom prst="rect">
            <a:avLst/>
          </a:prstGeom>
          <a:noFill/>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err="1">
                <a:solidFill>
                  <a:schemeClr val="tx1"/>
                </a:solidFill>
                <a:latin typeface="Courier New" panose="02070309020205020404" pitchFamily="49" charset="0"/>
                <a:cs typeface="Courier New" panose="02070309020205020404" pitchFamily="49" charset="0"/>
              </a:rPr>
              <a:t>Captum</a:t>
            </a:r>
            <a:r>
              <a:rPr lang="en-US" sz="1000" dirty="0">
                <a:solidFill>
                  <a:schemeClr val="tx1"/>
                </a:solidFill>
                <a:latin typeface="Courier New" panose="02070309020205020404" pitchFamily="49" charset="0"/>
                <a:cs typeface="Courier New" panose="02070309020205020404" pitchFamily="49" charset="0"/>
              </a:rPr>
              <a:t> is a </a:t>
            </a:r>
            <a:r>
              <a:rPr lang="en-US" sz="1000" dirty="0" err="1">
                <a:solidFill>
                  <a:schemeClr val="tx1"/>
                </a:solidFill>
                <a:latin typeface="Courier New" panose="02070309020205020404" pitchFamily="49" charset="0"/>
                <a:cs typeface="Courier New" panose="02070309020205020404" pitchFamily="49" charset="0"/>
              </a:rPr>
              <a:t>PyTorch</a:t>
            </a:r>
            <a:r>
              <a:rPr lang="en-US" sz="1000" dirty="0">
                <a:solidFill>
                  <a:schemeClr val="tx1"/>
                </a:solidFill>
                <a:latin typeface="Courier New" panose="02070309020205020404" pitchFamily="49" charset="0"/>
                <a:cs typeface="Courier New" panose="02070309020205020404" pitchFamily="49" charset="0"/>
              </a:rPr>
              <a:t>-based library for model interpretability in machine learning. It offers a suite of algorithms and tools designed to help users understand and interpret the decisions made by deep learning models. </a:t>
            </a:r>
          </a:p>
        </p:txBody>
      </p:sp>
      <p:sp>
        <p:nvSpPr>
          <p:cNvPr id="3" name="Content Placeholder 2">
            <a:extLst>
              <a:ext uri="{FF2B5EF4-FFF2-40B4-BE49-F238E27FC236}">
                <a16:creationId xmlns:a16="http://schemas.microsoft.com/office/drawing/2014/main" id="{CA332722-3FB5-EAFB-94F2-7B46637C93F8}"/>
              </a:ext>
            </a:extLst>
          </p:cNvPr>
          <p:cNvSpPr txBox="1">
            <a:spLocks/>
          </p:cNvSpPr>
          <p:nvPr/>
        </p:nvSpPr>
        <p:spPr>
          <a:xfrm>
            <a:off x="476610" y="1402345"/>
            <a:ext cx="10789920" cy="4297477"/>
          </a:xfrm>
          <a:prstGeom prst="rect">
            <a:avLst/>
          </a:prstGeom>
          <a:noFill/>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#scikit-learn related imports</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import </a:t>
            </a:r>
            <a:r>
              <a:rPr lang="en-US" sz="1000" dirty="0" err="1">
                <a:solidFill>
                  <a:schemeClr val="tx1"/>
                </a:solidFill>
                <a:latin typeface="Courier New" panose="02070309020205020404" pitchFamily="49" charset="0"/>
                <a:cs typeface="Courier New" panose="02070309020205020404" pitchFamily="49" charset="0"/>
              </a:rPr>
              <a:t>sklearn</a:t>
            </a: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a:solidFill>
                  <a:schemeClr val="tx1"/>
                </a:solidFill>
                <a:latin typeface="Courier New" panose="02070309020205020404" pitchFamily="49" charset="0"/>
                <a:cs typeface="Courier New" panose="02070309020205020404" pitchFamily="49" charset="0"/>
              </a:rPr>
              <a:t>from </a:t>
            </a:r>
            <a:r>
              <a:rPr lang="en-US" sz="1000" dirty="0" err="1">
                <a:solidFill>
                  <a:schemeClr val="tx1"/>
                </a:solidFill>
                <a:latin typeface="Courier New" panose="02070309020205020404" pitchFamily="49" charset="0"/>
                <a:cs typeface="Courier New" panose="02070309020205020404" pitchFamily="49" charset="0"/>
              </a:rPr>
              <a:t>sklearn.metrics</a:t>
            </a:r>
            <a:r>
              <a:rPr lang="en-US" sz="1000" dirty="0">
                <a:solidFill>
                  <a:schemeClr val="tx1"/>
                </a:solidFill>
                <a:latin typeface="Courier New" panose="02070309020205020404" pitchFamily="49" charset="0"/>
                <a:cs typeface="Courier New" panose="02070309020205020404" pitchFamily="49" charset="0"/>
              </a:rPr>
              <a:t> import </a:t>
            </a:r>
            <a:r>
              <a:rPr lang="en-US" sz="1000" dirty="0" err="1">
                <a:solidFill>
                  <a:schemeClr val="tx1"/>
                </a:solidFill>
                <a:latin typeface="Courier New" panose="02070309020205020404" pitchFamily="49" charset="0"/>
                <a:cs typeface="Courier New" panose="02070309020205020404" pitchFamily="49" charset="0"/>
              </a:rPr>
              <a:t>mean_squared_error</a:t>
            </a: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pytorch</a:t>
            </a:r>
            <a:r>
              <a:rPr lang="en-US" sz="1000" dirty="0">
                <a:solidFill>
                  <a:schemeClr val="tx1"/>
                </a:solidFill>
                <a:latin typeface="Courier New" panose="02070309020205020404" pitchFamily="49" charset="0"/>
                <a:cs typeface="Courier New" panose="02070309020205020404" pitchFamily="49" charset="0"/>
              </a:rPr>
              <a:t> relates imports</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import torch</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import </a:t>
            </a:r>
            <a:r>
              <a:rPr lang="en-US" sz="1000" dirty="0" err="1">
                <a:solidFill>
                  <a:schemeClr val="tx1"/>
                </a:solidFill>
                <a:latin typeface="Courier New" panose="02070309020205020404" pitchFamily="49" charset="0"/>
                <a:cs typeface="Courier New" panose="02070309020205020404" pitchFamily="49" charset="0"/>
              </a:rPr>
              <a:t>torch.nn</a:t>
            </a:r>
            <a:r>
              <a:rPr lang="en-US" sz="1000" dirty="0">
                <a:solidFill>
                  <a:schemeClr val="tx1"/>
                </a:solidFill>
                <a:latin typeface="Courier New" panose="02070309020205020404" pitchFamily="49" charset="0"/>
                <a:cs typeface="Courier New" panose="02070309020205020404" pitchFamily="49" charset="0"/>
              </a:rPr>
              <a:t> as </a:t>
            </a:r>
            <a:r>
              <a:rPr lang="en-US" sz="1000" dirty="0" err="1">
                <a:solidFill>
                  <a:schemeClr val="tx1"/>
                </a:solidFill>
                <a:latin typeface="Courier New" panose="02070309020205020404" pitchFamily="49" charset="0"/>
                <a:cs typeface="Courier New" panose="02070309020205020404" pitchFamily="49" charset="0"/>
              </a:rPr>
              <a:t>nn</a:t>
            </a: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a:solidFill>
                  <a:schemeClr val="tx1"/>
                </a:solidFill>
                <a:latin typeface="Courier New" panose="02070309020205020404" pitchFamily="49" charset="0"/>
                <a:cs typeface="Courier New" panose="02070309020205020404" pitchFamily="49" charset="0"/>
              </a:rPr>
              <a:t>import </a:t>
            </a:r>
            <a:r>
              <a:rPr lang="en-US" sz="1000" dirty="0" err="1">
                <a:solidFill>
                  <a:schemeClr val="tx1"/>
                </a:solidFill>
                <a:latin typeface="Courier New" panose="02070309020205020404" pitchFamily="49" charset="0"/>
                <a:cs typeface="Courier New" panose="02070309020205020404" pitchFamily="49" charset="0"/>
              </a:rPr>
              <a:t>torch.optim</a:t>
            </a:r>
            <a:r>
              <a:rPr lang="en-US" sz="1000" dirty="0">
                <a:solidFill>
                  <a:schemeClr val="tx1"/>
                </a:solidFill>
                <a:latin typeface="Courier New" panose="02070309020205020404" pitchFamily="49" charset="0"/>
                <a:cs typeface="Courier New" panose="02070309020205020404" pitchFamily="49" charset="0"/>
              </a:rPr>
              <a:t> as </a:t>
            </a:r>
            <a:r>
              <a:rPr lang="en-US" sz="1000" dirty="0" err="1">
                <a:solidFill>
                  <a:schemeClr val="tx1"/>
                </a:solidFill>
                <a:latin typeface="Courier New" panose="02070309020205020404" pitchFamily="49" charset="0"/>
                <a:cs typeface="Courier New" panose="02070309020205020404" pitchFamily="49" charset="0"/>
              </a:rPr>
              <a:t>optim</a:t>
            </a: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a:solidFill>
                  <a:schemeClr val="tx1"/>
                </a:solidFill>
                <a:latin typeface="Courier New" panose="02070309020205020404" pitchFamily="49" charset="0"/>
                <a:cs typeface="Courier New" panose="02070309020205020404" pitchFamily="49" charset="0"/>
              </a:rPr>
              <a:t># imports from </a:t>
            </a:r>
            <a:r>
              <a:rPr lang="en-US" sz="1000" dirty="0" err="1">
                <a:solidFill>
                  <a:schemeClr val="tx1"/>
                </a:solidFill>
                <a:latin typeface="Courier New" panose="02070309020205020404" pitchFamily="49" charset="0"/>
                <a:cs typeface="Courier New" panose="02070309020205020404" pitchFamily="49" charset="0"/>
              </a:rPr>
              <a:t>captum</a:t>
            </a:r>
            <a:r>
              <a:rPr lang="en-US" sz="1000" dirty="0">
                <a:solidFill>
                  <a:schemeClr val="tx1"/>
                </a:solidFill>
                <a:latin typeface="Courier New" panose="02070309020205020404" pitchFamily="49" charset="0"/>
                <a:cs typeface="Courier New" panose="02070309020205020404" pitchFamily="49" charset="0"/>
              </a:rPr>
              <a:t> library</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!pip install </a:t>
            </a:r>
            <a:r>
              <a:rPr lang="en-US" sz="1000" dirty="0" err="1">
                <a:solidFill>
                  <a:schemeClr val="tx1"/>
                </a:solidFill>
                <a:latin typeface="Courier New" panose="02070309020205020404" pitchFamily="49" charset="0"/>
                <a:cs typeface="Courier New" panose="02070309020205020404" pitchFamily="49" charset="0"/>
              </a:rPr>
              <a:t>captum</a:t>
            </a: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a:solidFill>
                  <a:schemeClr val="tx1"/>
                </a:solidFill>
                <a:latin typeface="Courier New" panose="02070309020205020404" pitchFamily="49" charset="0"/>
                <a:cs typeface="Courier New" panose="02070309020205020404" pitchFamily="49" charset="0"/>
              </a:rPr>
              <a:t>import </a:t>
            </a:r>
            <a:r>
              <a:rPr lang="en-US" sz="1000" dirty="0" err="1">
                <a:solidFill>
                  <a:schemeClr val="tx1"/>
                </a:solidFill>
                <a:latin typeface="Courier New" panose="02070309020205020404" pitchFamily="49" charset="0"/>
                <a:cs typeface="Courier New" panose="02070309020205020404" pitchFamily="49" charset="0"/>
              </a:rPr>
              <a:t>captum</a:t>
            </a: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a:solidFill>
                  <a:schemeClr val="tx1"/>
                </a:solidFill>
                <a:latin typeface="Courier New" panose="02070309020205020404" pitchFamily="49" charset="0"/>
                <a:cs typeface="Courier New" panose="02070309020205020404" pitchFamily="49" charset="0"/>
              </a:rPr>
              <a:t>from </a:t>
            </a:r>
            <a:r>
              <a:rPr lang="en-US" sz="1000" dirty="0" err="1">
                <a:solidFill>
                  <a:schemeClr val="tx1"/>
                </a:solidFill>
                <a:latin typeface="Courier New" panose="02070309020205020404" pitchFamily="49" charset="0"/>
                <a:cs typeface="Courier New" panose="02070309020205020404" pitchFamily="49" charset="0"/>
              </a:rPr>
              <a:t>captum.attr</a:t>
            </a:r>
            <a:r>
              <a:rPr lang="en-US" sz="1000" dirty="0">
                <a:solidFill>
                  <a:schemeClr val="tx1"/>
                </a:solidFill>
                <a:latin typeface="Courier New" panose="02070309020205020404" pitchFamily="49" charset="0"/>
                <a:cs typeface="Courier New" panose="02070309020205020404" pitchFamily="49" charset="0"/>
              </a:rPr>
              <a:t> import </a:t>
            </a:r>
            <a:r>
              <a:rPr lang="en-US" sz="1000" dirty="0" err="1">
                <a:solidFill>
                  <a:schemeClr val="tx1"/>
                </a:solidFill>
                <a:latin typeface="Courier New" panose="02070309020205020404" pitchFamily="49" charset="0"/>
                <a:cs typeface="Courier New" panose="02070309020205020404" pitchFamily="49" charset="0"/>
              </a:rPr>
              <a:t>LayerConductance</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LayerActivation</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LayerIntegratedGradients</a:t>
            </a: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a:solidFill>
                  <a:schemeClr val="tx1"/>
                </a:solidFill>
                <a:latin typeface="Courier New" panose="02070309020205020404" pitchFamily="49" charset="0"/>
                <a:cs typeface="Courier New" panose="02070309020205020404" pitchFamily="49" charset="0"/>
              </a:rPr>
              <a:t>from </a:t>
            </a:r>
            <a:r>
              <a:rPr lang="en-US" sz="1000" dirty="0" err="1">
                <a:solidFill>
                  <a:schemeClr val="tx1"/>
                </a:solidFill>
                <a:latin typeface="Courier New" panose="02070309020205020404" pitchFamily="49" charset="0"/>
                <a:cs typeface="Courier New" panose="02070309020205020404" pitchFamily="49" charset="0"/>
              </a:rPr>
              <a:t>captum.attr</a:t>
            </a:r>
            <a:r>
              <a:rPr lang="en-US" sz="1000" dirty="0">
                <a:solidFill>
                  <a:schemeClr val="tx1"/>
                </a:solidFill>
                <a:latin typeface="Courier New" panose="02070309020205020404" pitchFamily="49" charset="0"/>
                <a:cs typeface="Courier New" panose="02070309020205020404" pitchFamily="49" charset="0"/>
              </a:rPr>
              <a:t> import </a:t>
            </a:r>
            <a:r>
              <a:rPr lang="en-US" sz="1000" dirty="0" err="1">
                <a:solidFill>
                  <a:schemeClr val="tx1"/>
                </a:solidFill>
                <a:latin typeface="Courier New" panose="02070309020205020404" pitchFamily="49" charset="0"/>
                <a:cs typeface="Courier New" panose="02070309020205020404" pitchFamily="49" charset="0"/>
              </a:rPr>
              <a:t>IntegratedGradients</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DeepLift</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GradientShap</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NoiseTunnel</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FeatureAblation</a:t>
            </a: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torch.manual_seed</a:t>
            </a:r>
            <a:r>
              <a:rPr lang="en-US" sz="1000" dirty="0">
                <a:solidFill>
                  <a:schemeClr val="tx1"/>
                </a:solidFill>
                <a:latin typeface="Courier New" panose="02070309020205020404" pitchFamily="49" charset="0"/>
                <a:cs typeface="Courier New" panose="02070309020205020404" pitchFamily="49" charset="0"/>
              </a:rPr>
              <a:t>(1234)</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np.random.seed</a:t>
            </a:r>
            <a:r>
              <a:rPr lang="en-US" sz="1000" dirty="0">
                <a:solidFill>
                  <a:schemeClr val="tx1"/>
                </a:solidFill>
                <a:latin typeface="Courier New" panose="02070309020205020404" pitchFamily="49" charset="0"/>
                <a:cs typeface="Courier New" panose="02070309020205020404" pitchFamily="49" charset="0"/>
              </a:rPr>
              <a:t>(1234)</a:t>
            </a:r>
          </a:p>
        </p:txBody>
      </p:sp>
    </p:spTree>
    <p:extLst>
      <p:ext uri="{BB962C8B-B14F-4D97-AF65-F5344CB8AC3E}">
        <p14:creationId xmlns:p14="http://schemas.microsoft.com/office/powerpoint/2010/main" val="2304878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893438" cy="537272"/>
          </a:xfrm>
        </p:spPr>
        <p:txBody>
          <a:bodyPr>
            <a:normAutofit fontScale="90000"/>
          </a:bodyPr>
          <a:lstStyle/>
          <a:p>
            <a:r>
              <a:rPr lang="en-US" dirty="0"/>
              <a:t>Explainable AI with </a:t>
            </a:r>
            <a:r>
              <a:rPr lang="en-US" dirty="0" err="1"/>
              <a:t>Captum</a:t>
            </a:r>
            <a:endParaRPr lang="en-US" dirty="0"/>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3"/>
            <a:ext cx="10789920" cy="373177"/>
          </a:xfrm>
          <a:prstGeom prst="rect">
            <a:avLst/>
          </a:prstGeom>
          <a:noFill/>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Tensorizing Inputs and creating batches</a:t>
            </a:r>
          </a:p>
        </p:txBody>
      </p:sp>
      <p:sp>
        <p:nvSpPr>
          <p:cNvPr id="3" name="Content Placeholder 2">
            <a:extLst>
              <a:ext uri="{FF2B5EF4-FFF2-40B4-BE49-F238E27FC236}">
                <a16:creationId xmlns:a16="http://schemas.microsoft.com/office/drawing/2014/main" id="{8634FD04-11D1-A128-B6E4-906BFC9D5813}"/>
              </a:ext>
            </a:extLst>
          </p:cNvPr>
          <p:cNvSpPr txBox="1">
            <a:spLocks/>
          </p:cNvSpPr>
          <p:nvPr/>
        </p:nvSpPr>
        <p:spPr>
          <a:xfrm>
            <a:off x="476610" y="1410168"/>
            <a:ext cx="10789920" cy="2713258"/>
          </a:xfrm>
          <a:prstGeom prst="rect">
            <a:avLst/>
          </a:prstGeom>
          <a:noFill/>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err="1">
                <a:solidFill>
                  <a:schemeClr val="tx1"/>
                </a:solidFill>
                <a:latin typeface="Courier New" panose="02070309020205020404" pitchFamily="49" charset="0"/>
                <a:cs typeface="Courier New" panose="02070309020205020404" pitchFamily="49" charset="0"/>
              </a:rPr>
              <a:t>X_nn_train</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torch.tensor</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X_nl_train.values</a:t>
            </a:r>
            <a:r>
              <a:rPr lang="en-US" sz="1000" dirty="0">
                <a:solidFill>
                  <a:schemeClr val="tx1"/>
                </a:solidFill>
                <a:latin typeface="Courier New" panose="02070309020205020404" pitchFamily="49" charset="0"/>
                <a:cs typeface="Courier New" panose="02070309020205020404" pitchFamily="49" charset="0"/>
              </a:rPr>
              <a:t>).float()</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y_nn_train</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torch.tensor</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y_nl_train.values</a:t>
            </a:r>
            <a:r>
              <a:rPr lang="en-US" sz="1000" dirty="0">
                <a:solidFill>
                  <a:schemeClr val="tx1"/>
                </a:solidFill>
                <a:latin typeface="Courier New" panose="02070309020205020404" pitchFamily="49" charset="0"/>
                <a:cs typeface="Courier New" panose="02070309020205020404" pitchFamily="49" charset="0"/>
              </a:rPr>
              <a:t>).view(-1, 1).float()</a:t>
            </a:r>
          </a:p>
          <a:p>
            <a:pPr>
              <a:spcBef>
                <a:spcPts val="600"/>
              </a:spcBef>
            </a:pP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X_nn_test</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torch.tensor</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X_nl_test.values</a:t>
            </a:r>
            <a:r>
              <a:rPr lang="en-US" sz="1000" dirty="0">
                <a:solidFill>
                  <a:schemeClr val="tx1"/>
                </a:solidFill>
                <a:latin typeface="Courier New" panose="02070309020205020404" pitchFamily="49" charset="0"/>
                <a:cs typeface="Courier New" panose="02070309020205020404" pitchFamily="49" charset="0"/>
              </a:rPr>
              <a:t>).float()</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y_nn_test</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torch.tensor</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y_nl_test.values</a:t>
            </a:r>
            <a:r>
              <a:rPr lang="en-US" sz="1000" dirty="0">
                <a:solidFill>
                  <a:schemeClr val="tx1"/>
                </a:solidFill>
                <a:latin typeface="Courier New" panose="02070309020205020404" pitchFamily="49" charset="0"/>
                <a:cs typeface="Courier New" panose="02070309020205020404" pitchFamily="49" charset="0"/>
              </a:rPr>
              <a:t>).view(-1, 1).float()</a:t>
            </a:r>
          </a:p>
          <a:p>
            <a:pPr>
              <a:spcBef>
                <a:spcPts val="600"/>
              </a:spcBef>
            </a:pP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X_nn_valid</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torch.tensor</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X_nl_valid.values</a:t>
            </a:r>
            <a:r>
              <a:rPr lang="en-US" sz="1000" dirty="0">
                <a:solidFill>
                  <a:schemeClr val="tx1"/>
                </a:solidFill>
                <a:latin typeface="Courier New" panose="02070309020205020404" pitchFamily="49" charset="0"/>
                <a:cs typeface="Courier New" panose="02070309020205020404" pitchFamily="49" charset="0"/>
              </a:rPr>
              <a:t>).float()</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y_nn_valid</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torch.tensor</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y_nl_valid.values</a:t>
            </a:r>
            <a:r>
              <a:rPr lang="en-US" sz="1000" dirty="0">
                <a:solidFill>
                  <a:schemeClr val="tx1"/>
                </a:solidFill>
                <a:latin typeface="Courier New" panose="02070309020205020404" pitchFamily="49" charset="0"/>
                <a:cs typeface="Courier New" panose="02070309020205020404" pitchFamily="49" charset="0"/>
              </a:rPr>
              <a:t>).view(-1, 1).float()</a:t>
            </a:r>
          </a:p>
          <a:p>
            <a:pPr>
              <a:spcBef>
                <a:spcPts val="600"/>
              </a:spcBef>
            </a:pP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datasets_nn</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torch.utils.data.TensorDataset</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X_nn_train</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y_nn_train</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train_iter_nn</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torch.utils.data.DataLoader</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datasets_nn</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batch_size</a:t>
            </a:r>
            <a:r>
              <a:rPr lang="en-US" sz="1000" dirty="0">
                <a:solidFill>
                  <a:schemeClr val="tx1"/>
                </a:solidFill>
                <a:latin typeface="Courier New" panose="02070309020205020404" pitchFamily="49" charset="0"/>
                <a:cs typeface="Courier New" panose="02070309020205020404" pitchFamily="49" charset="0"/>
              </a:rPr>
              <a:t>=10, shuffle=True)</a:t>
            </a:r>
          </a:p>
        </p:txBody>
      </p:sp>
    </p:spTree>
    <p:extLst>
      <p:ext uri="{BB962C8B-B14F-4D97-AF65-F5344CB8AC3E}">
        <p14:creationId xmlns:p14="http://schemas.microsoft.com/office/powerpoint/2010/main" val="1649673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893438" cy="537272"/>
          </a:xfrm>
        </p:spPr>
        <p:txBody>
          <a:bodyPr>
            <a:normAutofit fontScale="90000"/>
          </a:bodyPr>
          <a:lstStyle/>
          <a:p>
            <a:r>
              <a:rPr lang="en-US" dirty="0"/>
              <a:t>Explainable AI with </a:t>
            </a:r>
            <a:r>
              <a:rPr lang="en-US" dirty="0" err="1"/>
              <a:t>Captum</a:t>
            </a:r>
            <a:r>
              <a:rPr lang="en-US" dirty="0"/>
              <a:t>: Model setup</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3"/>
            <a:ext cx="10789920" cy="1973377"/>
          </a:xfrm>
          <a:prstGeom prst="rect">
            <a:avLst/>
          </a:prstGeom>
          <a:noFill/>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#Defining default hyper parameters for the model.</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batch_size</a:t>
            </a:r>
            <a:r>
              <a:rPr lang="en-US" sz="1000" dirty="0">
                <a:solidFill>
                  <a:schemeClr val="tx1"/>
                </a:solidFill>
                <a:latin typeface="Courier New" panose="02070309020205020404" pitchFamily="49" charset="0"/>
                <a:cs typeface="Courier New" panose="02070309020205020404" pitchFamily="49" charset="0"/>
              </a:rPr>
              <a:t> = 50</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num_epochs</a:t>
            </a:r>
            <a:r>
              <a:rPr lang="en-US" sz="1000" dirty="0">
                <a:solidFill>
                  <a:schemeClr val="tx1"/>
                </a:solidFill>
                <a:latin typeface="Courier New" panose="02070309020205020404" pitchFamily="49" charset="0"/>
                <a:cs typeface="Courier New" panose="02070309020205020404" pitchFamily="49" charset="0"/>
              </a:rPr>
              <a:t> = 200</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learning_rate</a:t>
            </a:r>
            <a:r>
              <a:rPr lang="en-US" sz="1000" dirty="0">
                <a:solidFill>
                  <a:schemeClr val="tx1"/>
                </a:solidFill>
                <a:latin typeface="Courier New" panose="02070309020205020404" pitchFamily="49" charset="0"/>
                <a:cs typeface="Courier New" panose="02070309020205020404" pitchFamily="49" charset="0"/>
              </a:rPr>
              <a:t> = 0.0001</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size_hidden1 = 100</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size_hidden2 = 50</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size_hidden3 = 10</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size_hidden4 = 1</a:t>
            </a:r>
          </a:p>
        </p:txBody>
      </p:sp>
      <p:sp>
        <p:nvSpPr>
          <p:cNvPr id="3" name="Content Placeholder 2">
            <a:extLst>
              <a:ext uri="{FF2B5EF4-FFF2-40B4-BE49-F238E27FC236}">
                <a16:creationId xmlns:a16="http://schemas.microsoft.com/office/drawing/2014/main" id="{8634FD04-11D1-A128-B6E4-906BFC9D5813}"/>
              </a:ext>
            </a:extLst>
          </p:cNvPr>
          <p:cNvSpPr txBox="1">
            <a:spLocks/>
          </p:cNvSpPr>
          <p:nvPr/>
        </p:nvSpPr>
        <p:spPr>
          <a:xfrm>
            <a:off x="476610" y="2985237"/>
            <a:ext cx="10789920" cy="3544960"/>
          </a:xfrm>
          <a:prstGeom prst="rect">
            <a:avLst/>
          </a:prstGeom>
          <a:noFill/>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#Define the new NN model</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class </a:t>
            </a:r>
            <a:r>
              <a:rPr lang="en-US" sz="1000" dirty="0" err="1">
                <a:solidFill>
                  <a:schemeClr val="tx1"/>
                </a:solidFill>
                <a:latin typeface="Courier New" panose="02070309020205020404" pitchFamily="49" charset="0"/>
                <a:cs typeface="Courier New" panose="02070309020205020404" pitchFamily="49" charset="0"/>
              </a:rPr>
              <a:t>CovidMortalityModel</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nn.Module</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    def __</a:t>
            </a:r>
            <a:r>
              <a:rPr lang="en-US" sz="1000" dirty="0" err="1">
                <a:solidFill>
                  <a:schemeClr val="tx1"/>
                </a:solidFill>
                <a:latin typeface="Courier New" panose="02070309020205020404" pitchFamily="49" charset="0"/>
                <a:cs typeface="Courier New" panose="02070309020205020404" pitchFamily="49" charset="0"/>
              </a:rPr>
              <a:t>init</a:t>
            </a:r>
            <a:r>
              <a:rPr lang="en-US" sz="1000" dirty="0">
                <a:solidFill>
                  <a:schemeClr val="tx1"/>
                </a:solidFill>
                <a:latin typeface="Courier New" panose="02070309020205020404" pitchFamily="49" charset="0"/>
                <a:cs typeface="Courier New" panose="02070309020205020404" pitchFamily="49" charset="0"/>
              </a:rPr>
              <a:t>__(self):</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        super().__</a:t>
            </a:r>
            <a:r>
              <a:rPr lang="en-US" sz="1000" dirty="0" err="1">
                <a:solidFill>
                  <a:schemeClr val="tx1"/>
                </a:solidFill>
                <a:latin typeface="Courier New" panose="02070309020205020404" pitchFamily="49" charset="0"/>
                <a:cs typeface="Courier New" panose="02070309020205020404" pitchFamily="49" charset="0"/>
              </a:rPr>
              <a:t>init</a:t>
            </a:r>
            <a:r>
              <a:rPr lang="en-US" sz="1000" dirty="0">
                <a:solidFill>
                  <a:schemeClr val="tx1"/>
                </a:solidFill>
                <a:latin typeface="Courier New" panose="02070309020205020404" pitchFamily="49" charset="0"/>
                <a:cs typeface="Courier New" panose="02070309020205020404" pitchFamily="49" charset="0"/>
              </a:rPr>
              <a:t>__()</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        self.lin1 = </a:t>
            </a:r>
            <a:r>
              <a:rPr lang="en-US" sz="1000" dirty="0" err="1">
                <a:solidFill>
                  <a:schemeClr val="tx1"/>
                </a:solidFill>
                <a:latin typeface="Courier New" panose="02070309020205020404" pitchFamily="49" charset="0"/>
                <a:cs typeface="Courier New" panose="02070309020205020404" pitchFamily="49" charset="0"/>
              </a:rPr>
              <a:t>nn.Linear</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len</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X_nl_train.columns</a:t>
            </a:r>
            <a:r>
              <a:rPr lang="en-US" sz="1000" dirty="0">
                <a:solidFill>
                  <a:schemeClr val="tx1"/>
                </a:solidFill>
                <a:latin typeface="Courier New" panose="02070309020205020404" pitchFamily="49" charset="0"/>
                <a:cs typeface="Courier New" panose="02070309020205020404" pitchFamily="49" charset="0"/>
              </a:rPr>
              <a:t>), size_hidden1)</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        self.relu1 = </a:t>
            </a:r>
            <a:r>
              <a:rPr lang="en-US" sz="1000" dirty="0" err="1">
                <a:solidFill>
                  <a:schemeClr val="tx1"/>
                </a:solidFill>
                <a:latin typeface="Courier New" panose="02070309020205020404" pitchFamily="49" charset="0"/>
                <a:cs typeface="Courier New" panose="02070309020205020404" pitchFamily="49" charset="0"/>
              </a:rPr>
              <a:t>nn.ReLU</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        self.lin2 = </a:t>
            </a:r>
            <a:r>
              <a:rPr lang="en-US" sz="1000" dirty="0" err="1">
                <a:solidFill>
                  <a:schemeClr val="tx1"/>
                </a:solidFill>
                <a:latin typeface="Courier New" panose="02070309020205020404" pitchFamily="49" charset="0"/>
                <a:cs typeface="Courier New" panose="02070309020205020404" pitchFamily="49" charset="0"/>
              </a:rPr>
              <a:t>nn.Linear</a:t>
            </a:r>
            <a:r>
              <a:rPr lang="en-US" sz="1000" dirty="0">
                <a:solidFill>
                  <a:schemeClr val="tx1"/>
                </a:solidFill>
                <a:latin typeface="Courier New" panose="02070309020205020404" pitchFamily="49" charset="0"/>
                <a:cs typeface="Courier New" panose="02070309020205020404" pitchFamily="49" charset="0"/>
              </a:rPr>
              <a:t>(size_hidden1, size_hidden2)</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        self.relu2 = </a:t>
            </a:r>
            <a:r>
              <a:rPr lang="en-US" sz="1000" dirty="0" err="1">
                <a:solidFill>
                  <a:schemeClr val="tx1"/>
                </a:solidFill>
                <a:latin typeface="Courier New" panose="02070309020205020404" pitchFamily="49" charset="0"/>
                <a:cs typeface="Courier New" panose="02070309020205020404" pitchFamily="49" charset="0"/>
              </a:rPr>
              <a:t>nn.ReLU</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        self.lin3 = </a:t>
            </a:r>
            <a:r>
              <a:rPr lang="en-US" sz="1000" dirty="0" err="1">
                <a:solidFill>
                  <a:schemeClr val="tx1"/>
                </a:solidFill>
                <a:latin typeface="Courier New" panose="02070309020205020404" pitchFamily="49" charset="0"/>
                <a:cs typeface="Courier New" panose="02070309020205020404" pitchFamily="49" charset="0"/>
              </a:rPr>
              <a:t>nn.Linear</a:t>
            </a:r>
            <a:r>
              <a:rPr lang="en-US" sz="1000" dirty="0">
                <a:solidFill>
                  <a:schemeClr val="tx1"/>
                </a:solidFill>
                <a:latin typeface="Courier New" panose="02070309020205020404" pitchFamily="49" charset="0"/>
                <a:cs typeface="Courier New" panose="02070309020205020404" pitchFamily="49" charset="0"/>
              </a:rPr>
              <a:t>(size_hidden2, size_hidden3)</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        self.relu3 = </a:t>
            </a:r>
            <a:r>
              <a:rPr lang="en-US" sz="1000" dirty="0" err="1">
                <a:solidFill>
                  <a:schemeClr val="tx1"/>
                </a:solidFill>
                <a:latin typeface="Courier New" panose="02070309020205020404" pitchFamily="49" charset="0"/>
                <a:cs typeface="Courier New" panose="02070309020205020404" pitchFamily="49" charset="0"/>
              </a:rPr>
              <a:t>nn.ReLU</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        self.lin4 = </a:t>
            </a:r>
            <a:r>
              <a:rPr lang="en-US" sz="1000" dirty="0" err="1">
                <a:solidFill>
                  <a:schemeClr val="tx1"/>
                </a:solidFill>
                <a:latin typeface="Courier New" panose="02070309020205020404" pitchFamily="49" charset="0"/>
                <a:cs typeface="Courier New" panose="02070309020205020404" pitchFamily="49" charset="0"/>
              </a:rPr>
              <a:t>nn.Linear</a:t>
            </a:r>
            <a:r>
              <a:rPr lang="en-US" sz="1000" dirty="0">
                <a:solidFill>
                  <a:schemeClr val="tx1"/>
                </a:solidFill>
                <a:latin typeface="Courier New" panose="02070309020205020404" pitchFamily="49" charset="0"/>
                <a:cs typeface="Courier New" panose="02070309020205020404" pitchFamily="49" charset="0"/>
              </a:rPr>
              <a:t>(size_hidden3, size_hidden4)</a:t>
            </a:r>
          </a:p>
          <a:p>
            <a:pPr>
              <a:spcBef>
                <a:spcPts val="600"/>
              </a:spcBef>
            </a:pP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a:solidFill>
                  <a:schemeClr val="tx1"/>
                </a:solidFill>
                <a:latin typeface="Courier New" panose="02070309020205020404" pitchFamily="49" charset="0"/>
                <a:cs typeface="Courier New" panose="02070309020205020404" pitchFamily="49" charset="0"/>
              </a:rPr>
              <a:t>    def forward(self, input):</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        return self.lin4(self.relu3(self.lin3(self.relu2(self.lin2(self.relu1(self.lin1(input)))))))</a:t>
            </a:r>
          </a:p>
        </p:txBody>
      </p:sp>
    </p:spTree>
    <p:extLst>
      <p:ext uri="{BB962C8B-B14F-4D97-AF65-F5344CB8AC3E}">
        <p14:creationId xmlns:p14="http://schemas.microsoft.com/office/powerpoint/2010/main" val="2464381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893438" cy="537272"/>
          </a:xfrm>
        </p:spPr>
        <p:txBody>
          <a:bodyPr>
            <a:normAutofit fontScale="90000"/>
          </a:bodyPr>
          <a:lstStyle/>
          <a:p>
            <a:r>
              <a:rPr lang="en-US" dirty="0"/>
              <a:t>Explainable AI with </a:t>
            </a:r>
            <a:r>
              <a:rPr lang="en-US" dirty="0" err="1"/>
              <a:t>Captum</a:t>
            </a:r>
            <a:r>
              <a:rPr lang="en-US" dirty="0"/>
              <a:t>: Model training</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3"/>
            <a:ext cx="10789920" cy="754177"/>
          </a:xfrm>
          <a:prstGeom prst="rect">
            <a:avLst/>
          </a:prstGeom>
          <a:noFill/>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#Model training</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model_nn</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CovidMortalityModel</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model_nn.train</a:t>
            </a:r>
            <a:r>
              <a:rPr lang="en-US" sz="1000" dirty="0">
                <a:solidFill>
                  <a:schemeClr val="tx1"/>
                </a:solidFill>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33658CEC-111D-450D-0383-B758C93967C2}"/>
              </a:ext>
            </a:extLst>
          </p:cNvPr>
          <p:cNvSpPr txBox="1">
            <a:spLocks/>
          </p:cNvSpPr>
          <p:nvPr/>
        </p:nvSpPr>
        <p:spPr>
          <a:xfrm>
            <a:off x="476610" y="1779432"/>
            <a:ext cx="10789920" cy="535144"/>
          </a:xfrm>
          <a:prstGeom prst="rect">
            <a:avLst/>
          </a:prstGeom>
          <a:noFill/>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#Defining the loss function that will be used for optimization" Binary Cross-Entropy/Log Loss</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criterion = nn.L1Loss(reduction='sum')</a:t>
            </a:r>
          </a:p>
        </p:txBody>
      </p:sp>
    </p:spTree>
    <p:extLst>
      <p:ext uri="{BB962C8B-B14F-4D97-AF65-F5344CB8AC3E}">
        <p14:creationId xmlns:p14="http://schemas.microsoft.com/office/powerpoint/2010/main" val="36498000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893438" cy="537272"/>
          </a:xfrm>
        </p:spPr>
        <p:txBody>
          <a:bodyPr>
            <a:normAutofit fontScale="90000"/>
          </a:bodyPr>
          <a:lstStyle/>
          <a:p>
            <a:r>
              <a:rPr lang="en-US" dirty="0"/>
              <a:t>Explainable AI with </a:t>
            </a:r>
            <a:r>
              <a:rPr lang="en-US" dirty="0" err="1"/>
              <a:t>Captum</a:t>
            </a:r>
            <a:r>
              <a:rPr lang="en-US" dirty="0"/>
              <a:t>: Model training</a:t>
            </a:r>
          </a:p>
        </p:txBody>
      </p:sp>
      <p:sp>
        <p:nvSpPr>
          <p:cNvPr id="3" name="Content Placeholder 2">
            <a:extLst>
              <a:ext uri="{FF2B5EF4-FFF2-40B4-BE49-F238E27FC236}">
                <a16:creationId xmlns:a16="http://schemas.microsoft.com/office/drawing/2014/main" id="{8634FD04-11D1-A128-B6E4-906BFC9D5813}"/>
              </a:ext>
            </a:extLst>
          </p:cNvPr>
          <p:cNvSpPr txBox="1">
            <a:spLocks/>
          </p:cNvSpPr>
          <p:nvPr/>
        </p:nvSpPr>
        <p:spPr>
          <a:xfrm>
            <a:off x="476250" y="865073"/>
            <a:ext cx="10790280" cy="4668952"/>
          </a:xfrm>
          <a:prstGeom prst="rect">
            <a:avLst/>
          </a:prstGeom>
          <a:noFill/>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800" dirty="0">
                <a:solidFill>
                  <a:schemeClr val="tx1"/>
                </a:solidFill>
                <a:latin typeface="Courier New" panose="02070309020205020404" pitchFamily="49" charset="0"/>
                <a:cs typeface="Courier New" panose="02070309020205020404" pitchFamily="49" charset="0"/>
              </a:rPr>
              <a:t>def train(</a:t>
            </a:r>
            <a:r>
              <a:rPr lang="en-US" sz="800" dirty="0" err="1">
                <a:solidFill>
                  <a:schemeClr val="tx1"/>
                </a:solidFill>
                <a:latin typeface="Courier New" panose="02070309020205020404" pitchFamily="49" charset="0"/>
                <a:cs typeface="Courier New" panose="02070309020205020404" pitchFamily="49" charset="0"/>
              </a:rPr>
              <a:t>model_inp</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num_epochs</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num_epochs</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optimizer = </a:t>
            </a:r>
            <a:r>
              <a:rPr lang="en-US" sz="800" dirty="0" err="1">
                <a:solidFill>
                  <a:schemeClr val="tx1"/>
                </a:solidFill>
                <a:latin typeface="Courier New" panose="02070309020205020404" pitchFamily="49" charset="0"/>
                <a:cs typeface="Courier New" panose="02070309020205020404" pitchFamily="49" charset="0"/>
              </a:rPr>
              <a:t>tf.optimizers.AdamW</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model_inp.parameters</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learning_rate</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learning_rate</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optimizer = </a:t>
            </a:r>
            <a:r>
              <a:rPr lang="en-US" sz="800" dirty="0" err="1">
                <a:solidFill>
                  <a:schemeClr val="tx1"/>
                </a:solidFill>
                <a:latin typeface="Courier New" panose="02070309020205020404" pitchFamily="49" charset="0"/>
                <a:cs typeface="Courier New" panose="02070309020205020404" pitchFamily="49" charset="0"/>
              </a:rPr>
              <a:t>torch.optim.AdamW</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model_inp.parameters</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lr</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learning_rate</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for epoch in range(</a:t>
            </a:r>
            <a:r>
              <a:rPr lang="en-US" sz="800" dirty="0" err="1">
                <a:solidFill>
                  <a:schemeClr val="tx1"/>
                </a:solidFill>
                <a:latin typeface="Courier New" panose="02070309020205020404" pitchFamily="49" charset="0"/>
                <a:cs typeface="Courier New" panose="02070309020205020404" pitchFamily="49" charset="0"/>
              </a:rPr>
              <a:t>num_epochs</a:t>
            </a:r>
            <a:r>
              <a:rPr lang="en-US" sz="800" dirty="0">
                <a:solidFill>
                  <a:schemeClr val="tx1"/>
                </a:solidFill>
                <a:latin typeface="Courier New" panose="02070309020205020404" pitchFamily="49" charset="0"/>
                <a:cs typeface="Courier New" panose="02070309020205020404" pitchFamily="49" charset="0"/>
              </a:rPr>
              <a:t>):  # loop over the dataset multiple times</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running_loss</a:t>
            </a:r>
            <a:r>
              <a:rPr lang="en-US" sz="800" dirty="0">
                <a:solidFill>
                  <a:schemeClr val="tx1"/>
                </a:solidFill>
                <a:latin typeface="Courier New" panose="02070309020205020404" pitchFamily="49" charset="0"/>
                <a:cs typeface="Courier New" panose="02070309020205020404" pitchFamily="49" charset="0"/>
              </a:rPr>
              <a:t> = 0.0</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for inputs, labels in </a:t>
            </a:r>
            <a:r>
              <a:rPr lang="en-US" sz="800" dirty="0" err="1">
                <a:solidFill>
                  <a:schemeClr val="tx1"/>
                </a:solidFill>
                <a:latin typeface="Courier New" panose="02070309020205020404" pitchFamily="49" charset="0"/>
                <a:cs typeface="Courier New" panose="02070309020205020404" pitchFamily="49" charset="0"/>
              </a:rPr>
              <a:t>train_iter_nn</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 forward pass</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outputs = </a:t>
            </a:r>
            <a:r>
              <a:rPr lang="en-US" sz="800" dirty="0" err="1">
                <a:solidFill>
                  <a:schemeClr val="tx1"/>
                </a:solidFill>
                <a:latin typeface="Courier New" panose="02070309020205020404" pitchFamily="49" charset="0"/>
                <a:cs typeface="Courier New" panose="02070309020205020404" pitchFamily="49" charset="0"/>
              </a:rPr>
              <a:t>model_inp</a:t>
            </a:r>
            <a:r>
              <a:rPr lang="en-US" sz="800" dirty="0">
                <a:solidFill>
                  <a:schemeClr val="tx1"/>
                </a:solidFill>
                <a:latin typeface="Courier New" panose="02070309020205020404" pitchFamily="49" charset="0"/>
                <a:cs typeface="Courier New" panose="02070309020205020404" pitchFamily="49" charset="0"/>
              </a:rPr>
              <a:t>(inputs)</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 defining loss</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loss = criterion(outputs, labels)</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 zero the parameter gradients</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optimizer.zero_grad</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 computing gradients</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loss.backward</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 accumulating running loss</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running_loss</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loss.item</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 updated weights based on computed gradients</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optimizer.step</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if epoch % 20 == 0:</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print('Epoch [%d]/[%d] running accumulative loss across all batches: %.3f' %</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(epoch + 1, </a:t>
            </a:r>
            <a:r>
              <a:rPr lang="en-US" sz="800" dirty="0" err="1">
                <a:solidFill>
                  <a:schemeClr val="tx1"/>
                </a:solidFill>
                <a:latin typeface="Courier New" panose="02070309020205020404" pitchFamily="49" charset="0"/>
                <a:cs typeface="Courier New" panose="02070309020205020404" pitchFamily="49" charset="0"/>
              </a:rPr>
              <a:t>num_epochs</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running_loss</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running_loss</a:t>
            </a:r>
            <a:r>
              <a:rPr lang="en-US" sz="800" dirty="0">
                <a:solidFill>
                  <a:schemeClr val="tx1"/>
                </a:solidFill>
                <a:latin typeface="Courier New" panose="02070309020205020404" pitchFamily="49" charset="0"/>
                <a:cs typeface="Courier New" panose="02070309020205020404" pitchFamily="49" charset="0"/>
              </a:rPr>
              <a:t> = 0.0</a:t>
            </a:r>
          </a:p>
        </p:txBody>
      </p:sp>
      <p:sp>
        <p:nvSpPr>
          <p:cNvPr id="6" name="Content Placeholder 2">
            <a:extLst>
              <a:ext uri="{FF2B5EF4-FFF2-40B4-BE49-F238E27FC236}">
                <a16:creationId xmlns:a16="http://schemas.microsoft.com/office/drawing/2014/main" id="{55E90061-3AB6-DF46-8663-059DDCD80132}"/>
              </a:ext>
            </a:extLst>
          </p:cNvPr>
          <p:cNvSpPr txBox="1">
            <a:spLocks/>
          </p:cNvSpPr>
          <p:nvPr/>
        </p:nvSpPr>
        <p:spPr>
          <a:xfrm>
            <a:off x="476610" y="5646582"/>
            <a:ext cx="10789920" cy="346345"/>
          </a:xfrm>
          <a:prstGeom prst="rect">
            <a:avLst/>
          </a:prstGeom>
          <a:noFill/>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train(</a:t>
            </a:r>
            <a:r>
              <a:rPr lang="en-US" sz="1000" dirty="0" err="1">
                <a:solidFill>
                  <a:schemeClr val="tx1"/>
                </a:solidFill>
                <a:latin typeface="Courier New" panose="02070309020205020404" pitchFamily="49" charset="0"/>
                <a:cs typeface="Courier New" panose="02070309020205020404" pitchFamily="49" charset="0"/>
              </a:rPr>
              <a:t>model_nn</a:t>
            </a:r>
            <a:r>
              <a:rPr lang="en-US" sz="10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80925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893438" cy="537272"/>
          </a:xfrm>
        </p:spPr>
        <p:txBody>
          <a:bodyPr>
            <a:normAutofit fontScale="90000"/>
          </a:bodyPr>
          <a:lstStyle/>
          <a:p>
            <a:r>
              <a:rPr lang="en-US" dirty="0"/>
              <a:t>Explainable AI with </a:t>
            </a:r>
            <a:r>
              <a:rPr lang="en-US" dirty="0" err="1"/>
              <a:t>Captum</a:t>
            </a:r>
            <a:r>
              <a:rPr lang="en-US" dirty="0"/>
              <a:t>: Model evaluation</a:t>
            </a:r>
          </a:p>
        </p:txBody>
      </p:sp>
      <p:sp>
        <p:nvSpPr>
          <p:cNvPr id="3" name="Content Placeholder 2">
            <a:extLst>
              <a:ext uri="{FF2B5EF4-FFF2-40B4-BE49-F238E27FC236}">
                <a16:creationId xmlns:a16="http://schemas.microsoft.com/office/drawing/2014/main" id="{8634FD04-11D1-A128-B6E4-906BFC9D5813}"/>
              </a:ext>
            </a:extLst>
          </p:cNvPr>
          <p:cNvSpPr txBox="1">
            <a:spLocks/>
          </p:cNvSpPr>
          <p:nvPr/>
        </p:nvSpPr>
        <p:spPr>
          <a:xfrm>
            <a:off x="476250" y="865073"/>
            <a:ext cx="10790280" cy="3754552"/>
          </a:xfrm>
          <a:prstGeom prst="rect">
            <a:avLst/>
          </a:prstGeom>
          <a:noFill/>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err="1">
                <a:solidFill>
                  <a:schemeClr val="tx1"/>
                </a:solidFill>
                <a:latin typeface="Courier New" panose="02070309020205020404" pitchFamily="49" charset="0"/>
                <a:cs typeface="Courier New" panose="02070309020205020404" pitchFamily="49" charset="0"/>
              </a:rPr>
              <a:t>model_nn.eval</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outputs = </a:t>
            </a:r>
            <a:r>
              <a:rPr lang="en-US" sz="1000" dirty="0" err="1">
                <a:solidFill>
                  <a:schemeClr val="tx1"/>
                </a:solidFill>
                <a:latin typeface="Courier New" panose="02070309020205020404" pitchFamily="49" charset="0"/>
                <a:cs typeface="Courier New" panose="02070309020205020404" pitchFamily="49" charset="0"/>
              </a:rPr>
              <a:t>model_nn</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X_nn_test</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a:solidFill>
                  <a:schemeClr val="tx1"/>
                </a:solidFill>
                <a:latin typeface="Courier New" panose="02070309020205020404" pitchFamily="49" charset="0"/>
                <a:cs typeface="Courier New" panose="02070309020205020404" pitchFamily="49" charset="0"/>
              </a:rPr>
              <a:t>#Neural network models predict continuous variables so we need to round the output</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rounded_outputs</a:t>
            </a:r>
            <a:r>
              <a:rPr lang="en-US" sz="1000" dirty="0">
                <a:solidFill>
                  <a:schemeClr val="tx1"/>
                </a:solidFill>
                <a:latin typeface="Courier New" panose="02070309020205020404" pitchFamily="49" charset="0"/>
                <a:cs typeface="Courier New" panose="02070309020205020404" pitchFamily="49" charset="0"/>
              </a:rPr>
              <a:t> = []</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for output in outputs:</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    if output &gt; 0.85:</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rounded_outputs.append</a:t>
            </a:r>
            <a:r>
              <a:rPr lang="en-US" sz="1000" dirty="0">
                <a:solidFill>
                  <a:schemeClr val="tx1"/>
                </a:solidFill>
                <a:latin typeface="Courier New" panose="02070309020205020404" pitchFamily="49" charset="0"/>
                <a:cs typeface="Courier New" panose="02070309020205020404" pitchFamily="49" charset="0"/>
              </a:rPr>
              <a:t>(1)</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    else:</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rounded_outputs.append</a:t>
            </a:r>
            <a:r>
              <a:rPr lang="en-US" sz="1000" dirty="0">
                <a:solidFill>
                  <a:schemeClr val="tx1"/>
                </a:solidFill>
                <a:latin typeface="Courier New" panose="02070309020205020404" pitchFamily="49" charset="0"/>
                <a:cs typeface="Courier New" panose="02070309020205020404" pitchFamily="49" charset="0"/>
              </a:rPr>
              <a:t>(0)</a:t>
            </a:r>
          </a:p>
          <a:p>
            <a:pPr>
              <a:spcBef>
                <a:spcPts val="600"/>
              </a:spcBef>
            </a:pP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a:solidFill>
                  <a:schemeClr val="tx1"/>
                </a:solidFill>
                <a:latin typeface="Courier New" panose="02070309020205020404" pitchFamily="49" charset="0"/>
                <a:cs typeface="Courier New" panose="02070309020205020404" pitchFamily="49" charset="0"/>
              </a:rPr>
              <a:t># Calculate the AUC score</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results_nn</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roc_auc_score</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rounded_outputs</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y_nn_test</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a:solidFill>
                  <a:schemeClr val="tx1"/>
                </a:solidFill>
                <a:latin typeface="Courier New" panose="02070309020205020404" pitchFamily="49" charset="0"/>
                <a:cs typeface="Courier New" panose="02070309020205020404" pitchFamily="49" charset="0"/>
              </a:rPr>
              <a:t>print('Model AUC: ', </a:t>
            </a:r>
            <a:r>
              <a:rPr lang="en-US" sz="1000" dirty="0" err="1">
                <a:solidFill>
                  <a:schemeClr val="tx1"/>
                </a:solidFill>
                <a:latin typeface="Courier New" panose="02070309020205020404" pitchFamily="49" charset="0"/>
                <a:cs typeface="Courier New" panose="02070309020205020404" pitchFamily="49" charset="0"/>
              </a:rPr>
              <a:t>results_nn</a:t>
            </a:r>
            <a:r>
              <a:rPr lang="en-US" sz="1000" dirty="0">
                <a:solidFill>
                  <a:schemeClr val="tx1"/>
                </a:solidFill>
                <a:latin typeface="Courier New" panose="02070309020205020404" pitchFamily="49" charset="0"/>
                <a:cs typeface="Courier New" panose="02070309020205020404" pitchFamily="49" charset="0"/>
              </a:rPr>
              <a:t>)</a:t>
            </a:r>
          </a:p>
        </p:txBody>
      </p:sp>
      <p:sp>
        <p:nvSpPr>
          <p:cNvPr id="6" name="Content Placeholder 2">
            <a:extLst>
              <a:ext uri="{FF2B5EF4-FFF2-40B4-BE49-F238E27FC236}">
                <a16:creationId xmlns:a16="http://schemas.microsoft.com/office/drawing/2014/main" id="{55E90061-3AB6-DF46-8663-059DDCD80132}"/>
              </a:ext>
            </a:extLst>
          </p:cNvPr>
          <p:cNvSpPr txBox="1">
            <a:spLocks/>
          </p:cNvSpPr>
          <p:nvPr/>
        </p:nvSpPr>
        <p:spPr>
          <a:xfrm>
            <a:off x="476610" y="4810550"/>
            <a:ext cx="10789920" cy="346345"/>
          </a:xfrm>
          <a:prstGeom prst="rect">
            <a:avLst/>
          </a:prstGeom>
          <a:noFill/>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Model AUC:  0.927302433298436</a:t>
            </a:r>
          </a:p>
        </p:txBody>
      </p:sp>
      <p:sp>
        <p:nvSpPr>
          <p:cNvPr id="4" name="Content Placeholder 2">
            <a:extLst>
              <a:ext uri="{FF2B5EF4-FFF2-40B4-BE49-F238E27FC236}">
                <a16:creationId xmlns:a16="http://schemas.microsoft.com/office/drawing/2014/main" id="{A52320FA-C775-2FE1-3B68-6D2AA50B9C91}"/>
              </a:ext>
            </a:extLst>
          </p:cNvPr>
          <p:cNvSpPr txBox="1">
            <a:spLocks/>
          </p:cNvSpPr>
          <p:nvPr/>
        </p:nvSpPr>
        <p:spPr>
          <a:xfrm>
            <a:off x="476610" y="5347820"/>
            <a:ext cx="10789920" cy="1062505"/>
          </a:xfrm>
          <a:prstGeom prst="rect">
            <a:avLst/>
          </a:prstGeom>
          <a:noFill/>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The improvement from an AUC score of 060 to 0.93 with the more complex neural network model suggests a notable enhancement in performance. This increase indicates that the complex model has a higher discriminatory power and is better at distinguishing between classes compared to the simpler model. The higher AUC score signifies improved accuracy and effectiveness in predicting outcomes. However, it's essential to consider the trade-offs associated with complexity, such as increased computational resources and potential overfitting risks. Overall, the enhancement demonstrates the effectiveness of leveraging a more sophisticated architecture for achieving better predictive performance in the given task.</a:t>
            </a:r>
          </a:p>
        </p:txBody>
      </p:sp>
    </p:spTree>
    <p:extLst>
      <p:ext uri="{BB962C8B-B14F-4D97-AF65-F5344CB8AC3E}">
        <p14:creationId xmlns:p14="http://schemas.microsoft.com/office/powerpoint/2010/main" val="14229916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893438" cy="537272"/>
          </a:xfrm>
        </p:spPr>
        <p:txBody>
          <a:bodyPr>
            <a:normAutofit fontScale="90000"/>
          </a:bodyPr>
          <a:lstStyle/>
          <a:p>
            <a:r>
              <a:rPr lang="en-US" dirty="0"/>
              <a:t>Explainable AI with </a:t>
            </a:r>
            <a:r>
              <a:rPr lang="en-US" dirty="0" err="1"/>
              <a:t>Captum</a:t>
            </a:r>
            <a:r>
              <a:rPr lang="en-US" dirty="0"/>
              <a:t>: Comparing different attribution algorithms</a:t>
            </a:r>
          </a:p>
        </p:txBody>
      </p:sp>
      <p:sp>
        <p:nvSpPr>
          <p:cNvPr id="3" name="Content Placeholder 2">
            <a:extLst>
              <a:ext uri="{FF2B5EF4-FFF2-40B4-BE49-F238E27FC236}">
                <a16:creationId xmlns:a16="http://schemas.microsoft.com/office/drawing/2014/main" id="{8634FD04-11D1-A128-B6E4-906BFC9D5813}"/>
              </a:ext>
            </a:extLst>
          </p:cNvPr>
          <p:cNvSpPr txBox="1">
            <a:spLocks/>
          </p:cNvSpPr>
          <p:nvPr/>
        </p:nvSpPr>
        <p:spPr>
          <a:xfrm>
            <a:off x="476250" y="865073"/>
            <a:ext cx="10790280" cy="2744902"/>
          </a:xfrm>
          <a:prstGeom prst="rect">
            <a:avLst/>
          </a:prstGeom>
          <a:noFill/>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err="1">
                <a:solidFill>
                  <a:schemeClr val="tx1"/>
                </a:solidFill>
                <a:latin typeface="Courier New" panose="02070309020205020404" pitchFamily="49" charset="0"/>
                <a:cs typeface="Courier New" panose="02070309020205020404" pitchFamily="49" charset="0"/>
              </a:rPr>
              <a:t>ig</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IntegratedGradients</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model_nn</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ig_nt</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NoiseTunnel</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ig</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dl = </a:t>
            </a:r>
            <a:r>
              <a:rPr lang="en-US" sz="1000" dirty="0" err="1">
                <a:solidFill>
                  <a:schemeClr val="tx1"/>
                </a:solidFill>
                <a:latin typeface="Courier New" panose="02070309020205020404" pitchFamily="49" charset="0"/>
                <a:cs typeface="Courier New" panose="02070309020205020404" pitchFamily="49" charset="0"/>
              </a:rPr>
              <a:t>DeepLift</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model_nn</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gs</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GradientShap</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model_nn</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fa = </a:t>
            </a:r>
            <a:r>
              <a:rPr lang="en-US" sz="1000" dirty="0" err="1">
                <a:solidFill>
                  <a:schemeClr val="tx1"/>
                </a:solidFill>
                <a:latin typeface="Courier New" panose="02070309020205020404" pitchFamily="49" charset="0"/>
                <a:cs typeface="Courier New" panose="02070309020205020404" pitchFamily="49" charset="0"/>
              </a:rPr>
              <a:t>FeatureAblation</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model_nn</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ig_attr_test</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ig.attribute</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X_nn_test</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n_steps</a:t>
            </a:r>
            <a:r>
              <a:rPr lang="en-US" sz="1000" dirty="0">
                <a:solidFill>
                  <a:schemeClr val="tx1"/>
                </a:solidFill>
                <a:latin typeface="Courier New" panose="02070309020205020404" pitchFamily="49" charset="0"/>
                <a:cs typeface="Courier New" panose="02070309020205020404" pitchFamily="49" charset="0"/>
              </a:rPr>
              <a:t>=50)</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ig_nt_attr_test</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ig_nt.attribute</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X_nn_test</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dl_attr_test</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dl.attribute</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X_nn_test</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gs_attr_test</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gs.attribute</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X_nn_test</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X_nn_train</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fa_attr_test</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fa.attribute</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X_nn_test</a:t>
            </a:r>
            <a:r>
              <a:rPr lang="en-US" sz="10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33864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Prep for Analysis</a:t>
            </a:r>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7"/>
            <a:ext cx="10789920" cy="4787661"/>
          </a:xfrm>
          <a:ln>
            <a:solidFill>
              <a:schemeClr val="tx1"/>
            </a:solidFill>
          </a:ln>
        </p:spPr>
        <p:txBody>
          <a:bodyPr numCol="2">
            <a:noAutofit/>
          </a:bodyPr>
          <a:lstStyle/>
          <a:p>
            <a:pPr>
              <a:lnSpc>
                <a:spcPct val="100000"/>
              </a:lnSpc>
              <a:spcBef>
                <a:spcPts val="600"/>
              </a:spcBef>
            </a:pPr>
            <a:r>
              <a:rPr lang="en-US" sz="800" dirty="0">
                <a:solidFill>
                  <a:schemeClr val="tx1"/>
                </a:solidFill>
                <a:latin typeface="Courier New" panose="02070309020205020404" pitchFamily="49" charset="0"/>
              </a:rPr>
              <a:t>#Lab values for COVID-19 patients to be used in assessing patient mortality</a:t>
            </a:r>
          </a:p>
          <a:p>
            <a:pPr>
              <a:lnSpc>
                <a:spcPct val="100000"/>
              </a:lnSpc>
              <a:spcBef>
                <a:spcPts val="600"/>
              </a:spcBef>
            </a:pPr>
            <a:r>
              <a:rPr lang="en-US" sz="800" dirty="0">
                <a:solidFill>
                  <a:schemeClr val="tx1"/>
                </a:solidFill>
                <a:latin typeface="Courier New" panose="02070309020205020404" pitchFamily="49" charset="0"/>
              </a:rPr>
              <a:t>#Select lab values of interest from all observations in the simulation.</a:t>
            </a:r>
          </a:p>
          <a:p>
            <a:pPr>
              <a:lnSpc>
                <a:spcPct val="100000"/>
              </a:lnSpc>
              <a:spcBef>
                <a:spcPts val="600"/>
              </a:spcBef>
            </a:pPr>
            <a:r>
              <a:rPr lang="en-US" sz="800" dirty="0" err="1">
                <a:solidFill>
                  <a:schemeClr val="tx1"/>
                </a:solidFill>
                <a:latin typeface="Courier New" panose="02070309020205020404" pitchFamily="49" charset="0"/>
              </a:rPr>
              <a:t>lab_obs</a:t>
            </a:r>
            <a:r>
              <a:rPr lang="en-US" sz="800" dirty="0">
                <a:solidFill>
                  <a:schemeClr val="tx1"/>
                </a:solidFill>
                <a:latin typeface="Courier New" panose="02070309020205020404" pitchFamily="49" charset="0"/>
              </a:rPr>
              <a:t> = observations[   (</a:t>
            </a:r>
            <a:r>
              <a:rPr lang="en-US" sz="800" dirty="0" err="1">
                <a:solidFill>
                  <a:schemeClr val="tx1"/>
                </a:solidFill>
                <a:latin typeface="Courier New" panose="02070309020205020404" pitchFamily="49" charset="0"/>
              </a:rPr>
              <a:t>observations.CODE</a:t>
            </a:r>
            <a:r>
              <a:rPr lang="en-US" sz="800" dirty="0">
                <a:solidFill>
                  <a:schemeClr val="tx1"/>
                </a:solidFill>
                <a:latin typeface="Courier New" panose="02070309020205020404" pitchFamily="49" charset="0"/>
              </a:rPr>
              <a:t> == '48065-7') | (</a:t>
            </a:r>
            <a:r>
              <a:rPr lang="en-US" sz="800" dirty="0" err="1">
                <a:solidFill>
                  <a:schemeClr val="tx1"/>
                </a:solidFill>
                <a:latin typeface="Courier New" panose="02070309020205020404" pitchFamily="49" charset="0"/>
              </a:rPr>
              <a:t>observations.CODE</a:t>
            </a:r>
            <a:r>
              <a:rPr lang="en-US" sz="800" dirty="0">
                <a:solidFill>
                  <a:schemeClr val="tx1"/>
                </a:solidFill>
                <a:latin typeface="Courier New" panose="02070309020205020404" pitchFamily="49" charset="0"/>
              </a:rPr>
              <a:t> == '26881-3') |</a:t>
            </a:r>
          </a:p>
          <a:p>
            <a:pPr>
              <a:lnSpc>
                <a:spcPct val="100000"/>
              </a:lnSpc>
              <a:spcBef>
                <a:spcPts val="600"/>
              </a:spcBef>
            </a:pPr>
            <a:r>
              <a:rPr lang="en-US" sz="800" dirty="0">
                <a:solidFill>
                  <a:schemeClr val="tx1"/>
                </a:solidFill>
                <a:latin typeface="Courier New" panose="02070309020205020404" pitchFamily="49" charset="0"/>
              </a:rPr>
              <a:t>                          (</a:t>
            </a:r>
            <a:r>
              <a:rPr lang="en-US" sz="800" dirty="0" err="1">
                <a:solidFill>
                  <a:schemeClr val="tx1"/>
                </a:solidFill>
                <a:latin typeface="Courier New" panose="02070309020205020404" pitchFamily="49" charset="0"/>
              </a:rPr>
              <a:t>observations.CODE</a:t>
            </a:r>
            <a:r>
              <a:rPr lang="en-US" sz="800" dirty="0">
                <a:solidFill>
                  <a:schemeClr val="tx1"/>
                </a:solidFill>
                <a:latin typeface="Courier New" panose="02070309020205020404" pitchFamily="49" charset="0"/>
              </a:rPr>
              <a:t> == '2276-4')  | (</a:t>
            </a:r>
            <a:r>
              <a:rPr lang="en-US" sz="800" dirty="0" err="1">
                <a:solidFill>
                  <a:schemeClr val="tx1"/>
                </a:solidFill>
                <a:latin typeface="Courier New" panose="02070309020205020404" pitchFamily="49" charset="0"/>
              </a:rPr>
              <a:t>observations.CODE</a:t>
            </a:r>
            <a:r>
              <a:rPr lang="en-US" sz="800" dirty="0">
                <a:solidFill>
                  <a:schemeClr val="tx1"/>
                </a:solidFill>
                <a:latin typeface="Courier New" panose="02070309020205020404" pitchFamily="49" charset="0"/>
              </a:rPr>
              <a:t> == '89579-7') |</a:t>
            </a:r>
          </a:p>
          <a:p>
            <a:pPr>
              <a:lnSpc>
                <a:spcPct val="100000"/>
              </a:lnSpc>
              <a:spcBef>
                <a:spcPts val="600"/>
              </a:spcBef>
            </a:pPr>
            <a:r>
              <a:rPr lang="en-US" sz="800" dirty="0">
                <a:solidFill>
                  <a:schemeClr val="tx1"/>
                </a:solidFill>
                <a:latin typeface="Courier New" panose="02070309020205020404" pitchFamily="49" charset="0"/>
              </a:rPr>
              <a:t>                          (</a:t>
            </a:r>
            <a:r>
              <a:rPr lang="en-US" sz="800" dirty="0" err="1">
                <a:solidFill>
                  <a:schemeClr val="tx1"/>
                </a:solidFill>
                <a:latin typeface="Courier New" panose="02070309020205020404" pitchFamily="49" charset="0"/>
              </a:rPr>
              <a:t>observations.CODE</a:t>
            </a:r>
            <a:r>
              <a:rPr lang="en-US" sz="800" dirty="0">
                <a:solidFill>
                  <a:schemeClr val="tx1"/>
                </a:solidFill>
                <a:latin typeface="Courier New" panose="02070309020205020404" pitchFamily="49" charset="0"/>
              </a:rPr>
              <a:t> == '731-0')   | (</a:t>
            </a:r>
            <a:r>
              <a:rPr lang="en-US" sz="800" dirty="0" err="1">
                <a:solidFill>
                  <a:schemeClr val="tx1"/>
                </a:solidFill>
                <a:latin typeface="Courier New" panose="02070309020205020404" pitchFamily="49" charset="0"/>
              </a:rPr>
              <a:t>observations.CODE</a:t>
            </a:r>
            <a:r>
              <a:rPr lang="en-US" sz="800" dirty="0">
                <a:solidFill>
                  <a:schemeClr val="tx1"/>
                </a:solidFill>
                <a:latin typeface="Courier New" panose="02070309020205020404" pitchFamily="49" charset="0"/>
              </a:rPr>
              <a:t> == '14804-9')</a:t>
            </a:r>
          </a:p>
          <a:p>
            <a:pPr>
              <a:lnSpc>
                <a:spcPct val="100000"/>
              </a:lnSpc>
              <a:spcBef>
                <a:spcPts val="600"/>
              </a:spcBef>
            </a:pPr>
            <a:r>
              <a:rPr lang="en-US" sz="800" dirty="0">
                <a:solidFill>
                  <a:schemeClr val="tx1"/>
                </a:solidFill>
                <a:latin typeface="Courier New" panose="02070309020205020404" pitchFamily="49" charset="0"/>
              </a:rPr>
              <a:t>                      ]</a:t>
            </a:r>
          </a:p>
          <a:p>
            <a:pPr>
              <a:lnSpc>
                <a:spcPct val="100000"/>
              </a:lnSpc>
              <a:spcBef>
                <a:spcPts val="600"/>
              </a:spcBef>
            </a:pPr>
            <a:r>
              <a:rPr lang="en-US" sz="800" dirty="0">
                <a:solidFill>
                  <a:schemeClr val="tx1"/>
                </a:solidFill>
                <a:latin typeface="Courier New" panose="02070309020205020404" pitchFamily="49" charset="0"/>
              </a:rPr>
              <a:t>#Select COVID-19 conditions out of all conditions in the simulation</a:t>
            </a:r>
          </a:p>
          <a:p>
            <a:pPr>
              <a:lnSpc>
                <a:spcPct val="100000"/>
              </a:lnSpc>
              <a:spcBef>
                <a:spcPts val="600"/>
              </a:spcBef>
            </a:pPr>
            <a:r>
              <a:rPr lang="en-US" sz="800" dirty="0" err="1">
                <a:solidFill>
                  <a:schemeClr val="tx1"/>
                </a:solidFill>
                <a:latin typeface="Courier New" panose="02070309020205020404" pitchFamily="49" charset="0"/>
              </a:rPr>
              <a:t>covid_conditions</a:t>
            </a:r>
            <a:r>
              <a:rPr lang="en-US" sz="800" dirty="0">
                <a:solidFill>
                  <a:schemeClr val="tx1"/>
                </a:solidFill>
                <a:latin typeface="Courier New" panose="02070309020205020404" pitchFamily="49" charset="0"/>
              </a:rPr>
              <a:t> = conditions[</a:t>
            </a:r>
            <a:r>
              <a:rPr lang="en-US" sz="800" dirty="0" err="1">
                <a:solidFill>
                  <a:schemeClr val="tx1"/>
                </a:solidFill>
                <a:latin typeface="Courier New" panose="02070309020205020404" pitchFamily="49" charset="0"/>
              </a:rPr>
              <a:t>conditions.CODE</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covid_code</a:t>
            </a:r>
            <a:r>
              <a:rPr lang="en-US" sz="800" dirty="0">
                <a:solidFill>
                  <a:schemeClr val="tx1"/>
                </a:solidFill>
                <a:latin typeface="Courier New" panose="02070309020205020404" pitchFamily="49" charset="0"/>
              </a:rPr>
              <a:t>]</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#Merge the COVID-19 conditions with the patients</a:t>
            </a:r>
          </a:p>
          <a:p>
            <a:pPr>
              <a:lnSpc>
                <a:spcPct val="100000"/>
              </a:lnSpc>
              <a:spcBef>
                <a:spcPts val="600"/>
              </a:spcBef>
            </a:pPr>
            <a:r>
              <a:rPr lang="en-US" sz="800" dirty="0" err="1">
                <a:solidFill>
                  <a:schemeClr val="tx1"/>
                </a:solidFill>
                <a:latin typeface="Courier New" panose="02070309020205020404" pitchFamily="49" charset="0"/>
              </a:rPr>
              <a:t>covid_patients</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covid_conditions.merge</a:t>
            </a:r>
            <a:r>
              <a:rPr lang="en-US" sz="800" dirty="0">
                <a:solidFill>
                  <a:schemeClr val="tx1"/>
                </a:solidFill>
                <a:latin typeface="Courier New" panose="02070309020205020404" pitchFamily="49" charset="0"/>
              </a:rPr>
              <a:t>(patients, how='left', </a:t>
            </a:r>
            <a:r>
              <a:rPr lang="en-US" sz="800" dirty="0" err="1">
                <a:solidFill>
                  <a:schemeClr val="tx1"/>
                </a:solidFill>
                <a:latin typeface="Courier New" panose="02070309020205020404" pitchFamily="49" charset="0"/>
              </a:rPr>
              <a:t>left_on</a:t>
            </a:r>
            <a:r>
              <a:rPr lang="en-US" sz="800" dirty="0">
                <a:solidFill>
                  <a:schemeClr val="tx1"/>
                </a:solidFill>
                <a:latin typeface="Courier New" panose="02070309020205020404" pitchFamily="49" charset="0"/>
              </a:rPr>
              <a:t>='PATIENT', </a:t>
            </a:r>
            <a:r>
              <a:rPr lang="en-US" sz="800" dirty="0" err="1">
                <a:solidFill>
                  <a:schemeClr val="tx1"/>
                </a:solidFill>
                <a:latin typeface="Courier New" panose="02070309020205020404" pitchFamily="49" charset="0"/>
              </a:rPr>
              <a:t>right_on</a:t>
            </a:r>
            <a:r>
              <a:rPr lang="en-US" sz="800" dirty="0">
                <a:solidFill>
                  <a:schemeClr val="tx1"/>
                </a:solidFill>
                <a:latin typeface="Courier New" panose="02070309020205020404" pitchFamily="49" charset="0"/>
              </a:rPr>
              <a:t>='Id')</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#Add an attribute to the </a:t>
            </a:r>
            <a:r>
              <a:rPr lang="en-US" sz="800" dirty="0" err="1">
                <a:solidFill>
                  <a:schemeClr val="tx1"/>
                </a:solidFill>
                <a:latin typeface="Courier New" panose="02070309020205020404" pitchFamily="49" charset="0"/>
              </a:rPr>
              <a:t>DataFrame</a:t>
            </a:r>
            <a:r>
              <a:rPr lang="en-US" sz="800" dirty="0">
                <a:solidFill>
                  <a:schemeClr val="tx1"/>
                </a:solidFill>
                <a:latin typeface="Courier New" panose="02070309020205020404" pitchFamily="49" charset="0"/>
              </a:rPr>
              <a:t> indicating whether this is a survivor or not.</a:t>
            </a:r>
          </a:p>
          <a:p>
            <a:pPr>
              <a:lnSpc>
                <a:spcPct val="100000"/>
              </a:lnSpc>
              <a:spcBef>
                <a:spcPts val="600"/>
              </a:spcBef>
            </a:pPr>
            <a:r>
              <a:rPr lang="en-US" sz="800" dirty="0" err="1">
                <a:solidFill>
                  <a:schemeClr val="tx1"/>
                </a:solidFill>
                <a:latin typeface="Courier New" panose="02070309020205020404" pitchFamily="49" charset="0"/>
              </a:rPr>
              <a:t>covid_patients</a:t>
            </a:r>
            <a:r>
              <a:rPr lang="en-US" sz="800" dirty="0">
                <a:solidFill>
                  <a:schemeClr val="tx1"/>
                </a:solidFill>
                <a:latin typeface="Courier New" panose="02070309020205020404" pitchFamily="49" charset="0"/>
              </a:rPr>
              <a:t>['survivor'] = </a:t>
            </a:r>
            <a:r>
              <a:rPr lang="en-US" sz="800" dirty="0" err="1">
                <a:solidFill>
                  <a:schemeClr val="tx1"/>
                </a:solidFill>
                <a:latin typeface="Courier New" panose="02070309020205020404" pitchFamily="49" charset="0"/>
              </a:rPr>
              <a:t>covid_patients.PATIENT.isin</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survivor_ids</a:t>
            </a:r>
            <a:r>
              <a:rPr lang="en-US" sz="800" dirty="0">
                <a:solidFill>
                  <a:schemeClr val="tx1"/>
                </a:solidFill>
                <a:latin typeface="Courier New" panose="02070309020205020404" pitchFamily="49" charset="0"/>
              </a:rPr>
              <a:t>)</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#Reduce the columns on the </a:t>
            </a:r>
            <a:r>
              <a:rPr lang="en-US" sz="800" dirty="0" err="1">
                <a:solidFill>
                  <a:schemeClr val="tx1"/>
                </a:solidFill>
                <a:latin typeface="Courier New" panose="02070309020205020404" pitchFamily="49" charset="0"/>
              </a:rPr>
              <a:t>DataFrame</a:t>
            </a:r>
            <a:r>
              <a:rPr lang="en-US" sz="800" dirty="0">
                <a:solidFill>
                  <a:schemeClr val="tx1"/>
                </a:solidFill>
                <a:latin typeface="Courier New" panose="02070309020205020404" pitchFamily="49" charset="0"/>
              </a:rPr>
              <a:t> to ones needed</a:t>
            </a:r>
          </a:p>
          <a:p>
            <a:pPr>
              <a:lnSpc>
                <a:spcPct val="100000"/>
              </a:lnSpc>
              <a:spcBef>
                <a:spcPts val="600"/>
              </a:spcBef>
            </a:pPr>
            <a:r>
              <a:rPr lang="en-US" sz="800" dirty="0" err="1">
                <a:solidFill>
                  <a:schemeClr val="tx1"/>
                </a:solidFill>
                <a:latin typeface="Courier New" panose="02070309020205020404" pitchFamily="49" charset="0"/>
              </a:rPr>
              <a:t>covid_patients</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covid_patients</a:t>
            </a:r>
            <a:r>
              <a:rPr lang="en-US" sz="800" dirty="0">
                <a:solidFill>
                  <a:schemeClr val="tx1"/>
                </a:solidFill>
                <a:latin typeface="Courier New" panose="02070309020205020404" pitchFamily="49" charset="0"/>
              </a:rPr>
              <a:t>[['START', 'PATIENT', 'survivor', 'CODE']]</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#Calculate attributes needed to support the plot. Also coerce all lab values into a numeric data type.</a:t>
            </a:r>
          </a:p>
          <a:p>
            <a:pPr>
              <a:lnSpc>
                <a:spcPct val="100000"/>
              </a:lnSpc>
              <a:spcBef>
                <a:spcPts val="600"/>
              </a:spcBef>
            </a:pPr>
            <a:r>
              <a:rPr lang="en-US" sz="800" dirty="0" err="1">
                <a:solidFill>
                  <a:schemeClr val="tx1"/>
                </a:solidFill>
                <a:latin typeface="Courier New" panose="02070309020205020404" pitchFamily="49" charset="0"/>
              </a:rPr>
              <a:t>covid_patients_obs</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covid_patients.merge</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lab_obs</a:t>
            </a:r>
            <a:r>
              <a:rPr lang="en-US" sz="800" dirty="0">
                <a:solidFill>
                  <a:schemeClr val="tx1"/>
                </a:solidFill>
                <a:latin typeface="Courier New" panose="02070309020205020404" pitchFamily="49" charset="0"/>
              </a:rPr>
              <a:t>, on='PATIENT')</a:t>
            </a:r>
          </a:p>
          <a:p>
            <a:pPr>
              <a:lnSpc>
                <a:spcPct val="100000"/>
              </a:lnSpc>
              <a:spcBef>
                <a:spcPts val="600"/>
              </a:spcBef>
            </a:pPr>
            <a:r>
              <a:rPr lang="en-US" sz="800" dirty="0" err="1">
                <a:solidFill>
                  <a:schemeClr val="tx1"/>
                </a:solidFill>
                <a:latin typeface="Courier New" panose="02070309020205020404" pitchFamily="49" charset="0"/>
              </a:rPr>
              <a:t>covid_patients_obs</a:t>
            </a:r>
            <a:r>
              <a:rPr lang="en-US" sz="800" dirty="0">
                <a:solidFill>
                  <a:schemeClr val="tx1"/>
                </a:solidFill>
                <a:latin typeface="Courier New" panose="02070309020205020404" pitchFamily="49" charset="0"/>
              </a:rPr>
              <a:t>['START'] = </a:t>
            </a:r>
            <a:r>
              <a:rPr lang="en-US" sz="800" dirty="0" err="1">
                <a:solidFill>
                  <a:schemeClr val="tx1"/>
                </a:solidFill>
                <a:latin typeface="Courier New" panose="02070309020205020404" pitchFamily="49" charset="0"/>
              </a:rPr>
              <a:t>pd.to_datetime</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covid_patients_obs.START</a:t>
            </a:r>
            <a:r>
              <a:rPr lang="en-US" sz="800" dirty="0">
                <a:solidFill>
                  <a:schemeClr val="tx1"/>
                </a:solidFill>
                <a:latin typeface="Courier New" panose="02070309020205020404" pitchFamily="49" charset="0"/>
              </a:rPr>
              <a:t>)</a:t>
            </a:r>
          </a:p>
          <a:p>
            <a:pPr>
              <a:lnSpc>
                <a:spcPct val="100000"/>
              </a:lnSpc>
              <a:spcBef>
                <a:spcPts val="600"/>
              </a:spcBef>
            </a:pPr>
            <a:r>
              <a:rPr lang="en-US" sz="800" dirty="0" err="1">
                <a:solidFill>
                  <a:schemeClr val="tx1"/>
                </a:solidFill>
                <a:latin typeface="Courier New" panose="02070309020205020404" pitchFamily="49" charset="0"/>
              </a:rPr>
              <a:t>covid_patients_obs</a:t>
            </a:r>
            <a:r>
              <a:rPr lang="en-US" sz="800" dirty="0">
                <a:solidFill>
                  <a:schemeClr val="tx1"/>
                </a:solidFill>
                <a:latin typeface="Courier New" panose="02070309020205020404" pitchFamily="49" charset="0"/>
              </a:rPr>
              <a:t>['DATE'] = </a:t>
            </a:r>
            <a:r>
              <a:rPr lang="en-US" sz="800" dirty="0" err="1">
                <a:solidFill>
                  <a:schemeClr val="tx1"/>
                </a:solidFill>
                <a:latin typeface="Courier New" panose="02070309020205020404" pitchFamily="49" charset="0"/>
              </a:rPr>
              <a:t>pd.to_datetime</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covid_patients_obs.DATE</a:t>
            </a:r>
            <a:r>
              <a:rPr lang="en-US" sz="800" dirty="0">
                <a:solidFill>
                  <a:schemeClr val="tx1"/>
                </a:solidFill>
                <a:latin typeface="Courier New" panose="02070309020205020404" pitchFamily="49" charset="0"/>
              </a:rPr>
              <a:t>)</a:t>
            </a:r>
          </a:p>
          <a:p>
            <a:pPr>
              <a:lnSpc>
                <a:spcPct val="100000"/>
              </a:lnSpc>
              <a:spcBef>
                <a:spcPts val="600"/>
              </a:spcBef>
            </a:pPr>
            <a:r>
              <a:rPr lang="en-US" sz="800" dirty="0" err="1">
                <a:solidFill>
                  <a:schemeClr val="tx1"/>
                </a:solidFill>
                <a:latin typeface="Courier New" panose="02070309020205020404" pitchFamily="49" charset="0"/>
              </a:rPr>
              <a:t>covid_patients_obs</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lab_days</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covid_patients_obs.DATE</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covid_patients_obs.START</a:t>
            </a:r>
            <a:endParaRPr lang="en-US" sz="800" dirty="0">
              <a:solidFill>
                <a:schemeClr val="tx1"/>
              </a:solidFill>
              <a:latin typeface="Courier New" panose="02070309020205020404" pitchFamily="49" charset="0"/>
            </a:endParaRPr>
          </a:p>
          <a:p>
            <a:pPr>
              <a:lnSpc>
                <a:spcPct val="100000"/>
              </a:lnSpc>
              <a:spcBef>
                <a:spcPts val="600"/>
              </a:spcBef>
            </a:pPr>
            <a:r>
              <a:rPr lang="en-US" sz="800" dirty="0" err="1">
                <a:solidFill>
                  <a:schemeClr val="tx1"/>
                </a:solidFill>
                <a:latin typeface="Courier New" panose="02070309020205020404" pitchFamily="49" charset="0"/>
              </a:rPr>
              <a:t>covid_patients_obs</a:t>
            </a:r>
            <a:r>
              <a:rPr lang="en-US" sz="800" dirty="0">
                <a:solidFill>
                  <a:schemeClr val="tx1"/>
                </a:solidFill>
                <a:latin typeface="Courier New" panose="02070309020205020404" pitchFamily="49" charset="0"/>
              </a:rPr>
              <a:t>['days'] = </a:t>
            </a:r>
            <a:r>
              <a:rPr lang="en-US" sz="800" dirty="0" err="1">
                <a:solidFill>
                  <a:schemeClr val="tx1"/>
                </a:solidFill>
                <a:latin typeface="Courier New" panose="02070309020205020404" pitchFamily="49" charset="0"/>
              </a:rPr>
              <a:t>covid_patients_obs.lab_days</a:t>
            </a:r>
            <a:r>
              <a:rPr lang="en-US" sz="800" dirty="0">
                <a:solidFill>
                  <a:schemeClr val="tx1"/>
                </a:solidFill>
                <a:latin typeface="Courier New" panose="02070309020205020404" pitchFamily="49" charset="0"/>
              </a:rPr>
              <a:t> / np.timedelta64(1, 'D')</a:t>
            </a:r>
          </a:p>
          <a:p>
            <a:pPr>
              <a:lnSpc>
                <a:spcPct val="100000"/>
              </a:lnSpc>
              <a:spcBef>
                <a:spcPts val="600"/>
              </a:spcBef>
            </a:pPr>
            <a:r>
              <a:rPr lang="en-US" sz="800" dirty="0" err="1">
                <a:solidFill>
                  <a:schemeClr val="tx1"/>
                </a:solidFill>
                <a:latin typeface="Courier New" panose="02070309020205020404" pitchFamily="49" charset="0"/>
              </a:rPr>
              <a:t>covid_patients_obs</a:t>
            </a:r>
            <a:r>
              <a:rPr lang="en-US" sz="800" dirty="0">
                <a:solidFill>
                  <a:schemeClr val="tx1"/>
                </a:solidFill>
                <a:latin typeface="Courier New" panose="02070309020205020404" pitchFamily="49" charset="0"/>
              </a:rPr>
              <a:t>['VALUE'] = </a:t>
            </a:r>
            <a:r>
              <a:rPr lang="en-US" sz="800" dirty="0" err="1">
                <a:solidFill>
                  <a:schemeClr val="tx1"/>
                </a:solidFill>
                <a:latin typeface="Courier New" panose="02070309020205020404" pitchFamily="49" charset="0"/>
              </a:rPr>
              <a:t>pd.to_numeric</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covid_patients_obs</a:t>
            </a:r>
            <a:r>
              <a:rPr lang="en-US" sz="800" dirty="0">
                <a:solidFill>
                  <a:schemeClr val="tx1"/>
                </a:solidFill>
                <a:latin typeface="Courier New" panose="02070309020205020404" pitchFamily="49" charset="0"/>
              </a:rPr>
              <a:t>['VALUE'], errors='coerce')</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err="1">
                <a:solidFill>
                  <a:schemeClr val="tx1"/>
                </a:solidFill>
                <a:latin typeface="Courier New" panose="02070309020205020404" pitchFamily="49" charset="0"/>
              </a:rPr>
              <a:t>loinc_to_display</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CODE_y</a:t>
            </a:r>
            <a:r>
              <a:rPr lang="en-US" sz="800" dirty="0">
                <a:solidFill>
                  <a:schemeClr val="tx1"/>
                </a:solidFill>
                <a:latin typeface="Courier New" panose="02070309020205020404" pitchFamily="49" charset="0"/>
              </a:rPr>
              <a:t> = 48065-7': 'D-dimer', '</a:t>
            </a:r>
            <a:r>
              <a:rPr lang="en-US" sz="800" dirty="0" err="1">
                <a:solidFill>
                  <a:schemeClr val="tx1"/>
                </a:solidFill>
                <a:latin typeface="Courier New" panose="02070309020205020404" pitchFamily="49" charset="0"/>
              </a:rPr>
              <a:t>CODE_y</a:t>
            </a:r>
            <a:r>
              <a:rPr lang="en-US" sz="800" dirty="0">
                <a:solidFill>
                  <a:schemeClr val="tx1"/>
                </a:solidFill>
                <a:latin typeface="Courier New" panose="02070309020205020404" pitchFamily="49" charset="0"/>
              </a:rPr>
              <a:t> = 2276-4': 'Serum Ferritin',</a:t>
            </a:r>
          </a:p>
          <a:p>
            <a:pPr>
              <a:lnSpc>
                <a:spcPct val="100000"/>
              </a:lnSpc>
              <a:spcBef>
                <a:spcPts val="600"/>
              </a:spcBef>
            </a:pPr>
            <a:r>
              <a:rPr lang="en-US" sz="800" dirty="0">
                <a:solidFill>
                  <a:schemeClr val="tx1"/>
                </a:solidFill>
                <a:latin typeface="Courier New" panose="02070309020205020404" pitchFamily="49" charset="0"/>
              </a:rPr>
              <a:t>                    '</a:t>
            </a:r>
            <a:r>
              <a:rPr lang="en-US" sz="800" dirty="0" err="1">
                <a:solidFill>
                  <a:schemeClr val="tx1"/>
                </a:solidFill>
                <a:latin typeface="Courier New" panose="02070309020205020404" pitchFamily="49" charset="0"/>
              </a:rPr>
              <a:t>CODE_y</a:t>
            </a:r>
            <a:r>
              <a:rPr lang="en-US" sz="800" dirty="0">
                <a:solidFill>
                  <a:schemeClr val="tx1"/>
                </a:solidFill>
                <a:latin typeface="Courier New" panose="02070309020205020404" pitchFamily="49" charset="0"/>
              </a:rPr>
              <a:t> = 89579-7': 'High Sensitivity Cardiac Troponin I',</a:t>
            </a:r>
          </a:p>
          <a:p>
            <a:pPr>
              <a:lnSpc>
                <a:spcPct val="100000"/>
              </a:lnSpc>
              <a:spcBef>
                <a:spcPts val="600"/>
              </a:spcBef>
            </a:pPr>
            <a:r>
              <a:rPr lang="en-US" sz="800" dirty="0">
                <a:solidFill>
                  <a:schemeClr val="tx1"/>
                </a:solidFill>
                <a:latin typeface="Courier New" panose="02070309020205020404" pitchFamily="49" charset="0"/>
              </a:rPr>
              <a:t>                    '</a:t>
            </a:r>
            <a:r>
              <a:rPr lang="en-US" sz="800" dirty="0" err="1">
                <a:solidFill>
                  <a:schemeClr val="tx1"/>
                </a:solidFill>
                <a:latin typeface="Courier New" panose="02070309020205020404" pitchFamily="49" charset="0"/>
              </a:rPr>
              <a:t>CODE_y</a:t>
            </a:r>
            <a:r>
              <a:rPr lang="en-US" sz="800" dirty="0">
                <a:solidFill>
                  <a:schemeClr val="tx1"/>
                </a:solidFill>
                <a:latin typeface="Courier New" panose="02070309020205020404" pitchFamily="49" charset="0"/>
              </a:rPr>
              <a:t> = 26881-3': 'IL-6', '</a:t>
            </a:r>
            <a:r>
              <a:rPr lang="en-US" sz="800" dirty="0" err="1">
                <a:solidFill>
                  <a:schemeClr val="tx1"/>
                </a:solidFill>
                <a:latin typeface="Courier New" panose="02070309020205020404" pitchFamily="49" charset="0"/>
              </a:rPr>
              <a:t>CODE_y</a:t>
            </a:r>
            <a:r>
              <a:rPr lang="en-US" sz="800" dirty="0">
                <a:solidFill>
                  <a:schemeClr val="tx1"/>
                </a:solidFill>
                <a:latin typeface="Courier New" panose="02070309020205020404" pitchFamily="49" charset="0"/>
              </a:rPr>
              <a:t> = 731-0': 'Lymphocytes',</a:t>
            </a:r>
          </a:p>
          <a:p>
            <a:pPr>
              <a:lnSpc>
                <a:spcPct val="100000"/>
              </a:lnSpc>
              <a:spcBef>
                <a:spcPts val="600"/>
              </a:spcBef>
            </a:pPr>
            <a:r>
              <a:rPr lang="en-US" sz="800" dirty="0">
                <a:solidFill>
                  <a:schemeClr val="tx1"/>
                </a:solidFill>
                <a:latin typeface="Courier New" panose="02070309020205020404" pitchFamily="49" charset="0"/>
              </a:rPr>
              <a:t>                    '</a:t>
            </a:r>
            <a:r>
              <a:rPr lang="en-US" sz="800" dirty="0" err="1">
                <a:solidFill>
                  <a:schemeClr val="tx1"/>
                </a:solidFill>
                <a:latin typeface="Courier New" panose="02070309020205020404" pitchFamily="49" charset="0"/>
              </a:rPr>
              <a:t>CODE_y</a:t>
            </a:r>
            <a:r>
              <a:rPr lang="en-US" sz="800" dirty="0">
                <a:solidFill>
                  <a:schemeClr val="tx1"/>
                </a:solidFill>
                <a:latin typeface="Courier New" panose="02070309020205020404" pitchFamily="49" charset="0"/>
              </a:rPr>
              <a:t> = 14804-9': 'Lactate dehydrogenase'}</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err="1">
                <a:solidFill>
                  <a:schemeClr val="tx1"/>
                </a:solidFill>
                <a:latin typeface="Courier New" panose="02070309020205020404" pitchFamily="49" charset="0"/>
              </a:rPr>
              <a:t>catplt</a:t>
            </a:r>
            <a:r>
              <a:rPr lang="en-US" sz="800" dirty="0">
                <a:solidFill>
                  <a:schemeClr val="tx1"/>
                </a:solidFill>
                <a:latin typeface="Courier New" panose="02070309020205020404" pitchFamily="49" charset="0"/>
              </a:rPr>
              <a:t> = </a:t>
            </a:r>
            <a:r>
              <a:rPr lang="en-US" sz="800" dirty="0" err="1">
                <a:solidFill>
                  <a:schemeClr val="tx1"/>
                </a:solidFill>
                <a:latin typeface="Courier New" panose="02070309020205020404" pitchFamily="49" charset="0"/>
              </a:rPr>
              <a:t>sns.catplot</a:t>
            </a:r>
            <a:r>
              <a:rPr lang="en-US" sz="800" dirty="0">
                <a:solidFill>
                  <a:schemeClr val="tx1"/>
                </a:solidFill>
                <a:latin typeface="Courier New" panose="02070309020205020404" pitchFamily="49" charset="0"/>
              </a:rPr>
              <a:t>(x="days", y="VALUE", hue="survivor", kind="point", col='</a:t>
            </a:r>
            <a:r>
              <a:rPr lang="en-US" sz="800" dirty="0" err="1">
                <a:solidFill>
                  <a:schemeClr val="tx1"/>
                </a:solidFill>
                <a:latin typeface="Courier New" panose="02070309020205020404" pitchFamily="49" charset="0"/>
              </a:rPr>
              <a:t>CODE_y</a:t>
            </a:r>
            <a:r>
              <a:rPr lang="en-US" sz="800" dirty="0">
                <a:solidFill>
                  <a:schemeClr val="tx1"/>
                </a:solidFill>
                <a:latin typeface="Courier New" panose="02070309020205020404" pitchFamily="49" charset="0"/>
              </a:rPr>
              <a:t>',</a:t>
            </a:r>
          </a:p>
          <a:p>
            <a:pPr>
              <a:lnSpc>
                <a:spcPct val="100000"/>
              </a:lnSpc>
              <a:spcBef>
                <a:spcPts val="600"/>
              </a:spcBef>
            </a:pPr>
            <a:r>
              <a:rPr lang="en-US" sz="800" dirty="0">
                <a:solidFill>
                  <a:schemeClr val="tx1"/>
                </a:solidFill>
                <a:latin typeface="Courier New" panose="02070309020205020404" pitchFamily="49" charset="0"/>
              </a:rPr>
              <a:t>            </a:t>
            </a:r>
            <a:r>
              <a:rPr lang="en-US" sz="800" dirty="0" err="1">
                <a:solidFill>
                  <a:schemeClr val="tx1"/>
                </a:solidFill>
                <a:latin typeface="Courier New" panose="02070309020205020404" pitchFamily="49" charset="0"/>
              </a:rPr>
              <a:t>col_wrap</a:t>
            </a:r>
            <a:r>
              <a:rPr lang="en-US" sz="800" dirty="0">
                <a:solidFill>
                  <a:schemeClr val="tx1"/>
                </a:solidFill>
                <a:latin typeface="Courier New" panose="02070309020205020404" pitchFamily="49" charset="0"/>
              </a:rPr>
              <a:t>=2, </a:t>
            </a:r>
            <a:r>
              <a:rPr lang="en-US" sz="800" dirty="0" err="1">
                <a:solidFill>
                  <a:schemeClr val="tx1"/>
                </a:solidFill>
                <a:latin typeface="Courier New" panose="02070309020205020404" pitchFamily="49" charset="0"/>
              </a:rPr>
              <a:t>sharey</a:t>
            </a:r>
            <a:r>
              <a:rPr lang="en-US" sz="800" dirty="0">
                <a:solidFill>
                  <a:schemeClr val="tx1"/>
                </a:solidFill>
                <a:latin typeface="Courier New" panose="02070309020205020404" pitchFamily="49" charset="0"/>
              </a:rPr>
              <a:t>=False, </a:t>
            </a:r>
            <a:r>
              <a:rPr lang="en-US" sz="800" dirty="0" err="1">
                <a:solidFill>
                  <a:schemeClr val="tx1"/>
                </a:solidFill>
                <a:latin typeface="Courier New" panose="02070309020205020404" pitchFamily="49" charset="0"/>
              </a:rPr>
              <a:t>sharex</a:t>
            </a:r>
            <a:r>
              <a:rPr lang="en-US" sz="800" dirty="0">
                <a:solidFill>
                  <a:schemeClr val="tx1"/>
                </a:solidFill>
                <a:latin typeface="Courier New" panose="02070309020205020404" pitchFamily="49" charset="0"/>
              </a:rPr>
              <a:t>=False, data=</a:t>
            </a:r>
            <a:r>
              <a:rPr lang="en-US" sz="800" dirty="0" err="1">
                <a:solidFill>
                  <a:schemeClr val="tx1"/>
                </a:solidFill>
                <a:latin typeface="Courier New" panose="02070309020205020404" pitchFamily="49" charset="0"/>
              </a:rPr>
              <a:t>covid_patients_obs</a:t>
            </a:r>
            <a:r>
              <a:rPr lang="en-US" sz="800" dirty="0">
                <a:solidFill>
                  <a:schemeClr val="tx1"/>
                </a:solidFill>
                <a:latin typeface="Courier New" panose="02070309020205020404" pitchFamily="49" charset="0"/>
              </a:rPr>
              <a:t>, palette=["C1", "C0"])</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a:solidFill>
                  <a:schemeClr val="tx1"/>
                </a:solidFill>
                <a:latin typeface="Courier New" panose="02070309020205020404" pitchFamily="49" charset="0"/>
              </a:rPr>
              <a:t>for axis in </a:t>
            </a:r>
            <a:r>
              <a:rPr lang="en-US" sz="800" dirty="0" err="1">
                <a:solidFill>
                  <a:schemeClr val="tx1"/>
                </a:solidFill>
                <a:latin typeface="Courier New" panose="02070309020205020404" pitchFamily="49" charset="0"/>
              </a:rPr>
              <a:t>catplt.fig.axes</a:t>
            </a:r>
            <a:r>
              <a:rPr lang="en-US" sz="800" dirty="0">
                <a:solidFill>
                  <a:schemeClr val="tx1"/>
                </a:solidFill>
                <a:latin typeface="Courier New" panose="02070309020205020404" pitchFamily="49" charset="0"/>
              </a:rPr>
              <a:t>:</a:t>
            </a:r>
          </a:p>
          <a:p>
            <a:pPr>
              <a:lnSpc>
                <a:spcPct val="100000"/>
              </a:lnSpc>
              <a:spcBef>
                <a:spcPts val="600"/>
              </a:spcBef>
            </a:pPr>
            <a:r>
              <a:rPr lang="en-US" sz="800" dirty="0">
                <a:solidFill>
                  <a:schemeClr val="tx1"/>
                </a:solidFill>
                <a:latin typeface="Courier New" panose="02070309020205020404" pitchFamily="49" charset="0"/>
              </a:rPr>
              <a:t>    </a:t>
            </a:r>
            <a:r>
              <a:rPr lang="en-US" sz="800" dirty="0" err="1">
                <a:solidFill>
                  <a:schemeClr val="tx1"/>
                </a:solidFill>
                <a:latin typeface="Courier New" panose="02070309020205020404" pitchFamily="49" charset="0"/>
              </a:rPr>
              <a:t>axis.xaxis.set_major_formatter</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ticker.FormatStrFormatter</a:t>
            </a:r>
            <a:r>
              <a:rPr lang="en-US" sz="800" dirty="0">
                <a:solidFill>
                  <a:schemeClr val="tx1"/>
                </a:solidFill>
                <a:latin typeface="Courier New" panose="02070309020205020404" pitchFamily="49" charset="0"/>
              </a:rPr>
              <a:t>('%d'))</a:t>
            </a:r>
          </a:p>
          <a:p>
            <a:pPr>
              <a:lnSpc>
                <a:spcPct val="100000"/>
              </a:lnSpc>
              <a:spcBef>
                <a:spcPts val="600"/>
              </a:spcBef>
            </a:pPr>
            <a:r>
              <a:rPr lang="en-US" sz="800" dirty="0">
                <a:solidFill>
                  <a:schemeClr val="tx1"/>
                </a:solidFill>
                <a:latin typeface="Courier New" panose="02070309020205020404" pitchFamily="49" charset="0"/>
              </a:rPr>
              <a:t>    </a:t>
            </a:r>
            <a:r>
              <a:rPr lang="en-US" sz="800" dirty="0" err="1">
                <a:solidFill>
                  <a:schemeClr val="tx1"/>
                </a:solidFill>
                <a:latin typeface="Courier New" panose="02070309020205020404" pitchFamily="49" charset="0"/>
              </a:rPr>
              <a:t>axis.xaxis.set_major_locator</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ticker.MultipleLocator</a:t>
            </a:r>
            <a:r>
              <a:rPr lang="en-US" sz="800" dirty="0">
                <a:solidFill>
                  <a:schemeClr val="tx1"/>
                </a:solidFill>
                <a:latin typeface="Courier New" panose="02070309020205020404" pitchFamily="49" charset="0"/>
              </a:rPr>
              <a:t>(base=4))</a:t>
            </a:r>
          </a:p>
          <a:p>
            <a:pPr>
              <a:lnSpc>
                <a:spcPct val="100000"/>
              </a:lnSpc>
              <a:spcBef>
                <a:spcPts val="600"/>
              </a:spcBef>
            </a:pPr>
            <a:r>
              <a:rPr lang="en-US" sz="800" dirty="0">
                <a:solidFill>
                  <a:schemeClr val="tx1"/>
                </a:solidFill>
                <a:latin typeface="Courier New" panose="02070309020205020404" pitchFamily="49" charset="0"/>
              </a:rPr>
              <a:t>    </a:t>
            </a:r>
            <a:r>
              <a:rPr lang="en-US" sz="800" dirty="0" err="1">
                <a:solidFill>
                  <a:schemeClr val="tx1"/>
                </a:solidFill>
                <a:latin typeface="Courier New" panose="02070309020205020404" pitchFamily="49" charset="0"/>
              </a:rPr>
              <a:t>axis.set_title</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loinc_to_display</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axis.title.get_text</a:t>
            </a:r>
            <a:r>
              <a:rPr lang="en-US" sz="800" dirty="0">
                <a:solidFill>
                  <a:schemeClr val="tx1"/>
                </a:solidFill>
                <a:latin typeface="Courier New" panose="02070309020205020404" pitchFamily="49" charset="0"/>
              </a:rPr>
              <a:t>()])</a:t>
            </a:r>
          </a:p>
          <a:p>
            <a:pPr>
              <a:lnSpc>
                <a:spcPct val="100000"/>
              </a:lnSpc>
              <a:spcBef>
                <a:spcPts val="600"/>
              </a:spcBef>
            </a:pPr>
            <a:endParaRPr lang="en-US" sz="800" dirty="0">
              <a:solidFill>
                <a:schemeClr val="tx1"/>
              </a:solidFill>
              <a:latin typeface="Courier New" panose="02070309020205020404" pitchFamily="49" charset="0"/>
            </a:endParaRPr>
          </a:p>
          <a:p>
            <a:pPr>
              <a:lnSpc>
                <a:spcPct val="100000"/>
              </a:lnSpc>
              <a:spcBef>
                <a:spcPts val="600"/>
              </a:spcBef>
            </a:pPr>
            <a:r>
              <a:rPr lang="en-US" sz="800" dirty="0" err="1">
                <a:solidFill>
                  <a:schemeClr val="tx1"/>
                </a:solidFill>
                <a:latin typeface="Courier New" panose="02070309020205020404" pitchFamily="49" charset="0"/>
              </a:rPr>
              <a:t>plt.show</a:t>
            </a:r>
            <a:r>
              <a:rPr lang="en-US" sz="800" dirty="0">
                <a:solidFill>
                  <a:schemeClr val="tx1"/>
                </a:solidFill>
                <a:latin typeface="Courier New" panose="02070309020205020404" pitchFamily="49" charset="0"/>
              </a:rPr>
              <a:t>()</a:t>
            </a:r>
          </a:p>
        </p:txBody>
      </p:sp>
    </p:spTree>
    <p:extLst>
      <p:ext uri="{BB962C8B-B14F-4D97-AF65-F5344CB8AC3E}">
        <p14:creationId xmlns:p14="http://schemas.microsoft.com/office/powerpoint/2010/main" val="22606879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893438" cy="537272"/>
          </a:xfrm>
        </p:spPr>
        <p:txBody>
          <a:bodyPr>
            <a:normAutofit fontScale="90000"/>
          </a:bodyPr>
          <a:lstStyle/>
          <a:p>
            <a:r>
              <a:rPr lang="en-US" dirty="0"/>
              <a:t>Explainable AI with </a:t>
            </a:r>
            <a:r>
              <a:rPr lang="en-US" dirty="0" err="1"/>
              <a:t>Captum</a:t>
            </a:r>
            <a:r>
              <a:rPr lang="en-US" dirty="0"/>
              <a:t>: Comparing different attribution algorithms</a:t>
            </a:r>
          </a:p>
        </p:txBody>
      </p:sp>
      <p:sp>
        <p:nvSpPr>
          <p:cNvPr id="3" name="Content Placeholder 2">
            <a:extLst>
              <a:ext uri="{FF2B5EF4-FFF2-40B4-BE49-F238E27FC236}">
                <a16:creationId xmlns:a16="http://schemas.microsoft.com/office/drawing/2014/main" id="{8634FD04-11D1-A128-B6E4-906BFC9D5813}"/>
              </a:ext>
            </a:extLst>
          </p:cNvPr>
          <p:cNvSpPr txBox="1">
            <a:spLocks/>
          </p:cNvSpPr>
          <p:nvPr/>
        </p:nvSpPr>
        <p:spPr>
          <a:xfrm>
            <a:off x="476250" y="865073"/>
            <a:ext cx="10790280" cy="4973752"/>
          </a:xfrm>
          <a:prstGeom prst="rect">
            <a:avLst/>
          </a:prstGeom>
          <a:noFill/>
          <a:ln>
            <a:solidFill>
              <a:schemeClr val="tx1"/>
            </a:solidFill>
          </a:ln>
        </p:spPr>
        <p:txBody>
          <a:bodyPr vert="horz" lIns="91440" tIns="45720" rIns="91440" bIns="45720" numCol="3"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800" dirty="0">
                <a:solidFill>
                  <a:schemeClr val="tx1"/>
                </a:solidFill>
                <a:latin typeface="Courier New" panose="02070309020205020404" pitchFamily="49" charset="0"/>
                <a:cs typeface="Courier New" panose="02070309020205020404" pitchFamily="49" charset="0"/>
              </a:rPr>
              <a:t># prepare attributions for visualization</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x_axis_data</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np.arange</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X_nl_test.shape</a:t>
            </a:r>
            <a:r>
              <a:rPr lang="en-US" sz="800" dirty="0">
                <a:solidFill>
                  <a:schemeClr val="tx1"/>
                </a:solidFill>
                <a:latin typeface="Courier New" panose="02070309020205020404" pitchFamily="49" charset="0"/>
                <a:cs typeface="Courier New" panose="02070309020205020404" pitchFamily="49" charset="0"/>
              </a:rPr>
              <a:t>[1])</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x_axis_data_labels</a:t>
            </a:r>
            <a:r>
              <a:rPr lang="en-US" sz="800" dirty="0">
                <a:solidFill>
                  <a:schemeClr val="tx1"/>
                </a:solidFill>
                <a:latin typeface="Courier New" panose="02070309020205020404" pitchFamily="49" charset="0"/>
                <a:cs typeface="Courier New" panose="02070309020205020404" pitchFamily="49" charset="0"/>
              </a:rPr>
              <a:t> = list(map(lambda </a:t>
            </a:r>
            <a:r>
              <a:rPr lang="en-US" sz="800" dirty="0" err="1">
                <a:solidFill>
                  <a:schemeClr val="tx1"/>
                </a:solidFill>
                <a:latin typeface="Courier New" panose="02070309020205020404" pitchFamily="49" charset="0"/>
                <a:cs typeface="Courier New" panose="02070309020205020404" pitchFamily="49" charset="0"/>
              </a:rPr>
              <a:t>idx</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feature_names</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idx</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x_axis_data</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ig_attr_test_sum</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ig_attr_test.detach</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numpy</a:t>
            </a:r>
            <a:r>
              <a:rPr lang="en-US" sz="800" dirty="0">
                <a:solidFill>
                  <a:schemeClr val="tx1"/>
                </a:solidFill>
                <a:latin typeface="Courier New" panose="02070309020205020404" pitchFamily="49" charset="0"/>
                <a:cs typeface="Courier New" panose="02070309020205020404" pitchFamily="49" charset="0"/>
              </a:rPr>
              <a:t>().sum(0)</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ig_attr_test_norm_sum</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ig_attr_test_sum</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np.linalg.norm</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ig_attr_test_sum</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ord</a:t>
            </a:r>
            <a:r>
              <a:rPr lang="en-US" sz="800" dirty="0">
                <a:solidFill>
                  <a:schemeClr val="tx1"/>
                </a:solidFill>
                <a:latin typeface="Courier New" panose="02070309020205020404" pitchFamily="49" charset="0"/>
                <a:cs typeface="Courier New" panose="02070309020205020404" pitchFamily="49" charset="0"/>
              </a:rPr>
              <a:t>=1)</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ig_nt_attr_test_sum</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ig_nt_attr_test.detach</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numpy</a:t>
            </a:r>
            <a:r>
              <a:rPr lang="en-US" sz="800" dirty="0">
                <a:solidFill>
                  <a:schemeClr val="tx1"/>
                </a:solidFill>
                <a:latin typeface="Courier New" panose="02070309020205020404" pitchFamily="49" charset="0"/>
                <a:cs typeface="Courier New" panose="02070309020205020404" pitchFamily="49" charset="0"/>
              </a:rPr>
              <a:t>().sum(0)</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ig_nt_attr_test_norm_sum</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ig_nt_attr_test_sum</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np.linalg.norm</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ig_nt_attr_test_sum</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ord</a:t>
            </a:r>
            <a:r>
              <a:rPr lang="en-US" sz="800" dirty="0">
                <a:solidFill>
                  <a:schemeClr val="tx1"/>
                </a:solidFill>
                <a:latin typeface="Courier New" panose="02070309020205020404" pitchFamily="49" charset="0"/>
                <a:cs typeface="Courier New" panose="02070309020205020404" pitchFamily="49" charset="0"/>
              </a:rPr>
              <a:t>=1)</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dl_attr_test_sum</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dl_attr_test.detach</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numpy</a:t>
            </a:r>
            <a:r>
              <a:rPr lang="en-US" sz="800" dirty="0">
                <a:solidFill>
                  <a:schemeClr val="tx1"/>
                </a:solidFill>
                <a:latin typeface="Courier New" panose="02070309020205020404" pitchFamily="49" charset="0"/>
                <a:cs typeface="Courier New" panose="02070309020205020404" pitchFamily="49" charset="0"/>
              </a:rPr>
              <a:t>().sum(0)</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dl_attr_test_norm_sum</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dl_attr_test_sum</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np.linalg.norm</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dl_attr_test_sum</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ord</a:t>
            </a:r>
            <a:r>
              <a:rPr lang="en-US" sz="800" dirty="0">
                <a:solidFill>
                  <a:schemeClr val="tx1"/>
                </a:solidFill>
                <a:latin typeface="Courier New" panose="02070309020205020404" pitchFamily="49" charset="0"/>
                <a:cs typeface="Courier New" panose="02070309020205020404" pitchFamily="49" charset="0"/>
              </a:rPr>
              <a:t>=1)</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gs_attr_test_sum</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gs_attr_test.detach</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numpy</a:t>
            </a:r>
            <a:r>
              <a:rPr lang="en-US" sz="800" dirty="0">
                <a:solidFill>
                  <a:schemeClr val="tx1"/>
                </a:solidFill>
                <a:latin typeface="Courier New" panose="02070309020205020404" pitchFamily="49" charset="0"/>
                <a:cs typeface="Courier New" panose="02070309020205020404" pitchFamily="49" charset="0"/>
              </a:rPr>
              <a:t>().sum(0)</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gs_attr_test_norm_sum</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gs_attr_test_sum</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np.linalg.norm</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gs_attr_test_sum</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ord</a:t>
            </a:r>
            <a:r>
              <a:rPr lang="en-US" sz="800" dirty="0">
                <a:solidFill>
                  <a:schemeClr val="tx1"/>
                </a:solidFill>
                <a:latin typeface="Courier New" panose="02070309020205020404" pitchFamily="49" charset="0"/>
                <a:cs typeface="Courier New" panose="02070309020205020404" pitchFamily="49" charset="0"/>
              </a:rPr>
              <a:t>=1)</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fa_attr_test_sum</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fa_attr_test.detach</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numpy</a:t>
            </a:r>
            <a:r>
              <a:rPr lang="en-US" sz="800" dirty="0">
                <a:solidFill>
                  <a:schemeClr val="tx1"/>
                </a:solidFill>
                <a:latin typeface="Courier New" panose="02070309020205020404" pitchFamily="49" charset="0"/>
                <a:cs typeface="Courier New" panose="02070309020205020404" pitchFamily="49" charset="0"/>
              </a:rPr>
              <a:t>().sum(0)</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fa_attr_test_norm_sum</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fa_attr_test_sum</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np.linalg.norm</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fa_attr_test_sum</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ord</a:t>
            </a:r>
            <a:r>
              <a:rPr lang="en-US" sz="800" dirty="0">
                <a:solidFill>
                  <a:schemeClr val="tx1"/>
                </a:solidFill>
                <a:latin typeface="Courier New" panose="02070309020205020404" pitchFamily="49" charset="0"/>
                <a:cs typeface="Courier New" panose="02070309020205020404" pitchFamily="49" charset="0"/>
              </a:rPr>
              <a:t>=1)</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lin_weight</a:t>
            </a:r>
            <a:r>
              <a:rPr lang="en-US" sz="800" dirty="0">
                <a:solidFill>
                  <a:schemeClr val="tx1"/>
                </a:solidFill>
                <a:latin typeface="Courier New" panose="02070309020205020404" pitchFamily="49" charset="0"/>
                <a:cs typeface="Courier New" panose="02070309020205020404" pitchFamily="49" charset="0"/>
              </a:rPr>
              <a:t> = model_nn.lin1.weight[0].detach().</a:t>
            </a:r>
            <a:r>
              <a:rPr lang="en-US" sz="800" dirty="0" err="1">
                <a:solidFill>
                  <a:schemeClr val="tx1"/>
                </a:solidFill>
                <a:latin typeface="Courier New" panose="02070309020205020404" pitchFamily="49" charset="0"/>
                <a:cs typeface="Courier New" panose="02070309020205020404" pitchFamily="49" charset="0"/>
              </a:rPr>
              <a:t>numpy</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y_axis_lin_weight</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lin_weight</a:t>
            </a:r>
            <a:r>
              <a:rPr lang="en-US" sz="800" dirty="0">
                <a:solidFill>
                  <a:schemeClr val="tx1"/>
                </a:solidFill>
                <a:latin typeface="Courier New" panose="02070309020205020404" pitchFamily="49" charset="0"/>
                <a:cs typeface="Courier New" panose="02070309020205020404" pitchFamily="49" charset="0"/>
              </a:rPr>
              <a:t> / </a:t>
            </a:r>
            <a:r>
              <a:rPr lang="en-US" sz="800" dirty="0" err="1">
                <a:solidFill>
                  <a:schemeClr val="tx1"/>
                </a:solidFill>
                <a:latin typeface="Courier New" panose="02070309020205020404" pitchFamily="49" charset="0"/>
                <a:cs typeface="Courier New" panose="02070309020205020404" pitchFamily="49" charset="0"/>
              </a:rPr>
              <a:t>np.linalg.norm</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lin_weight</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ord</a:t>
            </a:r>
            <a:r>
              <a:rPr lang="en-US" sz="800" dirty="0">
                <a:solidFill>
                  <a:schemeClr val="tx1"/>
                </a:solidFill>
                <a:latin typeface="Courier New" panose="02070309020205020404" pitchFamily="49" charset="0"/>
                <a:cs typeface="Courier New" panose="02070309020205020404" pitchFamily="49" charset="0"/>
              </a:rPr>
              <a:t>=1)</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width = 0.14</a:t>
            </a:r>
          </a:p>
          <a:p>
            <a:pPr>
              <a:spcBef>
                <a:spcPts val="600"/>
              </a:spcBef>
            </a:pPr>
            <a:r>
              <a:rPr lang="en-US" sz="800" dirty="0">
                <a:solidFill>
                  <a:schemeClr val="tx1"/>
                </a:solidFill>
                <a:latin typeface="Courier New" panose="02070309020205020404" pitchFamily="49" charset="0"/>
                <a:cs typeface="Courier New" panose="02070309020205020404" pitchFamily="49" charset="0"/>
              </a:rPr>
              <a:t>legends = ['Int Grads', 'Int Grads w/</a:t>
            </a:r>
            <a:r>
              <a:rPr lang="en-US" sz="800" dirty="0" err="1">
                <a:solidFill>
                  <a:schemeClr val="tx1"/>
                </a:solidFill>
                <a:latin typeface="Courier New" panose="02070309020205020404" pitchFamily="49" charset="0"/>
                <a:cs typeface="Courier New" panose="02070309020205020404" pitchFamily="49" charset="0"/>
              </a:rPr>
              <a:t>SmoothGrad</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DeepLift</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GradientSHAP</a:t>
            </a:r>
            <a:r>
              <a:rPr lang="en-US" sz="800" dirty="0">
                <a:solidFill>
                  <a:schemeClr val="tx1"/>
                </a:solidFill>
                <a:latin typeface="Courier New" panose="02070309020205020404" pitchFamily="49" charset="0"/>
                <a:cs typeface="Courier New" panose="02070309020205020404" pitchFamily="49" charset="0"/>
              </a:rPr>
              <a:t>', 'Feature Ablation', 'Weights']</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plt.figure</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figsize</a:t>
            </a:r>
            <a:r>
              <a:rPr lang="en-US" sz="800" dirty="0">
                <a:solidFill>
                  <a:schemeClr val="tx1"/>
                </a:solidFill>
                <a:latin typeface="Courier New" panose="02070309020205020404" pitchFamily="49" charset="0"/>
                <a:cs typeface="Courier New" panose="02070309020205020404" pitchFamily="49" charset="0"/>
              </a:rPr>
              <a:t>=(10, 10))</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ax = </a:t>
            </a:r>
            <a:r>
              <a:rPr lang="en-US" sz="800" dirty="0" err="1">
                <a:solidFill>
                  <a:schemeClr val="tx1"/>
                </a:solidFill>
                <a:latin typeface="Courier New" panose="02070309020205020404" pitchFamily="49" charset="0"/>
                <a:cs typeface="Courier New" panose="02070309020205020404" pitchFamily="49" charset="0"/>
              </a:rPr>
              <a:t>plt.subplot</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ax.set_title</a:t>
            </a:r>
            <a:r>
              <a:rPr lang="en-US" sz="800" dirty="0">
                <a:solidFill>
                  <a:schemeClr val="tx1"/>
                </a:solidFill>
                <a:latin typeface="Courier New" panose="02070309020205020404" pitchFamily="49" charset="0"/>
                <a:cs typeface="Courier New" panose="02070309020205020404" pitchFamily="49" charset="0"/>
              </a:rPr>
              <a:t>('Comparing input feature importances across multiple algorithms and learned weights')</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ax.set_ylabel</a:t>
            </a:r>
            <a:r>
              <a:rPr lang="en-US" sz="800" dirty="0">
                <a:solidFill>
                  <a:schemeClr val="tx1"/>
                </a:solidFill>
                <a:latin typeface="Courier New" panose="02070309020205020404" pitchFamily="49" charset="0"/>
                <a:cs typeface="Courier New" panose="02070309020205020404" pitchFamily="49" charset="0"/>
              </a:rPr>
              <a:t>('Attributions')</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a:solidFill>
                  <a:schemeClr val="tx1"/>
                </a:solidFill>
                <a:latin typeface="Courier New" panose="02070309020205020404" pitchFamily="49" charset="0"/>
                <a:cs typeface="Courier New" panose="02070309020205020404" pitchFamily="49" charset="0"/>
              </a:rPr>
              <a:t>FONT_SIZE = 12</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plt.rc</a:t>
            </a:r>
            <a:r>
              <a:rPr lang="en-US" sz="800" dirty="0">
                <a:solidFill>
                  <a:schemeClr val="tx1"/>
                </a:solidFill>
                <a:latin typeface="Courier New" panose="02070309020205020404" pitchFamily="49" charset="0"/>
                <a:cs typeface="Courier New" panose="02070309020205020404" pitchFamily="49" charset="0"/>
              </a:rPr>
              <a:t>('font', size=FONT_SIZE)            # </a:t>
            </a:r>
            <a:r>
              <a:rPr lang="en-US" sz="800" dirty="0" err="1">
                <a:solidFill>
                  <a:schemeClr val="tx1"/>
                </a:solidFill>
                <a:latin typeface="Courier New" panose="02070309020205020404" pitchFamily="49" charset="0"/>
                <a:cs typeface="Courier New" panose="02070309020205020404" pitchFamily="49" charset="0"/>
              </a:rPr>
              <a:t>fontsize</a:t>
            </a:r>
            <a:r>
              <a:rPr lang="en-US" sz="800" dirty="0">
                <a:solidFill>
                  <a:schemeClr val="tx1"/>
                </a:solidFill>
                <a:latin typeface="Courier New" panose="02070309020205020404" pitchFamily="49" charset="0"/>
                <a:cs typeface="Courier New" panose="02070309020205020404" pitchFamily="49" charset="0"/>
              </a:rPr>
              <a:t> of the text sizes</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plt.rc</a:t>
            </a:r>
            <a:r>
              <a:rPr lang="en-US" sz="800" dirty="0">
                <a:solidFill>
                  <a:schemeClr val="tx1"/>
                </a:solidFill>
                <a:latin typeface="Courier New" panose="02070309020205020404" pitchFamily="49" charset="0"/>
                <a:cs typeface="Courier New" panose="02070309020205020404" pitchFamily="49" charset="0"/>
              </a:rPr>
              <a:t>('axes', </a:t>
            </a:r>
            <a:r>
              <a:rPr lang="en-US" sz="800" dirty="0" err="1">
                <a:solidFill>
                  <a:schemeClr val="tx1"/>
                </a:solidFill>
                <a:latin typeface="Courier New" panose="02070309020205020404" pitchFamily="49" charset="0"/>
                <a:cs typeface="Courier New" panose="02070309020205020404" pitchFamily="49" charset="0"/>
              </a:rPr>
              <a:t>titlesize</a:t>
            </a:r>
            <a:r>
              <a:rPr lang="en-US" sz="800" dirty="0">
                <a:solidFill>
                  <a:schemeClr val="tx1"/>
                </a:solidFill>
                <a:latin typeface="Courier New" panose="02070309020205020404" pitchFamily="49" charset="0"/>
                <a:cs typeface="Courier New" panose="02070309020205020404" pitchFamily="49" charset="0"/>
              </a:rPr>
              <a:t>=FONT_SIZE)       # </a:t>
            </a:r>
            <a:r>
              <a:rPr lang="en-US" sz="800" dirty="0" err="1">
                <a:solidFill>
                  <a:schemeClr val="tx1"/>
                </a:solidFill>
                <a:latin typeface="Courier New" panose="02070309020205020404" pitchFamily="49" charset="0"/>
                <a:cs typeface="Courier New" panose="02070309020205020404" pitchFamily="49" charset="0"/>
              </a:rPr>
              <a:t>fontsize</a:t>
            </a:r>
            <a:r>
              <a:rPr lang="en-US" sz="800" dirty="0">
                <a:solidFill>
                  <a:schemeClr val="tx1"/>
                </a:solidFill>
                <a:latin typeface="Courier New" panose="02070309020205020404" pitchFamily="49" charset="0"/>
                <a:cs typeface="Courier New" panose="02070309020205020404" pitchFamily="49" charset="0"/>
              </a:rPr>
              <a:t> of the axes title</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plt.rc</a:t>
            </a:r>
            <a:r>
              <a:rPr lang="en-US" sz="800" dirty="0">
                <a:solidFill>
                  <a:schemeClr val="tx1"/>
                </a:solidFill>
                <a:latin typeface="Courier New" panose="02070309020205020404" pitchFamily="49" charset="0"/>
                <a:cs typeface="Courier New" panose="02070309020205020404" pitchFamily="49" charset="0"/>
              </a:rPr>
              <a:t>('axes', </a:t>
            </a:r>
            <a:r>
              <a:rPr lang="en-US" sz="800" dirty="0" err="1">
                <a:solidFill>
                  <a:schemeClr val="tx1"/>
                </a:solidFill>
                <a:latin typeface="Courier New" panose="02070309020205020404" pitchFamily="49" charset="0"/>
                <a:cs typeface="Courier New" panose="02070309020205020404" pitchFamily="49" charset="0"/>
              </a:rPr>
              <a:t>labelsize</a:t>
            </a:r>
            <a:r>
              <a:rPr lang="en-US" sz="800" dirty="0">
                <a:solidFill>
                  <a:schemeClr val="tx1"/>
                </a:solidFill>
                <a:latin typeface="Courier New" panose="02070309020205020404" pitchFamily="49" charset="0"/>
                <a:cs typeface="Courier New" panose="02070309020205020404" pitchFamily="49" charset="0"/>
              </a:rPr>
              <a:t>=FONT_SIZE)       # </a:t>
            </a:r>
            <a:r>
              <a:rPr lang="en-US" sz="800" dirty="0" err="1">
                <a:solidFill>
                  <a:schemeClr val="tx1"/>
                </a:solidFill>
                <a:latin typeface="Courier New" panose="02070309020205020404" pitchFamily="49" charset="0"/>
                <a:cs typeface="Courier New" panose="02070309020205020404" pitchFamily="49" charset="0"/>
              </a:rPr>
              <a:t>fontsize</a:t>
            </a:r>
            <a:r>
              <a:rPr lang="en-US" sz="800" dirty="0">
                <a:solidFill>
                  <a:schemeClr val="tx1"/>
                </a:solidFill>
                <a:latin typeface="Courier New" panose="02070309020205020404" pitchFamily="49" charset="0"/>
                <a:cs typeface="Courier New" panose="02070309020205020404" pitchFamily="49" charset="0"/>
              </a:rPr>
              <a:t> of the x and y labels</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plt.rc</a:t>
            </a:r>
            <a:r>
              <a:rPr lang="en-US" sz="800" dirty="0">
                <a:solidFill>
                  <a:schemeClr val="tx1"/>
                </a:solidFill>
                <a:latin typeface="Courier New" panose="02070309020205020404" pitchFamily="49" charset="0"/>
                <a:cs typeface="Courier New" panose="02070309020205020404" pitchFamily="49" charset="0"/>
              </a:rPr>
              <a:t>('legend', </a:t>
            </a:r>
            <a:r>
              <a:rPr lang="en-US" sz="800" dirty="0" err="1">
                <a:solidFill>
                  <a:schemeClr val="tx1"/>
                </a:solidFill>
                <a:latin typeface="Courier New" panose="02070309020205020404" pitchFamily="49" charset="0"/>
                <a:cs typeface="Courier New" panose="02070309020205020404" pitchFamily="49" charset="0"/>
              </a:rPr>
              <a:t>fontsize</a:t>
            </a:r>
            <a:r>
              <a:rPr lang="en-US" sz="800" dirty="0">
                <a:solidFill>
                  <a:schemeClr val="tx1"/>
                </a:solidFill>
                <a:latin typeface="Courier New" panose="02070309020205020404" pitchFamily="49" charset="0"/>
                <a:cs typeface="Courier New" panose="02070309020205020404" pitchFamily="49" charset="0"/>
              </a:rPr>
              <a:t>=FONT_SIZE-4)    # </a:t>
            </a:r>
            <a:r>
              <a:rPr lang="en-US" sz="800" dirty="0" err="1">
                <a:solidFill>
                  <a:schemeClr val="tx1"/>
                </a:solidFill>
                <a:latin typeface="Courier New" panose="02070309020205020404" pitchFamily="49" charset="0"/>
                <a:cs typeface="Courier New" panose="02070309020205020404" pitchFamily="49" charset="0"/>
              </a:rPr>
              <a:t>fontsize</a:t>
            </a:r>
            <a:r>
              <a:rPr lang="en-US" sz="800" dirty="0">
                <a:solidFill>
                  <a:schemeClr val="tx1"/>
                </a:solidFill>
                <a:latin typeface="Courier New" panose="02070309020205020404" pitchFamily="49" charset="0"/>
                <a:cs typeface="Courier New" panose="02070309020205020404" pitchFamily="49" charset="0"/>
              </a:rPr>
              <a:t> of the legend</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ax.bar</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x_axis_data</a:t>
            </a:r>
            <a:r>
              <a:rPr lang="en-US" sz="800" dirty="0">
                <a:solidFill>
                  <a:schemeClr val="tx1"/>
                </a:solidFill>
                <a:latin typeface="Courier New" panose="02070309020205020404" pitchFamily="49" charset="0"/>
                <a:cs typeface="Courier New" panose="02070309020205020404" pitchFamily="49" charset="0"/>
              </a:rPr>
              <a:t>, </a:t>
            </a:r>
            <a:r>
              <a:rPr lang="en-US" sz="800" dirty="0" err="1">
                <a:solidFill>
                  <a:schemeClr val="tx1"/>
                </a:solidFill>
                <a:latin typeface="Courier New" panose="02070309020205020404" pitchFamily="49" charset="0"/>
                <a:cs typeface="Courier New" panose="02070309020205020404" pitchFamily="49" charset="0"/>
              </a:rPr>
              <a:t>ig_attr_test_norm_sum</a:t>
            </a:r>
            <a:r>
              <a:rPr lang="en-US" sz="800" dirty="0">
                <a:solidFill>
                  <a:schemeClr val="tx1"/>
                </a:solidFill>
                <a:latin typeface="Courier New" panose="02070309020205020404" pitchFamily="49" charset="0"/>
                <a:cs typeface="Courier New" panose="02070309020205020404" pitchFamily="49" charset="0"/>
              </a:rPr>
              <a:t>, width, align='center', alpha=0.8, color='#eb5e7c')</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ax.bar</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x_axis_data</a:t>
            </a:r>
            <a:r>
              <a:rPr lang="en-US" sz="800" dirty="0">
                <a:solidFill>
                  <a:schemeClr val="tx1"/>
                </a:solidFill>
                <a:latin typeface="Courier New" panose="02070309020205020404" pitchFamily="49" charset="0"/>
                <a:cs typeface="Courier New" panose="02070309020205020404" pitchFamily="49" charset="0"/>
              </a:rPr>
              <a:t> + width, </a:t>
            </a:r>
            <a:r>
              <a:rPr lang="en-US" sz="800" dirty="0" err="1">
                <a:solidFill>
                  <a:schemeClr val="tx1"/>
                </a:solidFill>
                <a:latin typeface="Courier New" panose="02070309020205020404" pitchFamily="49" charset="0"/>
                <a:cs typeface="Courier New" panose="02070309020205020404" pitchFamily="49" charset="0"/>
              </a:rPr>
              <a:t>ig_nt_attr_test_norm_sum</a:t>
            </a:r>
            <a:r>
              <a:rPr lang="en-US" sz="800" dirty="0">
                <a:solidFill>
                  <a:schemeClr val="tx1"/>
                </a:solidFill>
                <a:latin typeface="Courier New" panose="02070309020205020404" pitchFamily="49" charset="0"/>
                <a:cs typeface="Courier New" panose="02070309020205020404" pitchFamily="49" charset="0"/>
              </a:rPr>
              <a:t>, width, align='center', alpha=0.7, color='#A90000')</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ax.bar</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x_axis_data</a:t>
            </a:r>
            <a:r>
              <a:rPr lang="en-US" sz="800" dirty="0">
                <a:solidFill>
                  <a:schemeClr val="tx1"/>
                </a:solidFill>
                <a:latin typeface="Courier New" panose="02070309020205020404" pitchFamily="49" charset="0"/>
                <a:cs typeface="Courier New" panose="02070309020205020404" pitchFamily="49" charset="0"/>
              </a:rPr>
              <a:t> + 2 * width, </a:t>
            </a:r>
            <a:r>
              <a:rPr lang="en-US" sz="800" dirty="0" err="1">
                <a:solidFill>
                  <a:schemeClr val="tx1"/>
                </a:solidFill>
                <a:latin typeface="Courier New" panose="02070309020205020404" pitchFamily="49" charset="0"/>
                <a:cs typeface="Courier New" panose="02070309020205020404" pitchFamily="49" charset="0"/>
              </a:rPr>
              <a:t>dl_attr_test_norm_sum</a:t>
            </a:r>
            <a:r>
              <a:rPr lang="en-US" sz="800" dirty="0">
                <a:solidFill>
                  <a:schemeClr val="tx1"/>
                </a:solidFill>
                <a:latin typeface="Courier New" panose="02070309020205020404" pitchFamily="49" charset="0"/>
                <a:cs typeface="Courier New" panose="02070309020205020404" pitchFamily="49" charset="0"/>
              </a:rPr>
              <a:t>, width, align='center', alpha=0.6, color='#34b8e0')</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ax.bar</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x_axis_data</a:t>
            </a:r>
            <a:r>
              <a:rPr lang="en-US" sz="800" dirty="0">
                <a:solidFill>
                  <a:schemeClr val="tx1"/>
                </a:solidFill>
                <a:latin typeface="Courier New" panose="02070309020205020404" pitchFamily="49" charset="0"/>
                <a:cs typeface="Courier New" panose="02070309020205020404" pitchFamily="49" charset="0"/>
              </a:rPr>
              <a:t> + 3 * width, </a:t>
            </a:r>
            <a:r>
              <a:rPr lang="en-US" sz="800" dirty="0" err="1">
                <a:solidFill>
                  <a:schemeClr val="tx1"/>
                </a:solidFill>
                <a:latin typeface="Courier New" panose="02070309020205020404" pitchFamily="49" charset="0"/>
                <a:cs typeface="Courier New" panose="02070309020205020404" pitchFamily="49" charset="0"/>
              </a:rPr>
              <a:t>gs_attr_test_norm_sum</a:t>
            </a:r>
            <a:r>
              <a:rPr lang="en-US" sz="800" dirty="0">
                <a:solidFill>
                  <a:schemeClr val="tx1"/>
                </a:solidFill>
                <a:latin typeface="Courier New" panose="02070309020205020404" pitchFamily="49" charset="0"/>
                <a:cs typeface="Courier New" panose="02070309020205020404" pitchFamily="49" charset="0"/>
              </a:rPr>
              <a:t>, width, align='center',  alpha=0.8, color='#4260f5')</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ax.bar</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x_axis_data</a:t>
            </a:r>
            <a:r>
              <a:rPr lang="en-US" sz="800" dirty="0">
                <a:solidFill>
                  <a:schemeClr val="tx1"/>
                </a:solidFill>
                <a:latin typeface="Courier New" panose="02070309020205020404" pitchFamily="49" charset="0"/>
                <a:cs typeface="Courier New" panose="02070309020205020404" pitchFamily="49" charset="0"/>
              </a:rPr>
              <a:t> + 4 * width, </a:t>
            </a:r>
            <a:r>
              <a:rPr lang="en-US" sz="800" dirty="0" err="1">
                <a:solidFill>
                  <a:schemeClr val="tx1"/>
                </a:solidFill>
                <a:latin typeface="Courier New" panose="02070309020205020404" pitchFamily="49" charset="0"/>
                <a:cs typeface="Courier New" panose="02070309020205020404" pitchFamily="49" charset="0"/>
              </a:rPr>
              <a:t>fa_attr_test_norm_sum</a:t>
            </a:r>
            <a:r>
              <a:rPr lang="en-US" sz="800" dirty="0">
                <a:solidFill>
                  <a:schemeClr val="tx1"/>
                </a:solidFill>
                <a:latin typeface="Courier New" panose="02070309020205020404" pitchFamily="49" charset="0"/>
                <a:cs typeface="Courier New" panose="02070309020205020404" pitchFamily="49" charset="0"/>
              </a:rPr>
              <a:t>, width, align='center', alpha=1.0, color='#49ba81')</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ax.bar</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x_axis_data</a:t>
            </a:r>
            <a:r>
              <a:rPr lang="en-US" sz="800" dirty="0">
                <a:solidFill>
                  <a:schemeClr val="tx1"/>
                </a:solidFill>
                <a:latin typeface="Courier New" panose="02070309020205020404" pitchFamily="49" charset="0"/>
                <a:cs typeface="Courier New" panose="02070309020205020404" pitchFamily="49" charset="0"/>
              </a:rPr>
              <a:t> + 5 * width, </a:t>
            </a:r>
            <a:r>
              <a:rPr lang="en-US" sz="800" dirty="0" err="1">
                <a:solidFill>
                  <a:schemeClr val="tx1"/>
                </a:solidFill>
                <a:latin typeface="Courier New" panose="02070309020205020404" pitchFamily="49" charset="0"/>
                <a:cs typeface="Courier New" panose="02070309020205020404" pitchFamily="49" charset="0"/>
              </a:rPr>
              <a:t>y_axis_lin_weight</a:t>
            </a:r>
            <a:r>
              <a:rPr lang="en-US" sz="800" dirty="0">
                <a:solidFill>
                  <a:schemeClr val="tx1"/>
                </a:solidFill>
                <a:latin typeface="Courier New" panose="02070309020205020404" pitchFamily="49" charset="0"/>
                <a:cs typeface="Courier New" panose="02070309020205020404" pitchFamily="49" charset="0"/>
              </a:rPr>
              <a:t>, width, align='center', alpha=1.0, color='grey')</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ax.autoscale_view</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plt.tight_layout</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ax.set_xticks</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x_axis_data</a:t>
            </a:r>
            <a:r>
              <a:rPr lang="en-US" sz="800" dirty="0">
                <a:solidFill>
                  <a:schemeClr val="tx1"/>
                </a:solidFill>
                <a:latin typeface="Courier New" panose="02070309020205020404" pitchFamily="49" charset="0"/>
                <a:cs typeface="Courier New" panose="02070309020205020404" pitchFamily="49" charset="0"/>
              </a:rPr>
              <a:t> + 0.5)</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ax.set_xticklabels</a:t>
            </a:r>
            <a:r>
              <a:rPr lang="en-US" sz="800" dirty="0">
                <a:solidFill>
                  <a:schemeClr val="tx1"/>
                </a:solidFill>
                <a:latin typeface="Courier New" panose="02070309020205020404" pitchFamily="49" charset="0"/>
                <a:cs typeface="Courier New" panose="02070309020205020404" pitchFamily="49" charset="0"/>
              </a:rPr>
              <a:t>(</a:t>
            </a:r>
            <a:r>
              <a:rPr lang="en-US" sz="800" dirty="0" err="1">
                <a:solidFill>
                  <a:schemeClr val="tx1"/>
                </a:solidFill>
                <a:latin typeface="Courier New" panose="02070309020205020404" pitchFamily="49" charset="0"/>
                <a:cs typeface="Courier New" panose="02070309020205020404" pitchFamily="49" charset="0"/>
              </a:rPr>
              <a:t>x_axis_data_labels</a:t>
            </a:r>
            <a:r>
              <a:rPr lang="en-US" sz="800" dirty="0">
                <a:solidFill>
                  <a:schemeClr val="tx1"/>
                </a:solidFill>
                <a:latin typeface="Courier New" panose="02070309020205020404" pitchFamily="49" charset="0"/>
                <a:cs typeface="Courier New" panose="02070309020205020404" pitchFamily="49" charset="0"/>
              </a:rPr>
              <a:t>)</a:t>
            </a:r>
          </a:p>
          <a:p>
            <a:pPr>
              <a:spcBef>
                <a:spcPts val="600"/>
              </a:spcBef>
            </a:pPr>
            <a:endParaRPr lang="en-US" sz="800" dirty="0">
              <a:solidFill>
                <a:schemeClr val="tx1"/>
              </a:solidFill>
              <a:latin typeface="Courier New" panose="02070309020205020404" pitchFamily="49" charset="0"/>
              <a:cs typeface="Courier New" panose="02070309020205020404" pitchFamily="49" charset="0"/>
            </a:endParaRP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plt.legend</a:t>
            </a:r>
            <a:r>
              <a:rPr lang="en-US" sz="800" dirty="0">
                <a:solidFill>
                  <a:schemeClr val="tx1"/>
                </a:solidFill>
                <a:latin typeface="Courier New" panose="02070309020205020404" pitchFamily="49" charset="0"/>
                <a:cs typeface="Courier New" panose="02070309020205020404" pitchFamily="49" charset="0"/>
              </a:rPr>
              <a:t>(legends, loc=3)</a:t>
            </a:r>
          </a:p>
          <a:p>
            <a:pPr>
              <a:spcBef>
                <a:spcPts val="600"/>
              </a:spcBef>
            </a:pPr>
            <a:r>
              <a:rPr lang="en-US" sz="800" dirty="0" err="1">
                <a:solidFill>
                  <a:schemeClr val="tx1"/>
                </a:solidFill>
                <a:latin typeface="Courier New" panose="02070309020205020404" pitchFamily="49" charset="0"/>
                <a:cs typeface="Courier New" panose="02070309020205020404" pitchFamily="49" charset="0"/>
              </a:rPr>
              <a:t>plt.show</a:t>
            </a:r>
            <a:r>
              <a:rPr lang="en-US" sz="8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207921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893438" cy="537272"/>
          </a:xfrm>
        </p:spPr>
        <p:txBody>
          <a:bodyPr>
            <a:normAutofit fontScale="90000"/>
          </a:bodyPr>
          <a:lstStyle/>
          <a:p>
            <a:r>
              <a:rPr lang="en-US" dirty="0"/>
              <a:t>Explainable AI with </a:t>
            </a:r>
            <a:r>
              <a:rPr lang="en-US" dirty="0" err="1"/>
              <a:t>Captum</a:t>
            </a:r>
            <a:r>
              <a:rPr lang="en-US" dirty="0"/>
              <a:t>: Comparing different attribution algorithms</a:t>
            </a:r>
          </a:p>
        </p:txBody>
      </p:sp>
      <p:sp>
        <p:nvSpPr>
          <p:cNvPr id="4" name="Content Placeholder 2">
            <a:extLst>
              <a:ext uri="{FF2B5EF4-FFF2-40B4-BE49-F238E27FC236}">
                <a16:creationId xmlns:a16="http://schemas.microsoft.com/office/drawing/2014/main" id="{F4872AEF-D800-5A4E-559F-815C428822E7}"/>
              </a:ext>
            </a:extLst>
          </p:cNvPr>
          <p:cNvSpPr txBox="1">
            <a:spLocks/>
          </p:cNvSpPr>
          <p:nvPr/>
        </p:nvSpPr>
        <p:spPr>
          <a:xfrm>
            <a:off x="6457950" y="1063483"/>
            <a:ext cx="4808580" cy="2732140"/>
          </a:xfrm>
          <a:prstGeom prst="rect">
            <a:avLst/>
          </a:prstGeom>
          <a:noFill/>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600"/>
              </a:spcBef>
            </a:pPr>
            <a:r>
              <a:rPr lang="en-US" sz="1000" dirty="0">
                <a:solidFill>
                  <a:schemeClr val="tx1"/>
                </a:solidFill>
                <a:latin typeface="Courier New" panose="02070309020205020404" pitchFamily="49" charset="0"/>
                <a:cs typeface="Courier New" panose="02070309020205020404" pitchFamily="49" charset="0"/>
              </a:rPr>
              <a:t>The magnitudes of learned model weights serve to explain the correlations between the dependent variable (mortality) and each independent variable (features). A weight of zero signifies no correlation, while positive weights suggest positive correlations and negative weights imply the opposite. Due to the network's multilayer architecture, these weights may not directly reflect correlations with mortality. While weight magnitudes provide valuable insights into feature importance, their interpretation should be nuanced, considering the network's complexity and potential interactions between layers and features. </a:t>
            </a:r>
          </a:p>
          <a:p>
            <a:pPr algn="just">
              <a:spcBef>
                <a:spcPts val="600"/>
              </a:spcBef>
            </a:pPr>
            <a:r>
              <a:rPr lang="en-US" sz="1000" dirty="0" err="1">
                <a:solidFill>
                  <a:schemeClr val="tx1"/>
                </a:solidFill>
                <a:latin typeface="Courier New" panose="02070309020205020404" pitchFamily="49" charset="0"/>
                <a:cs typeface="Courier New" panose="02070309020205020404" pitchFamily="49" charset="0"/>
              </a:rPr>
              <a:t>Captum's</a:t>
            </a:r>
            <a:r>
              <a:rPr lang="en-US" sz="1000" dirty="0">
                <a:solidFill>
                  <a:schemeClr val="tx1"/>
                </a:solidFill>
                <a:latin typeface="Courier New" panose="02070309020205020404" pitchFamily="49" charset="0"/>
                <a:cs typeface="Courier New" panose="02070309020205020404" pitchFamily="49" charset="0"/>
              </a:rPr>
              <a:t> explainable AI techniques can offer deeper understanding by evaluating how individual features contribute to model predictions, enhancing transparency and interpretability in AI models.</a:t>
            </a:r>
          </a:p>
        </p:txBody>
      </p:sp>
      <p:sp>
        <p:nvSpPr>
          <p:cNvPr id="5" name="Content Placeholder 2">
            <a:extLst>
              <a:ext uri="{FF2B5EF4-FFF2-40B4-BE49-F238E27FC236}">
                <a16:creationId xmlns:a16="http://schemas.microsoft.com/office/drawing/2014/main" id="{1C853A3C-23C3-FB77-592B-F4A69F77D08D}"/>
              </a:ext>
            </a:extLst>
          </p:cNvPr>
          <p:cNvSpPr txBox="1">
            <a:spLocks/>
          </p:cNvSpPr>
          <p:nvPr/>
        </p:nvSpPr>
        <p:spPr>
          <a:xfrm>
            <a:off x="6457950" y="3994031"/>
            <a:ext cx="4808580" cy="2165229"/>
          </a:xfrm>
          <a:prstGeom prst="rect">
            <a:avLst/>
          </a:prstGeom>
          <a:noFill/>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600"/>
              </a:spcBef>
            </a:pPr>
            <a:r>
              <a:rPr lang="en-US" sz="1000" dirty="0">
                <a:solidFill>
                  <a:schemeClr val="tx1"/>
                </a:solidFill>
                <a:latin typeface="Courier New" panose="02070309020205020404" pitchFamily="49" charset="0"/>
                <a:cs typeface="Courier New" panose="02070309020205020404" pitchFamily="49" charset="0"/>
              </a:rPr>
              <a:t>Since the neural network has more than one layer the weights might not be directly correlated with mortality.</a:t>
            </a:r>
          </a:p>
          <a:p>
            <a:pPr algn="just">
              <a:spcBef>
                <a:spcPts val="600"/>
              </a:spcBef>
            </a:pPr>
            <a:r>
              <a:rPr lang="en-US" sz="1000" dirty="0">
                <a:solidFill>
                  <a:schemeClr val="tx1"/>
                </a:solidFill>
                <a:latin typeface="Courier New" panose="02070309020205020404" pitchFamily="49" charset="0"/>
                <a:cs typeface="Courier New" panose="02070309020205020404" pitchFamily="49" charset="0"/>
              </a:rPr>
              <a:t>Generally speaking, we see that age, ventilation, ICU admissions, and BMI have positive feature importance with mortality across the various algorithms. One notable outlier is in length of stay (LOS) which has consistently negative contributions. This could be the result of noise in the data feature and warrants further explanation and perhaps refinement during feature engineering. The Gradient SHAP algorithm also appears to have some anomalous feature importance in ICU admission, age, ventilation, and length of stay (LOS) relative to the other algorithms.</a:t>
            </a:r>
          </a:p>
        </p:txBody>
      </p:sp>
      <p:pic>
        <p:nvPicPr>
          <p:cNvPr id="16386" name="Picture 2">
            <a:extLst>
              <a:ext uri="{FF2B5EF4-FFF2-40B4-BE49-F238E27FC236}">
                <a16:creationId xmlns:a16="http://schemas.microsoft.com/office/drawing/2014/main" id="{69B23BE7-8AFE-709B-8D2F-CFAA82DD43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92" y="865075"/>
            <a:ext cx="5715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4680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893438" cy="537272"/>
          </a:xfrm>
        </p:spPr>
        <p:txBody>
          <a:bodyPr>
            <a:normAutofit fontScale="90000"/>
          </a:bodyPr>
          <a:lstStyle/>
          <a:p>
            <a:r>
              <a:rPr lang="en-US" dirty="0"/>
              <a:t>Explainable AI with </a:t>
            </a:r>
            <a:r>
              <a:rPr lang="en-US" dirty="0" err="1"/>
              <a:t>Captum</a:t>
            </a:r>
            <a:r>
              <a:rPr lang="en-US" dirty="0"/>
              <a:t>: Layer Attribution &amp; Model Weights</a:t>
            </a:r>
          </a:p>
        </p:txBody>
      </p:sp>
      <p:sp>
        <p:nvSpPr>
          <p:cNvPr id="3" name="Content Placeholder 2">
            <a:extLst>
              <a:ext uri="{FF2B5EF4-FFF2-40B4-BE49-F238E27FC236}">
                <a16:creationId xmlns:a16="http://schemas.microsoft.com/office/drawing/2014/main" id="{8634FD04-11D1-A128-B6E4-906BFC9D5813}"/>
              </a:ext>
            </a:extLst>
          </p:cNvPr>
          <p:cNvSpPr txBox="1">
            <a:spLocks/>
          </p:cNvSpPr>
          <p:nvPr/>
        </p:nvSpPr>
        <p:spPr>
          <a:xfrm>
            <a:off x="476250" y="865073"/>
            <a:ext cx="10790280" cy="1757357"/>
          </a:xfrm>
          <a:prstGeom prst="rect">
            <a:avLst/>
          </a:prstGeom>
          <a:noFill/>
          <a:ln>
            <a:solidFill>
              <a:schemeClr val="tx1"/>
            </a:solidFill>
          </a:ln>
        </p:spPr>
        <p:txBody>
          <a:bodyPr vert="horz" lIns="91440" tIns="45720" rIns="91440" bIns="45720" numCol="1"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a:solidFill>
                  <a:schemeClr val="tx1"/>
                </a:solidFill>
                <a:latin typeface="Courier New" panose="02070309020205020404" pitchFamily="49" charset="0"/>
                <a:cs typeface="Courier New" panose="02070309020205020404" pitchFamily="49" charset="0"/>
              </a:rPr>
              <a:t># Compute the attributions of the output with respect to the inputs of the fourth linear layer</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lc = </a:t>
            </a:r>
            <a:r>
              <a:rPr lang="en-US" sz="1000" dirty="0" err="1">
                <a:solidFill>
                  <a:schemeClr val="tx1"/>
                </a:solidFill>
                <a:latin typeface="Courier New" panose="02070309020205020404" pitchFamily="49" charset="0"/>
                <a:cs typeface="Courier New" panose="02070309020205020404" pitchFamily="49" charset="0"/>
              </a:rPr>
              <a:t>LayerConductance</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model_nn</a:t>
            </a:r>
            <a:r>
              <a:rPr lang="en-US" sz="1000" dirty="0">
                <a:solidFill>
                  <a:schemeClr val="tx1"/>
                </a:solidFill>
                <a:latin typeface="Courier New" panose="02070309020205020404" pitchFamily="49" charset="0"/>
                <a:cs typeface="Courier New" panose="02070309020205020404" pitchFamily="49" charset="0"/>
              </a:rPr>
              <a:t>, model_nn.lin4)</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 shape: </a:t>
            </a:r>
            <a:r>
              <a:rPr lang="en-US" sz="1000" dirty="0" err="1">
                <a:solidFill>
                  <a:schemeClr val="tx1"/>
                </a:solidFill>
                <a:latin typeface="Courier New" panose="02070309020205020404" pitchFamily="49" charset="0"/>
                <a:cs typeface="Courier New" panose="02070309020205020404" pitchFamily="49" charset="0"/>
              </a:rPr>
              <a:t>test_examples</a:t>
            </a:r>
            <a:r>
              <a:rPr lang="en-US" sz="1000" dirty="0">
                <a:solidFill>
                  <a:schemeClr val="tx1"/>
                </a:solidFill>
                <a:latin typeface="Courier New" panose="02070309020205020404" pitchFamily="49" charset="0"/>
                <a:cs typeface="Courier New" panose="02070309020205020404" pitchFamily="49" charset="0"/>
              </a:rPr>
              <a:t> x </a:t>
            </a:r>
            <a:r>
              <a:rPr lang="en-US" sz="1000" dirty="0" err="1">
                <a:solidFill>
                  <a:schemeClr val="tx1"/>
                </a:solidFill>
                <a:latin typeface="Courier New" panose="02070309020205020404" pitchFamily="49" charset="0"/>
                <a:cs typeface="Courier New" panose="02070309020205020404" pitchFamily="49" charset="0"/>
              </a:rPr>
              <a:t>size_hidden</a:t>
            </a: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lc_attr_test</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lc.attribute</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X_nn_test</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n_steps</a:t>
            </a:r>
            <a:r>
              <a:rPr lang="en-US" sz="1000" dirty="0">
                <a:solidFill>
                  <a:schemeClr val="tx1"/>
                </a:solidFill>
                <a:latin typeface="Courier New" panose="02070309020205020404" pitchFamily="49" charset="0"/>
                <a:cs typeface="Courier New" panose="02070309020205020404" pitchFamily="49" charset="0"/>
              </a:rPr>
              <a:t>=100, </a:t>
            </a:r>
            <a:r>
              <a:rPr lang="en-US" sz="1000" dirty="0" err="1">
                <a:solidFill>
                  <a:schemeClr val="tx1"/>
                </a:solidFill>
                <a:latin typeface="Courier New" panose="02070309020205020404" pitchFamily="49" charset="0"/>
                <a:cs typeface="Courier New" panose="02070309020205020404" pitchFamily="49" charset="0"/>
              </a:rPr>
              <a:t>attribute_to_layer_input</a:t>
            </a:r>
            <a:r>
              <a:rPr lang="en-US" sz="1000" dirty="0">
                <a:solidFill>
                  <a:schemeClr val="tx1"/>
                </a:solidFill>
                <a:latin typeface="Courier New" panose="02070309020205020404" pitchFamily="49" charset="0"/>
                <a:cs typeface="Courier New" panose="02070309020205020404" pitchFamily="49" charset="0"/>
              </a:rPr>
              <a:t>=True)</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 weights from forth linear layer</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 shape: size_hidden4 x size_hidden3</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lin4_weight = model_nn.lin4.weight</a:t>
            </a:r>
          </a:p>
        </p:txBody>
      </p:sp>
      <p:sp>
        <p:nvSpPr>
          <p:cNvPr id="4" name="Content Placeholder 2">
            <a:extLst>
              <a:ext uri="{FF2B5EF4-FFF2-40B4-BE49-F238E27FC236}">
                <a16:creationId xmlns:a16="http://schemas.microsoft.com/office/drawing/2014/main" id="{5CD18F47-6D1F-C3BD-64D9-0E021B81C918}"/>
              </a:ext>
            </a:extLst>
          </p:cNvPr>
          <p:cNvSpPr txBox="1">
            <a:spLocks/>
          </p:cNvSpPr>
          <p:nvPr/>
        </p:nvSpPr>
        <p:spPr>
          <a:xfrm>
            <a:off x="476250" y="2785888"/>
            <a:ext cx="10790280" cy="3744309"/>
          </a:xfrm>
          <a:prstGeom prst="rect">
            <a:avLst/>
          </a:prstGeom>
          <a:noFill/>
          <a:ln>
            <a:solidFill>
              <a:schemeClr val="tx1"/>
            </a:solidFill>
          </a:ln>
        </p:spPr>
        <p:txBody>
          <a:bodyPr vert="horz" lIns="91440" tIns="45720" rIns="91440" bIns="45720" numCol="2"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000" dirty="0" err="1">
                <a:solidFill>
                  <a:schemeClr val="tx1"/>
                </a:solidFill>
                <a:latin typeface="Courier New" panose="02070309020205020404" pitchFamily="49" charset="0"/>
                <a:cs typeface="Courier New" panose="02070309020205020404" pitchFamily="49" charset="0"/>
              </a:rPr>
              <a:t>plt.figure</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figsize</a:t>
            </a:r>
            <a:r>
              <a:rPr lang="en-US" sz="1000" dirty="0">
                <a:solidFill>
                  <a:schemeClr val="tx1"/>
                </a:solidFill>
                <a:latin typeface="Courier New" panose="02070309020205020404" pitchFamily="49" charset="0"/>
                <a:cs typeface="Courier New" panose="02070309020205020404" pitchFamily="49" charset="0"/>
              </a:rPr>
              <a:t>=(10, 10))</a:t>
            </a:r>
          </a:p>
          <a:p>
            <a:pPr>
              <a:spcBef>
                <a:spcPts val="600"/>
              </a:spcBef>
            </a:pP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x_axis_data</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np.arange</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lc_attr_test.shape</a:t>
            </a:r>
            <a:r>
              <a:rPr lang="en-US" sz="1000" dirty="0">
                <a:solidFill>
                  <a:schemeClr val="tx1"/>
                </a:solidFill>
                <a:latin typeface="Courier New" panose="02070309020205020404" pitchFamily="49" charset="0"/>
                <a:cs typeface="Courier New" panose="02070309020205020404" pitchFamily="49" charset="0"/>
              </a:rPr>
              <a:t>[1])</a:t>
            </a:r>
          </a:p>
          <a:p>
            <a:pPr>
              <a:spcBef>
                <a:spcPts val="600"/>
              </a:spcBef>
            </a:pP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y_axis_lc_attr_test</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lc_attr_test.mean</a:t>
            </a:r>
            <a:r>
              <a:rPr lang="en-US" sz="1000" dirty="0">
                <a:solidFill>
                  <a:schemeClr val="tx1"/>
                </a:solidFill>
                <a:latin typeface="Courier New" panose="02070309020205020404" pitchFamily="49" charset="0"/>
                <a:cs typeface="Courier New" panose="02070309020205020404" pitchFamily="49" charset="0"/>
              </a:rPr>
              <a:t>(0).detach().</a:t>
            </a:r>
            <a:r>
              <a:rPr lang="en-US" sz="1000" dirty="0" err="1">
                <a:solidFill>
                  <a:schemeClr val="tx1"/>
                </a:solidFill>
                <a:latin typeface="Courier New" panose="02070309020205020404" pitchFamily="49" charset="0"/>
                <a:cs typeface="Courier New" panose="02070309020205020404" pitchFamily="49" charset="0"/>
              </a:rPr>
              <a:t>numpy</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y_axis_lc_attr_test</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y_axis_lc_attr_test</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np.linalg.norm</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y_axis_lc_attr_test</a:t>
            </a:r>
            <a:r>
              <a:rPr lang="en-US" sz="1000" dirty="0">
                <a:solidFill>
                  <a:schemeClr val="tx1"/>
                </a:solidFill>
                <a:latin typeface="Courier New" panose="02070309020205020404" pitchFamily="49" charset="0"/>
                <a:cs typeface="Courier New" panose="02070309020205020404" pitchFamily="49" charset="0"/>
              </a:rPr>
              <a:t>, </a:t>
            </a:r>
            <a:r>
              <a:rPr lang="en-US" sz="1000" dirty="0" err="1">
                <a:solidFill>
                  <a:schemeClr val="tx1"/>
                </a:solidFill>
                <a:latin typeface="Courier New" panose="02070309020205020404" pitchFamily="49" charset="0"/>
                <a:cs typeface="Courier New" panose="02070309020205020404" pitchFamily="49" charset="0"/>
              </a:rPr>
              <a:t>ord</a:t>
            </a:r>
            <a:r>
              <a:rPr lang="en-US" sz="1000" dirty="0">
                <a:solidFill>
                  <a:schemeClr val="tx1"/>
                </a:solidFill>
                <a:latin typeface="Courier New" panose="02070309020205020404" pitchFamily="49" charset="0"/>
                <a:cs typeface="Courier New" panose="02070309020205020404" pitchFamily="49" charset="0"/>
              </a:rPr>
              <a:t>=1)</a:t>
            </a:r>
          </a:p>
          <a:p>
            <a:pPr>
              <a:spcBef>
                <a:spcPts val="600"/>
              </a:spcBef>
            </a:pP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a:solidFill>
                  <a:schemeClr val="tx1"/>
                </a:solidFill>
                <a:latin typeface="Courier New" panose="02070309020205020404" pitchFamily="49" charset="0"/>
                <a:cs typeface="Courier New" panose="02070309020205020404" pitchFamily="49" charset="0"/>
              </a:rPr>
              <a:t>y_axis_lin4_weight = lin4_weight[0].detach().</a:t>
            </a:r>
            <a:r>
              <a:rPr lang="en-US" sz="1000" dirty="0" err="1">
                <a:solidFill>
                  <a:schemeClr val="tx1"/>
                </a:solidFill>
                <a:latin typeface="Courier New" panose="02070309020205020404" pitchFamily="49" charset="0"/>
                <a:cs typeface="Courier New" panose="02070309020205020404" pitchFamily="49" charset="0"/>
              </a:rPr>
              <a:t>numpy</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y_axis_lin4_weight = y_axis_lin4_weight / </a:t>
            </a:r>
            <a:r>
              <a:rPr lang="en-US" sz="1000" dirty="0" err="1">
                <a:solidFill>
                  <a:schemeClr val="tx1"/>
                </a:solidFill>
                <a:latin typeface="Courier New" panose="02070309020205020404" pitchFamily="49" charset="0"/>
                <a:cs typeface="Courier New" panose="02070309020205020404" pitchFamily="49" charset="0"/>
              </a:rPr>
              <a:t>np.linalg.norm</a:t>
            </a:r>
            <a:r>
              <a:rPr lang="en-US" sz="1000" dirty="0">
                <a:solidFill>
                  <a:schemeClr val="tx1"/>
                </a:solidFill>
                <a:latin typeface="Courier New" panose="02070309020205020404" pitchFamily="49" charset="0"/>
                <a:cs typeface="Courier New" panose="02070309020205020404" pitchFamily="49" charset="0"/>
              </a:rPr>
              <a:t>(y_axis_lin4_weight, </a:t>
            </a:r>
            <a:r>
              <a:rPr lang="en-US" sz="1000" dirty="0" err="1">
                <a:solidFill>
                  <a:schemeClr val="tx1"/>
                </a:solidFill>
                <a:latin typeface="Courier New" panose="02070309020205020404" pitchFamily="49" charset="0"/>
                <a:cs typeface="Courier New" panose="02070309020205020404" pitchFamily="49" charset="0"/>
              </a:rPr>
              <a:t>ord</a:t>
            </a:r>
            <a:r>
              <a:rPr lang="en-US" sz="1000" dirty="0">
                <a:solidFill>
                  <a:schemeClr val="tx1"/>
                </a:solidFill>
                <a:latin typeface="Courier New" panose="02070309020205020404" pitchFamily="49" charset="0"/>
                <a:cs typeface="Courier New" panose="02070309020205020404" pitchFamily="49" charset="0"/>
              </a:rPr>
              <a:t>=1)</a:t>
            </a:r>
          </a:p>
          <a:p>
            <a:pPr>
              <a:spcBef>
                <a:spcPts val="600"/>
              </a:spcBef>
            </a:pP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a:solidFill>
                  <a:schemeClr val="tx1"/>
                </a:solidFill>
                <a:latin typeface="Courier New" panose="02070309020205020404" pitchFamily="49" charset="0"/>
                <a:cs typeface="Courier New" panose="02070309020205020404" pitchFamily="49" charset="0"/>
              </a:rPr>
              <a:t>width = 0.25</a:t>
            </a:r>
          </a:p>
          <a:p>
            <a:pPr>
              <a:spcBef>
                <a:spcPts val="600"/>
              </a:spcBef>
            </a:pPr>
            <a:r>
              <a:rPr lang="en-US" sz="1000" dirty="0">
                <a:solidFill>
                  <a:schemeClr val="tx1"/>
                </a:solidFill>
                <a:latin typeface="Courier New" panose="02070309020205020404" pitchFamily="49" charset="0"/>
                <a:cs typeface="Courier New" panose="02070309020205020404" pitchFamily="49" charset="0"/>
              </a:rPr>
              <a:t>legends = ['</a:t>
            </a:r>
            <a:r>
              <a:rPr lang="en-US" sz="1000" dirty="0" err="1">
                <a:solidFill>
                  <a:schemeClr val="tx1"/>
                </a:solidFill>
                <a:latin typeface="Courier New" panose="02070309020205020404" pitchFamily="49" charset="0"/>
                <a:cs typeface="Courier New" panose="02070309020205020404" pitchFamily="49" charset="0"/>
              </a:rPr>
              <a:t>Attributions','Weights</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x_axis_labels</a:t>
            </a:r>
            <a:r>
              <a:rPr lang="en-US" sz="1000" dirty="0">
                <a:solidFill>
                  <a:schemeClr val="tx1"/>
                </a:solidFill>
                <a:latin typeface="Courier New" panose="02070309020205020404" pitchFamily="49" charset="0"/>
                <a:cs typeface="Courier New" panose="02070309020205020404" pitchFamily="49" charset="0"/>
              </a:rPr>
              <a:t> = [ 'Neuron {}'.format(</a:t>
            </a:r>
            <a:r>
              <a:rPr lang="en-US" sz="1000" dirty="0" err="1">
                <a:solidFill>
                  <a:schemeClr val="tx1"/>
                </a:solidFill>
                <a:latin typeface="Courier New" panose="02070309020205020404" pitchFamily="49" charset="0"/>
                <a:cs typeface="Courier New" panose="02070309020205020404" pitchFamily="49" charset="0"/>
              </a:rPr>
              <a:t>i</a:t>
            </a:r>
            <a:r>
              <a:rPr lang="en-US" sz="1000" dirty="0">
                <a:solidFill>
                  <a:schemeClr val="tx1"/>
                </a:solidFill>
                <a:latin typeface="Courier New" panose="02070309020205020404" pitchFamily="49" charset="0"/>
                <a:cs typeface="Courier New" panose="02070309020205020404" pitchFamily="49" charset="0"/>
              </a:rPr>
              <a:t>) for </a:t>
            </a:r>
            <a:r>
              <a:rPr lang="en-US" sz="1000" dirty="0" err="1">
                <a:solidFill>
                  <a:schemeClr val="tx1"/>
                </a:solidFill>
                <a:latin typeface="Courier New" panose="02070309020205020404" pitchFamily="49" charset="0"/>
                <a:cs typeface="Courier New" panose="02070309020205020404" pitchFamily="49" charset="0"/>
              </a:rPr>
              <a:t>i</a:t>
            </a:r>
            <a:r>
              <a:rPr lang="en-US" sz="1000" dirty="0">
                <a:solidFill>
                  <a:schemeClr val="tx1"/>
                </a:solidFill>
                <a:latin typeface="Courier New" panose="02070309020205020404" pitchFamily="49" charset="0"/>
                <a:cs typeface="Courier New" panose="02070309020205020404" pitchFamily="49" charset="0"/>
              </a:rPr>
              <a:t> in range(</a:t>
            </a:r>
            <a:r>
              <a:rPr lang="en-US" sz="1000" dirty="0" err="1">
                <a:solidFill>
                  <a:schemeClr val="tx1"/>
                </a:solidFill>
                <a:latin typeface="Courier New" panose="02070309020205020404" pitchFamily="49" charset="0"/>
                <a:cs typeface="Courier New" panose="02070309020205020404" pitchFamily="49" charset="0"/>
              </a:rPr>
              <a:t>len</a:t>
            </a:r>
            <a:r>
              <a:rPr lang="en-US" sz="1000" dirty="0">
                <a:solidFill>
                  <a:schemeClr val="tx1"/>
                </a:solidFill>
                <a:latin typeface="Courier New" panose="02070309020205020404" pitchFamily="49" charset="0"/>
                <a:cs typeface="Courier New" panose="02070309020205020404" pitchFamily="49" charset="0"/>
              </a:rPr>
              <a:t>(y_axis_lin4_weight))]</a:t>
            </a:r>
          </a:p>
          <a:p>
            <a:pPr>
              <a:spcBef>
                <a:spcPts val="600"/>
              </a:spcBef>
            </a:pP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a:solidFill>
                  <a:schemeClr val="tx1"/>
                </a:solidFill>
                <a:latin typeface="Courier New" panose="02070309020205020404" pitchFamily="49" charset="0"/>
                <a:cs typeface="Courier New" panose="02070309020205020404" pitchFamily="49" charset="0"/>
              </a:rPr>
              <a:t>ax = </a:t>
            </a:r>
            <a:r>
              <a:rPr lang="en-US" sz="1000" dirty="0" err="1">
                <a:solidFill>
                  <a:schemeClr val="tx1"/>
                </a:solidFill>
                <a:latin typeface="Courier New" panose="02070309020205020404" pitchFamily="49" charset="0"/>
                <a:cs typeface="Courier New" panose="02070309020205020404" pitchFamily="49" charset="0"/>
              </a:rPr>
              <a:t>plt.subplot</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ax.set_title</a:t>
            </a:r>
            <a:r>
              <a:rPr lang="en-US" sz="1000" dirty="0">
                <a:solidFill>
                  <a:schemeClr val="tx1"/>
                </a:solidFill>
                <a:latin typeface="Courier New" panose="02070309020205020404" pitchFamily="49" charset="0"/>
                <a:cs typeface="Courier New" panose="02070309020205020404" pitchFamily="49" charset="0"/>
              </a:rPr>
              <a:t>('Aggregated neuron importances and learned weights in the last linear layer of the model')</a:t>
            </a:r>
          </a:p>
          <a:p>
            <a:pPr>
              <a:spcBef>
                <a:spcPts val="600"/>
              </a:spcBef>
            </a:pP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ax.bar</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x_axis_data</a:t>
            </a:r>
            <a:r>
              <a:rPr lang="en-US" sz="1000" dirty="0">
                <a:solidFill>
                  <a:schemeClr val="tx1"/>
                </a:solidFill>
                <a:latin typeface="Courier New" panose="02070309020205020404" pitchFamily="49" charset="0"/>
                <a:cs typeface="Courier New" panose="02070309020205020404" pitchFamily="49" charset="0"/>
              </a:rPr>
              <a:t> + width, </a:t>
            </a:r>
            <a:r>
              <a:rPr lang="en-US" sz="1000" dirty="0" err="1">
                <a:solidFill>
                  <a:schemeClr val="tx1"/>
                </a:solidFill>
                <a:latin typeface="Courier New" panose="02070309020205020404" pitchFamily="49" charset="0"/>
                <a:cs typeface="Courier New" panose="02070309020205020404" pitchFamily="49" charset="0"/>
              </a:rPr>
              <a:t>y_axis_lc_attr_test</a:t>
            </a:r>
            <a:r>
              <a:rPr lang="en-US" sz="1000" dirty="0">
                <a:solidFill>
                  <a:schemeClr val="tx1"/>
                </a:solidFill>
                <a:latin typeface="Courier New" panose="02070309020205020404" pitchFamily="49" charset="0"/>
                <a:cs typeface="Courier New" panose="02070309020205020404" pitchFamily="49" charset="0"/>
              </a:rPr>
              <a:t>, width, align='center', alpha=0.5, color='red')</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ax.bar</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x_axis_data</a:t>
            </a:r>
            <a:r>
              <a:rPr lang="en-US" sz="1000" dirty="0">
                <a:solidFill>
                  <a:schemeClr val="tx1"/>
                </a:solidFill>
                <a:latin typeface="Courier New" panose="02070309020205020404" pitchFamily="49" charset="0"/>
                <a:cs typeface="Courier New" panose="02070309020205020404" pitchFamily="49" charset="0"/>
              </a:rPr>
              <a:t> + 2 * width, y_axis_lin4_weight, width, align='center', alpha=0.5, color='green')</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plt.legend</a:t>
            </a:r>
            <a:r>
              <a:rPr lang="en-US" sz="1000" dirty="0">
                <a:solidFill>
                  <a:schemeClr val="tx1"/>
                </a:solidFill>
                <a:latin typeface="Courier New" panose="02070309020205020404" pitchFamily="49" charset="0"/>
                <a:cs typeface="Courier New" panose="02070309020205020404" pitchFamily="49" charset="0"/>
              </a:rPr>
              <a:t>(legends, loc=1, prop={'size': FONT_SIZE})</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ax.autoscale_view</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plt.tight_layout</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ax.set_xticks</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x_axis_data</a:t>
            </a:r>
            <a:r>
              <a:rPr lang="en-US" sz="1000" dirty="0">
                <a:solidFill>
                  <a:schemeClr val="tx1"/>
                </a:solidFill>
                <a:latin typeface="Courier New" panose="02070309020205020404" pitchFamily="49" charset="0"/>
                <a:cs typeface="Courier New" panose="02070309020205020404" pitchFamily="49" charset="0"/>
              </a:rPr>
              <a:t> + 0.5)</a:t>
            </a: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ax.set_xticklabels</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x_axis_labels</a:t>
            </a:r>
            <a:r>
              <a:rPr lang="en-US" sz="1000" dirty="0">
                <a:solidFill>
                  <a:schemeClr val="tx1"/>
                </a:solidFill>
                <a:latin typeface="Courier New" panose="02070309020205020404" pitchFamily="49" charset="0"/>
                <a:cs typeface="Courier New" panose="02070309020205020404" pitchFamily="49" charset="0"/>
              </a:rPr>
              <a:t>)</a:t>
            </a:r>
          </a:p>
          <a:p>
            <a:pPr>
              <a:spcBef>
                <a:spcPts val="600"/>
              </a:spcBef>
            </a:pPr>
            <a:endParaRPr lang="en-US" sz="1000" dirty="0">
              <a:solidFill>
                <a:schemeClr val="tx1"/>
              </a:solidFill>
              <a:latin typeface="Courier New" panose="02070309020205020404" pitchFamily="49" charset="0"/>
              <a:cs typeface="Courier New" panose="02070309020205020404" pitchFamily="49" charset="0"/>
            </a:endParaRPr>
          </a:p>
          <a:p>
            <a:pPr>
              <a:spcBef>
                <a:spcPts val="600"/>
              </a:spcBef>
            </a:pPr>
            <a:r>
              <a:rPr lang="en-US" sz="1000" dirty="0" err="1">
                <a:solidFill>
                  <a:schemeClr val="tx1"/>
                </a:solidFill>
                <a:latin typeface="Courier New" panose="02070309020205020404" pitchFamily="49" charset="0"/>
                <a:cs typeface="Courier New" panose="02070309020205020404" pitchFamily="49" charset="0"/>
              </a:rPr>
              <a:t>plt.show</a:t>
            </a:r>
            <a:r>
              <a:rPr lang="en-US" sz="10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16557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893438" cy="537272"/>
          </a:xfrm>
        </p:spPr>
        <p:txBody>
          <a:bodyPr>
            <a:normAutofit fontScale="90000"/>
          </a:bodyPr>
          <a:lstStyle/>
          <a:p>
            <a:r>
              <a:rPr lang="en-US" dirty="0"/>
              <a:t>Explainable AI with </a:t>
            </a:r>
            <a:r>
              <a:rPr lang="en-US" dirty="0" err="1"/>
              <a:t>Captum</a:t>
            </a:r>
            <a:r>
              <a:rPr lang="en-US" dirty="0"/>
              <a:t>: Layer Attribution &amp; Model Weights</a:t>
            </a:r>
          </a:p>
        </p:txBody>
      </p:sp>
      <p:sp>
        <p:nvSpPr>
          <p:cNvPr id="5" name="Content Placeholder 2">
            <a:extLst>
              <a:ext uri="{FF2B5EF4-FFF2-40B4-BE49-F238E27FC236}">
                <a16:creationId xmlns:a16="http://schemas.microsoft.com/office/drawing/2014/main" id="{7B109DC7-FEFF-CC06-4212-24F339B3E354}"/>
              </a:ext>
            </a:extLst>
          </p:cNvPr>
          <p:cNvSpPr txBox="1">
            <a:spLocks/>
          </p:cNvSpPr>
          <p:nvPr/>
        </p:nvSpPr>
        <p:spPr>
          <a:xfrm>
            <a:off x="6457950" y="1063483"/>
            <a:ext cx="4808580" cy="1774608"/>
          </a:xfrm>
          <a:prstGeom prst="rect">
            <a:avLst/>
          </a:prstGeom>
          <a:noFill/>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600"/>
              </a:spcBef>
            </a:pPr>
            <a:r>
              <a:rPr lang="en-US" sz="1000" dirty="0" err="1">
                <a:solidFill>
                  <a:schemeClr val="tx1"/>
                </a:solidFill>
                <a:latin typeface="Courier New" panose="02070309020205020404" pitchFamily="49" charset="0"/>
                <a:cs typeface="Courier New" panose="02070309020205020404" pitchFamily="49" charset="0"/>
              </a:rPr>
              <a:t>Captum</a:t>
            </a:r>
            <a:r>
              <a:rPr lang="en-US" sz="1000" dirty="0">
                <a:solidFill>
                  <a:schemeClr val="tx1"/>
                </a:solidFill>
                <a:latin typeface="Courier New" panose="02070309020205020404" pitchFamily="49" charset="0"/>
                <a:cs typeface="Courier New" panose="02070309020205020404" pitchFamily="49" charset="0"/>
              </a:rPr>
              <a:t> is also able to attribute to specific layers and their associated neurons. In the example to the right, we are looking at the relative importance for all 10 neurons in the fourth layer of the network.</a:t>
            </a:r>
          </a:p>
          <a:p>
            <a:pPr algn="just">
              <a:spcBef>
                <a:spcPts val="600"/>
              </a:spcBef>
            </a:pPr>
            <a:r>
              <a:rPr lang="en-US" sz="1000" dirty="0">
                <a:solidFill>
                  <a:schemeClr val="tx1"/>
                </a:solidFill>
                <a:latin typeface="Courier New" panose="02070309020205020404" pitchFamily="49" charset="0"/>
                <a:cs typeface="Courier New" panose="02070309020205020404" pitchFamily="49" charset="0"/>
              </a:rPr>
              <a:t>We notice that the attribution score for some neurons is zero, with the notable case of the 5</a:t>
            </a:r>
            <a:r>
              <a:rPr lang="en-US" sz="1000" baseline="30000" dirty="0">
                <a:solidFill>
                  <a:schemeClr val="tx1"/>
                </a:solidFill>
                <a:latin typeface="Courier New" panose="02070309020205020404" pitchFamily="49" charset="0"/>
                <a:cs typeface="Courier New" panose="02070309020205020404" pitchFamily="49" charset="0"/>
              </a:rPr>
              <a:t>th</a:t>
            </a:r>
            <a:r>
              <a:rPr lang="en-US" sz="1000" dirty="0">
                <a:solidFill>
                  <a:schemeClr val="tx1"/>
                </a:solidFill>
                <a:latin typeface="Courier New" panose="02070309020205020404" pitchFamily="49" charset="0"/>
                <a:cs typeface="Courier New" panose="02070309020205020404" pitchFamily="49" charset="0"/>
              </a:rPr>
              <a:t> neuron (Neuron 6) having both a large attribution and large weight.</a:t>
            </a:r>
          </a:p>
          <a:p>
            <a:pPr algn="just">
              <a:spcBef>
                <a:spcPts val="600"/>
              </a:spcBef>
            </a:pPr>
            <a:r>
              <a:rPr lang="en-US" sz="1000" dirty="0">
                <a:solidFill>
                  <a:schemeClr val="tx1"/>
                </a:solidFill>
                <a:latin typeface="Courier New" panose="02070309020205020404" pitchFamily="49" charset="0"/>
                <a:cs typeface="Courier New" panose="02070309020205020404" pitchFamily="49" charset="0"/>
              </a:rPr>
              <a:t>In general, fluctuations in attribution are greater than for weight across neurons.</a:t>
            </a:r>
          </a:p>
        </p:txBody>
      </p:sp>
      <p:pic>
        <p:nvPicPr>
          <p:cNvPr id="17410" name="Picture 2">
            <a:extLst>
              <a:ext uri="{FF2B5EF4-FFF2-40B4-BE49-F238E27FC236}">
                <a16:creationId xmlns:a16="http://schemas.microsoft.com/office/drawing/2014/main" id="{2FFF311A-9905-1C20-3351-0B2590B0C7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92" y="865075"/>
            <a:ext cx="5715000" cy="5738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4775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Acknowledgements</a:t>
            </a:r>
          </a:p>
        </p:txBody>
      </p:sp>
      <p:sp>
        <p:nvSpPr>
          <p:cNvPr id="3" name="Content Placeholder 2">
            <a:extLst>
              <a:ext uri="{FF2B5EF4-FFF2-40B4-BE49-F238E27FC236}">
                <a16:creationId xmlns:a16="http://schemas.microsoft.com/office/drawing/2014/main" id="{699A0C2D-1C99-5697-A19F-426F0453592B}"/>
              </a:ext>
            </a:extLst>
          </p:cNvPr>
          <p:cNvSpPr txBox="1">
            <a:spLocks/>
          </p:cNvSpPr>
          <p:nvPr/>
        </p:nvSpPr>
        <p:spPr>
          <a:xfrm>
            <a:off x="373092" y="865075"/>
            <a:ext cx="10790208" cy="5604735"/>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solidFill>
                  <a:schemeClr val="tx1"/>
                </a:solidFill>
                <a:latin typeface="Courier New" panose="02070309020205020404" pitchFamily="49" charset="0"/>
                <a:cs typeface="Courier New" panose="02070309020205020404" pitchFamily="49" charset="0"/>
              </a:rPr>
              <a:t>Jason </a:t>
            </a:r>
            <a:r>
              <a:rPr lang="en-US" sz="1000" dirty="0" err="1">
                <a:solidFill>
                  <a:schemeClr val="tx1"/>
                </a:solidFill>
                <a:latin typeface="Courier New" panose="02070309020205020404" pitchFamily="49" charset="0"/>
                <a:cs typeface="Courier New" panose="02070309020205020404" pitchFamily="49" charset="0"/>
              </a:rPr>
              <a:t>Walonoski</a:t>
            </a:r>
            <a:r>
              <a:rPr lang="en-US" sz="1000" dirty="0">
                <a:solidFill>
                  <a:schemeClr val="tx1"/>
                </a:solidFill>
                <a:latin typeface="Courier New" panose="02070309020205020404" pitchFamily="49" charset="0"/>
                <a:cs typeface="Courier New" panose="02070309020205020404" pitchFamily="49" charset="0"/>
              </a:rPr>
              <a:t>, Mark Kramer, Joseph Nichols, Andre </a:t>
            </a:r>
            <a:r>
              <a:rPr lang="en-US" sz="1000" dirty="0" err="1">
                <a:solidFill>
                  <a:schemeClr val="tx1"/>
                </a:solidFill>
                <a:latin typeface="Courier New" panose="02070309020205020404" pitchFamily="49" charset="0"/>
                <a:cs typeface="Courier New" panose="02070309020205020404" pitchFamily="49" charset="0"/>
              </a:rPr>
              <a:t>Quina</a:t>
            </a:r>
            <a:r>
              <a:rPr lang="en-US" sz="1000" dirty="0">
                <a:solidFill>
                  <a:schemeClr val="tx1"/>
                </a:solidFill>
                <a:latin typeface="Courier New" panose="02070309020205020404" pitchFamily="49" charset="0"/>
                <a:cs typeface="Courier New" panose="02070309020205020404" pitchFamily="49" charset="0"/>
              </a:rPr>
              <a:t>, Chris </a:t>
            </a:r>
            <a:r>
              <a:rPr lang="en-US" sz="1000" dirty="0" err="1">
                <a:solidFill>
                  <a:schemeClr val="tx1"/>
                </a:solidFill>
                <a:latin typeface="Courier New" panose="02070309020205020404" pitchFamily="49" charset="0"/>
                <a:cs typeface="Courier New" panose="02070309020205020404" pitchFamily="49" charset="0"/>
              </a:rPr>
              <a:t>Moesel</a:t>
            </a:r>
            <a:r>
              <a:rPr lang="en-US" sz="1000" dirty="0">
                <a:solidFill>
                  <a:schemeClr val="tx1"/>
                </a:solidFill>
                <a:latin typeface="Courier New" panose="02070309020205020404" pitchFamily="49" charset="0"/>
                <a:cs typeface="Courier New" panose="02070309020205020404" pitchFamily="49" charset="0"/>
              </a:rPr>
              <a:t>, Dylan Hall, Carlton </a:t>
            </a:r>
            <a:r>
              <a:rPr lang="en-US" sz="1000" dirty="0" err="1">
                <a:solidFill>
                  <a:schemeClr val="tx1"/>
                </a:solidFill>
                <a:latin typeface="Courier New" panose="02070309020205020404" pitchFamily="49" charset="0"/>
                <a:cs typeface="Courier New" panose="02070309020205020404" pitchFamily="49" charset="0"/>
              </a:rPr>
              <a:t>Duffett</a:t>
            </a:r>
            <a:r>
              <a:rPr lang="en-US" sz="1000" dirty="0">
                <a:solidFill>
                  <a:schemeClr val="tx1"/>
                </a:solidFill>
                <a:latin typeface="Courier New" panose="02070309020205020404" pitchFamily="49" charset="0"/>
                <a:cs typeface="Courier New" panose="02070309020205020404" pitchFamily="49" charset="0"/>
              </a:rPr>
              <a:t>, Kudakwashe Dube, Thomas Gallagher, Scott McLachlan, </a:t>
            </a:r>
            <a:r>
              <a:rPr lang="en-US" sz="1000" dirty="0" err="1">
                <a:solidFill>
                  <a:schemeClr val="tx1"/>
                </a:solidFill>
                <a:latin typeface="Courier New" panose="02070309020205020404" pitchFamily="49" charset="0"/>
                <a:cs typeface="Courier New" panose="02070309020205020404" pitchFamily="49" charset="0"/>
              </a:rPr>
              <a:t>Synthea</a:t>
            </a:r>
            <a:r>
              <a:rPr lang="en-US" sz="1000" dirty="0">
                <a:solidFill>
                  <a:schemeClr val="tx1"/>
                </a:solidFill>
                <a:latin typeface="Courier New" panose="02070309020205020404" pitchFamily="49" charset="0"/>
                <a:cs typeface="Courier New" panose="02070309020205020404" pitchFamily="49" charset="0"/>
              </a:rPr>
              <a:t>: An approach, method, and software mechanism for generating synthetic patients and the synthetic electronic health care record, Journal of the American Medical Informatics Association, Volume 25, Issue 3, March 2018, Pages 230–238, https://doi.org/10.1093/jamia/ocx079</a:t>
            </a:r>
          </a:p>
          <a:p>
            <a:r>
              <a:rPr lang="en-US" sz="1000" dirty="0" err="1">
                <a:solidFill>
                  <a:schemeClr val="tx1"/>
                </a:solidFill>
                <a:latin typeface="Courier New" panose="02070309020205020404" pitchFamily="49" charset="0"/>
                <a:cs typeface="Courier New" panose="02070309020205020404" pitchFamily="49" charset="0"/>
              </a:rPr>
              <a:t>Walonoski</a:t>
            </a:r>
            <a:r>
              <a:rPr lang="en-US" sz="1000" dirty="0">
                <a:solidFill>
                  <a:schemeClr val="tx1"/>
                </a:solidFill>
                <a:latin typeface="Courier New" panose="02070309020205020404" pitchFamily="49" charset="0"/>
                <a:cs typeface="Courier New" panose="02070309020205020404" pitchFamily="49" charset="0"/>
              </a:rPr>
              <a:t> J, Klaus S, Granger E, Hall D, </a:t>
            </a:r>
            <a:r>
              <a:rPr lang="en-US" sz="1000" dirty="0" err="1">
                <a:solidFill>
                  <a:schemeClr val="tx1"/>
                </a:solidFill>
                <a:latin typeface="Courier New" panose="02070309020205020404" pitchFamily="49" charset="0"/>
                <a:cs typeface="Courier New" panose="02070309020205020404" pitchFamily="49" charset="0"/>
              </a:rPr>
              <a:t>Gregorowicz</a:t>
            </a:r>
            <a:r>
              <a:rPr lang="en-US" sz="1000" dirty="0">
                <a:solidFill>
                  <a:schemeClr val="tx1"/>
                </a:solidFill>
                <a:latin typeface="Courier New" panose="02070309020205020404" pitchFamily="49" charset="0"/>
                <a:cs typeface="Courier New" panose="02070309020205020404" pitchFamily="49" charset="0"/>
              </a:rPr>
              <a:t> A, </a:t>
            </a:r>
            <a:r>
              <a:rPr lang="en-US" sz="1000" dirty="0" err="1">
                <a:solidFill>
                  <a:schemeClr val="tx1"/>
                </a:solidFill>
                <a:latin typeface="Courier New" panose="02070309020205020404" pitchFamily="49" charset="0"/>
                <a:cs typeface="Courier New" panose="02070309020205020404" pitchFamily="49" charset="0"/>
              </a:rPr>
              <a:t>Neyarapally</a:t>
            </a:r>
            <a:r>
              <a:rPr lang="en-US" sz="1000" dirty="0">
                <a:solidFill>
                  <a:schemeClr val="tx1"/>
                </a:solidFill>
                <a:latin typeface="Courier New" panose="02070309020205020404" pitchFamily="49" charset="0"/>
                <a:cs typeface="Courier New" panose="02070309020205020404" pitchFamily="49" charset="0"/>
              </a:rPr>
              <a:t> G, Watson A, Eastman J. </a:t>
            </a:r>
            <a:r>
              <a:rPr lang="en-US" sz="1000" dirty="0" err="1">
                <a:solidFill>
                  <a:schemeClr val="tx1"/>
                </a:solidFill>
                <a:latin typeface="Courier New" panose="02070309020205020404" pitchFamily="49" charset="0"/>
                <a:cs typeface="Courier New" panose="02070309020205020404" pitchFamily="49" charset="0"/>
              </a:rPr>
              <a:t>Synthea</a:t>
            </a:r>
            <a:r>
              <a:rPr lang="en-US" sz="1000" dirty="0">
                <a:solidFill>
                  <a:schemeClr val="tx1"/>
                </a:solidFill>
                <a:latin typeface="Courier New" panose="02070309020205020404" pitchFamily="49" charset="0"/>
                <a:cs typeface="Courier New" panose="02070309020205020404" pitchFamily="49" charset="0"/>
              </a:rPr>
              <a:t>™ Novel coronavirus (COVID-19) model and synthetic data set. Intelligence-Based Medicine. 2020 Nov;1:100007. https://doi.org/10.1016/j.ibmed.2020.100007</a:t>
            </a:r>
          </a:p>
          <a:p>
            <a:endParaRPr lang="en-US" sz="1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0554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Prep for Analysis</a:t>
            </a:r>
          </a:p>
        </p:txBody>
      </p:sp>
      <p:pic>
        <p:nvPicPr>
          <p:cNvPr id="3" name="Picture 2">
            <a:extLst>
              <a:ext uri="{FF2B5EF4-FFF2-40B4-BE49-F238E27FC236}">
                <a16:creationId xmlns:a16="http://schemas.microsoft.com/office/drawing/2014/main" id="{510587C6-AF6B-52FE-5867-D7A2A71861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092" y="1088441"/>
            <a:ext cx="6295127" cy="559406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39134D03-F431-7223-EBD0-BB6999C87ADB}"/>
              </a:ext>
            </a:extLst>
          </p:cNvPr>
          <p:cNvSpPr>
            <a:spLocks noGrp="1"/>
          </p:cNvSpPr>
          <p:nvPr>
            <p:ph idx="1"/>
          </p:nvPr>
        </p:nvSpPr>
        <p:spPr>
          <a:xfrm>
            <a:off x="6668219" y="1088441"/>
            <a:ext cx="3839473" cy="1650079"/>
          </a:xfrm>
          <a:ln>
            <a:solidFill>
              <a:schemeClr val="tx1"/>
            </a:solidFill>
          </a:ln>
        </p:spPr>
        <p:txBody>
          <a:bodyPr>
            <a:noAutofit/>
          </a:bodyPr>
          <a:lstStyle/>
          <a:p>
            <a:pPr>
              <a:lnSpc>
                <a:spcPct val="100000"/>
              </a:lnSpc>
              <a:spcBef>
                <a:spcPts val="600"/>
              </a:spcBef>
            </a:pPr>
            <a:r>
              <a:rPr lang="en-US" sz="800" dirty="0">
                <a:solidFill>
                  <a:schemeClr val="tx1"/>
                </a:solidFill>
                <a:latin typeface="Courier New" panose="02070309020205020404" pitchFamily="49" charset="0"/>
              </a:rPr>
              <a:t>With visual inspection of the above charts, we can determine break points between patient survival and mortality for future use.</a:t>
            </a:r>
          </a:p>
          <a:p>
            <a:pPr>
              <a:lnSpc>
                <a:spcPct val="100000"/>
              </a:lnSpc>
              <a:spcBef>
                <a:spcPts val="600"/>
              </a:spcBef>
            </a:pPr>
            <a:r>
              <a:rPr lang="en-US" sz="800" dirty="0">
                <a:solidFill>
                  <a:schemeClr val="tx1"/>
                </a:solidFill>
                <a:latin typeface="Courier New" panose="02070309020205020404" pitchFamily="49" charset="0"/>
              </a:rPr>
              <a:t>D-dimer: 5</a:t>
            </a:r>
          </a:p>
          <a:p>
            <a:pPr>
              <a:lnSpc>
                <a:spcPct val="100000"/>
              </a:lnSpc>
              <a:spcBef>
                <a:spcPts val="600"/>
              </a:spcBef>
            </a:pPr>
            <a:r>
              <a:rPr lang="en-US" sz="800" dirty="0">
                <a:solidFill>
                  <a:schemeClr val="tx1"/>
                </a:solidFill>
                <a:latin typeface="Courier New" panose="02070309020205020404" pitchFamily="49" charset="0"/>
              </a:rPr>
              <a:t>Serum Ferritin: 750</a:t>
            </a:r>
          </a:p>
          <a:p>
            <a:pPr>
              <a:lnSpc>
                <a:spcPct val="100000"/>
              </a:lnSpc>
              <a:spcBef>
                <a:spcPts val="600"/>
              </a:spcBef>
            </a:pPr>
            <a:r>
              <a:rPr lang="en-US" sz="800" dirty="0">
                <a:solidFill>
                  <a:schemeClr val="tx1"/>
                </a:solidFill>
                <a:latin typeface="Courier New" panose="02070309020205020404" pitchFamily="49" charset="0"/>
              </a:rPr>
              <a:t>High Sensitivity Cardiac Troponin I: 20</a:t>
            </a:r>
          </a:p>
          <a:p>
            <a:pPr>
              <a:lnSpc>
                <a:spcPct val="100000"/>
              </a:lnSpc>
              <a:spcBef>
                <a:spcPts val="600"/>
              </a:spcBef>
            </a:pPr>
            <a:r>
              <a:rPr lang="en-US" sz="800" dirty="0">
                <a:solidFill>
                  <a:schemeClr val="tx1"/>
                </a:solidFill>
                <a:latin typeface="Courier New" panose="02070309020205020404" pitchFamily="49" charset="0"/>
              </a:rPr>
              <a:t>IL-6: 8</a:t>
            </a:r>
          </a:p>
          <a:p>
            <a:pPr>
              <a:lnSpc>
                <a:spcPct val="100000"/>
              </a:lnSpc>
              <a:spcBef>
                <a:spcPts val="600"/>
              </a:spcBef>
            </a:pPr>
            <a:r>
              <a:rPr lang="en-US" sz="800" dirty="0">
                <a:solidFill>
                  <a:schemeClr val="tx1"/>
                </a:solidFill>
                <a:latin typeface="Courier New" panose="02070309020205020404" pitchFamily="49" charset="0"/>
              </a:rPr>
              <a:t>Lymphocytes: 0.80</a:t>
            </a:r>
          </a:p>
          <a:p>
            <a:pPr>
              <a:lnSpc>
                <a:spcPct val="100000"/>
              </a:lnSpc>
              <a:spcBef>
                <a:spcPts val="600"/>
              </a:spcBef>
            </a:pPr>
            <a:r>
              <a:rPr lang="en-US" sz="800" dirty="0">
                <a:solidFill>
                  <a:schemeClr val="tx1"/>
                </a:solidFill>
                <a:latin typeface="Courier New" panose="02070309020205020404" pitchFamily="49" charset="0"/>
              </a:rPr>
              <a:t>Lactate dehydrogenase: 300</a:t>
            </a:r>
          </a:p>
        </p:txBody>
      </p:sp>
      <p:sp>
        <p:nvSpPr>
          <p:cNvPr id="5" name="Content Placeholder 2">
            <a:extLst>
              <a:ext uri="{FF2B5EF4-FFF2-40B4-BE49-F238E27FC236}">
                <a16:creationId xmlns:a16="http://schemas.microsoft.com/office/drawing/2014/main" id="{DC744AD3-4D2E-F5BC-5964-B36B54266E26}"/>
              </a:ext>
            </a:extLst>
          </p:cNvPr>
          <p:cNvSpPr txBox="1">
            <a:spLocks/>
          </p:cNvSpPr>
          <p:nvPr/>
        </p:nvSpPr>
        <p:spPr>
          <a:xfrm>
            <a:off x="6668219" y="2839604"/>
            <a:ext cx="3839473" cy="1538921"/>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800" dirty="0">
                <a:solidFill>
                  <a:schemeClr val="tx1"/>
                </a:solidFill>
                <a:latin typeface="Courier New" panose="02070309020205020404" pitchFamily="49" charset="0"/>
              </a:rPr>
              <a:t>#set thresholds</a:t>
            </a:r>
          </a:p>
          <a:p>
            <a:pPr>
              <a:lnSpc>
                <a:spcPct val="100000"/>
              </a:lnSpc>
              <a:spcBef>
                <a:spcPts val="600"/>
              </a:spcBef>
            </a:pPr>
            <a:r>
              <a:rPr lang="en-US" sz="800" dirty="0" err="1">
                <a:solidFill>
                  <a:schemeClr val="tx1"/>
                </a:solidFill>
                <a:latin typeface="Courier New" panose="02070309020205020404" pitchFamily="49" charset="0"/>
              </a:rPr>
              <a:t>dimer_threshold</a:t>
            </a:r>
            <a:r>
              <a:rPr lang="en-US" sz="800" dirty="0">
                <a:solidFill>
                  <a:schemeClr val="tx1"/>
                </a:solidFill>
                <a:latin typeface="Courier New" panose="02070309020205020404" pitchFamily="49" charset="0"/>
              </a:rPr>
              <a:t>     = 5</a:t>
            </a:r>
          </a:p>
          <a:p>
            <a:pPr>
              <a:lnSpc>
                <a:spcPct val="100000"/>
              </a:lnSpc>
              <a:spcBef>
                <a:spcPts val="600"/>
              </a:spcBef>
            </a:pPr>
            <a:r>
              <a:rPr lang="en-US" sz="800" dirty="0" err="1">
                <a:solidFill>
                  <a:schemeClr val="tx1"/>
                </a:solidFill>
                <a:latin typeface="Courier New" panose="02070309020205020404" pitchFamily="49" charset="0"/>
              </a:rPr>
              <a:t>ferritin_threshold</a:t>
            </a:r>
            <a:r>
              <a:rPr lang="en-US" sz="800" dirty="0">
                <a:solidFill>
                  <a:schemeClr val="tx1"/>
                </a:solidFill>
                <a:latin typeface="Courier New" panose="02070309020205020404" pitchFamily="49" charset="0"/>
              </a:rPr>
              <a:t>  = 750</a:t>
            </a:r>
          </a:p>
          <a:p>
            <a:pPr>
              <a:lnSpc>
                <a:spcPct val="100000"/>
              </a:lnSpc>
              <a:spcBef>
                <a:spcPts val="600"/>
              </a:spcBef>
            </a:pPr>
            <a:r>
              <a:rPr lang="en-US" sz="800" dirty="0" err="1">
                <a:solidFill>
                  <a:schemeClr val="tx1"/>
                </a:solidFill>
                <a:latin typeface="Courier New" panose="02070309020205020404" pitchFamily="49" charset="0"/>
              </a:rPr>
              <a:t>hsct_threshold</a:t>
            </a:r>
            <a:r>
              <a:rPr lang="en-US" sz="800" dirty="0">
                <a:solidFill>
                  <a:schemeClr val="tx1"/>
                </a:solidFill>
                <a:latin typeface="Courier New" panose="02070309020205020404" pitchFamily="49" charset="0"/>
              </a:rPr>
              <a:t>      = 20</a:t>
            </a:r>
          </a:p>
          <a:p>
            <a:pPr>
              <a:lnSpc>
                <a:spcPct val="100000"/>
              </a:lnSpc>
              <a:spcBef>
                <a:spcPts val="600"/>
              </a:spcBef>
            </a:pPr>
            <a:r>
              <a:rPr lang="en-US" sz="800" dirty="0" err="1">
                <a:solidFill>
                  <a:schemeClr val="tx1"/>
                </a:solidFill>
                <a:latin typeface="Courier New" panose="02070309020205020404" pitchFamily="49" charset="0"/>
              </a:rPr>
              <a:t>ilsix_threshold</a:t>
            </a:r>
            <a:r>
              <a:rPr lang="en-US" sz="800" dirty="0">
                <a:solidFill>
                  <a:schemeClr val="tx1"/>
                </a:solidFill>
                <a:latin typeface="Courier New" panose="02070309020205020404" pitchFamily="49" charset="0"/>
              </a:rPr>
              <a:t>     = 8</a:t>
            </a:r>
          </a:p>
          <a:p>
            <a:pPr>
              <a:lnSpc>
                <a:spcPct val="100000"/>
              </a:lnSpc>
              <a:spcBef>
                <a:spcPts val="600"/>
              </a:spcBef>
            </a:pPr>
            <a:r>
              <a:rPr lang="en-US" sz="800" dirty="0" err="1">
                <a:solidFill>
                  <a:schemeClr val="tx1"/>
                </a:solidFill>
                <a:latin typeface="Courier New" panose="02070309020205020404" pitchFamily="49" charset="0"/>
              </a:rPr>
              <a:t>lymph_threshold</a:t>
            </a:r>
            <a:r>
              <a:rPr lang="en-US" sz="800" dirty="0">
                <a:solidFill>
                  <a:schemeClr val="tx1"/>
                </a:solidFill>
                <a:latin typeface="Courier New" panose="02070309020205020404" pitchFamily="49" charset="0"/>
              </a:rPr>
              <a:t>     = 0.8</a:t>
            </a:r>
          </a:p>
          <a:p>
            <a:pPr>
              <a:lnSpc>
                <a:spcPct val="100000"/>
              </a:lnSpc>
              <a:spcBef>
                <a:spcPts val="600"/>
              </a:spcBef>
            </a:pPr>
            <a:r>
              <a:rPr lang="en-US" sz="800" dirty="0" err="1">
                <a:solidFill>
                  <a:schemeClr val="tx1"/>
                </a:solidFill>
                <a:latin typeface="Courier New" panose="02070309020205020404" pitchFamily="49" charset="0"/>
              </a:rPr>
              <a:t>lactate_threshold</a:t>
            </a:r>
            <a:r>
              <a:rPr lang="en-US" sz="800" dirty="0">
                <a:solidFill>
                  <a:schemeClr val="tx1"/>
                </a:solidFill>
                <a:latin typeface="Courier New" panose="02070309020205020404" pitchFamily="49" charset="0"/>
              </a:rPr>
              <a:t>   = 300</a:t>
            </a:r>
          </a:p>
        </p:txBody>
      </p:sp>
    </p:spTree>
    <p:extLst>
      <p:ext uri="{BB962C8B-B14F-4D97-AF65-F5344CB8AC3E}">
        <p14:creationId xmlns:p14="http://schemas.microsoft.com/office/powerpoint/2010/main" val="1688655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Prep for Analysis</a:t>
            </a:r>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9"/>
            <a:ext cx="10789920" cy="5564038"/>
          </a:xfrm>
          <a:ln>
            <a:solidFill>
              <a:schemeClr val="tx1"/>
            </a:solidFill>
          </a:ln>
        </p:spPr>
        <p:txBody>
          <a:bodyPr numCol="2">
            <a:noAutofit/>
          </a:bodyPr>
          <a:lstStyle/>
          <a:p>
            <a:pPr>
              <a:lnSpc>
                <a:spcPct val="100000"/>
              </a:lnSpc>
              <a:spcBef>
                <a:spcPts val="600"/>
              </a:spcBef>
            </a:pPr>
            <a:r>
              <a:rPr lang="en-US" sz="700" dirty="0">
                <a:solidFill>
                  <a:schemeClr val="tx1"/>
                </a:solidFill>
                <a:latin typeface="Courier New" panose="02070309020205020404" pitchFamily="49" charset="0"/>
              </a:rPr>
              <a:t>#check survival and death cases to see if any fall outside of the thresholds. All values should be zero.</a:t>
            </a:r>
          </a:p>
          <a:p>
            <a:pPr>
              <a:lnSpc>
                <a:spcPct val="100000"/>
              </a:lnSpc>
              <a:spcBef>
                <a:spcPts val="600"/>
              </a:spcBef>
            </a:pPr>
            <a:r>
              <a:rPr lang="en-US" sz="700" dirty="0">
                <a:solidFill>
                  <a:schemeClr val="tx1"/>
                </a:solidFill>
                <a:latin typeface="Courier New" panose="02070309020205020404" pitchFamily="49" charset="0"/>
              </a:rPr>
              <a:t>#'CODE_y = 48065-7': 'D-dimer'</a:t>
            </a:r>
          </a:p>
          <a:p>
            <a:pPr>
              <a:lnSpc>
                <a:spcPct val="100000"/>
              </a:lnSpc>
              <a:spcBef>
                <a:spcPts val="600"/>
              </a:spcBef>
            </a:pPr>
            <a:r>
              <a:rPr lang="en-US" sz="700" dirty="0">
                <a:solidFill>
                  <a:schemeClr val="tx1"/>
                </a:solidFill>
                <a:latin typeface="Courier New" panose="02070309020205020404" pitchFamily="49" charset="0"/>
              </a:rPr>
              <a:t>#'CODE_y = 2276-4': 'Serum Ferritin',</a:t>
            </a:r>
          </a:p>
          <a:p>
            <a:pPr>
              <a:lnSpc>
                <a:spcPct val="100000"/>
              </a:lnSpc>
              <a:spcBef>
                <a:spcPts val="600"/>
              </a:spcBef>
            </a:pPr>
            <a:r>
              <a:rPr lang="en-US" sz="700" dirty="0">
                <a:solidFill>
                  <a:schemeClr val="tx1"/>
                </a:solidFill>
                <a:latin typeface="Courier New" panose="02070309020205020404" pitchFamily="49" charset="0"/>
              </a:rPr>
              <a:t>#'CODE_y = 89579-7': 'High Sensitivity Cardiac Troponin I'</a:t>
            </a:r>
          </a:p>
          <a:p>
            <a:pPr>
              <a:lnSpc>
                <a:spcPct val="100000"/>
              </a:lnSpc>
              <a:spcBef>
                <a:spcPts val="600"/>
              </a:spcBef>
            </a:pPr>
            <a:r>
              <a:rPr lang="en-US" sz="700" dirty="0">
                <a:solidFill>
                  <a:schemeClr val="tx1"/>
                </a:solidFill>
                <a:latin typeface="Courier New" panose="02070309020205020404" pitchFamily="49" charset="0"/>
              </a:rPr>
              <a:t>#'CODE_y = 26881-3': 'IL-6'</a:t>
            </a:r>
          </a:p>
          <a:p>
            <a:pPr>
              <a:lnSpc>
                <a:spcPct val="100000"/>
              </a:lnSpc>
              <a:spcBef>
                <a:spcPts val="600"/>
              </a:spcBef>
            </a:pPr>
            <a:r>
              <a:rPr lang="en-US" sz="700" dirty="0">
                <a:solidFill>
                  <a:schemeClr val="tx1"/>
                </a:solidFill>
                <a:latin typeface="Courier New" panose="02070309020205020404" pitchFamily="49" charset="0"/>
              </a:rPr>
              <a:t>#'CODE_y = 731-0': 'Lymphocytes'</a:t>
            </a:r>
          </a:p>
          <a:p>
            <a:pPr>
              <a:lnSpc>
                <a:spcPct val="100000"/>
              </a:lnSpc>
              <a:spcBef>
                <a:spcPts val="600"/>
              </a:spcBef>
            </a:pPr>
            <a:r>
              <a:rPr lang="en-US" sz="700" dirty="0">
                <a:solidFill>
                  <a:schemeClr val="tx1"/>
                </a:solidFill>
                <a:latin typeface="Courier New" panose="02070309020205020404" pitchFamily="49" charset="0"/>
              </a:rPr>
              <a:t>#'CODE_y = 14804-9': 'Lactate dehydrogenase'</a:t>
            </a:r>
          </a:p>
          <a:p>
            <a:pPr>
              <a:lnSpc>
                <a:spcPct val="100000"/>
              </a:lnSpc>
              <a:spcBef>
                <a:spcPts val="600"/>
              </a:spcBef>
            </a:pPr>
            <a:endParaRPr lang="en-US" sz="700" dirty="0">
              <a:solidFill>
                <a:schemeClr val="tx1"/>
              </a:solidFill>
              <a:latin typeface="Courier New" panose="02070309020205020404" pitchFamily="49" charset="0"/>
            </a:endParaRPr>
          </a:p>
          <a:p>
            <a:pPr>
              <a:lnSpc>
                <a:spcPct val="100000"/>
              </a:lnSpc>
              <a:spcBef>
                <a:spcPts val="600"/>
              </a:spcBef>
            </a:pPr>
            <a:r>
              <a:rPr lang="en-US" sz="700" dirty="0">
                <a:solidFill>
                  <a:schemeClr val="tx1"/>
                </a:solidFill>
                <a:latin typeface="Courier New" panose="02070309020205020404" pitchFamily="49" charset="0"/>
              </a:rPr>
              <a:t>print('For patients who survived:')</a:t>
            </a:r>
          </a:p>
          <a:p>
            <a:pPr>
              <a:lnSpc>
                <a:spcPct val="100000"/>
              </a:lnSpc>
              <a:spcBef>
                <a:spcPts val="600"/>
              </a:spcBef>
            </a:pPr>
            <a:endParaRPr lang="en-US" sz="700" dirty="0">
              <a:solidFill>
                <a:schemeClr val="tx1"/>
              </a:solidFill>
              <a:latin typeface="Courier New" panose="02070309020205020404" pitchFamily="49" charset="0"/>
            </a:endParaRPr>
          </a:p>
          <a:p>
            <a:pPr>
              <a:lnSpc>
                <a:spcPct val="100000"/>
              </a:lnSpc>
              <a:spcBef>
                <a:spcPts val="600"/>
              </a:spcBef>
            </a:pPr>
            <a:r>
              <a:rPr lang="en-US" sz="700" dirty="0" err="1">
                <a:solidFill>
                  <a:schemeClr val="tx1"/>
                </a:solidFill>
                <a:latin typeface="Courier New" panose="02070309020205020404" pitchFamily="49" charset="0"/>
              </a:rPr>
              <a:t>count_above_threshold</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CODE_y</a:t>
            </a:r>
            <a:r>
              <a:rPr lang="en-US" sz="700" dirty="0">
                <a:solidFill>
                  <a:schemeClr val="tx1"/>
                </a:solidFill>
                <a:latin typeface="Courier New" panose="02070309020205020404" pitchFamily="49" charset="0"/>
              </a:rPr>
              <a:t>'] == '48065-7') &amp;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['VALUE'] &gt; </a:t>
            </a:r>
            <a:r>
              <a:rPr lang="en-US" sz="700" dirty="0" err="1">
                <a:solidFill>
                  <a:schemeClr val="tx1"/>
                </a:solidFill>
                <a:latin typeface="Courier New" panose="02070309020205020404" pitchFamily="49" charset="0"/>
              </a:rPr>
              <a:t>dimer_threshold</a:t>
            </a:r>
            <a:r>
              <a:rPr lang="en-US" sz="700" dirty="0">
                <a:solidFill>
                  <a:schemeClr val="tx1"/>
                </a:solidFill>
                <a:latin typeface="Courier New" panose="02070309020205020404" pitchFamily="49" charset="0"/>
              </a:rPr>
              <a:t>) &amp;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['survivor'] == 'True')).sum()</a:t>
            </a:r>
          </a:p>
          <a:p>
            <a:pPr>
              <a:lnSpc>
                <a:spcPct val="100000"/>
              </a:lnSpc>
              <a:spcBef>
                <a:spcPts val="600"/>
              </a:spcBef>
            </a:pPr>
            <a:r>
              <a:rPr lang="en-US" sz="700" dirty="0">
                <a:solidFill>
                  <a:schemeClr val="tx1"/>
                </a:solidFill>
                <a:latin typeface="Courier New" panose="02070309020205020404" pitchFamily="49" charset="0"/>
              </a:rPr>
              <a:t>print('There are {} above the D-dimer </a:t>
            </a:r>
            <a:r>
              <a:rPr lang="en-US" sz="700" dirty="0" err="1">
                <a:solidFill>
                  <a:schemeClr val="tx1"/>
                </a:solidFill>
                <a:latin typeface="Courier New" panose="02070309020205020404" pitchFamily="49" charset="0"/>
              </a:rPr>
              <a:t>threshold'.format</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count_above_threshold</a:t>
            </a:r>
            <a:r>
              <a:rPr lang="en-US" sz="700" dirty="0">
                <a:solidFill>
                  <a:schemeClr val="tx1"/>
                </a:solidFill>
                <a:latin typeface="Courier New" panose="02070309020205020404" pitchFamily="49" charset="0"/>
              </a:rPr>
              <a:t>))</a:t>
            </a:r>
          </a:p>
          <a:p>
            <a:pPr>
              <a:lnSpc>
                <a:spcPct val="100000"/>
              </a:lnSpc>
              <a:spcBef>
                <a:spcPts val="600"/>
              </a:spcBef>
            </a:pPr>
            <a:endParaRPr lang="en-US" sz="700" dirty="0">
              <a:solidFill>
                <a:schemeClr val="tx1"/>
              </a:solidFill>
              <a:latin typeface="Courier New" panose="02070309020205020404" pitchFamily="49" charset="0"/>
            </a:endParaRPr>
          </a:p>
          <a:p>
            <a:pPr>
              <a:lnSpc>
                <a:spcPct val="100000"/>
              </a:lnSpc>
              <a:spcBef>
                <a:spcPts val="600"/>
              </a:spcBef>
            </a:pPr>
            <a:r>
              <a:rPr lang="en-US" sz="700" dirty="0" err="1">
                <a:solidFill>
                  <a:schemeClr val="tx1"/>
                </a:solidFill>
                <a:latin typeface="Courier New" panose="02070309020205020404" pitchFamily="49" charset="0"/>
              </a:rPr>
              <a:t>count_above_threshold</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CODE_y</a:t>
            </a:r>
            <a:r>
              <a:rPr lang="en-US" sz="700" dirty="0">
                <a:solidFill>
                  <a:schemeClr val="tx1"/>
                </a:solidFill>
                <a:latin typeface="Courier New" panose="02070309020205020404" pitchFamily="49" charset="0"/>
              </a:rPr>
              <a:t>'] == '2276-4') &amp;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['VALUE'] &gt; </a:t>
            </a:r>
            <a:r>
              <a:rPr lang="en-US" sz="700" dirty="0" err="1">
                <a:solidFill>
                  <a:schemeClr val="tx1"/>
                </a:solidFill>
                <a:latin typeface="Courier New" panose="02070309020205020404" pitchFamily="49" charset="0"/>
              </a:rPr>
              <a:t>ferritin_threshold</a:t>
            </a:r>
            <a:r>
              <a:rPr lang="en-US" sz="700" dirty="0">
                <a:solidFill>
                  <a:schemeClr val="tx1"/>
                </a:solidFill>
                <a:latin typeface="Courier New" panose="02070309020205020404" pitchFamily="49" charset="0"/>
              </a:rPr>
              <a:t>) &amp;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['survivor'] == 'True')).sum()</a:t>
            </a:r>
          </a:p>
          <a:p>
            <a:pPr>
              <a:lnSpc>
                <a:spcPct val="100000"/>
              </a:lnSpc>
              <a:spcBef>
                <a:spcPts val="600"/>
              </a:spcBef>
            </a:pPr>
            <a:r>
              <a:rPr lang="en-US" sz="700" dirty="0">
                <a:solidFill>
                  <a:schemeClr val="tx1"/>
                </a:solidFill>
                <a:latin typeface="Courier New" panose="02070309020205020404" pitchFamily="49" charset="0"/>
              </a:rPr>
              <a:t>print('There are {} above the Serum Ferritin </a:t>
            </a:r>
            <a:r>
              <a:rPr lang="en-US" sz="700" dirty="0" err="1">
                <a:solidFill>
                  <a:schemeClr val="tx1"/>
                </a:solidFill>
                <a:latin typeface="Courier New" panose="02070309020205020404" pitchFamily="49" charset="0"/>
              </a:rPr>
              <a:t>threshold'.format</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count_above_threshold</a:t>
            </a:r>
            <a:r>
              <a:rPr lang="en-US" sz="700" dirty="0">
                <a:solidFill>
                  <a:schemeClr val="tx1"/>
                </a:solidFill>
                <a:latin typeface="Courier New" panose="02070309020205020404" pitchFamily="49" charset="0"/>
              </a:rPr>
              <a:t>))</a:t>
            </a:r>
          </a:p>
          <a:p>
            <a:pPr>
              <a:lnSpc>
                <a:spcPct val="100000"/>
              </a:lnSpc>
              <a:spcBef>
                <a:spcPts val="600"/>
              </a:spcBef>
            </a:pPr>
            <a:endParaRPr lang="en-US" sz="700" dirty="0">
              <a:solidFill>
                <a:schemeClr val="tx1"/>
              </a:solidFill>
              <a:latin typeface="Courier New" panose="02070309020205020404" pitchFamily="49" charset="0"/>
            </a:endParaRPr>
          </a:p>
          <a:p>
            <a:pPr>
              <a:lnSpc>
                <a:spcPct val="100000"/>
              </a:lnSpc>
              <a:spcBef>
                <a:spcPts val="600"/>
              </a:spcBef>
            </a:pPr>
            <a:r>
              <a:rPr lang="en-US" sz="700" dirty="0" err="1">
                <a:solidFill>
                  <a:schemeClr val="tx1"/>
                </a:solidFill>
                <a:latin typeface="Courier New" panose="02070309020205020404" pitchFamily="49" charset="0"/>
              </a:rPr>
              <a:t>count_above_threshold</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CODE_y</a:t>
            </a:r>
            <a:r>
              <a:rPr lang="en-US" sz="700" dirty="0">
                <a:solidFill>
                  <a:schemeClr val="tx1"/>
                </a:solidFill>
                <a:latin typeface="Courier New" panose="02070309020205020404" pitchFamily="49" charset="0"/>
              </a:rPr>
              <a:t>'] == '89579-7') &amp;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['VALUE'] &gt; </a:t>
            </a:r>
            <a:r>
              <a:rPr lang="en-US" sz="700" dirty="0" err="1">
                <a:solidFill>
                  <a:schemeClr val="tx1"/>
                </a:solidFill>
                <a:latin typeface="Courier New" panose="02070309020205020404" pitchFamily="49" charset="0"/>
              </a:rPr>
              <a:t>hsct_threshold</a:t>
            </a:r>
            <a:r>
              <a:rPr lang="en-US" sz="700" dirty="0">
                <a:solidFill>
                  <a:schemeClr val="tx1"/>
                </a:solidFill>
                <a:latin typeface="Courier New" panose="02070309020205020404" pitchFamily="49" charset="0"/>
              </a:rPr>
              <a:t>) &amp;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['survivor'] == 'True')).sum()</a:t>
            </a:r>
          </a:p>
          <a:p>
            <a:pPr>
              <a:lnSpc>
                <a:spcPct val="100000"/>
              </a:lnSpc>
              <a:spcBef>
                <a:spcPts val="600"/>
              </a:spcBef>
            </a:pPr>
            <a:r>
              <a:rPr lang="en-US" sz="700" dirty="0">
                <a:solidFill>
                  <a:schemeClr val="tx1"/>
                </a:solidFill>
                <a:latin typeface="Courier New" panose="02070309020205020404" pitchFamily="49" charset="0"/>
              </a:rPr>
              <a:t>print('There are {} above the High Sensitivity Cardiac Troponin I </a:t>
            </a:r>
            <a:r>
              <a:rPr lang="en-US" sz="700" dirty="0" err="1">
                <a:solidFill>
                  <a:schemeClr val="tx1"/>
                </a:solidFill>
                <a:latin typeface="Courier New" panose="02070309020205020404" pitchFamily="49" charset="0"/>
              </a:rPr>
              <a:t>threshold'.format</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count_above_threshold</a:t>
            </a:r>
            <a:r>
              <a:rPr lang="en-US" sz="700" dirty="0">
                <a:solidFill>
                  <a:schemeClr val="tx1"/>
                </a:solidFill>
                <a:latin typeface="Courier New" panose="02070309020205020404" pitchFamily="49" charset="0"/>
              </a:rPr>
              <a:t>))</a:t>
            </a:r>
          </a:p>
          <a:p>
            <a:pPr>
              <a:lnSpc>
                <a:spcPct val="100000"/>
              </a:lnSpc>
              <a:spcBef>
                <a:spcPts val="600"/>
              </a:spcBef>
            </a:pPr>
            <a:endParaRPr lang="en-US" sz="700" dirty="0">
              <a:solidFill>
                <a:schemeClr val="tx1"/>
              </a:solidFill>
              <a:latin typeface="Courier New" panose="02070309020205020404" pitchFamily="49" charset="0"/>
            </a:endParaRPr>
          </a:p>
          <a:p>
            <a:pPr>
              <a:lnSpc>
                <a:spcPct val="100000"/>
              </a:lnSpc>
              <a:spcBef>
                <a:spcPts val="600"/>
              </a:spcBef>
            </a:pPr>
            <a:r>
              <a:rPr lang="en-US" sz="700" dirty="0" err="1">
                <a:solidFill>
                  <a:schemeClr val="tx1"/>
                </a:solidFill>
                <a:latin typeface="Courier New" panose="02070309020205020404" pitchFamily="49" charset="0"/>
              </a:rPr>
              <a:t>count_above_threshold</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CODE_y</a:t>
            </a:r>
            <a:r>
              <a:rPr lang="en-US" sz="700" dirty="0">
                <a:solidFill>
                  <a:schemeClr val="tx1"/>
                </a:solidFill>
                <a:latin typeface="Courier New" panose="02070309020205020404" pitchFamily="49" charset="0"/>
              </a:rPr>
              <a:t>'] == '26881-3') &amp;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['VALUE'] &gt; </a:t>
            </a:r>
            <a:r>
              <a:rPr lang="en-US" sz="700" dirty="0" err="1">
                <a:solidFill>
                  <a:schemeClr val="tx1"/>
                </a:solidFill>
                <a:latin typeface="Courier New" panose="02070309020205020404" pitchFamily="49" charset="0"/>
              </a:rPr>
              <a:t>ilsix_threshold</a:t>
            </a:r>
            <a:r>
              <a:rPr lang="en-US" sz="700" dirty="0">
                <a:solidFill>
                  <a:schemeClr val="tx1"/>
                </a:solidFill>
                <a:latin typeface="Courier New" panose="02070309020205020404" pitchFamily="49" charset="0"/>
              </a:rPr>
              <a:t>) &amp;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['survivor'] == 'True')).sum()</a:t>
            </a:r>
          </a:p>
          <a:p>
            <a:pPr>
              <a:lnSpc>
                <a:spcPct val="100000"/>
              </a:lnSpc>
              <a:spcBef>
                <a:spcPts val="600"/>
              </a:spcBef>
            </a:pPr>
            <a:r>
              <a:rPr lang="en-US" sz="700" dirty="0">
                <a:solidFill>
                  <a:schemeClr val="tx1"/>
                </a:solidFill>
                <a:latin typeface="Courier New" panose="02070309020205020404" pitchFamily="49" charset="0"/>
              </a:rPr>
              <a:t>print('There are {} above the IL-6 </a:t>
            </a:r>
            <a:r>
              <a:rPr lang="en-US" sz="700" dirty="0" err="1">
                <a:solidFill>
                  <a:schemeClr val="tx1"/>
                </a:solidFill>
                <a:latin typeface="Courier New" panose="02070309020205020404" pitchFamily="49" charset="0"/>
              </a:rPr>
              <a:t>threshold'.format</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count_above_threshold</a:t>
            </a:r>
            <a:r>
              <a:rPr lang="en-US" sz="700" dirty="0">
                <a:solidFill>
                  <a:schemeClr val="tx1"/>
                </a:solidFill>
                <a:latin typeface="Courier New" panose="02070309020205020404" pitchFamily="49" charset="0"/>
              </a:rPr>
              <a:t>))</a:t>
            </a:r>
          </a:p>
          <a:p>
            <a:pPr>
              <a:lnSpc>
                <a:spcPct val="100000"/>
              </a:lnSpc>
              <a:spcBef>
                <a:spcPts val="600"/>
              </a:spcBef>
            </a:pPr>
            <a:endParaRPr lang="en-US" sz="700" dirty="0">
              <a:solidFill>
                <a:schemeClr val="tx1"/>
              </a:solidFill>
              <a:latin typeface="Courier New" panose="02070309020205020404" pitchFamily="49" charset="0"/>
            </a:endParaRPr>
          </a:p>
          <a:p>
            <a:pPr>
              <a:lnSpc>
                <a:spcPct val="100000"/>
              </a:lnSpc>
              <a:spcBef>
                <a:spcPts val="600"/>
              </a:spcBef>
            </a:pPr>
            <a:r>
              <a:rPr lang="en-US" sz="700" dirty="0" err="1">
                <a:solidFill>
                  <a:schemeClr val="tx1"/>
                </a:solidFill>
                <a:latin typeface="Courier New" panose="02070309020205020404" pitchFamily="49" charset="0"/>
              </a:rPr>
              <a:t>count_below_threshold</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CODE_y</a:t>
            </a:r>
            <a:r>
              <a:rPr lang="en-US" sz="700" dirty="0">
                <a:solidFill>
                  <a:schemeClr val="tx1"/>
                </a:solidFill>
                <a:latin typeface="Courier New" panose="02070309020205020404" pitchFamily="49" charset="0"/>
              </a:rPr>
              <a:t>'] == '731-0') &amp;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['VALUE'] &lt; </a:t>
            </a:r>
            <a:r>
              <a:rPr lang="en-US" sz="700" dirty="0" err="1">
                <a:solidFill>
                  <a:schemeClr val="tx1"/>
                </a:solidFill>
                <a:latin typeface="Courier New" panose="02070309020205020404" pitchFamily="49" charset="0"/>
              </a:rPr>
              <a:t>lymph_threshold</a:t>
            </a:r>
            <a:r>
              <a:rPr lang="en-US" sz="700" dirty="0">
                <a:solidFill>
                  <a:schemeClr val="tx1"/>
                </a:solidFill>
                <a:latin typeface="Courier New" panose="02070309020205020404" pitchFamily="49" charset="0"/>
              </a:rPr>
              <a:t>) &amp;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['survivor'] == 'True')).sum()</a:t>
            </a:r>
          </a:p>
          <a:p>
            <a:pPr>
              <a:lnSpc>
                <a:spcPct val="100000"/>
              </a:lnSpc>
              <a:spcBef>
                <a:spcPts val="600"/>
              </a:spcBef>
            </a:pPr>
            <a:r>
              <a:rPr lang="en-US" sz="700" dirty="0">
                <a:solidFill>
                  <a:schemeClr val="tx1"/>
                </a:solidFill>
                <a:latin typeface="Courier New" panose="02070309020205020404" pitchFamily="49" charset="0"/>
              </a:rPr>
              <a:t>print('There are {} below the Lymphocytes threshold noting that low lymphocytes reflect low white blood cells critical for the immune system '.format(</a:t>
            </a:r>
            <a:r>
              <a:rPr lang="en-US" sz="700" dirty="0" err="1">
                <a:solidFill>
                  <a:schemeClr val="tx1"/>
                </a:solidFill>
                <a:latin typeface="Courier New" panose="02070309020205020404" pitchFamily="49" charset="0"/>
              </a:rPr>
              <a:t>count_below_threshold</a:t>
            </a:r>
            <a:r>
              <a:rPr lang="en-US" sz="700" dirty="0">
                <a:solidFill>
                  <a:schemeClr val="tx1"/>
                </a:solidFill>
                <a:latin typeface="Courier New" panose="02070309020205020404" pitchFamily="49" charset="0"/>
              </a:rPr>
              <a:t>))</a:t>
            </a:r>
          </a:p>
          <a:p>
            <a:pPr>
              <a:lnSpc>
                <a:spcPct val="100000"/>
              </a:lnSpc>
              <a:spcBef>
                <a:spcPts val="600"/>
              </a:spcBef>
            </a:pPr>
            <a:endParaRPr lang="en-US" sz="700" dirty="0">
              <a:solidFill>
                <a:schemeClr val="tx1"/>
              </a:solidFill>
              <a:latin typeface="Courier New" panose="02070309020205020404" pitchFamily="49" charset="0"/>
            </a:endParaRPr>
          </a:p>
          <a:p>
            <a:pPr>
              <a:lnSpc>
                <a:spcPct val="100000"/>
              </a:lnSpc>
              <a:spcBef>
                <a:spcPts val="600"/>
              </a:spcBef>
            </a:pPr>
            <a:r>
              <a:rPr lang="en-US" sz="700" dirty="0" err="1">
                <a:solidFill>
                  <a:schemeClr val="tx1"/>
                </a:solidFill>
                <a:latin typeface="Courier New" panose="02070309020205020404" pitchFamily="49" charset="0"/>
              </a:rPr>
              <a:t>count_above_threshold</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CODE_y</a:t>
            </a:r>
            <a:r>
              <a:rPr lang="en-US" sz="700" dirty="0">
                <a:solidFill>
                  <a:schemeClr val="tx1"/>
                </a:solidFill>
                <a:latin typeface="Courier New" panose="02070309020205020404" pitchFamily="49" charset="0"/>
              </a:rPr>
              <a:t>'] == '14804-9') &amp;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['VALUE'] &gt; </a:t>
            </a:r>
            <a:r>
              <a:rPr lang="en-US" sz="700" dirty="0" err="1">
                <a:solidFill>
                  <a:schemeClr val="tx1"/>
                </a:solidFill>
                <a:latin typeface="Courier New" panose="02070309020205020404" pitchFamily="49" charset="0"/>
              </a:rPr>
              <a:t>lactate_threshold</a:t>
            </a:r>
            <a:r>
              <a:rPr lang="en-US" sz="700" dirty="0">
                <a:solidFill>
                  <a:schemeClr val="tx1"/>
                </a:solidFill>
                <a:latin typeface="Courier New" panose="02070309020205020404" pitchFamily="49" charset="0"/>
              </a:rPr>
              <a:t>) &amp;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['survivor'] == 'True')).sum()</a:t>
            </a:r>
          </a:p>
          <a:p>
            <a:pPr>
              <a:lnSpc>
                <a:spcPct val="100000"/>
              </a:lnSpc>
              <a:spcBef>
                <a:spcPts val="600"/>
              </a:spcBef>
            </a:pPr>
            <a:r>
              <a:rPr lang="en-US" sz="700" dirty="0">
                <a:solidFill>
                  <a:schemeClr val="tx1"/>
                </a:solidFill>
                <a:latin typeface="Courier New" panose="02070309020205020404" pitchFamily="49" charset="0"/>
              </a:rPr>
              <a:t>print('There are {} above the Lactate dehydrogenase </a:t>
            </a:r>
            <a:r>
              <a:rPr lang="en-US" sz="700" dirty="0" err="1">
                <a:solidFill>
                  <a:schemeClr val="tx1"/>
                </a:solidFill>
                <a:latin typeface="Courier New" panose="02070309020205020404" pitchFamily="49" charset="0"/>
              </a:rPr>
              <a:t>threshold'.format</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count_above_threshold</a:t>
            </a:r>
            <a:r>
              <a:rPr lang="en-US" sz="700" dirty="0">
                <a:solidFill>
                  <a:schemeClr val="tx1"/>
                </a:solidFill>
                <a:latin typeface="Courier New" panose="02070309020205020404" pitchFamily="49" charset="0"/>
              </a:rPr>
              <a:t>))</a:t>
            </a:r>
          </a:p>
          <a:p>
            <a:pPr>
              <a:lnSpc>
                <a:spcPct val="100000"/>
              </a:lnSpc>
              <a:spcBef>
                <a:spcPts val="600"/>
              </a:spcBef>
            </a:pPr>
            <a:endParaRPr lang="en-US" sz="700" dirty="0">
              <a:solidFill>
                <a:schemeClr val="tx1"/>
              </a:solidFill>
              <a:latin typeface="Courier New" panose="02070309020205020404" pitchFamily="49" charset="0"/>
            </a:endParaRPr>
          </a:p>
          <a:p>
            <a:pPr>
              <a:lnSpc>
                <a:spcPct val="100000"/>
              </a:lnSpc>
              <a:spcBef>
                <a:spcPts val="600"/>
              </a:spcBef>
            </a:pPr>
            <a:r>
              <a:rPr lang="en-US" sz="700" dirty="0">
                <a:solidFill>
                  <a:schemeClr val="tx1"/>
                </a:solidFill>
                <a:latin typeface="Courier New" panose="02070309020205020404" pitchFamily="49" charset="0"/>
              </a:rPr>
              <a:t>print('')</a:t>
            </a:r>
          </a:p>
          <a:p>
            <a:pPr>
              <a:lnSpc>
                <a:spcPct val="100000"/>
              </a:lnSpc>
              <a:spcBef>
                <a:spcPts val="600"/>
              </a:spcBef>
            </a:pPr>
            <a:r>
              <a:rPr lang="en-US" sz="700" dirty="0">
                <a:solidFill>
                  <a:schemeClr val="tx1"/>
                </a:solidFill>
                <a:latin typeface="Courier New" panose="02070309020205020404" pitchFamily="49" charset="0"/>
              </a:rPr>
              <a:t>print('For patients who died:')</a:t>
            </a:r>
          </a:p>
          <a:p>
            <a:pPr>
              <a:lnSpc>
                <a:spcPct val="100000"/>
              </a:lnSpc>
              <a:spcBef>
                <a:spcPts val="600"/>
              </a:spcBef>
            </a:pPr>
            <a:r>
              <a:rPr lang="en-US" sz="700" dirty="0" err="1">
                <a:solidFill>
                  <a:schemeClr val="tx1"/>
                </a:solidFill>
                <a:latin typeface="Courier New" panose="02070309020205020404" pitchFamily="49" charset="0"/>
              </a:rPr>
              <a:t>count_above_threshold</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CODE_y</a:t>
            </a:r>
            <a:r>
              <a:rPr lang="en-US" sz="700" dirty="0">
                <a:solidFill>
                  <a:schemeClr val="tx1"/>
                </a:solidFill>
                <a:latin typeface="Courier New" panose="02070309020205020404" pitchFamily="49" charset="0"/>
              </a:rPr>
              <a:t>'] == '48065-7') &amp;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['VALUE'] &lt;= </a:t>
            </a:r>
            <a:r>
              <a:rPr lang="en-US" sz="700" dirty="0" err="1">
                <a:solidFill>
                  <a:schemeClr val="tx1"/>
                </a:solidFill>
                <a:latin typeface="Courier New" panose="02070309020205020404" pitchFamily="49" charset="0"/>
              </a:rPr>
              <a:t>dimer_threshold</a:t>
            </a:r>
            <a:r>
              <a:rPr lang="en-US" sz="700" dirty="0">
                <a:solidFill>
                  <a:schemeClr val="tx1"/>
                </a:solidFill>
                <a:latin typeface="Courier New" panose="02070309020205020404" pitchFamily="49" charset="0"/>
              </a:rPr>
              <a:t>) &amp;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['survivor'] == 'False')).sum()</a:t>
            </a:r>
          </a:p>
          <a:p>
            <a:pPr>
              <a:lnSpc>
                <a:spcPct val="100000"/>
              </a:lnSpc>
              <a:spcBef>
                <a:spcPts val="600"/>
              </a:spcBef>
            </a:pPr>
            <a:r>
              <a:rPr lang="en-US" sz="700" dirty="0">
                <a:solidFill>
                  <a:schemeClr val="tx1"/>
                </a:solidFill>
                <a:latin typeface="Courier New" panose="02070309020205020404" pitchFamily="49" charset="0"/>
              </a:rPr>
              <a:t>print('There are {} below the D-dimer </a:t>
            </a:r>
            <a:r>
              <a:rPr lang="en-US" sz="700" dirty="0" err="1">
                <a:solidFill>
                  <a:schemeClr val="tx1"/>
                </a:solidFill>
                <a:latin typeface="Courier New" panose="02070309020205020404" pitchFamily="49" charset="0"/>
              </a:rPr>
              <a:t>threshold'.format</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count_above_threshold</a:t>
            </a:r>
            <a:r>
              <a:rPr lang="en-US" sz="700" dirty="0">
                <a:solidFill>
                  <a:schemeClr val="tx1"/>
                </a:solidFill>
                <a:latin typeface="Courier New" panose="02070309020205020404" pitchFamily="49" charset="0"/>
              </a:rPr>
              <a:t>))</a:t>
            </a:r>
          </a:p>
          <a:p>
            <a:pPr>
              <a:lnSpc>
                <a:spcPct val="100000"/>
              </a:lnSpc>
              <a:spcBef>
                <a:spcPts val="600"/>
              </a:spcBef>
            </a:pPr>
            <a:endParaRPr lang="en-US" sz="700" dirty="0">
              <a:solidFill>
                <a:schemeClr val="tx1"/>
              </a:solidFill>
              <a:latin typeface="Courier New" panose="02070309020205020404" pitchFamily="49" charset="0"/>
            </a:endParaRPr>
          </a:p>
          <a:p>
            <a:pPr>
              <a:lnSpc>
                <a:spcPct val="100000"/>
              </a:lnSpc>
              <a:spcBef>
                <a:spcPts val="600"/>
              </a:spcBef>
            </a:pPr>
            <a:r>
              <a:rPr lang="en-US" sz="700" dirty="0" err="1">
                <a:solidFill>
                  <a:schemeClr val="tx1"/>
                </a:solidFill>
                <a:latin typeface="Courier New" panose="02070309020205020404" pitchFamily="49" charset="0"/>
              </a:rPr>
              <a:t>count_above_threshold</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CODE_y</a:t>
            </a:r>
            <a:r>
              <a:rPr lang="en-US" sz="700" dirty="0">
                <a:solidFill>
                  <a:schemeClr val="tx1"/>
                </a:solidFill>
                <a:latin typeface="Courier New" panose="02070309020205020404" pitchFamily="49" charset="0"/>
              </a:rPr>
              <a:t>'] == '2276-4') &amp;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['VALUE'] &lt;= </a:t>
            </a:r>
            <a:r>
              <a:rPr lang="en-US" sz="700" dirty="0" err="1">
                <a:solidFill>
                  <a:schemeClr val="tx1"/>
                </a:solidFill>
                <a:latin typeface="Courier New" panose="02070309020205020404" pitchFamily="49" charset="0"/>
              </a:rPr>
              <a:t>ferritin_threshold</a:t>
            </a:r>
            <a:r>
              <a:rPr lang="en-US" sz="700" dirty="0">
                <a:solidFill>
                  <a:schemeClr val="tx1"/>
                </a:solidFill>
                <a:latin typeface="Courier New" panose="02070309020205020404" pitchFamily="49" charset="0"/>
              </a:rPr>
              <a:t>) &amp;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['survivor'] == 'False')).sum()</a:t>
            </a:r>
          </a:p>
          <a:p>
            <a:pPr>
              <a:lnSpc>
                <a:spcPct val="100000"/>
              </a:lnSpc>
              <a:spcBef>
                <a:spcPts val="600"/>
              </a:spcBef>
            </a:pPr>
            <a:r>
              <a:rPr lang="en-US" sz="700" dirty="0">
                <a:solidFill>
                  <a:schemeClr val="tx1"/>
                </a:solidFill>
                <a:latin typeface="Courier New" panose="02070309020205020404" pitchFamily="49" charset="0"/>
              </a:rPr>
              <a:t>print('There are {} below the Serum Ferritin </a:t>
            </a:r>
            <a:r>
              <a:rPr lang="en-US" sz="700" dirty="0" err="1">
                <a:solidFill>
                  <a:schemeClr val="tx1"/>
                </a:solidFill>
                <a:latin typeface="Courier New" panose="02070309020205020404" pitchFamily="49" charset="0"/>
              </a:rPr>
              <a:t>threshold'.format</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count_above_threshold</a:t>
            </a:r>
            <a:r>
              <a:rPr lang="en-US" sz="700" dirty="0">
                <a:solidFill>
                  <a:schemeClr val="tx1"/>
                </a:solidFill>
                <a:latin typeface="Courier New" panose="02070309020205020404" pitchFamily="49" charset="0"/>
              </a:rPr>
              <a:t>))</a:t>
            </a:r>
          </a:p>
          <a:p>
            <a:pPr>
              <a:lnSpc>
                <a:spcPct val="100000"/>
              </a:lnSpc>
              <a:spcBef>
                <a:spcPts val="600"/>
              </a:spcBef>
            </a:pPr>
            <a:endParaRPr lang="en-US" sz="700" dirty="0">
              <a:solidFill>
                <a:schemeClr val="tx1"/>
              </a:solidFill>
              <a:latin typeface="Courier New" panose="02070309020205020404" pitchFamily="49" charset="0"/>
            </a:endParaRPr>
          </a:p>
          <a:p>
            <a:pPr>
              <a:lnSpc>
                <a:spcPct val="100000"/>
              </a:lnSpc>
              <a:spcBef>
                <a:spcPts val="600"/>
              </a:spcBef>
            </a:pPr>
            <a:r>
              <a:rPr lang="en-US" sz="700" dirty="0" err="1">
                <a:solidFill>
                  <a:schemeClr val="tx1"/>
                </a:solidFill>
                <a:latin typeface="Courier New" panose="02070309020205020404" pitchFamily="49" charset="0"/>
              </a:rPr>
              <a:t>count_above_threshold</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CODE_y</a:t>
            </a:r>
            <a:r>
              <a:rPr lang="en-US" sz="700" dirty="0">
                <a:solidFill>
                  <a:schemeClr val="tx1"/>
                </a:solidFill>
                <a:latin typeface="Courier New" panose="02070309020205020404" pitchFamily="49" charset="0"/>
              </a:rPr>
              <a:t>'] == '89579-7') &amp;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['VALUE'] &lt;= </a:t>
            </a:r>
            <a:r>
              <a:rPr lang="en-US" sz="700" dirty="0" err="1">
                <a:solidFill>
                  <a:schemeClr val="tx1"/>
                </a:solidFill>
                <a:latin typeface="Courier New" panose="02070309020205020404" pitchFamily="49" charset="0"/>
              </a:rPr>
              <a:t>hsct_threshold</a:t>
            </a:r>
            <a:r>
              <a:rPr lang="en-US" sz="700" dirty="0">
                <a:solidFill>
                  <a:schemeClr val="tx1"/>
                </a:solidFill>
                <a:latin typeface="Courier New" panose="02070309020205020404" pitchFamily="49" charset="0"/>
              </a:rPr>
              <a:t>) &amp;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['survivor'] == 'False')).sum()</a:t>
            </a:r>
          </a:p>
          <a:p>
            <a:pPr>
              <a:lnSpc>
                <a:spcPct val="100000"/>
              </a:lnSpc>
              <a:spcBef>
                <a:spcPts val="600"/>
              </a:spcBef>
            </a:pPr>
            <a:r>
              <a:rPr lang="en-US" sz="700" dirty="0">
                <a:solidFill>
                  <a:schemeClr val="tx1"/>
                </a:solidFill>
                <a:latin typeface="Courier New" panose="02070309020205020404" pitchFamily="49" charset="0"/>
              </a:rPr>
              <a:t>print('There are {} below the High Sensitivity Cardiac Troponin I </a:t>
            </a:r>
            <a:r>
              <a:rPr lang="en-US" sz="700" dirty="0" err="1">
                <a:solidFill>
                  <a:schemeClr val="tx1"/>
                </a:solidFill>
                <a:latin typeface="Courier New" panose="02070309020205020404" pitchFamily="49" charset="0"/>
              </a:rPr>
              <a:t>threshold'.format</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count_above_threshold</a:t>
            </a:r>
            <a:r>
              <a:rPr lang="en-US" sz="700" dirty="0">
                <a:solidFill>
                  <a:schemeClr val="tx1"/>
                </a:solidFill>
                <a:latin typeface="Courier New" panose="02070309020205020404" pitchFamily="49" charset="0"/>
              </a:rPr>
              <a:t>))</a:t>
            </a:r>
          </a:p>
          <a:p>
            <a:pPr>
              <a:lnSpc>
                <a:spcPct val="100000"/>
              </a:lnSpc>
              <a:spcBef>
                <a:spcPts val="600"/>
              </a:spcBef>
            </a:pPr>
            <a:endParaRPr lang="en-US" sz="700" dirty="0">
              <a:solidFill>
                <a:schemeClr val="tx1"/>
              </a:solidFill>
              <a:latin typeface="Courier New" panose="02070309020205020404" pitchFamily="49" charset="0"/>
            </a:endParaRPr>
          </a:p>
          <a:p>
            <a:pPr>
              <a:lnSpc>
                <a:spcPct val="100000"/>
              </a:lnSpc>
              <a:spcBef>
                <a:spcPts val="600"/>
              </a:spcBef>
            </a:pPr>
            <a:r>
              <a:rPr lang="en-US" sz="700" dirty="0" err="1">
                <a:solidFill>
                  <a:schemeClr val="tx1"/>
                </a:solidFill>
                <a:latin typeface="Courier New" panose="02070309020205020404" pitchFamily="49" charset="0"/>
              </a:rPr>
              <a:t>count_above_threshold</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CODE_y</a:t>
            </a:r>
            <a:r>
              <a:rPr lang="en-US" sz="700" dirty="0">
                <a:solidFill>
                  <a:schemeClr val="tx1"/>
                </a:solidFill>
                <a:latin typeface="Courier New" panose="02070309020205020404" pitchFamily="49" charset="0"/>
              </a:rPr>
              <a:t>'] == '26881-3') &amp;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['VALUE'] &lt;= </a:t>
            </a:r>
            <a:r>
              <a:rPr lang="en-US" sz="700" dirty="0" err="1">
                <a:solidFill>
                  <a:schemeClr val="tx1"/>
                </a:solidFill>
                <a:latin typeface="Courier New" panose="02070309020205020404" pitchFamily="49" charset="0"/>
              </a:rPr>
              <a:t>ilsix_threshold</a:t>
            </a:r>
            <a:r>
              <a:rPr lang="en-US" sz="700" dirty="0">
                <a:solidFill>
                  <a:schemeClr val="tx1"/>
                </a:solidFill>
                <a:latin typeface="Courier New" panose="02070309020205020404" pitchFamily="49" charset="0"/>
              </a:rPr>
              <a:t>) &amp;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['survivor'] == 'False')).sum()</a:t>
            </a:r>
          </a:p>
          <a:p>
            <a:pPr>
              <a:lnSpc>
                <a:spcPct val="100000"/>
              </a:lnSpc>
              <a:spcBef>
                <a:spcPts val="600"/>
              </a:spcBef>
            </a:pPr>
            <a:r>
              <a:rPr lang="en-US" sz="700" dirty="0">
                <a:solidFill>
                  <a:schemeClr val="tx1"/>
                </a:solidFill>
                <a:latin typeface="Courier New" panose="02070309020205020404" pitchFamily="49" charset="0"/>
              </a:rPr>
              <a:t>print('There are {} below the IL-6 </a:t>
            </a:r>
            <a:r>
              <a:rPr lang="en-US" sz="700" dirty="0" err="1">
                <a:solidFill>
                  <a:schemeClr val="tx1"/>
                </a:solidFill>
                <a:latin typeface="Courier New" panose="02070309020205020404" pitchFamily="49" charset="0"/>
              </a:rPr>
              <a:t>threshold'.format</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count_above_threshold</a:t>
            </a:r>
            <a:r>
              <a:rPr lang="en-US" sz="700" dirty="0">
                <a:solidFill>
                  <a:schemeClr val="tx1"/>
                </a:solidFill>
                <a:latin typeface="Courier New" panose="02070309020205020404" pitchFamily="49" charset="0"/>
              </a:rPr>
              <a:t>))</a:t>
            </a:r>
          </a:p>
          <a:p>
            <a:pPr>
              <a:lnSpc>
                <a:spcPct val="100000"/>
              </a:lnSpc>
              <a:spcBef>
                <a:spcPts val="600"/>
              </a:spcBef>
            </a:pPr>
            <a:endParaRPr lang="en-US" sz="700" dirty="0">
              <a:solidFill>
                <a:schemeClr val="tx1"/>
              </a:solidFill>
              <a:latin typeface="Courier New" panose="02070309020205020404" pitchFamily="49" charset="0"/>
            </a:endParaRPr>
          </a:p>
          <a:p>
            <a:pPr>
              <a:lnSpc>
                <a:spcPct val="100000"/>
              </a:lnSpc>
              <a:spcBef>
                <a:spcPts val="600"/>
              </a:spcBef>
            </a:pPr>
            <a:r>
              <a:rPr lang="en-US" sz="700" dirty="0" err="1">
                <a:solidFill>
                  <a:schemeClr val="tx1"/>
                </a:solidFill>
                <a:latin typeface="Courier New" panose="02070309020205020404" pitchFamily="49" charset="0"/>
              </a:rPr>
              <a:t>count_below_threshold</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CODE_y</a:t>
            </a:r>
            <a:r>
              <a:rPr lang="en-US" sz="700" dirty="0">
                <a:solidFill>
                  <a:schemeClr val="tx1"/>
                </a:solidFill>
                <a:latin typeface="Courier New" panose="02070309020205020404" pitchFamily="49" charset="0"/>
              </a:rPr>
              <a:t>'] == '731-0') &amp;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['VALUE'] &gt;= </a:t>
            </a:r>
            <a:r>
              <a:rPr lang="en-US" sz="700" dirty="0" err="1">
                <a:solidFill>
                  <a:schemeClr val="tx1"/>
                </a:solidFill>
                <a:latin typeface="Courier New" panose="02070309020205020404" pitchFamily="49" charset="0"/>
              </a:rPr>
              <a:t>lymph_threshold</a:t>
            </a:r>
            <a:r>
              <a:rPr lang="en-US" sz="700" dirty="0">
                <a:solidFill>
                  <a:schemeClr val="tx1"/>
                </a:solidFill>
                <a:latin typeface="Courier New" panose="02070309020205020404" pitchFamily="49" charset="0"/>
              </a:rPr>
              <a:t>) &amp;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['survivor'] == 'False')).sum()</a:t>
            </a:r>
          </a:p>
          <a:p>
            <a:pPr>
              <a:lnSpc>
                <a:spcPct val="100000"/>
              </a:lnSpc>
              <a:spcBef>
                <a:spcPts val="600"/>
              </a:spcBef>
            </a:pPr>
            <a:r>
              <a:rPr lang="en-US" sz="700" dirty="0">
                <a:solidFill>
                  <a:schemeClr val="tx1"/>
                </a:solidFill>
                <a:latin typeface="Courier New" panose="02070309020205020404" pitchFamily="49" charset="0"/>
              </a:rPr>
              <a:t>print('There are {} above the Lymphocytes threshold noting that low lymphocytes reflect low white blood cells critical for the immune </a:t>
            </a:r>
            <a:r>
              <a:rPr lang="en-US" sz="700" dirty="0" err="1">
                <a:solidFill>
                  <a:schemeClr val="tx1"/>
                </a:solidFill>
                <a:latin typeface="Courier New" panose="02070309020205020404" pitchFamily="49" charset="0"/>
              </a:rPr>
              <a:t>system'.format</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count_below_threshold</a:t>
            </a:r>
            <a:r>
              <a:rPr lang="en-US" sz="700" dirty="0">
                <a:solidFill>
                  <a:schemeClr val="tx1"/>
                </a:solidFill>
                <a:latin typeface="Courier New" panose="02070309020205020404" pitchFamily="49" charset="0"/>
              </a:rPr>
              <a:t>))</a:t>
            </a:r>
          </a:p>
          <a:p>
            <a:pPr>
              <a:lnSpc>
                <a:spcPct val="100000"/>
              </a:lnSpc>
              <a:spcBef>
                <a:spcPts val="600"/>
              </a:spcBef>
            </a:pPr>
            <a:endParaRPr lang="en-US" sz="700" dirty="0">
              <a:solidFill>
                <a:schemeClr val="tx1"/>
              </a:solidFill>
              <a:latin typeface="Courier New" panose="02070309020205020404" pitchFamily="49" charset="0"/>
            </a:endParaRPr>
          </a:p>
          <a:p>
            <a:pPr>
              <a:lnSpc>
                <a:spcPct val="100000"/>
              </a:lnSpc>
              <a:spcBef>
                <a:spcPts val="600"/>
              </a:spcBef>
            </a:pPr>
            <a:r>
              <a:rPr lang="en-US" sz="700" dirty="0" err="1">
                <a:solidFill>
                  <a:schemeClr val="tx1"/>
                </a:solidFill>
                <a:latin typeface="Courier New" panose="02070309020205020404" pitchFamily="49" charset="0"/>
              </a:rPr>
              <a:t>count_above_threshold</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CODE_y</a:t>
            </a:r>
            <a:r>
              <a:rPr lang="en-US" sz="700" dirty="0">
                <a:solidFill>
                  <a:schemeClr val="tx1"/>
                </a:solidFill>
                <a:latin typeface="Courier New" panose="02070309020205020404" pitchFamily="49" charset="0"/>
              </a:rPr>
              <a:t>'] == '14804-9') &amp;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['VALUE'] &lt;= </a:t>
            </a:r>
            <a:r>
              <a:rPr lang="en-US" sz="700" dirty="0" err="1">
                <a:solidFill>
                  <a:schemeClr val="tx1"/>
                </a:solidFill>
                <a:latin typeface="Courier New" panose="02070309020205020404" pitchFamily="49" charset="0"/>
              </a:rPr>
              <a:t>lactate_threshold</a:t>
            </a:r>
            <a:r>
              <a:rPr lang="en-US" sz="700" dirty="0">
                <a:solidFill>
                  <a:schemeClr val="tx1"/>
                </a:solidFill>
                <a:latin typeface="Courier New" panose="02070309020205020404" pitchFamily="49" charset="0"/>
              </a:rPr>
              <a:t>) &amp; (</a:t>
            </a:r>
            <a:r>
              <a:rPr lang="en-US" sz="700" dirty="0" err="1">
                <a:solidFill>
                  <a:schemeClr val="tx1"/>
                </a:solidFill>
                <a:latin typeface="Courier New" panose="02070309020205020404" pitchFamily="49" charset="0"/>
              </a:rPr>
              <a:t>covid_patients_obs</a:t>
            </a:r>
            <a:r>
              <a:rPr lang="en-US" sz="700" dirty="0">
                <a:solidFill>
                  <a:schemeClr val="tx1"/>
                </a:solidFill>
                <a:latin typeface="Courier New" panose="02070309020205020404" pitchFamily="49" charset="0"/>
              </a:rPr>
              <a:t>['survivor'] == 'False')).sum()</a:t>
            </a:r>
          </a:p>
          <a:p>
            <a:pPr>
              <a:lnSpc>
                <a:spcPct val="100000"/>
              </a:lnSpc>
              <a:spcBef>
                <a:spcPts val="600"/>
              </a:spcBef>
            </a:pPr>
            <a:r>
              <a:rPr lang="en-US" sz="700" dirty="0">
                <a:solidFill>
                  <a:schemeClr val="tx1"/>
                </a:solidFill>
                <a:latin typeface="Courier New" panose="02070309020205020404" pitchFamily="49" charset="0"/>
              </a:rPr>
              <a:t>print('There are {} below the Lactate dehydrogenase </a:t>
            </a:r>
            <a:r>
              <a:rPr lang="en-US" sz="700" dirty="0" err="1">
                <a:solidFill>
                  <a:schemeClr val="tx1"/>
                </a:solidFill>
                <a:latin typeface="Courier New" panose="02070309020205020404" pitchFamily="49" charset="0"/>
              </a:rPr>
              <a:t>threshold'.format</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count_above_threshold</a:t>
            </a:r>
            <a:r>
              <a:rPr lang="en-US" sz="700" dirty="0">
                <a:solidFill>
                  <a:schemeClr val="tx1"/>
                </a:solidFill>
                <a:latin typeface="Courier New" panose="02070309020205020404" pitchFamily="49" charset="0"/>
              </a:rPr>
              <a:t>))</a:t>
            </a:r>
          </a:p>
        </p:txBody>
      </p:sp>
    </p:spTree>
    <p:extLst>
      <p:ext uri="{BB962C8B-B14F-4D97-AF65-F5344CB8AC3E}">
        <p14:creationId xmlns:p14="http://schemas.microsoft.com/office/powerpoint/2010/main" val="255605030"/>
      </p:ext>
    </p:extLst>
  </p:cSld>
  <p:clrMapOvr>
    <a:masterClrMapping/>
  </p:clrMapOvr>
</p:sld>
</file>

<file path=ppt/theme/theme1.xml><?xml version="1.0" encoding="utf-8"?>
<a:theme xmlns:a="http://schemas.openxmlformats.org/drawingml/2006/main" name="Adorn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6067</TotalTime>
  <Words>17643</Words>
  <Application>Microsoft Office PowerPoint</Application>
  <PresentationFormat>Widescreen</PresentationFormat>
  <Paragraphs>1694</Paragraphs>
  <Slides>74</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74</vt:i4>
      </vt:variant>
    </vt:vector>
  </HeadingPairs>
  <TitlesOfParts>
    <vt:vector size="79" baseType="lpstr">
      <vt:lpstr>Aptos</vt:lpstr>
      <vt:lpstr>Arial</vt:lpstr>
      <vt:lpstr>Bembo</vt:lpstr>
      <vt:lpstr>Courier New</vt:lpstr>
      <vt:lpstr>AdornVTI</vt:lpstr>
      <vt:lpstr>Using Explainable AI to Assess Machine Learning Models on the Forecasting of Hospital Mortality in COVID-19 Patients</vt:lpstr>
      <vt:lpstr>Workflow</vt:lpstr>
      <vt:lpstr>Setup</vt:lpstr>
      <vt:lpstr>Data Acquisition</vt:lpstr>
      <vt:lpstr>Prep for Analysis</vt:lpstr>
      <vt:lpstr>Prep for Analysis</vt:lpstr>
      <vt:lpstr>Prep for Analysis</vt:lpstr>
      <vt:lpstr>Prep for Analysis</vt:lpstr>
      <vt:lpstr>Prep for Analysis</vt:lpstr>
      <vt:lpstr>Prep for Analysis</vt:lpstr>
      <vt:lpstr>Creating the dataframes for analysis</vt:lpstr>
      <vt:lpstr>Creating the dataframes for analysis</vt:lpstr>
      <vt:lpstr>Creating the dataframes for analysis</vt:lpstr>
      <vt:lpstr>Creating the dataframes for analysis</vt:lpstr>
      <vt:lpstr>Creating the dataframes for analysis</vt:lpstr>
      <vt:lpstr>Creating the dataframes for analysis</vt:lpstr>
      <vt:lpstr>Balance Data</vt:lpstr>
      <vt:lpstr>Balance Data</vt:lpstr>
      <vt:lpstr>Data Visualization</vt:lpstr>
      <vt:lpstr>Data Visualization</vt:lpstr>
      <vt:lpstr>Creating the dataframes for analysis</vt:lpstr>
      <vt:lpstr>Data prep for machine learning</vt:lpstr>
      <vt:lpstr>Data Visualization</vt:lpstr>
      <vt:lpstr>Machine Learning Modeling </vt:lpstr>
      <vt:lpstr>Installation and imports</vt:lpstr>
      <vt:lpstr>Splitting the dataset for use in our machine learning models</vt:lpstr>
      <vt:lpstr>Model Analysis &amp; Selection</vt:lpstr>
      <vt:lpstr>Model Analysis &amp; Selection</vt:lpstr>
      <vt:lpstr>Model Analysis &amp; Selection</vt:lpstr>
      <vt:lpstr>Model Analysis &amp; Evaluation: Useful Functions</vt:lpstr>
      <vt:lpstr>Model Analysis &amp; Evaluation</vt:lpstr>
      <vt:lpstr>Model Analysis &amp; Evaluation</vt:lpstr>
      <vt:lpstr>Model Analysis &amp; Evaluation</vt:lpstr>
      <vt:lpstr>Model Analysis &amp; Evaluation</vt:lpstr>
      <vt:lpstr>Model Analysis &amp; Evaluation</vt:lpstr>
      <vt:lpstr>Model Analysis &amp; Evaluation</vt:lpstr>
      <vt:lpstr>explainable AI to better understand the workings of the machine learning model</vt:lpstr>
      <vt:lpstr>Explainable AI with Shapley</vt:lpstr>
      <vt:lpstr>Explainable AI with Shapley</vt:lpstr>
      <vt:lpstr>Explainable AI with Shapley</vt:lpstr>
      <vt:lpstr>Explainable AI with Shapley</vt:lpstr>
      <vt:lpstr>Explainable AI with Shapley</vt:lpstr>
      <vt:lpstr>Explainable AI with Shapley</vt:lpstr>
      <vt:lpstr>Explainable AI with LIME</vt:lpstr>
      <vt:lpstr>Explainable AI with LIME: Single Instance</vt:lpstr>
      <vt:lpstr>Explainable AI with LIME: Single Instance</vt:lpstr>
      <vt:lpstr>Explainable AI with LIME: Multiple Instances</vt:lpstr>
      <vt:lpstr>Explainable AI with ELI5: Feature Importance</vt:lpstr>
      <vt:lpstr>Explainable AI with ELI5: Permutation Importance</vt:lpstr>
      <vt:lpstr>Explainable AI with ELI5</vt:lpstr>
      <vt:lpstr>Using Glassbox and blackbox modeling with interpretml </vt:lpstr>
      <vt:lpstr>Explainable AI with InterpretML</vt:lpstr>
      <vt:lpstr>Explainable AI with InterpretML: Glassbox EBM</vt:lpstr>
      <vt:lpstr>Explainable AI with InterpretML: Glassbox EBM</vt:lpstr>
      <vt:lpstr>Explainable AI with InterpretML: Glassbox EBM</vt:lpstr>
      <vt:lpstr>Explainable AI with InterpretML: Glassbox EBM</vt:lpstr>
      <vt:lpstr>Explainable AI with InterpretML: Decision Tree</vt:lpstr>
      <vt:lpstr>Explainable AI with InterpretML: Blackbox PCA</vt:lpstr>
      <vt:lpstr>Explainable AI with InterpretML: Blackbox PCA</vt:lpstr>
      <vt:lpstr>Replacing XGBoost with a Deep Learning Model and running XAI</vt:lpstr>
      <vt:lpstr>Converting XGBoost to Deep Learning and running XAI</vt:lpstr>
      <vt:lpstr>Converting XGBoost to Deep Learning and running XAI</vt:lpstr>
      <vt:lpstr>Explainable AI with Captum</vt:lpstr>
      <vt:lpstr>Explainable AI with Captum</vt:lpstr>
      <vt:lpstr>Explainable AI with Captum: Model setup</vt:lpstr>
      <vt:lpstr>Explainable AI with Captum: Model training</vt:lpstr>
      <vt:lpstr>Explainable AI with Captum: Model training</vt:lpstr>
      <vt:lpstr>Explainable AI with Captum: Model evaluation</vt:lpstr>
      <vt:lpstr>Explainable AI with Captum: Comparing different attribution algorithms</vt:lpstr>
      <vt:lpstr>Explainable AI with Captum: Comparing different attribution algorithms</vt:lpstr>
      <vt:lpstr>Explainable AI with Captum: Comparing different attribution algorithms</vt:lpstr>
      <vt:lpstr>Explainable AI with Captum: Layer Attribution &amp; Model Weights</vt:lpstr>
      <vt:lpstr>Explainable AI with Captum: Layer Attribution &amp; Model Weights</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G</dc:creator>
  <cp:lastModifiedBy>Greg G</cp:lastModifiedBy>
  <cp:revision>282</cp:revision>
  <dcterms:created xsi:type="dcterms:W3CDTF">2024-02-09T20:00:31Z</dcterms:created>
  <dcterms:modified xsi:type="dcterms:W3CDTF">2024-04-24T18:38:35Z</dcterms:modified>
</cp:coreProperties>
</file>