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8" r:id="rId2"/>
    <p:sldId id="263" r:id="rId3"/>
    <p:sldId id="262" r:id="rId4"/>
    <p:sldId id="272" r:id="rId5"/>
    <p:sldId id="273" r:id="rId6"/>
    <p:sldId id="265" r:id="rId7"/>
    <p:sldId id="266" r:id="rId8"/>
    <p:sldId id="278" r:id="rId9"/>
    <p:sldId id="267" r:id="rId10"/>
    <p:sldId id="268" r:id="rId11"/>
    <p:sldId id="269" r:id="rId12"/>
    <p:sldId id="275" r:id="rId13"/>
    <p:sldId id="279" r:id="rId14"/>
    <p:sldId id="280" r:id="rId15"/>
    <p:sldId id="281" r:id="rId16"/>
  </p:sldIdLst>
  <p:sldSz cx="9144000" cy="6858000" type="screen4x3"/>
  <p:notesSz cx="6894513" cy="9180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4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7622" cy="460620"/>
          </a:xfrm>
          <a:prstGeom prst="rect">
            <a:avLst/>
          </a:prstGeom>
        </p:spPr>
        <p:txBody>
          <a:bodyPr vert="horz" lIns="91851" tIns="45926" rIns="91851" bIns="4592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5295" y="0"/>
            <a:ext cx="2987622" cy="460620"/>
          </a:xfrm>
          <a:prstGeom prst="rect">
            <a:avLst/>
          </a:prstGeom>
        </p:spPr>
        <p:txBody>
          <a:bodyPr vert="horz" lIns="91851" tIns="45926" rIns="91851" bIns="45926" rtlCol="0"/>
          <a:lstStyle>
            <a:lvl1pPr algn="r">
              <a:defRPr sz="1200"/>
            </a:lvl1pPr>
          </a:lstStyle>
          <a:p>
            <a:fld id="{0EE44E5B-2B90-466E-9095-2CBA6186D766}" type="datetimeFigureOut">
              <a:rPr lang="en-US" smtClean="0"/>
              <a:t>7/29/2016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25" y="1147763"/>
            <a:ext cx="4132263" cy="3098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51" tIns="45926" rIns="91851" bIns="459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452" y="4418122"/>
            <a:ext cx="5515610" cy="3614827"/>
          </a:xfrm>
          <a:prstGeom prst="rect">
            <a:avLst/>
          </a:prstGeom>
        </p:spPr>
        <p:txBody>
          <a:bodyPr vert="horz" lIns="91851" tIns="45926" rIns="91851" bIns="4592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19895"/>
            <a:ext cx="2987622" cy="460619"/>
          </a:xfrm>
          <a:prstGeom prst="rect">
            <a:avLst/>
          </a:prstGeom>
        </p:spPr>
        <p:txBody>
          <a:bodyPr vert="horz" lIns="91851" tIns="45926" rIns="91851" bIns="4592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5295" y="8719895"/>
            <a:ext cx="2987622" cy="460619"/>
          </a:xfrm>
          <a:prstGeom prst="rect">
            <a:avLst/>
          </a:prstGeom>
        </p:spPr>
        <p:txBody>
          <a:bodyPr vert="horz" lIns="91851" tIns="45926" rIns="91851" bIns="45926" rtlCol="0" anchor="b"/>
          <a:lstStyle>
            <a:lvl1pPr algn="r">
              <a:defRPr sz="1200"/>
            </a:lvl1pPr>
          </a:lstStyle>
          <a:p>
            <a:fld id="{378E7E1E-3AA9-4BFA-B32D-56B047DAA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5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483360"/>
            <a:ext cx="8229600" cy="4409440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buFontTx/>
              <a:buNone/>
              <a:defRPr baseline="0"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400"/>
            <a:ext cx="8229600" cy="223520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buFontTx/>
              <a:buNone/>
              <a:defRPr sz="2000" b="1" baseline="0">
                <a:solidFill>
                  <a:schemeClr val="accent1">
                    <a:lumMod val="90000"/>
                    <a:lumOff val="10000"/>
                  </a:schemeClr>
                </a:solidFill>
                <a:latin typeface="Century Gothic" pitchFamily="34" charset="0"/>
                <a:cs typeface="Century Gothic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latin typeface="Century Gothic" pitchFamily="34" charset="0"/>
              </a:defRPr>
            </a:lvl1pPr>
          </a:lstStyle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66799"/>
            <a:ext cx="8229600" cy="48463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Century Gothic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552202"/>
            <a:ext cx="8229600" cy="3106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DBE9D-EE8E-40B1-95DB-744A6CA39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F6E40C-92AA-4144-B224-3E796776A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>
              <a:defRPr>
                <a:solidFill>
                  <a:schemeClr val="tx1"/>
                </a:solidFill>
                <a:latin typeface="Century Gothic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57E059-C674-49C4-B584-ED2783136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483360"/>
            <a:ext cx="8229600" cy="4409440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buFontTx/>
              <a:buNone/>
              <a:defRPr baseline="0">
                <a:solidFill>
                  <a:schemeClr val="tx1"/>
                </a:solidFill>
                <a:latin typeface="Century Gothic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168400"/>
            <a:ext cx="8229600" cy="223520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buFontTx/>
              <a:buNone/>
              <a:defRPr sz="2000" b="1" baseline="0">
                <a:solidFill>
                  <a:schemeClr val="accent1">
                    <a:lumMod val="90000"/>
                    <a:lumOff val="10000"/>
                  </a:schemeClr>
                </a:solidFill>
                <a:latin typeface="Century Gothic" pitchFamily="34" charset="0"/>
                <a:cs typeface="Century Gothic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63E37-8CA0-422A-944C-094FB83CA5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066799"/>
            <a:ext cx="8229600" cy="48463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Century Gothic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552202"/>
            <a:ext cx="8229600" cy="31061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3FDB3-F36F-4401-9C9C-4A7B9CD80A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800" b="0">
                <a:solidFill>
                  <a:schemeClr val="accent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  <a:latin typeface="Century Gothic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2676-C1E7-4921-8EAE-E5813489B7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52450"/>
            <a:ext cx="8229600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ALL CAPS SLIDE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30950"/>
            <a:ext cx="12049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accent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fld id="{5E72CC02-B25B-455D-8EAB-266315284F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7200" y="923925"/>
            <a:ext cx="8229600" cy="0"/>
          </a:xfrm>
          <a:prstGeom prst="line">
            <a:avLst/>
          </a:prstGeom>
          <a:ln w="3175" cmpd="sng"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7" name="Content Placeholder 3" descr="Buxton Logo.png"/>
          <p:cNvPicPr>
            <a:picLocks noChangeAspect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39063" y="6429375"/>
            <a:ext cx="766762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457200" y="6330950"/>
            <a:ext cx="8229600" cy="0"/>
          </a:xfrm>
          <a:prstGeom prst="line">
            <a:avLst/>
          </a:prstGeom>
          <a:ln w="3175" cmpd="sng">
            <a:solidFill>
              <a:schemeClr val="tx2">
                <a:lumMod val="90000"/>
                <a:lumOff val="1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000" kern="1200">
          <a:solidFill>
            <a:srgbClr val="1E6948"/>
          </a:solidFill>
          <a:latin typeface="Century Gothic" pitchFamily="34" charset="0"/>
          <a:ea typeface="ＭＳ Ｐゴシック" charset="0"/>
          <a:cs typeface="Century Gothic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1E6948"/>
          </a:solidFill>
          <a:latin typeface="Gotham HTF Light" charset="0"/>
          <a:ea typeface="ＭＳ Ｐゴシック" charset="0"/>
          <a:cs typeface="Gotham HTF Light" pitchFamily="50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1E6948"/>
          </a:solidFill>
          <a:latin typeface="Gotham HTF Light" charset="0"/>
          <a:ea typeface="ＭＳ Ｐゴシック" charset="0"/>
          <a:cs typeface="Gotham HTF Light" pitchFamily="50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1E6948"/>
          </a:solidFill>
          <a:latin typeface="Gotham HTF Light" charset="0"/>
          <a:ea typeface="ＭＳ Ｐゴシック" charset="0"/>
          <a:cs typeface="Gotham HTF Light" pitchFamily="50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1E6948"/>
          </a:solidFill>
          <a:latin typeface="Gotham HTF Light" charset="0"/>
          <a:ea typeface="ＭＳ Ｐゴシック" charset="0"/>
          <a:cs typeface="Gotham HTF Light" pitchFamily="50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000">
          <a:solidFill>
            <a:srgbClr val="1E6948"/>
          </a:solidFill>
          <a:latin typeface="DIN-Light"/>
          <a:ea typeface="DIN-Light"/>
          <a:cs typeface="DIN-Light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000">
          <a:solidFill>
            <a:srgbClr val="1E6948"/>
          </a:solidFill>
          <a:latin typeface="DIN-Light"/>
          <a:ea typeface="DIN-Light"/>
          <a:cs typeface="DIN-Light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000">
          <a:solidFill>
            <a:srgbClr val="1E6948"/>
          </a:solidFill>
          <a:latin typeface="DIN-Light"/>
          <a:ea typeface="DIN-Light"/>
          <a:cs typeface="DIN-Light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000">
          <a:solidFill>
            <a:srgbClr val="1E6948"/>
          </a:solidFill>
          <a:latin typeface="DIN-Light"/>
          <a:ea typeface="DIN-Light"/>
          <a:cs typeface="DIN-Light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rgbClr val="454745"/>
          </a:solidFill>
          <a:latin typeface="DIN-Regular"/>
          <a:ea typeface="ＭＳ Ｐゴシック" charset="0"/>
          <a:cs typeface="DIN-Regular"/>
        </a:defRPr>
      </a:lvl1pPr>
      <a:lvl2pPr marL="4572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DIN-Regular"/>
          <a:ea typeface="DIN-Regular"/>
          <a:cs typeface="DIN-Regular"/>
        </a:defRPr>
      </a:lvl2pPr>
      <a:lvl3pPr marL="9144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DIN-Regular"/>
          <a:ea typeface="DIN-Regular"/>
          <a:cs typeface="DIN-Regular"/>
        </a:defRPr>
      </a:lvl3pPr>
      <a:lvl4pPr marL="1371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DIN-Regular"/>
          <a:ea typeface="DIN-Regular"/>
          <a:cs typeface="DIN-Regular"/>
        </a:defRPr>
      </a:lvl4pPr>
      <a:lvl5pPr marL="18288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1600" kern="1200">
          <a:solidFill>
            <a:schemeClr val="tx1"/>
          </a:solidFill>
          <a:latin typeface="DIN-Regular"/>
          <a:ea typeface="DIN-Regular"/>
          <a:cs typeface="DIN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772400" cy="1470025"/>
          </a:xfrm>
        </p:spPr>
        <p:txBody>
          <a:bodyPr/>
          <a:lstStyle/>
          <a:p>
            <a:r>
              <a:rPr lang="en-US" dirty="0"/>
              <a:t>Release 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355975"/>
            <a:ext cx="6400800" cy="1752600"/>
          </a:xfrm>
        </p:spPr>
        <p:txBody>
          <a:bodyPr/>
          <a:lstStyle/>
          <a:p>
            <a:r>
              <a:rPr lang="en-US" sz="2400" dirty="0"/>
              <a:t>Release 4.001.05</a:t>
            </a:r>
          </a:p>
          <a:p>
            <a:r>
              <a:rPr lang="en-US" sz="2400" dirty="0"/>
              <a:t>August 2,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2676-C1E7-4921-8EAE-E5813489B79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of Interest – Expanded Info Windows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3810000" cy="4953000"/>
          </a:xfrm>
        </p:spPr>
        <p:txBody>
          <a:bodyPr/>
          <a:lstStyle/>
          <a:p>
            <a:r>
              <a:rPr lang="en-US" b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institutions in Buxton Data that have Point of Interest information (e.g. Schools, Hospitals, Credit Unions, </a:t>
            </a:r>
            <a:r>
              <a:rPr lang="en-US" dirty="0" err="1"/>
              <a:t>etc</a:t>
            </a:r>
            <a:r>
              <a:rPr lang="en-US" dirty="0"/>
              <a:t>), info windows will now display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How To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Turn on a Point of Interest item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Left click on the icon on the 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Expand the info window to view the data (see arrow example)</a:t>
            </a:r>
          </a:p>
          <a:p>
            <a:endParaRPr lang="en-US" b="1" dirty="0"/>
          </a:p>
          <a:p>
            <a:r>
              <a:rPr lang="en-US" b="1" dirty="0"/>
              <a:t>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greater insight into a location without having to run a report or go outside of the platform to get that information.</a:t>
            </a:r>
          </a:p>
          <a:p>
            <a:pPr marL="0" indent="0"/>
            <a:endParaRPr lang="en-US" dirty="0"/>
          </a:p>
          <a:p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776" y="1573023"/>
            <a:ext cx="965798" cy="626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260" y="3505200"/>
            <a:ext cx="752580" cy="7811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125" y="4423409"/>
            <a:ext cx="2524020" cy="15760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125" y="1914421"/>
            <a:ext cx="2515228" cy="11650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4125" y="3276600"/>
            <a:ext cx="2425281" cy="8760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58676" y="1524403"/>
            <a:ext cx="19812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latin typeface="Century Gothic" pitchFamily="34" charset="0"/>
                <a:ea typeface="ＭＳ Ｐゴシック" charset="0"/>
                <a:cs typeface="DIN-Regular"/>
              </a:rPr>
              <a:t>Examples: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034072" y="1800805"/>
            <a:ext cx="2335487" cy="2030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019800" y="3103893"/>
            <a:ext cx="2335487" cy="2030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019800" y="4246893"/>
            <a:ext cx="2335487" cy="2030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019800" y="5999493"/>
            <a:ext cx="2335487" cy="2030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9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Options – Mobile or Desktop Version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4114800" cy="5187950"/>
          </a:xfrm>
        </p:spPr>
        <p:txBody>
          <a:bodyPr/>
          <a:lstStyle/>
          <a:p>
            <a:r>
              <a:rPr lang="en-US" b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Mobile users are now able to select a link to navigate to the desktop site on a mobile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the optimal SCOUT experience is on a desktop, tablet users on the go will benefit from this ability (</a:t>
            </a:r>
            <a:r>
              <a:rPr lang="en-US" i="1" dirty="0"/>
              <a:t>not available for the dashboard or My Data</a:t>
            </a:r>
            <a:r>
              <a:rPr lang="en-US" dirty="0"/>
              <a:t>)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How To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From the mobile site, select the “Full Site” link at the bottom of the main page. This will redirect you to the desktop SCOUT site.</a:t>
            </a:r>
          </a:p>
          <a:p>
            <a:endParaRPr lang="en-US" b="1" dirty="0"/>
          </a:p>
          <a:p>
            <a:r>
              <a:rPr lang="en-US" b="1" dirty="0"/>
              <a:t>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Allows clients on the go to utilize the full SCOUT site.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616" y="1524000"/>
            <a:ext cx="3286584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8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Click Changes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3810000" cy="4953000"/>
          </a:xfrm>
        </p:spPr>
        <p:txBody>
          <a:bodyPr/>
          <a:lstStyle/>
          <a:p>
            <a:r>
              <a:rPr lang="en-US" b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organization to the contextual click to keep it short and easy to use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How To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Same usage as before – right click points, geographies, or free space on the map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 for more options while keeping the contextual menu concise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451662"/>
            <a:ext cx="2547257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07528" y="3700076"/>
            <a:ext cx="1295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b="0" i="0" dirty="0">
                <a:latin typeface="DIN-Bold"/>
                <a:cs typeface="DIN-Bold"/>
              </a:rPr>
              <a:t>After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07528" y="1143000"/>
            <a:ext cx="1295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b="0" i="0" dirty="0">
                <a:latin typeface="DIN-Bold"/>
                <a:cs typeface="DIN-Bold"/>
              </a:rPr>
              <a:t>Before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575" y="3977075"/>
            <a:ext cx="1555305" cy="211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5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Search Enhancement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3810000" cy="4953000"/>
          </a:xfrm>
        </p:spPr>
        <p:txBody>
          <a:bodyPr/>
          <a:lstStyle/>
          <a:p>
            <a:r>
              <a:rPr lang="en-US" b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Mobile search for businesses has been enhanced to return the top 25 businesses instead of only one return.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addresses can still be searched for.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b="1" dirty="0"/>
              <a:t>How To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Same as before – search for a business by type (e.g. “Pizza”, “BBQ”,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Allows for clients to more easily toggle through search results instead of having to be very specific with their search term.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026" name="Picture 7" descr="image0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1133475"/>
            <a:ext cx="32766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475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Pushpins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3810000" cy="4953000"/>
          </a:xfrm>
        </p:spPr>
        <p:txBody>
          <a:bodyPr/>
          <a:lstStyle/>
          <a:p>
            <a:r>
              <a:rPr lang="en-US" b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Previously, pushpins could be moved too easily or even accidentally just by clicking and dragging them.</a:t>
            </a:r>
          </a:p>
          <a:p>
            <a:pPr marL="0" indent="0"/>
            <a:r>
              <a:rPr lang="en-US" b="1" dirty="0"/>
              <a:t>How To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Left click and hold on the pushpin, for a second, and a loading bar will appear on top of the pushpin.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Once the loading bar is complete, the pushpin will begin to ‘bounce’ up and down indicating that it’s ready to move.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Click the pushpin again and move as desired, release when finished.</a:t>
            </a:r>
            <a:endParaRPr lang="en-US" b="1" dirty="0"/>
          </a:p>
          <a:p>
            <a:r>
              <a:rPr lang="en-US" b="1" dirty="0"/>
              <a:t>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Eliminates ‘accidentally’ moving pushpins.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819400"/>
            <a:ext cx="1451428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76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Bug fixes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3810000" cy="4953000"/>
          </a:xfrm>
        </p:spPr>
        <p:txBody>
          <a:bodyPr/>
          <a:lstStyle/>
          <a:p>
            <a:r>
              <a:rPr lang="en-US" b="1" dirty="0"/>
              <a:t>Fixed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 logout time is now 8 hours across the Platform</a:t>
            </a:r>
          </a:p>
          <a:p>
            <a:pPr marL="0" indent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 Windows now account for long location names</a:t>
            </a:r>
          </a:p>
          <a:p>
            <a:pPr marL="0" indent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Contextual Click now accounts for long names (e.g. long customer type names)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03" y="1905000"/>
            <a:ext cx="3829584" cy="3200847"/>
          </a:xfrm>
          <a:prstGeom prst="rect">
            <a:avLst/>
          </a:prstGeom>
          <a:effectLst>
            <a:softEdge rad="228600"/>
          </a:effectLst>
        </p:spPr>
      </p:pic>
    </p:spTree>
    <p:extLst>
      <p:ext uri="{BB962C8B-B14F-4D97-AF65-F5344CB8AC3E}">
        <p14:creationId xmlns:p14="http://schemas.microsoft.com/office/powerpoint/2010/main" val="217454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458755" y="1401901"/>
            <a:ext cx="80772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9400" algn="l"/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79400" algn="l"/>
                <a:tab pos="5937250" algn="r"/>
              </a:tabLst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Enhancement</a:t>
            </a:r>
            <a:r>
              <a:rPr kumimoji="0" lang="en-US" altLang="en-US" sz="20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</a:t>
            </a:r>
            <a:r>
              <a:rPr kumimoji="0" lang="en-US" altLang="en-US" sz="2000" b="1" i="0" u="sng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#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279400" algn="l"/>
                <a:tab pos="5937250" algn="r"/>
              </a:tabLs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Grouping Competitors / Cotenants	3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279400" algn="l"/>
                <a:tab pos="5937250" algn="r"/>
              </a:tabLst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Attach Files to Locations	6</a:t>
            </a:r>
          </a:p>
          <a:p>
            <a:pPr marL="285750" indent="-285750" defTabSz="914400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Traffic – Standard	7</a:t>
            </a:r>
          </a:p>
          <a:p>
            <a:pPr marL="285750" indent="-285750" defTabSz="914400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Traffic – GPS Daypart	8</a:t>
            </a:r>
          </a:p>
          <a:p>
            <a:pPr marL="285750" indent="-285750" defTabSz="914400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 Item Labels	9</a:t>
            </a:r>
          </a:p>
          <a:p>
            <a:pPr marL="285750" indent="-285750" defTabSz="914400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Points of Interest – Expanded Info Windows	10</a:t>
            </a: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defTabSz="914400"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Options – Mobile or Desktop Version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11</a:t>
            </a:r>
          </a:p>
          <a:p>
            <a:pPr marL="285750" indent="-285750" defTabSz="914400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Contextual Click Changes	12</a:t>
            </a:r>
          </a:p>
          <a:p>
            <a:pPr marL="285750" indent="-285750" defTabSz="914400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Search	13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2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Competitors / Cotenants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3810000" cy="4953000"/>
          </a:xfrm>
        </p:spPr>
        <p:txBody>
          <a:bodyPr/>
          <a:lstStyle/>
          <a:p>
            <a:r>
              <a:rPr lang="en-US" b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clients to group businesses as desired into custom groups instead of having to scroll through an unfiltered list.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47800"/>
            <a:ext cx="3962400" cy="25865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4267200"/>
            <a:ext cx="35052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latin typeface="Century Gothic" pitchFamily="34" charset="0"/>
                <a:ea typeface="ＭＳ Ｐゴシック" charset="0"/>
                <a:cs typeface="DIN-Regular"/>
              </a:rPr>
              <a:t>In this example, Target is located in the ‘Shopping Centers’ Folder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629400" y="3352800"/>
            <a:ext cx="152400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Competitors / Cotenants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3810000" cy="4953000"/>
          </a:xfrm>
        </p:spPr>
        <p:txBody>
          <a:bodyPr/>
          <a:lstStyle/>
          <a:p>
            <a:pPr marL="0" indent="0"/>
            <a:r>
              <a:rPr lang="en-US" b="1" dirty="0"/>
              <a:t>How To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 Buxton Data, select the businesses section and find the business you would like to group.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Select the ‘</a:t>
            </a:r>
            <a:r>
              <a:rPr lang="en-US" b="1" dirty="0"/>
              <a:t>+</a:t>
            </a:r>
            <a:r>
              <a:rPr lang="en-US" dirty="0"/>
              <a:t>’ icon next to the desired business to launch the grouping dialog.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Choose Competitor or Cotenant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Select the group to add it to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New groups can be created from the View Tree area (just like new Pushpin Types)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066800"/>
            <a:ext cx="3124200" cy="25919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722785"/>
            <a:ext cx="2971800" cy="250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0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Competitors / Cotenants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3962400" cy="4953000"/>
          </a:xfrm>
        </p:spPr>
        <p:txBody>
          <a:bodyPr/>
          <a:lstStyle/>
          <a:p>
            <a:pPr marL="0" indent="0"/>
            <a:r>
              <a:rPr lang="en-US" b="1" dirty="0"/>
              <a:t>How To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business you choose now resides in its group, in the Competitors and Cotenants section of the view tree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Groups make it faster and easier to find competitors/cotenants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Greater customization for client experience eliminating the need for the user to scroll through an unfiltered list</a:t>
            </a:r>
          </a:p>
          <a:p>
            <a:endParaRPr lang="en-US" b="1" dirty="0"/>
          </a:p>
          <a:p>
            <a:r>
              <a:rPr lang="en-US" b="1" dirty="0"/>
              <a:t>Difference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Locations are turned on company by company, vs group by group</a:t>
            </a:r>
          </a:p>
          <a:p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848" y="1143000"/>
            <a:ext cx="3419952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4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 Files to Locations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3810000" cy="5187950"/>
          </a:xfrm>
        </p:spPr>
        <p:txBody>
          <a:bodyPr/>
          <a:lstStyle/>
          <a:p>
            <a:r>
              <a:rPr lang="en-US" sz="1400" b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Allows clients to attach files to stores or pushpins</a:t>
            </a:r>
          </a:p>
          <a:p>
            <a:pPr marL="0" indent="0"/>
            <a:endParaRPr lang="en-US" sz="1000" dirty="0"/>
          </a:p>
          <a:p>
            <a:pPr marL="0" indent="0"/>
            <a:r>
              <a:rPr lang="en-US" sz="1400" b="1" dirty="0"/>
              <a:t>How To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Right click on a store or pushpin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Select ‘</a:t>
            </a:r>
            <a:r>
              <a:rPr lang="en-US" sz="1400" i="1" dirty="0"/>
              <a:t>Browse Files</a:t>
            </a:r>
            <a:r>
              <a:rPr lang="en-US" sz="1400" dirty="0"/>
              <a:t>’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Use Manual Upload (one file at a time) or Drag &amp; Drop (multiple files at once)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Select the desired folder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Users can then access the file from that dialog or through the file browser</a:t>
            </a:r>
          </a:p>
          <a:p>
            <a:endParaRPr lang="en-US" sz="1000" b="1" dirty="0"/>
          </a:p>
          <a:p>
            <a:r>
              <a:rPr lang="en-US" sz="1400" b="1" dirty="0"/>
              <a:t>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Allows clients to attach store specific information to individual locations</a:t>
            </a:r>
          </a:p>
          <a:p>
            <a:endParaRPr lang="en-US" sz="1000" dirty="0"/>
          </a:p>
          <a:p>
            <a:pPr lvl="0"/>
            <a:r>
              <a:rPr lang="en-US" sz="1400" b="1" dirty="0">
                <a:solidFill>
                  <a:srgbClr val="313231"/>
                </a:solidFill>
              </a:rPr>
              <a:t>Noteworthy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13231"/>
                </a:solidFill>
              </a:rPr>
              <a:t>We do not currently have the ability to move a client’s existing files tied to a location in SCOUT 3 to the same in SCOUT 4</a:t>
            </a:r>
          </a:p>
          <a:p>
            <a:pPr marL="0" indent="0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636" y="1147665"/>
            <a:ext cx="2467319" cy="236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509865"/>
            <a:ext cx="2095792" cy="657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22090"/>
          <a:stretch/>
        </p:blipFill>
        <p:spPr>
          <a:xfrm>
            <a:off x="5681636" y="4648200"/>
            <a:ext cx="2661722" cy="110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2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– Standard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199" y="1029140"/>
            <a:ext cx="4419601" cy="5301809"/>
          </a:xfrm>
        </p:spPr>
        <p:txBody>
          <a:bodyPr/>
          <a:lstStyle/>
          <a:p>
            <a:r>
              <a:rPr lang="en-US" b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Visualizes traffic count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Adds the traffic info experienced in SCOUT 3 to SCOUT 4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How To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 to Buxton Data / Points of Interest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Check the box for traffic counts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Will be added to all SCOUT 4 clients who do not have the enhanced GPS Traffic </a:t>
            </a:r>
          </a:p>
          <a:p>
            <a:endParaRPr lang="en-US" b="1" dirty="0"/>
          </a:p>
          <a:p>
            <a:r>
              <a:rPr lang="en-US" b="1" dirty="0"/>
              <a:t>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Insight into average daily traffic volumes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647736"/>
            <a:ext cx="1428949" cy="638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272" y="1380999"/>
            <a:ext cx="1457528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6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– GPS Daypart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4267200" cy="4953000"/>
          </a:xfrm>
        </p:spPr>
        <p:txBody>
          <a:bodyPr/>
          <a:lstStyle/>
          <a:p>
            <a:r>
              <a:rPr lang="en-US" b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Visualizes day-part traffic count data vs average daily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Visualizes traffic count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be loaded only to clients who have paid for this feature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How To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 to Buxton Data / Points of Interest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Check the box for Traffic Counts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Select the Visualize button to filter data by time of day and / or total 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Click ‘Update’ after making changes</a:t>
            </a:r>
          </a:p>
          <a:p>
            <a:endParaRPr lang="en-US" b="1" dirty="0"/>
          </a:p>
          <a:p>
            <a:r>
              <a:rPr lang="en-US" b="1" dirty="0"/>
              <a:t>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insight into traffic information at greater granularity than average daily volumes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3962400"/>
            <a:ext cx="3747148" cy="1855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273" y="2722052"/>
            <a:ext cx="2360645" cy="9171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26500" t="8889" r="60250" b="72161"/>
          <a:stretch/>
        </p:blipFill>
        <p:spPr>
          <a:xfrm>
            <a:off x="5349551" y="1111898"/>
            <a:ext cx="3335694" cy="161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4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Item Labels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1143000"/>
            <a:ext cx="3810000" cy="4953000"/>
          </a:xfrm>
        </p:spPr>
        <p:txBody>
          <a:bodyPr/>
          <a:lstStyle/>
          <a:p>
            <a:r>
              <a:rPr lang="en-US" b="1" dirty="0"/>
              <a:t>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clients to show/hide labels and values for each type of map item</a:t>
            </a:r>
          </a:p>
          <a:p>
            <a:pPr marL="0" indent="0"/>
            <a:endParaRPr lang="en-US" dirty="0"/>
          </a:p>
          <a:p>
            <a:pPr marL="0" indent="0"/>
            <a:r>
              <a:rPr lang="en-US" b="1" dirty="0"/>
              <a:t>How To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Turn on a map item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 to active items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Select the dropdown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Toggle the checkboxes for “Show Labels” and “Show Values”</a:t>
            </a:r>
          </a:p>
          <a:p>
            <a:endParaRPr lang="en-US" b="1" dirty="0"/>
          </a:p>
          <a:p>
            <a:r>
              <a:rPr lang="en-US" b="1" dirty="0"/>
              <a:t>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Allows client to see the data for that item without having to hover or open info windows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A14ECDA0-4513-475D-9DCC-DB42E842CA1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495800"/>
            <a:ext cx="3408285" cy="1143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078657"/>
            <a:ext cx="3410426" cy="1305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272" y="2755433"/>
            <a:ext cx="1524213" cy="552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310" y="2667000"/>
            <a:ext cx="1286628" cy="139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51964"/>
      </p:ext>
    </p:extLst>
  </p:cSld>
  <p:clrMapOvr>
    <a:masterClrMapping/>
  </p:clrMapOvr>
</p:sld>
</file>

<file path=ppt/theme/theme1.xml><?xml version="1.0" encoding="utf-8"?>
<a:theme xmlns:a="http://schemas.openxmlformats.org/drawingml/2006/main" name="buxton-cbre">
  <a:themeElements>
    <a:clrScheme name="Buxton 1">
      <a:dk1>
        <a:srgbClr val="313231"/>
      </a:dk1>
      <a:lt1>
        <a:sysClr val="window" lastClr="FFFFFF"/>
      </a:lt1>
      <a:dk2>
        <a:srgbClr val="154932"/>
      </a:dk2>
      <a:lt2>
        <a:srgbClr val="EEECE1"/>
      </a:lt2>
      <a:accent1>
        <a:srgbClr val="154932"/>
      </a:accent1>
      <a:accent2>
        <a:srgbClr val="1A948E"/>
      </a:accent2>
      <a:accent3>
        <a:srgbClr val="99BE2D"/>
      </a:accent3>
      <a:accent4>
        <a:srgbClr val="4B3B2A"/>
      </a:accent4>
      <a:accent5>
        <a:srgbClr val="DC9D22"/>
      </a:accent5>
      <a:accent6>
        <a:srgbClr val="949594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>
          <a:spcBef>
            <a:spcPts val="0"/>
          </a:spcBef>
          <a:defRPr b="0" i="0" dirty="0" smtClean="0">
            <a:latin typeface="DIN-Bold"/>
            <a:cs typeface="DIN-Bold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5116</TotalTime>
  <Words>967</Words>
  <Application>Microsoft Office PowerPoint</Application>
  <PresentationFormat>On-screen Show (4:3)</PresentationFormat>
  <Paragraphs>170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ＭＳ Ｐゴシック</vt:lpstr>
      <vt:lpstr>Arial</vt:lpstr>
      <vt:lpstr>Calibri</vt:lpstr>
      <vt:lpstr>Century Gothic</vt:lpstr>
      <vt:lpstr>Courier New</vt:lpstr>
      <vt:lpstr>DIN-Bold</vt:lpstr>
      <vt:lpstr>DIN-Light</vt:lpstr>
      <vt:lpstr>DIN-Regular</vt:lpstr>
      <vt:lpstr>Gotham HTF Light</vt:lpstr>
      <vt:lpstr>Times New Roman</vt:lpstr>
      <vt:lpstr>buxton-cbre</vt:lpstr>
      <vt:lpstr>Release Notes</vt:lpstr>
      <vt:lpstr>Table of Contents</vt:lpstr>
      <vt:lpstr>Grouping Competitors / Cotenants</vt:lpstr>
      <vt:lpstr>Grouping Competitors / Cotenants</vt:lpstr>
      <vt:lpstr>Grouping Competitors / Cotenants</vt:lpstr>
      <vt:lpstr>Attach Files to Locations</vt:lpstr>
      <vt:lpstr>Traffic – Standard</vt:lpstr>
      <vt:lpstr>Traffic – GPS Daypart</vt:lpstr>
      <vt:lpstr>Map Item Labels</vt:lpstr>
      <vt:lpstr>Points of Interest – Expanded Info Windows</vt:lpstr>
      <vt:lpstr>Mobile Options – Mobile or Desktop Version</vt:lpstr>
      <vt:lpstr>Contextual Click Changes</vt:lpstr>
      <vt:lpstr>Mobile Search Enhancement</vt:lpstr>
      <vt:lpstr>Moving Pushpins</vt:lpstr>
      <vt:lpstr>Notable Bug fixes</vt:lpstr>
    </vt:vector>
  </TitlesOfParts>
  <Company>buxton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kmaurer</dc:creator>
  <cp:lastModifiedBy>Gregg Bursey</cp:lastModifiedBy>
  <cp:revision>329</cp:revision>
  <cp:lastPrinted>2016-07-21T19:22:29Z</cp:lastPrinted>
  <dcterms:created xsi:type="dcterms:W3CDTF">2014-03-10T13:31:19Z</dcterms:created>
  <dcterms:modified xsi:type="dcterms:W3CDTF">2016-07-29T14:38:00Z</dcterms:modified>
</cp:coreProperties>
</file>