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63" r:id="rId3"/>
    <p:sldId id="285" r:id="rId4"/>
    <p:sldId id="287" r:id="rId5"/>
    <p:sldId id="286" r:id="rId6"/>
    <p:sldId id="282" r:id="rId7"/>
    <p:sldId id="265" r:id="rId8"/>
    <p:sldId id="288" r:id="rId9"/>
    <p:sldId id="289" r:id="rId10"/>
    <p:sldId id="290" r:id="rId11"/>
    <p:sldId id="284" r:id="rId12"/>
    <p:sldId id="281" r:id="rId13"/>
  </p:sldIdLst>
  <p:sldSz cx="9144000" cy="6858000" type="screen4x3"/>
  <p:notesSz cx="6894513" cy="9180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4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7622" cy="460620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5295" y="0"/>
            <a:ext cx="2987622" cy="460620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r">
              <a:defRPr sz="1200"/>
            </a:lvl1pPr>
          </a:lstStyle>
          <a:p>
            <a:fld id="{0EE44E5B-2B90-466E-9095-2CBA6186D766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25" y="1147763"/>
            <a:ext cx="4132263" cy="3098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51" tIns="45926" rIns="91851" bIns="459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452" y="4418122"/>
            <a:ext cx="5515610" cy="3614827"/>
          </a:xfrm>
          <a:prstGeom prst="rect">
            <a:avLst/>
          </a:prstGeom>
        </p:spPr>
        <p:txBody>
          <a:bodyPr vert="horz" lIns="91851" tIns="45926" rIns="91851" bIns="4592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19895"/>
            <a:ext cx="2987622" cy="460619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5295" y="8719895"/>
            <a:ext cx="2987622" cy="460619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r">
              <a:defRPr sz="1200"/>
            </a:lvl1pPr>
          </a:lstStyle>
          <a:p>
            <a:fld id="{378E7E1E-3AA9-4BFA-B32D-56B047DAA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5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483360"/>
            <a:ext cx="8229600" cy="440944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buFontTx/>
              <a:buNone/>
              <a:defRPr baseline="0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400"/>
            <a:ext cx="8229600" cy="22352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buFontTx/>
              <a:buNone/>
              <a:defRPr sz="2000" b="1" baseline="0">
                <a:solidFill>
                  <a:schemeClr val="accent1">
                    <a:lumMod val="90000"/>
                    <a:lumOff val="10000"/>
                  </a:schemeClr>
                </a:solidFill>
                <a:latin typeface="Century Gothic" pitchFamily="34" charset="0"/>
                <a:cs typeface="Century Gothic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799"/>
            <a:ext cx="8229600" cy="48463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Century Gothic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552202"/>
            <a:ext cx="8229600" cy="3106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BE9D-EE8E-40B1-95DB-744A6CA39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F6E40C-92AA-4144-B224-3E796776A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>
                <a:solidFill>
                  <a:schemeClr val="tx1"/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57E059-C674-49C4-B584-ED2783136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483360"/>
            <a:ext cx="8229600" cy="440944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buFontTx/>
              <a:buNone/>
              <a:defRPr baseline="0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400"/>
            <a:ext cx="8229600" cy="22352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buFontTx/>
              <a:buNone/>
              <a:defRPr sz="2000" b="1" baseline="0">
                <a:solidFill>
                  <a:schemeClr val="accent1">
                    <a:lumMod val="90000"/>
                    <a:lumOff val="10000"/>
                  </a:schemeClr>
                </a:solidFill>
                <a:latin typeface="Century Gothic" pitchFamily="34" charset="0"/>
                <a:cs typeface="Century Gothic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63E37-8CA0-422A-944C-094FB83CA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799"/>
            <a:ext cx="8229600" cy="48463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Century Gothic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552202"/>
            <a:ext cx="8229600" cy="3106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3FDB3-F36F-4401-9C9C-4A7B9CD80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800" b="0">
                <a:solidFill>
                  <a:schemeClr val="accent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2676-C1E7-4921-8EAE-E5813489B7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5245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ALL CAPS SLIDE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30950"/>
            <a:ext cx="12049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accent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5E72CC02-B25B-455D-8EAB-266315284F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923925"/>
            <a:ext cx="8229600" cy="0"/>
          </a:xfrm>
          <a:prstGeom prst="line">
            <a:avLst/>
          </a:prstGeom>
          <a:ln w="3175" cmpd="sng"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7" name="Content Placeholder 3" descr="Buxton Logo.png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39063" y="6429375"/>
            <a:ext cx="766762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6330950"/>
            <a:ext cx="8229600" cy="0"/>
          </a:xfrm>
          <a:prstGeom prst="line">
            <a:avLst/>
          </a:prstGeom>
          <a:ln w="3175" cmpd="sng"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000" kern="1200">
          <a:solidFill>
            <a:srgbClr val="1E6948"/>
          </a:solidFill>
          <a:latin typeface="Century Gothic" pitchFamily="34" charset="0"/>
          <a:ea typeface="ＭＳ Ｐゴシック" charset="0"/>
          <a:cs typeface="Century Gothic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1E6948"/>
          </a:solidFill>
          <a:latin typeface="Gotham HTF Light" charset="0"/>
          <a:ea typeface="ＭＳ Ｐゴシック" charset="0"/>
          <a:cs typeface="Gotham HTF Light" pitchFamily="50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1E6948"/>
          </a:solidFill>
          <a:latin typeface="Gotham HTF Light" charset="0"/>
          <a:ea typeface="ＭＳ Ｐゴシック" charset="0"/>
          <a:cs typeface="Gotham HTF Light" pitchFamily="50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1E6948"/>
          </a:solidFill>
          <a:latin typeface="Gotham HTF Light" charset="0"/>
          <a:ea typeface="ＭＳ Ｐゴシック" charset="0"/>
          <a:cs typeface="Gotham HTF Light" pitchFamily="50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1E6948"/>
          </a:solidFill>
          <a:latin typeface="Gotham HTF Light" charset="0"/>
          <a:ea typeface="ＭＳ Ｐゴシック" charset="0"/>
          <a:cs typeface="Gotham HTF Light" pitchFamily="50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000">
          <a:solidFill>
            <a:srgbClr val="1E6948"/>
          </a:solidFill>
          <a:latin typeface="DIN-Light"/>
          <a:ea typeface="DIN-Light"/>
          <a:cs typeface="DIN-Light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000">
          <a:solidFill>
            <a:srgbClr val="1E6948"/>
          </a:solidFill>
          <a:latin typeface="DIN-Light"/>
          <a:ea typeface="DIN-Light"/>
          <a:cs typeface="DIN-Light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000">
          <a:solidFill>
            <a:srgbClr val="1E6948"/>
          </a:solidFill>
          <a:latin typeface="DIN-Light"/>
          <a:ea typeface="DIN-Light"/>
          <a:cs typeface="DIN-Light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000">
          <a:solidFill>
            <a:srgbClr val="1E6948"/>
          </a:solidFill>
          <a:latin typeface="DIN-Light"/>
          <a:ea typeface="DIN-Light"/>
          <a:cs typeface="DIN-Light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rgbClr val="454745"/>
          </a:solidFill>
          <a:latin typeface="DIN-Regular"/>
          <a:ea typeface="ＭＳ Ｐゴシック" charset="0"/>
          <a:cs typeface="DIN-Regular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DIN-Regular"/>
          <a:ea typeface="DIN-Regular"/>
          <a:cs typeface="DIN-Regular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DIN-Regular"/>
          <a:ea typeface="DIN-Regular"/>
          <a:cs typeface="DIN-Regular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DIN-Regular"/>
          <a:ea typeface="DIN-Regular"/>
          <a:cs typeface="DIN-Regular"/>
        </a:defRPr>
      </a:lvl4pPr>
      <a:lvl5pPr marL="18288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DIN-Regular"/>
          <a:ea typeface="DIN-Regular"/>
          <a:cs typeface="DIN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772400" cy="1470025"/>
          </a:xfrm>
        </p:spPr>
        <p:txBody>
          <a:bodyPr/>
          <a:lstStyle/>
          <a:p>
            <a:r>
              <a:rPr lang="en-US" dirty="0"/>
              <a:t>Release 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355975"/>
            <a:ext cx="6400800" cy="1752600"/>
          </a:xfrm>
        </p:spPr>
        <p:txBody>
          <a:bodyPr/>
          <a:lstStyle/>
          <a:p>
            <a:r>
              <a:rPr lang="en-US" sz="2400" dirty="0"/>
              <a:t>Release 4.007.000</a:t>
            </a:r>
          </a:p>
          <a:p>
            <a:r>
              <a:rPr lang="en-US" sz="2400" dirty="0"/>
              <a:t>October 10,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2676-C1E7-4921-8EAE-E5813489B79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Locations – </a:t>
            </a:r>
            <a:r>
              <a:rPr lang="en-US" i="1" dirty="0">
                <a:solidFill>
                  <a:schemeClr val="accent5"/>
                </a:solidFill>
              </a:rPr>
              <a:t>new feature!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657600" cy="5029200"/>
          </a:xfrm>
        </p:spPr>
        <p:txBody>
          <a:bodyPr/>
          <a:lstStyle/>
          <a:p>
            <a:pPr marL="0" indent="0"/>
            <a:r>
              <a:rPr lang="en-US" sz="1400" b="1" dirty="0"/>
              <a:t>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Locations can now be managed in a variety of ways including location and data modifications.</a:t>
            </a:r>
          </a:p>
          <a:p>
            <a:endParaRPr lang="en-US" sz="1000" b="1" dirty="0"/>
          </a:p>
          <a:p>
            <a:r>
              <a:rPr lang="en-US" sz="1400" b="1" dirty="0"/>
              <a:t>How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Inside the dialog, modify various points of information about the store as desired.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When finished, click the green “UPDATE” button.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Allows Clients more control and a more robust experience when working with their stores.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7" y="1157796"/>
            <a:ext cx="4200523" cy="493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6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Tools for AM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429000" cy="5029200"/>
          </a:xfrm>
        </p:spPr>
        <p:txBody>
          <a:bodyPr/>
          <a:lstStyle/>
          <a:p>
            <a:r>
              <a:rPr lang="en-US" sz="1400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Internal Tools has been approved for AM access.</a:t>
            </a:r>
          </a:p>
          <a:p>
            <a:pPr marL="0" indent="0"/>
            <a:endParaRPr lang="en-US" sz="1000" dirty="0"/>
          </a:p>
          <a:p>
            <a:pPr marL="0" indent="0"/>
            <a:r>
              <a:rPr lang="en-US" sz="1400" b="1" dirty="0"/>
              <a:t>How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Get with Gregg, Chris C., or Sean 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AM has limited access with some needed functionality to assist clients.</a:t>
            </a:r>
            <a:endParaRPr lang="en-US" sz="1000" dirty="0"/>
          </a:p>
          <a:p>
            <a:endParaRPr lang="en-US" sz="1400" b="1" dirty="0"/>
          </a:p>
          <a:p>
            <a:r>
              <a:rPr lang="en-US" sz="1400" b="1" dirty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Allows AM insight into client platform usage (work in progress).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13231"/>
                </a:solidFill>
              </a:rPr>
              <a:t>Allows AM to assist with some client issues without having to rely on other support.</a:t>
            </a:r>
          </a:p>
          <a:p>
            <a:pPr marL="0" indent="0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402" y="1524000"/>
            <a:ext cx="442639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42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Bug fixes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990600"/>
            <a:ext cx="4191000" cy="5181600"/>
          </a:xfrm>
        </p:spPr>
        <p:txBody>
          <a:bodyPr/>
          <a:lstStyle/>
          <a:p>
            <a:r>
              <a:rPr lang="en-US" b="1" dirty="0"/>
              <a:t>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SCOUT</a:t>
            </a:r>
            <a:r>
              <a:rPr lang="en-US" dirty="0"/>
              <a:t> – fixed bug pertaining to trying to run a report off a newly created territory.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PLATFORM</a:t>
            </a:r>
            <a:r>
              <a:rPr lang="en-US" dirty="0"/>
              <a:t> – logic for “</a:t>
            </a:r>
            <a:r>
              <a:rPr lang="en-US" i="1" dirty="0"/>
              <a:t>too many devices logged in</a:t>
            </a:r>
            <a:r>
              <a:rPr lang="en-US" dirty="0"/>
              <a:t>” is more intelligent (if they are on the same PC using the same browser, and try and log in a second time, it will log their old session out). Max Device Count still applies.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990600"/>
            <a:ext cx="3962400" cy="2438400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17454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533400" y="1096090"/>
            <a:ext cx="8077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9400" algn="l"/>
                <a:tab pos="5937250" algn="r"/>
              </a:tabLst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Enhancement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</a:t>
            </a:r>
            <a:r>
              <a:rPr kumimoji="0" lang="en-US" altLang="en-US" b="1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#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279400" algn="l"/>
                <a:tab pos="5937250" algn="r"/>
              </a:tabLs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Canada	3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279400" algn="l"/>
                <a:tab pos="5937250" algn="r"/>
              </a:tabLs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 Mosaic Chart	4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279400" algn="l"/>
                <a:tab pos="5937250" algn="r"/>
              </a:tabLs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 Windows	5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279400" algn="l"/>
                <a:tab pos="5937250" algn="r"/>
              </a:tabLs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Bookmarks	6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279400" algn="l"/>
                <a:tab pos="5937250" algn="r"/>
              </a:tabLs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Railroads	7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279400" algn="l"/>
                <a:tab pos="5937250" algn="r"/>
              </a:tabLs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Locations	8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279400" algn="l"/>
                <a:tab pos="5937250" algn="r"/>
              </a:tabLs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Internal Tools</a:t>
            </a:r>
            <a:r>
              <a:rPr kumimoji="0" lang="en-US" altLang="en-US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AM	11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279400" algn="l"/>
                <a:tab pos="5937250" algn="r"/>
              </a:tabLst>
            </a:pPr>
            <a:r>
              <a:rPr lang="en-US" altLang="en-US" baseline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Bug fixes	12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2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Canada!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810000" cy="5029200"/>
          </a:xfrm>
        </p:spPr>
        <p:txBody>
          <a:bodyPr/>
          <a:lstStyle/>
          <a:p>
            <a:r>
              <a:rPr lang="en-US" sz="1400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Canada is now ready for client use and exploration in SCOUT.</a:t>
            </a:r>
          </a:p>
          <a:p>
            <a:pPr marL="0" indent="0"/>
            <a:endParaRPr lang="en-US" sz="1000" dirty="0"/>
          </a:p>
          <a:p>
            <a:pPr marL="0" indent="0"/>
            <a:endParaRPr lang="en-US" sz="1000" dirty="0"/>
          </a:p>
          <a:p>
            <a:pPr marL="0" indent="0"/>
            <a:r>
              <a:rPr lang="en-US" sz="1400" b="1" dirty="0"/>
              <a:t>How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Very complicated process……go to Canada.</a:t>
            </a:r>
            <a:endParaRPr lang="en-US" sz="1000" b="1" dirty="0"/>
          </a:p>
          <a:p>
            <a:endParaRPr lang="en-US" sz="1000" b="1" dirty="0"/>
          </a:p>
          <a:p>
            <a:r>
              <a:rPr lang="en-US" sz="1400" b="1" dirty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Allows clients to run drive times, explore, run reports with updated data, </a:t>
            </a:r>
            <a:r>
              <a:rPr lang="en-US" sz="1400" dirty="0" err="1"/>
              <a:t>heatmaps</a:t>
            </a:r>
            <a:r>
              <a:rPr lang="en-US" sz="1400" dirty="0"/>
              <a:t>, </a:t>
            </a:r>
            <a:r>
              <a:rPr lang="en-US" sz="1400" dirty="0" err="1"/>
              <a:t>thematics</a:t>
            </a:r>
            <a:r>
              <a:rPr lang="en-US" sz="1400" dirty="0"/>
              <a:t>, </a:t>
            </a:r>
            <a:r>
              <a:rPr lang="en-US" sz="1400" dirty="0" err="1"/>
              <a:t>etc</a:t>
            </a:r>
            <a:r>
              <a:rPr lang="en-US" sz="1400" dirty="0"/>
              <a:t> – basically SCOUT 4 now has full functionality in Canada.</a:t>
            </a:r>
            <a:endParaRPr lang="en-US" sz="1400" dirty="0">
              <a:solidFill>
                <a:srgbClr val="313231"/>
              </a:solidFill>
            </a:endParaRPr>
          </a:p>
          <a:p>
            <a:pPr marL="0" indent="0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106" y="1066800"/>
            <a:ext cx="3819694" cy="1900439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29603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Mosaic 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810000" cy="5029200"/>
          </a:xfrm>
        </p:spPr>
        <p:txBody>
          <a:bodyPr/>
          <a:lstStyle/>
          <a:p>
            <a:r>
              <a:rPr lang="en-US" sz="1400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Mosaic chart is back in the Store Explore Window.</a:t>
            </a:r>
          </a:p>
          <a:p>
            <a:pPr marL="0" indent="0"/>
            <a:endParaRPr lang="en-US" sz="1000" dirty="0"/>
          </a:p>
          <a:p>
            <a:pPr marL="0" indent="0"/>
            <a:endParaRPr lang="en-US" sz="1000" dirty="0"/>
          </a:p>
          <a:p>
            <a:pPr marL="0" indent="0"/>
            <a:r>
              <a:rPr lang="en-US" sz="1400" b="1" dirty="0"/>
              <a:t>How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Same as before – Explore a store.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400" b="1" dirty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Explicitly shows their segment breakout and gives them a Word Cloud.</a:t>
            </a:r>
            <a:endParaRPr lang="en-US" sz="1400" dirty="0">
              <a:solidFill>
                <a:srgbClr val="313231"/>
              </a:solidFill>
            </a:endParaRPr>
          </a:p>
          <a:p>
            <a:pPr marL="0" indent="0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066800"/>
            <a:ext cx="365760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9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Windows – the saga continues…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810000" cy="5029200"/>
          </a:xfrm>
        </p:spPr>
        <p:txBody>
          <a:bodyPr/>
          <a:lstStyle/>
          <a:p>
            <a:r>
              <a:rPr lang="en-US" sz="1400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Info Windows have changed in a few ways….</a:t>
            </a:r>
            <a:endParaRPr lang="en-US" sz="1000" dirty="0"/>
          </a:p>
          <a:p>
            <a:pPr marL="0" indent="0"/>
            <a:endParaRPr lang="en-US" sz="1000" dirty="0"/>
          </a:p>
          <a:p>
            <a:pPr marL="0" indent="0"/>
            <a:r>
              <a:rPr lang="en-US" sz="1400" b="1" dirty="0"/>
              <a:t>How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first “page” of the Info Window now contains the following data points by default: Actual Sales, Open Date, Closed Date, BUDS, Square Feet.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Any 4 “other” columns that they choose to display will show on the second “page”.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Phone, Email, and Website have been moved to the bottom.</a:t>
            </a:r>
            <a:endParaRPr lang="en-US" sz="1000" b="1" dirty="0"/>
          </a:p>
          <a:p>
            <a:endParaRPr lang="en-US" sz="1000" b="1" dirty="0"/>
          </a:p>
          <a:p>
            <a:r>
              <a:rPr lang="en-US" sz="1400" b="1" dirty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More consistent experience while using Info Windows.</a:t>
            </a:r>
            <a:endParaRPr lang="en-US" sz="1400" dirty="0">
              <a:solidFill>
                <a:srgbClr val="313231"/>
              </a:solidFill>
            </a:endParaRPr>
          </a:p>
          <a:p>
            <a:pPr marL="0" indent="0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225" y="1600200"/>
            <a:ext cx="3991532" cy="1819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930" y="4156329"/>
            <a:ext cx="3982006" cy="1819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033" y="3648329"/>
            <a:ext cx="29718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b="0" i="0" dirty="0">
                <a:latin typeface="DIN-Bold"/>
                <a:cs typeface="DIN-Bold"/>
              </a:rPr>
              <a:t>Page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95091" y="1207700"/>
            <a:ext cx="29718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b="0" i="0" dirty="0">
                <a:latin typeface="DIN-Bold"/>
                <a:cs typeface="DIN-Bold"/>
              </a:rPr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109788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810000" cy="5029200"/>
          </a:xfrm>
        </p:spPr>
        <p:txBody>
          <a:bodyPr/>
          <a:lstStyle/>
          <a:p>
            <a:r>
              <a:rPr lang="en-US" sz="1400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Results and Areas of Interest (points and geographies) can now be bookmarked.</a:t>
            </a:r>
          </a:p>
          <a:p>
            <a:pPr marL="0" indent="0"/>
            <a:endParaRPr lang="en-US" sz="1000" dirty="0"/>
          </a:p>
          <a:p>
            <a:pPr marL="0" indent="0"/>
            <a:endParaRPr lang="en-US" sz="1000" dirty="0"/>
          </a:p>
          <a:p>
            <a:pPr marL="0" indent="0"/>
            <a:r>
              <a:rPr lang="en-US" sz="1400" b="1" dirty="0"/>
              <a:t>How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Same as before, turn on desired items, bookmark the view.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400" b="1" dirty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Provides a more comprehensive bookmark feature.</a:t>
            </a:r>
            <a:endParaRPr lang="en-US" sz="1400" dirty="0">
              <a:solidFill>
                <a:srgbClr val="313231"/>
              </a:solidFill>
            </a:endParaRPr>
          </a:p>
          <a:p>
            <a:pPr marL="0" indent="0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975" y="2257757"/>
            <a:ext cx="3978825" cy="3639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493" y="1125984"/>
            <a:ext cx="628738" cy="838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377" y="1154563"/>
            <a:ext cx="1238423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3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Railroads – </a:t>
            </a:r>
            <a:r>
              <a:rPr lang="en-US" i="1" dirty="0">
                <a:solidFill>
                  <a:schemeClr val="accent5"/>
                </a:solidFill>
              </a:rPr>
              <a:t>new feature!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810000" cy="2819400"/>
          </a:xfrm>
        </p:spPr>
        <p:txBody>
          <a:bodyPr/>
          <a:lstStyle/>
          <a:p>
            <a:r>
              <a:rPr lang="en-US" sz="1400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Railroads are now available in SCOUT.</a:t>
            </a:r>
          </a:p>
          <a:p>
            <a:pPr marL="0" indent="0"/>
            <a:endParaRPr lang="en-US" sz="1000" dirty="0"/>
          </a:p>
          <a:p>
            <a:pPr marL="0" indent="0"/>
            <a:r>
              <a:rPr lang="en-US" sz="1400" b="1" dirty="0"/>
              <a:t>How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Open Map Settings, check the box for ‘Railroads &amp; Transit’.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Notice that this is only available at certain zoom levels and below (google controlled).</a:t>
            </a:r>
            <a:endParaRPr lang="en-US" sz="1000" b="1" dirty="0"/>
          </a:p>
          <a:p>
            <a:r>
              <a:rPr lang="en-US" sz="1400" b="1" dirty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Allows clients interested in railroads to visualize it.</a:t>
            </a:r>
            <a:endParaRPr lang="en-US" sz="1400" dirty="0">
              <a:solidFill>
                <a:srgbClr val="313231"/>
              </a:solidFill>
            </a:endParaRPr>
          </a:p>
          <a:p>
            <a:pPr marL="0" indent="0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36975"/>
            <a:ext cx="6477000" cy="2495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763" y="1011937"/>
            <a:ext cx="2169119" cy="262696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20082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Locations – </a:t>
            </a:r>
            <a:r>
              <a:rPr lang="en-US" i="1" dirty="0">
                <a:solidFill>
                  <a:schemeClr val="accent5"/>
                </a:solidFill>
              </a:rPr>
              <a:t>new feature!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124200" cy="5029200"/>
          </a:xfrm>
        </p:spPr>
        <p:txBody>
          <a:bodyPr/>
          <a:lstStyle/>
          <a:p>
            <a:pPr marL="0" indent="0"/>
            <a:r>
              <a:rPr lang="en-US" sz="1400" b="1" dirty="0"/>
              <a:t>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Locations can now be managed in a variety of ways including location and data modifications.</a:t>
            </a:r>
          </a:p>
          <a:p>
            <a:endParaRPr lang="en-US" sz="1000" b="1" dirty="0"/>
          </a:p>
          <a:p>
            <a:r>
              <a:rPr lang="en-US" sz="1400" b="1" dirty="0"/>
              <a:t>How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Move a location – </a:t>
            </a:r>
            <a:r>
              <a:rPr lang="en-US" sz="1400" i="1" dirty="0"/>
              <a:t>LONG</a:t>
            </a:r>
            <a:r>
              <a:rPr lang="en-US" sz="1400" dirty="0"/>
              <a:t> left click, location begins to animate, drag the location to another point on the map.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524000"/>
            <a:ext cx="2257559" cy="189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7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Locations – </a:t>
            </a:r>
            <a:r>
              <a:rPr lang="en-US" i="1" dirty="0">
                <a:solidFill>
                  <a:schemeClr val="accent5"/>
                </a:solidFill>
              </a:rPr>
              <a:t>new feature!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124200" cy="5029200"/>
          </a:xfrm>
        </p:spPr>
        <p:txBody>
          <a:bodyPr/>
          <a:lstStyle/>
          <a:p>
            <a:pPr marL="0" indent="0"/>
            <a:r>
              <a:rPr lang="en-US" sz="1400" b="1" dirty="0"/>
              <a:t>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Locations can now be managed in a variety of ways including location and data modifications.</a:t>
            </a:r>
          </a:p>
          <a:p>
            <a:endParaRPr lang="en-US" sz="1000" b="1" dirty="0"/>
          </a:p>
          <a:p>
            <a:r>
              <a:rPr lang="en-US" sz="1400" b="1" dirty="0"/>
              <a:t>How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Edit Location – right click location, choose </a:t>
            </a:r>
            <a:r>
              <a:rPr lang="en-US" sz="1400" i="1" dirty="0"/>
              <a:t>Edit Location</a:t>
            </a:r>
            <a:r>
              <a:rPr lang="en-US" sz="1400" dirty="0"/>
              <a:t>...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447800"/>
            <a:ext cx="2400635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02150"/>
      </p:ext>
    </p:extLst>
  </p:cSld>
  <p:clrMapOvr>
    <a:masterClrMapping/>
  </p:clrMapOvr>
</p:sld>
</file>

<file path=ppt/theme/theme1.xml><?xml version="1.0" encoding="utf-8"?>
<a:theme xmlns:a="http://schemas.openxmlformats.org/drawingml/2006/main" name="buxton-cbre">
  <a:themeElements>
    <a:clrScheme name="Buxton 1">
      <a:dk1>
        <a:srgbClr val="313231"/>
      </a:dk1>
      <a:lt1>
        <a:sysClr val="window" lastClr="FFFFFF"/>
      </a:lt1>
      <a:dk2>
        <a:srgbClr val="154932"/>
      </a:dk2>
      <a:lt2>
        <a:srgbClr val="EEECE1"/>
      </a:lt2>
      <a:accent1>
        <a:srgbClr val="154932"/>
      </a:accent1>
      <a:accent2>
        <a:srgbClr val="1A948E"/>
      </a:accent2>
      <a:accent3>
        <a:srgbClr val="99BE2D"/>
      </a:accent3>
      <a:accent4>
        <a:srgbClr val="4B3B2A"/>
      </a:accent4>
      <a:accent5>
        <a:srgbClr val="DC9D22"/>
      </a:accent5>
      <a:accent6>
        <a:srgbClr val="94959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>
          <a:spcBef>
            <a:spcPts val="0"/>
          </a:spcBef>
          <a:defRPr b="0" i="0" dirty="0" smtClean="0">
            <a:latin typeface="DIN-Bold"/>
            <a:cs typeface="DIN-Bold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24804</TotalTime>
  <Words>609</Words>
  <Application>Microsoft Office PowerPoint</Application>
  <PresentationFormat>On-screen Show (4:3)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ＭＳ Ｐゴシック</vt:lpstr>
      <vt:lpstr>Arial</vt:lpstr>
      <vt:lpstr>Calibri</vt:lpstr>
      <vt:lpstr>Century Gothic</vt:lpstr>
      <vt:lpstr>Courier New</vt:lpstr>
      <vt:lpstr>DIN-Bold</vt:lpstr>
      <vt:lpstr>DIN-Light</vt:lpstr>
      <vt:lpstr>DIN-Regular</vt:lpstr>
      <vt:lpstr>Gotham HTF Light</vt:lpstr>
      <vt:lpstr>Times New Roman</vt:lpstr>
      <vt:lpstr>buxton-cbre</vt:lpstr>
      <vt:lpstr>Release Notes</vt:lpstr>
      <vt:lpstr>Table of Contents</vt:lpstr>
      <vt:lpstr>O Canada!</vt:lpstr>
      <vt:lpstr>Explore Mosaic chart</vt:lpstr>
      <vt:lpstr>Info Windows – the saga continues…</vt:lpstr>
      <vt:lpstr>Bookmarks</vt:lpstr>
      <vt:lpstr>Railroads – new feature!</vt:lpstr>
      <vt:lpstr>Manage Locations – new feature!</vt:lpstr>
      <vt:lpstr>Manage Locations – new feature!</vt:lpstr>
      <vt:lpstr>Manage Locations – new feature!</vt:lpstr>
      <vt:lpstr>Internal Tools for AM</vt:lpstr>
      <vt:lpstr>Notable Bug fixes</vt:lpstr>
    </vt:vector>
  </TitlesOfParts>
  <Company>buxton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kmaurer</dc:creator>
  <cp:lastModifiedBy>Gregg Bursey</cp:lastModifiedBy>
  <cp:revision>600</cp:revision>
  <cp:lastPrinted>2016-07-21T19:22:29Z</cp:lastPrinted>
  <dcterms:created xsi:type="dcterms:W3CDTF">2014-03-10T13:31:19Z</dcterms:created>
  <dcterms:modified xsi:type="dcterms:W3CDTF">2016-10-07T15:02:47Z</dcterms:modified>
</cp:coreProperties>
</file>