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71" r:id="rId4"/>
    <p:sldId id="263" r:id="rId5"/>
    <p:sldId id="264" r:id="rId6"/>
    <p:sldId id="265" r:id="rId7"/>
    <p:sldId id="266" r:id="rId8"/>
    <p:sldId id="267" r:id="rId9"/>
    <p:sldId id="269" r:id="rId10"/>
    <p:sldId id="268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160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7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1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4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1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4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1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0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4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8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7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E7E05-602E-4C6A-B0B2-0E0FC66097F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3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WSPR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G. Daugherty (WB6YAZ)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6714" y="6537925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12/15/21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3421" y="982176"/>
            <a:ext cx="283460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 fans of WSPR, here are a few python routines for performing analyses of received spots.</a:t>
            </a:r>
          </a:p>
          <a:p>
            <a:endParaRPr lang="en-US" sz="1200" dirty="0"/>
          </a:p>
          <a:p>
            <a:pPr marL="284163" lvl="1" indent="-109538">
              <a:buFont typeface="Arial" panose="020B0604020202020204" pitchFamily="34" charset="0"/>
              <a:buChar char="•"/>
            </a:pPr>
            <a:r>
              <a:rPr lang="en-US" sz="1200" dirty="0"/>
              <a:t>wspr2Rx.py</a:t>
            </a:r>
          </a:p>
          <a:p>
            <a:pPr marL="284163" lvl="1" indent="-109538">
              <a:buFont typeface="Arial" panose="020B0604020202020204" pitchFamily="34" charset="0"/>
              <a:buChar char="•"/>
            </a:pPr>
            <a:r>
              <a:rPr lang="en-US" sz="1200" dirty="0"/>
              <a:t>wsprRx_by_band_and_call.py</a:t>
            </a:r>
          </a:p>
          <a:p>
            <a:pPr marL="284163" lvl="1" indent="-109538">
              <a:buFont typeface="Arial" panose="020B0604020202020204" pitchFamily="34" charset="0"/>
              <a:buChar char="•"/>
            </a:pPr>
            <a:r>
              <a:rPr lang="en-US" sz="1200" dirty="0"/>
              <a:t>wsprRx_by_freq_and_call.py</a:t>
            </a:r>
          </a:p>
          <a:p>
            <a:pPr marL="284163" lvl="1" indent="-109538">
              <a:buFont typeface="Arial" panose="020B0604020202020204" pitchFamily="34" charset="0"/>
              <a:buChar char="•"/>
            </a:pPr>
            <a:r>
              <a:rPr lang="en-US" sz="1200" dirty="0"/>
              <a:t>wsprRx_by_freq_and_grid.py</a:t>
            </a:r>
          </a:p>
          <a:p>
            <a:pPr marL="284163" lvl="1" indent="-109538">
              <a:buFont typeface="Arial" panose="020B0604020202020204" pitchFamily="34" charset="0"/>
              <a:buChar char="•"/>
            </a:pPr>
            <a:r>
              <a:rPr lang="en-US" sz="1200" dirty="0"/>
              <a:t>wsprRx_print_allspots_by_freq.py</a:t>
            </a:r>
          </a:p>
          <a:p>
            <a:pPr marL="284163" lvl="1" indent="-109538">
              <a:buFont typeface="Arial" panose="020B0604020202020204" pitchFamily="34" charset="0"/>
              <a:buChar char="•"/>
            </a:pPr>
            <a:r>
              <a:rPr lang="en-US" sz="1200" dirty="0"/>
              <a:t>wsprRx_snr_by_band_callsignplot.py</a:t>
            </a:r>
          </a:p>
          <a:p>
            <a:pPr marL="284163" lvl="1" indent="-109538">
              <a:buFont typeface="Arial" panose="020B0604020202020204" pitchFamily="34" charset="0"/>
              <a:buChar char="•"/>
            </a:pPr>
            <a:r>
              <a:rPr lang="en-US" sz="1200" dirty="0"/>
              <a:t>wsprRx_snr_by_band_geoplot.py</a:t>
            </a:r>
          </a:p>
          <a:p>
            <a:pPr marL="284163" lvl="1" indent="-109538">
              <a:buFont typeface="Arial" panose="020B0604020202020204" pitchFamily="34" charset="0"/>
              <a:buChar char="•"/>
            </a:pPr>
            <a:r>
              <a:rPr lang="en-US" sz="1200" dirty="0"/>
              <a:t>wsprRx_sort_by_us.py</a:t>
            </a:r>
          </a:p>
          <a:p>
            <a:pPr marL="284163" lvl="1" indent="-109538">
              <a:buFont typeface="Arial" panose="020B0604020202020204" pitchFamily="34" charset="0"/>
              <a:buChar char="•"/>
            </a:pPr>
            <a:r>
              <a:rPr lang="pl-PL" sz="1200" dirty="0"/>
              <a:t>wsprRx_sort_by_uszone</a:t>
            </a:r>
            <a:r>
              <a:rPr lang="en-US" sz="1200" dirty="0"/>
              <a:t>(</a:t>
            </a:r>
            <a:r>
              <a:rPr lang="pl-PL" sz="1200" dirty="0"/>
              <a:t>0</a:t>
            </a:r>
            <a:r>
              <a:rPr lang="en-US" sz="1200" dirty="0"/>
              <a:t>-9)</a:t>
            </a:r>
            <a:r>
              <a:rPr lang="pl-PL" sz="1200" dirty="0"/>
              <a:t>.py</a:t>
            </a:r>
            <a:endParaRPr lang="en-US" sz="1200" dirty="0"/>
          </a:p>
          <a:p>
            <a:pPr indent="-282575"/>
            <a:endParaRPr lang="en-US" sz="1200" dirty="0"/>
          </a:p>
          <a:p>
            <a:pPr indent="-282575"/>
            <a:r>
              <a:rPr lang="en-US" sz="1200" dirty="0"/>
              <a:t>Examples of each routine are included below.</a:t>
            </a:r>
          </a:p>
          <a:p>
            <a:pPr indent="-282575"/>
            <a:endParaRPr lang="en-US" sz="1200" dirty="0"/>
          </a:p>
          <a:p>
            <a:pPr indent="-282575"/>
            <a:r>
              <a:rPr lang="en-US" sz="1200" dirty="0"/>
              <a:t>My analysis setup consists of a windows machine with Anaconda / Spyder. </a:t>
            </a:r>
          </a:p>
          <a:p>
            <a:pPr indent="-282575"/>
            <a:endParaRPr lang="en-US" sz="1200" dirty="0"/>
          </a:p>
          <a:p>
            <a:pPr indent="-282575"/>
            <a:r>
              <a:rPr lang="en-US" sz="1200" dirty="0"/>
              <a:t>My WSPR transceiver is a homebrew SDR rig based on a 14b Red Pitaya board and WSJT-X / </a:t>
            </a:r>
            <a:r>
              <a:rPr lang="en-US" sz="1200" dirty="0" err="1"/>
              <a:t>piHPSDR</a:t>
            </a:r>
            <a:r>
              <a:rPr lang="en-US" sz="1200" dirty="0"/>
              <a:t> running on a Raspberry Pi.</a:t>
            </a:r>
          </a:p>
          <a:p>
            <a:pPr indent="-282575"/>
            <a:endParaRPr lang="en-US" sz="1200" dirty="0"/>
          </a:p>
          <a:p>
            <a:pPr indent="-282575"/>
            <a:r>
              <a:rPr lang="en-US" sz="1200" dirty="0"/>
              <a:t>The file to be examined is copied from the Raspberry Pi to the windows machine. The ALL_WSPR.TXT file format consists of 17 fields (WSJT-X).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9137" y="960147"/>
            <a:ext cx="28346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Additional packages must first be installed to enable the database and plotting functions. </a:t>
            </a:r>
          </a:p>
          <a:p>
            <a:endParaRPr lang="en-US" sz="1200" dirty="0"/>
          </a:p>
          <a:p>
            <a:pPr marL="403225" lvl="1" indent="-177800">
              <a:buFont typeface="+mj-lt"/>
              <a:buAutoNum type="arabicPeriod"/>
            </a:pPr>
            <a:r>
              <a:rPr lang="en-US" sz="1200" dirty="0"/>
              <a:t>pandas</a:t>
            </a:r>
          </a:p>
          <a:p>
            <a:pPr marL="403225" lvl="1" indent="-177800">
              <a:buFont typeface="+mj-lt"/>
              <a:buAutoNum type="arabicPeriod"/>
            </a:pPr>
            <a:r>
              <a:rPr lang="en-US" sz="1200" dirty="0" err="1"/>
              <a:t>geopandas</a:t>
            </a:r>
            <a:endParaRPr lang="en-US" sz="1200" dirty="0"/>
          </a:p>
          <a:p>
            <a:pPr marL="403225" lvl="1" indent="-177800">
              <a:buFont typeface="+mj-lt"/>
              <a:buAutoNum type="arabicPeriod"/>
            </a:pPr>
            <a:r>
              <a:rPr lang="en-US" sz="1200" dirty="0" err="1"/>
              <a:t>matplotlib</a:t>
            </a:r>
            <a:endParaRPr lang="en-US" sz="1200" dirty="0"/>
          </a:p>
          <a:p>
            <a:pPr marL="403225" lvl="1" indent="-177800">
              <a:buFont typeface="+mj-lt"/>
              <a:buAutoNum type="arabicPeriod"/>
            </a:pPr>
            <a:r>
              <a:rPr lang="en-US" sz="1200" dirty="0"/>
              <a:t>shapely</a:t>
            </a:r>
          </a:p>
          <a:p>
            <a:pPr marL="403225" lvl="1" indent="-177800">
              <a:buFont typeface="+mj-lt"/>
              <a:buAutoNum type="arabicPeriod"/>
            </a:pPr>
            <a:r>
              <a:rPr lang="en-US" sz="1200" dirty="0" err="1"/>
              <a:t>pyhamtools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168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WSPR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G. Daugherty (WB6YAZ)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6714" y="6537925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12/15/21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DC8872-9002-4818-9181-997C06A57504}"/>
              </a:ext>
            </a:extLst>
          </p:cNvPr>
          <p:cNvSpPr txBox="1"/>
          <p:nvPr/>
        </p:nvSpPr>
        <p:spPr>
          <a:xfrm>
            <a:off x="3114579" y="5696561"/>
            <a:ext cx="2914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lvl="1"/>
            <a:r>
              <a:rPr lang="en-US" sz="1400" dirty="0"/>
              <a:t>wsprRx_snr_by_band_geoplot.py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59F7C9-CE96-4ECA-90C0-F95ADC238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8" y="838343"/>
            <a:ext cx="8209121" cy="478297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4001A9-547F-4D25-B1D1-F13B87540350}"/>
              </a:ext>
            </a:extLst>
          </p:cNvPr>
          <p:cNvCxnSpPr>
            <a:cxnSpLocks/>
          </p:cNvCxnSpPr>
          <p:nvPr/>
        </p:nvCxnSpPr>
        <p:spPr>
          <a:xfrm flipV="1">
            <a:off x="1097318" y="2514612"/>
            <a:ext cx="1188707" cy="3564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7BC201-805A-4280-AB03-B290EE0CAE40}"/>
              </a:ext>
            </a:extLst>
          </p:cNvPr>
          <p:cNvSpPr txBox="1"/>
          <p:nvPr/>
        </p:nvSpPr>
        <p:spPr>
          <a:xfrm>
            <a:off x="496753" y="6079577"/>
            <a:ext cx="5541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Clicking on point displays spot data for location in </a:t>
            </a:r>
            <a:r>
              <a:rPr lang="en-US" sz="1400" dirty="0" err="1"/>
              <a:t>spyder</a:t>
            </a:r>
            <a:r>
              <a:rPr lang="en-US" sz="1400" dirty="0"/>
              <a:t> console window</a:t>
            </a:r>
          </a:p>
        </p:txBody>
      </p:sp>
    </p:spTree>
    <p:extLst>
      <p:ext uri="{BB962C8B-B14F-4D97-AF65-F5344CB8AC3E}">
        <p14:creationId xmlns:p14="http://schemas.microsoft.com/office/powerpoint/2010/main" val="215448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WSPR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G. Daugherty (WB6YAZ)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6714" y="6537925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12/15/21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DC8872-9002-4818-9181-997C06A57504}"/>
              </a:ext>
            </a:extLst>
          </p:cNvPr>
          <p:cNvSpPr txBox="1"/>
          <p:nvPr/>
        </p:nvSpPr>
        <p:spPr>
          <a:xfrm>
            <a:off x="3567535" y="5989292"/>
            <a:ext cx="2010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lvl="1"/>
            <a:r>
              <a:rPr lang="en-US" sz="1400" dirty="0"/>
              <a:t>wsprRx_sort_by_us.py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D9249-2564-421E-8E60-909CECCB5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586"/>
            <a:ext cx="9144000" cy="488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9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WSPR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G. Daugherty (WB6YAZ)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6714" y="6537925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12/15/21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2227A-A730-42AB-9AA7-A52619763DE1}"/>
              </a:ext>
            </a:extLst>
          </p:cNvPr>
          <p:cNvSpPr txBox="1"/>
          <p:nvPr/>
        </p:nvSpPr>
        <p:spPr>
          <a:xfrm>
            <a:off x="3496750" y="6121533"/>
            <a:ext cx="217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Red-Pitaya SDR QRP Transceiver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73BBD8-8CC8-4462-96BF-18034E3337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083" y="1714650"/>
            <a:ext cx="5201920" cy="345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C613B-E0B7-4430-9AAD-332D671231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39387" y="1712937"/>
            <a:ext cx="4681728" cy="3108960"/>
          </a:xfrm>
          <a:prstGeom prst="rect">
            <a:avLst/>
          </a:prstGeom>
        </p:spPr>
      </p:pic>
      <p:sp>
        <p:nvSpPr>
          <p:cNvPr id="11" name="TextBox 26">
            <a:extLst>
              <a:ext uri="{FF2B5EF4-FFF2-40B4-BE49-F238E27FC236}">
                <a16:creationId xmlns:a16="http://schemas.microsoft.com/office/drawing/2014/main" id="{FFFFD7D3-4D61-4D0A-98C9-1A0EEAFA2C2F}"/>
              </a:ext>
            </a:extLst>
          </p:cNvPr>
          <p:cNvSpPr txBox="1"/>
          <p:nvPr/>
        </p:nvSpPr>
        <p:spPr>
          <a:xfrm>
            <a:off x="726409" y="2965394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IN1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27CA76B3-7F8E-4BC5-9AB9-992A69EE44C2}"/>
              </a:ext>
            </a:extLst>
          </p:cNvPr>
          <p:cNvSpPr txBox="1"/>
          <p:nvPr/>
        </p:nvSpPr>
        <p:spPr>
          <a:xfrm>
            <a:off x="726991" y="35721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OUT1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C7A21688-F6FF-4300-9FD6-8AA0916A532B}"/>
              </a:ext>
            </a:extLst>
          </p:cNvPr>
          <p:cNvSpPr txBox="1"/>
          <p:nvPr/>
        </p:nvSpPr>
        <p:spPr>
          <a:xfrm>
            <a:off x="1030681" y="2976774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IN2</a:t>
            </a:r>
          </a:p>
        </p:txBody>
      </p:sp>
      <p:sp>
        <p:nvSpPr>
          <p:cNvPr id="14" name="TextBox 29">
            <a:extLst>
              <a:ext uri="{FF2B5EF4-FFF2-40B4-BE49-F238E27FC236}">
                <a16:creationId xmlns:a16="http://schemas.microsoft.com/office/drawing/2014/main" id="{B3048EC2-3C66-414A-B7AD-006ED2B6F7D1}"/>
              </a:ext>
            </a:extLst>
          </p:cNvPr>
          <p:cNvSpPr txBox="1"/>
          <p:nvPr/>
        </p:nvSpPr>
        <p:spPr>
          <a:xfrm>
            <a:off x="1037883" y="3580670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OUT2</a:t>
            </a: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CEAD26CE-F396-4AE0-B9EA-B7A72642CA03}"/>
              </a:ext>
            </a:extLst>
          </p:cNvPr>
          <p:cNvSpPr txBox="1"/>
          <p:nvPr/>
        </p:nvSpPr>
        <p:spPr>
          <a:xfrm>
            <a:off x="1275625" y="2984382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LNA out</a:t>
            </a:r>
          </a:p>
        </p:txBody>
      </p:sp>
      <p:sp>
        <p:nvSpPr>
          <p:cNvPr id="16" name="TextBox 31">
            <a:extLst>
              <a:ext uri="{FF2B5EF4-FFF2-40B4-BE49-F238E27FC236}">
                <a16:creationId xmlns:a16="http://schemas.microsoft.com/office/drawing/2014/main" id="{0EE95E75-F335-4AFC-8D63-AD84E2B2798E}"/>
              </a:ext>
            </a:extLst>
          </p:cNvPr>
          <p:cNvSpPr txBox="1"/>
          <p:nvPr/>
        </p:nvSpPr>
        <p:spPr>
          <a:xfrm>
            <a:off x="1549942" y="359194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Ex In</a:t>
            </a:r>
          </a:p>
        </p:txBody>
      </p:sp>
      <p:sp>
        <p:nvSpPr>
          <p:cNvPr id="17" name="TextBox 32">
            <a:extLst>
              <a:ext uri="{FF2B5EF4-FFF2-40B4-BE49-F238E27FC236}">
                <a16:creationId xmlns:a16="http://schemas.microsoft.com/office/drawing/2014/main" id="{4392F2EB-EB7D-4E42-B463-5A6511A65FCB}"/>
              </a:ext>
            </a:extLst>
          </p:cNvPr>
          <p:cNvSpPr txBox="1"/>
          <p:nvPr/>
        </p:nvSpPr>
        <p:spPr>
          <a:xfrm>
            <a:off x="1787599" y="3002033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Ant</a:t>
            </a:r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27FEF650-3788-4042-97EB-CDF9EA6F4CBD}"/>
              </a:ext>
            </a:extLst>
          </p:cNvPr>
          <p:cNvSpPr txBox="1"/>
          <p:nvPr/>
        </p:nvSpPr>
        <p:spPr>
          <a:xfrm>
            <a:off x="1930315" y="3613616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Spare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25C6EE-0058-42BA-9E69-7914EBBF0E92}"/>
              </a:ext>
            </a:extLst>
          </p:cNvPr>
          <p:cNvCxnSpPr>
            <a:cxnSpLocks/>
          </p:cNvCxnSpPr>
          <p:nvPr/>
        </p:nvCxnSpPr>
        <p:spPr>
          <a:xfrm flipH="1">
            <a:off x="4658868" y="4274942"/>
            <a:ext cx="457195" cy="119781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36">
            <a:extLst>
              <a:ext uri="{FF2B5EF4-FFF2-40B4-BE49-F238E27FC236}">
                <a16:creationId xmlns:a16="http://schemas.microsoft.com/office/drawing/2014/main" id="{8C069270-88D2-41FD-8C71-34EB177DBFFF}"/>
              </a:ext>
            </a:extLst>
          </p:cNvPr>
          <p:cNvSpPr txBox="1"/>
          <p:nvPr/>
        </p:nvSpPr>
        <p:spPr>
          <a:xfrm>
            <a:off x="3847552" y="5472761"/>
            <a:ext cx="1439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N2ADR HL2 LP Filter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F5D50E-3BD5-48EB-A818-0EB26E859D9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712378" y="3966621"/>
            <a:ext cx="208883" cy="150316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40">
            <a:extLst>
              <a:ext uri="{FF2B5EF4-FFF2-40B4-BE49-F238E27FC236}">
                <a16:creationId xmlns:a16="http://schemas.microsoft.com/office/drawing/2014/main" id="{FAA3226B-AF57-4723-8786-7ED20B713AA3}"/>
              </a:ext>
            </a:extLst>
          </p:cNvPr>
          <p:cNvSpPr txBox="1"/>
          <p:nvPr/>
        </p:nvSpPr>
        <p:spPr>
          <a:xfrm>
            <a:off x="5287305" y="5469782"/>
            <a:ext cx="1267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Alex SPI Interface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474445-A8E5-4286-BCC0-586A10F272DD}"/>
              </a:ext>
            </a:extLst>
          </p:cNvPr>
          <p:cNvCxnSpPr>
            <a:cxnSpLocks/>
          </p:cNvCxnSpPr>
          <p:nvPr/>
        </p:nvCxnSpPr>
        <p:spPr>
          <a:xfrm>
            <a:off x="6792757" y="3938546"/>
            <a:ext cx="208883" cy="150316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43">
            <a:extLst>
              <a:ext uri="{FF2B5EF4-FFF2-40B4-BE49-F238E27FC236}">
                <a16:creationId xmlns:a16="http://schemas.microsoft.com/office/drawing/2014/main" id="{EAFBF72B-924C-49F8-AB62-53AF29822FB8}"/>
              </a:ext>
            </a:extLst>
          </p:cNvPr>
          <p:cNvSpPr txBox="1"/>
          <p:nvPr/>
        </p:nvSpPr>
        <p:spPr>
          <a:xfrm>
            <a:off x="6581461" y="5469782"/>
            <a:ext cx="84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PA Driver</a:t>
            </a:r>
          </a:p>
          <a:p>
            <a:pPr algn="ctr"/>
            <a:r>
              <a:rPr lang="en-US" sz="1200" dirty="0"/>
              <a:t>T/R Switch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833372-FC79-4C3E-A265-5805B48E72F4}"/>
              </a:ext>
            </a:extLst>
          </p:cNvPr>
          <p:cNvCxnSpPr>
            <a:cxnSpLocks/>
          </p:cNvCxnSpPr>
          <p:nvPr/>
        </p:nvCxnSpPr>
        <p:spPr>
          <a:xfrm>
            <a:off x="7817040" y="3802217"/>
            <a:ext cx="221516" cy="166756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46">
            <a:extLst>
              <a:ext uri="{FF2B5EF4-FFF2-40B4-BE49-F238E27FC236}">
                <a16:creationId xmlns:a16="http://schemas.microsoft.com/office/drawing/2014/main" id="{D0D179F0-B755-4A37-95CD-79F54F97D97A}"/>
              </a:ext>
            </a:extLst>
          </p:cNvPr>
          <p:cNvSpPr txBox="1"/>
          <p:nvPr/>
        </p:nvSpPr>
        <p:spPr>
          <a:xfrm>
            <a:off x="7793093" y="5469781"/>
            <a:ext cx="54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HF PA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7F56C7-885A-45D3-A0AC-BBDF2760781B}"/>
              </a:ext>
            </a:extLst>
          </p:cNvPr>
          <p:cNvCxnSpPr>
            <a:cxnSpLocks/>
          </p:cNvCxnSpPr>
          <p:nvPr/>
        </p:nvCxnSpPr>
        <p:spPr>
          <a:xfrm flipH="1" flipV="1">
            <a:off x="6555216" y="1441993"/>
            <a:ext cx="446424" cy="136992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50">
            <a:extLst>
              <a:ext uri="{FF2B5EF4-FFF2-40B4-BE49-F238E27FC236}">
                <a16:creationId xmlns:a16="http://schemas.microsoft.com/office/drawing/2014/main" id="{5FF1292D-93C8-4BE2-BB28-642D13E8F819}"/>
              </a:ext>
            </a:extLst>
          </p:cNvPr>
          <p:cNvSpPr txBox="1"/>
          <p:nvPr/>
        </p:nvSpPr>
        <p:spPr>
          <a:xfrm>
            <a:off x="5872620" y="1172014"/>
            <a:ext cx="119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Red Pitaya (14b)</a:t>
            </a:r>
          </a:p>
        </p:txBody>
      </p:sp>
    </p:spTree>
    <p:extLst>
      <p:ext uri="{BB962C8B-B14F-4D97-AF65-F5344CB8AC3E}">
        <p14:creationId xmlns:p14="http://schemas.microsoft.com/office/powerpoint/2010/main" val="230382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WSPR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G. Daugherty (WB6YAZ)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6714" y="6537925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12/15/21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2227A-A730-42AB-9AA7-A52619763DE1}"/>
              </a:ext>
            </a:extLst>
          </p:cNvPr>
          <p:cNvSpPr txBox="1"/>
          <p:nvPr/>
        </p:nvSpPr>
        <p:spPr>
          <a:xfrm>
            <a:off x="3496750" y="6121533"/>
            <a:ext cx="217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Red-Pitaya SDR QRP Transceiver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47E94-3FC2-405A-B97B-A786F289F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01" y="960147"/>
            <a:ext cx="8199596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0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WSPR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G. Daugherty (WB6YAZ)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6714" y="6537925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12/15/21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4CCD57-A499-4598-AB18-577FD7441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051586"/>
            <a:ext cx="8229600" cy="4500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F0B138-777E-4F70-B7B9-28D08667D4CD}"/>
              </a:ext>
            </a:extLst>
          </p:cNvPr>
          <p:cNvSpPr txBox="1"/>
          <p:nvPr/>
        </p:nvSpPr>
        <p:spPr>
          <a:xfrm flipH="1">
            <a:off x="3909066" y="6080731"/>
            <a:ext cx="132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Spyder Console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10615-073C-43BD-9EF3-A8508AB17C50}"/>
              </a:ext>
            </a:extLst>
          </p:cNvPr>
          <p:cNvSpPr txBox="1"/>
          <p:nvPr/>
        </p:nvSpPr>
        <p:spPr>
          <a:xfrm>
            <a:off x="2286025" y="2057415"/>
            <a:ext cx="1371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parameter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FFC320-D1E4-4698-9D4E-CCD3CA8DE434}"/>
              </a:ext>
            </a:extLst>
          </p:cNvPr>
          <p:cNvSpPr txBox="1"/>
          <p:nvPr/>
        </p:nvSpPr>
        <p:spPr>
          <a:xfrm>
            <a:off x="3474732" y="3429000"/>
            <a:ext cx="1371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wspr</a:t>
            </a:r>
            <a:r>
              <a:rPr lang="en-US" sz="1200" dirty="0">
                <a:solidFill>
                  <a:schemeClr val="bg1"/>
                </a:solidFill>
              </a:rPr>
              <a:t> file path</a:t>
            </a:r>
          </a:p>
        </p:txBody>
      </p:sp>
    </p:spTree>
    <p:extLst>
      <p:ext uri="{BB962C8B-B14F-4D97-AF65-F5344CB8AC3E}">
        <p14:creationId xmlns:p14="http://schemas.microsoft.com/office/powerpoint/2010/main" val="152354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WSPR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G. Daugherty (WB6YAZ)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6714" y="6537925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12/15/21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1D785A-97BB-4DAC-B321-A028810E1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419"/>
            <a:ext cx="9144000" cy="47291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DC8872-9002-4818-9181-997C06A57504}"/>
              </a:ext>
            </a:extLst>
          </p:cNvPr>
          <p:cNvSpPr txBox="1"/>
          <p:nvPr/>
        </p:nvSpPr>
        <p:spPr>
          <a:xfrm>
            <a:off x="4058525" y="5639692"/>
            <a:ext cx="1026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wspr2Rx.py</a:t>
            </a:r>
          </a:p>
        </p:txBody>
      </p:sp>
    </p:spTree>
    <p:extLst>
      <p:ext uri="{BB962C8B-B14F-4D97-AF65-F5344CB8AC3E}">
        <p14:creationId xmlns:p14="http://schemas.microsoft.com/office/powerpoint/2010/main" val="43242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WSPR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G. Daugherty (WB6YAZ)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6714" y="6537925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12/15/21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DC8872-9002-4818-9181-997C06A57504}"/>
              </a:ext>
            </a:extLst>
          </p:cNvPr>
          <p:cNvSpPr txBox="1"/>
          <p:nvPr/>
        </p:nvSpPr>
        <p:spPr>
          <a:xfrm>
            <a:off x="3303896" y="5623536"/>
            <a:ext cx="2536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lvl="1"/>
            <a:r>
              <a:rPr lang="en-US" sz="1400" dirty="0"/>
              <a:t>wsprRx_by_band_and_call.py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81D92-FCF2-47D1-A67B-874B95838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" y="1384911"/>
            <a:ext cx="8682038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0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WSPR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G. Daugherty (WB6YAZ)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6714" y="6537925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12/15/21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DC8872-9002-4818-9181-997C06A57504}"/>
              </a:ext>
            </a:extLst>
          </p:cNvPr>
          <p:cNvSpPr txBox="1"/>
          <p:nvPr/>
        </p:nvSpPr>
        <p:spPr>
          <a:xfrm>
            <a:off x="3303896" y="6047271"/>
            <a:ext cx="2504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lvl="1"/>
            <a:r>
              <a:rPr lang="en-US" sz="1400" dirty="0"/>
              <a:t>wsprRx_by_freq_and_grid.py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420E6-30CE-404D-9912-50F211B7A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4142"/>
            <a:ext cx="9144000" cy="500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1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WSPR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G. Daugherty (WB6YAZ)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6714" y="6537925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12/15/21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DC8872-9002-4818-9181-997C06A57504}"/>
              </a:ext>
            </a:extLst>
          </p:cNvPr>
          <p:cNvSpPr txBox="1"/>
          <p:nvPr/>
        </p:nvSpPr>
        <p:spPr>
          <a:xfrm>
            <a:off x="3108976" y="5623536"/>
            <a:ext cx="2969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lvl="1"/>
            <a:r>
              <a:rPr lang="en-US" sz="1400" dirty="0"/>
              <a:t>wsprRx_print_allspots_by_freq.py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8A6F2-BB86-444A-84AA-D7F111AD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31" y="2990850"/>
            <a:ext cx="1400175" cy="876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453AC0-3F39-4CF5-B6EF-BBB975993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195" y="2552700"/>
            <a:ext cx="24479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9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WSPR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G. Daugherty (WB6YAZ)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6714" y="6537925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12/15/21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DC8872-9002-4818-9181-997C06A57504}"/>
              </a:ext>
            </a:extLst>
          </p:cNvPr>
          <p:cNvSpPr txBox="1"/>
          <p:nvPr/>
        </p:nvSpPr>
        <p:spPr>
          <a:xfrm>
            <a:off x="2980731" y="6047271"/>
            <a:ext cx="3182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lvl="1"/>
            <a:r>
              <a:rPr lang="en-US" sz="1400" dirty="0"/>
              <a:t>wsprRx_snr_by_band_callsignplot.py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15C278-06F2-4BCB-8FEE-5F793E2E9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3974"/>
            <a:ext cx="9144000" cy="507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4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428</Words>
  <Application>Microsoft Office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gregg</dc:creator>
  <cp:lastModifiedBy>Gregg Daugherty</cp:lastModifiedBy>
  <cp:revision>34</cp:revision>
  <dcterms:created xsi:type="dcterms:W3CDTF">2021-09-11T12:45:06Z</dcterms:created>
  <dcterms:modified xsi:type="dcterms:W3CDTF">2021-12-15T10:21:04Z</dcterms:modified>
</cp:coreProperties>
</file>