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318" r:id="rId10"/>
    <p:sldId id="287" r:id="rId11"/>
    <p:sldId id="260" r:id="rId12"/>
    <p:sldId id="301" r:id="rId13"/>
    <p:sldId id="292" r:id="rId14"/>
    <p:sldId id="288" r:id="rId15"/>
    <p:sldId id="305" r:id="rId16"/>
    <p:sldId id="289" r:id="rId17"/>
    <p:sldId id="291" r:id="rId18"/>
    <p:sldId id="290" r:id="rId19"/>
    <p:sldId id="261" r:id="rId20"/>
    <p:sldId id="294" r:id="rId21"/>
    <p:sldId id="297" r:id="rId22"/>
    <p:sldId id="300" r:id="rId23"/>
    <p:sldId id="262" r:id="rId24"/>
    <p:sldId id="302" r:id="rId25"/>
    <p:sldId id="303" r:id="rId26"/>
    <p:sldId id="307" r:id="rId27"/>
    <p:sldId id="306" r:id="rId28"/>
    <p:sldId id="308" r:id="rId29"/>
    <p:sldId id="310" r:id="rId30"/>
    <p:sldId id="295" r:id="rId31"/>
    <p:sldId id="263" r:id="rId32"/>
    <p:sldId id="304" r:id="rId33"/>
    <p:sldId id="312" r:id="rId34"/>
    <p:sldId id="299" r:id="rId35"/>
    <p:sldId id="311" r:id="rId36"/>
    <p:sldId id="268" r:id="rId37"/>
    <p:sldId id="264" r:id="rId38"/>
    <p:sldId id="265" r:id="rId39"/>
    <p:sldId id="266" r:id="rId40"/>
    <p:sldId id="274" r:id="rId41"/>
    <p:sldId id="272" r:id="rId42"/>
    <p:sldId id="271" r:id="rId43"/>
    <p:sldId id="313" r:id="rId44"/>
    <p:sldId id="316" r:id="rId45"/>
    <p:sldId id="314" r:id="rId46"/>
    <p:sldId id="317" r:id="rId47"/>
    <p:sldId id="275" r:id="rId48"/>
    <p:sldId id="279" r:id="rId49"/>
    <p:sldId id="276" r:id="rId50"/>
    <p:sldId id="277" r:id="rId51"/>
    <p:sldId id="278" r:id="rId52"/>
    <p:sldId id="280" r:id="rId53"/>
    <p:sldId id="281" r:id="rId54"/>
    <p:sldId id="269" r:id="rId55"/>
    <p:sldId id="27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F1DA4-72C2-49E0-475E-4BE6788DF1B8}" v="3" dt="2021-06-01T05:14:10.188"/>
    <p1510:client id="{10DBF55F-7A94-8EEF-6841-23B183C4F543}" v="9" dt="2021-06-01T17:38:42.159"/>
    <p1510:client id="{1B274E8B-9C97-C5CC-6A45-D81B65A26D1F}" v="2280" dt="2021-06-01T07:18:48.477"/>
    <p1510:client id="{7AE9108B-5F71-686C-3D0E-BC34C163F2D1}" v="2347" dt="2021-06-01T17:32:19.514"/>
    <p1510:client id="{E8C8F779-931E-80DA-F021-638609DBA161}" v="9" dt="2021-06-01T17:36:09.609"/>
    <p1510:client id="{FCECC991-6ED3-41C6-8B61-AF8686162F2B}" v="44" dt="2021-06-01T17:28:5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BEEC2-32DA-449D-83E9-D1C12BF346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E5763B-A6FC-41D5-96C6-32640439ADA8}">
      <dgm:prSet/>
      <dgm:spPr/>
      <dgm:t>
        <a:bodyPr/>
        <a:lstStyle/>
        <a:p>
          <a:r>
            <a:rPr lang="en-US"/>
            <a:t>What do they look like?</a:t>
          </a:r>
        </a:p>
      </dgm:t>
    </dgm:pt>
    <dgm:pt modelId="{5400B378-B509-4C25-9B7D-A6E57569CF38}" type="parTrans" cxnId="{67CFA0CF-5B31-4B5B-8788-EA2F68DFBA51}">
      <dgm:prSet/>
      <dgm:spPr/>
      <dgm:t>
        <a:bodyPr/>
        <a:lstStyle/>
        <a:p>
          <a:endParaRPr lang="en-US"/>
        </a:p>
      </dgm:t>
    </dgm:pt>
    <dgm:pt modelId="{9C9BEFD5-3F5E-4D55-931D-5A1E1DF2F280}" type="sibTrans" cxnId="{67CFA0CF-5B31-4B5B-8788-EA2F68DFBA51}">
      <dgm:prSet/>
      <dgm:spPr/>
      <dgm:t>
        <a:bodyPr/>
        <a:lstStyle/>
        <a:p>
          <a:endParaRPr lang="en-US"/>
        </a:p>
      </dgm:t>
    </dgm:pt>
    <dgm:pt modelId="{E7FD0AFB-2162-42E7-8950-3EBEFE932390}">
      <dgm:prSet/>
      <dgm:spPr/>
      <dgm:t>
        <a:bodyPr/>
        <a:lstStyle/>
        <a:p>
          <a:r>
            <a:rPr lang="en-US"/>
            <a:t>Timeline - Review recent/extreme examples</a:t>
          </a:r>
        </a:p>
      </dgm:t>
    </dgm:pt>
    <dgm:pt modelId="{43A3BC4E-2FCB-45EA-81DE-0353476D1637}" type="parTrans" cxnId="{7C6C1011-38E4-43FA-99A4-3BCC7BF12B94}">
      <dgm:prSet/>
      <dgm:spPr/>
      <dgm:t>
        <a:bodyPr/>
        <a:lstStyle/>
        <a:p>
          <a:endParaRPr lang="en-US"/>
        </a:p>
      </dgm:t>
    </dgm:pt>
    <dgm:pt modelId="{79FBC453-B3BA-4719-A62C-F63376048A4F}" type="sibTrans" cxnId="{7C6C1011-38E4-43FA-99A4-3BCC7BF12B94}">
      <dgm:prSet/>
      <dgm:spPr/>
      <dgm:t>
        <a:bodyPr/>
        <a:lstStyle/>
        <a:p>
          <a:endParaRPr lang="en-US"/>
        </a:p>
      </dgm:t>
    </dgm:pt>
    <dgm:pt modelId="{3C1AEECF-D86C-4AF3-93DD-C5C9AF1DC8B1}">
      <dgm:prSet/>
      <dgm:spPr/>
      <dgm:t>
        <a:bodyPr/>
        <a:lstStyle/>
        <a:p>
          <a:r>
            <a:rPr lang="en-US"/>
            <a:t>Framework for theories</a:t>
          </a:r>
        </a:p>
      </dgm:t>
    </dgm:pt>
    <dgm:pt modelId="{08B45BAB-67FF-4ECC-BA39-1B0FED1E147E}" type="parTrans" cxnId="{39087AC5-7282-45B2-9B4F-C6E62FF89039}">
      <dgm:prSet/>
      <dgm:spPr/>
      <dgm:t>
        <a:bodyPr/>
        <a:lstStyle/>
        <a:p>
          <a:endParaRPr lang="en-US"/>
        </a:p>
      </dgm:t>
    </dgm:pt>
    <dgm:pt modelId="{902FD73F-2CDA-4A0C-992C-1A27496B5E81}" type="sibTrans" cxnId="{39087AC5-7282-45B2-9B4F-C6E62FF89039}">
      <dgm:prSet/>
      <dgm:spPr/>
      <dgm:t>
        <a:bodyPr/>
        <a:lstStyle/>
        <a:p>
          <a:endParaRPr lang="en-US"/>
        </a:p>
      </dgm:t>
    </dgm:pt>
    <dgm:pt modelId="{CE6873E5-FBDA-4E56-90D7-8723A3E1A757}">
      <dgm:prSet/>
      <dgm:spPr/>
      <dgm:t>
        <a:bodyPr/>
        <a:lstStyle/>
        <a:p>
          <a:r>
            <a:rPr lang="en-US"/>
            <a:t>Go through theories – which clues are in favor/opposed?</a:t>
          </a:r>
        </a:p>
      </dgm:t>
    </dgm:pt>
    <dgm:pt modelId="{09772912-13BC-402B-B6BC-91F2DAB2D5C1}" type="parTrans" cxnId="{00BFCE39-76CD-4F33-B7EE-25CE1CE22945}">
      <dgm:prSet/>
      <dgm:spPr/>
      <dgm:t>
        <a:bodyPr/>
        <a:lstStyle/>
        <a:p>
          <a:endParaRPr lang="en-US"/>
        </a:p>
      </dgm:t>
    </dgm:pt>
    <dgm:pt modelId="{74DC7603-6906-4DB0-8CB2-BA50E9DCFE48}" type="sibTrans" cxnId="{00BFCE39-76CD-4F33-B7EE-25CE1CE22945}">
      <dgm:prSet/>
      <dgm:spPr/>
      <dgm:t>
        <a:bodyPr/>
        <a:lstStyle/>
        <a:p>
          <a:endParaRPr lang="en-US"/>
        </a:p>
      </dgm:t>
    </dgm:pt>
    <dgm:pt modelId="{85A09748-088D-4293-9839-E717337778BE}">
      <dgm:prSet/>
      <dgm:spPr/>
      <dgm:t>
        <a:bodyPr/>
        <a:lstStyle/>
        <a:p>
          <a:r>
            <a:rPr lang="en-US"/>
            <a:t>Timeline of events</a:t>
          </a:r>
        </a:p>
      </dgm:t>
    </dgm:pt>
    <dgm:pt modelId="{2D5B8C39-6CDE-4D85-968B-1B44042CCB0F}" type="parTrans" cxnId="{7D07BD74-067F-4441-A459-973702284046}">
      <dgm:prSet/>
      <dgm:spPr/>
      <dgm:t>
        <a:bodyPr/>
        <a:lstStyle/>
        <a:p>
          <a:endParaRPr lang="en-US"/>
        </a:p>
      </dgm:t>
    </dgm:pt>
    <dgm:pt modelId="{3ED284E7-AAD7-4919-AB63-3DE11DFCDB82}" type="sibTrans" cxnId="{7D07BD74-067F-4441-A459-973702284046}">
      <dgm:prSet/>
      <dgm:spPr/>
      <dgm:t>
        <a:bodyPr/>
        <a:lstStyle/>
        <a:p>
          <a:endParaRPr lang="en-US"/>
        </a:p>
      </dgm:t>
    </dgm:pt>
    <dgm:pt modelId="{98DBF96E-16B6-4C55-B49E-BB20CFF6D122}">
      <dgm:prSet/>
      <dgm:spPr/>
      <dgm:t>
        <a:bodyPr/>
        <a:lstStyle/>
        <a:p>
          <a:r>
            <a:rPr lang="en-US"/>
            <a:t>Timeline of a mouses pipeline life cycle</a:t>
          </a:r>
        </a:p>
      </dgm:t>
    </dgm:pt>
    <dgm:pt modelId="{BA2EE79F-96A0-4AB0-A295-84813F03A57A}" type="parTrans" cxnId="{B3C67A37-A03C-4E85-8A27-D47A1982E806}">
      <dgm:prSet/>
      <dgm:spPr/>
      <dgm:t>
        <a:bodyPr/>
        <a:lstStyle/>
        <a:p>
          <a:endParaRPr lang="en-US"/>
        </a:p>
      </dgm:t>
    </dgm:pt>
    <dgm:pt modelId="{47F92CD9-D634-4EC5-9626-92ED6D0BFEE2}" type="sibTrans" cxnId="{B3C67A37-A03C-4E85-8A27-D47A1982E806}">
      <dgm:prSet/>
      <dgm:spPr/>
      <dgm:t>
        <a:bodyPr/>
        <a:lstStyle/>
        <a:p>
          <a:endParaRPr lang="en-US"/>
        </a:p>
      </dgm:t>
    </dgm:pt>
    <dgm:pt modelId="{40C94F54-6757-464E-8C61-23C67F358603}">
      <dgm:prSet/>
      <dgm:spPr/>
      <dgm:t>
        <a:bodyPr/>
        <a:lstStyle/>
        <a:p>
          <a:r>
            <a:rPr lang="en-US"/>
            <a:t>Possible directions</a:t>
          </a:r>
        </a:p>
      </dgm:t>
    </dgm:pt>
    <dgm:pt modelId="{D933381B-1C73-4B0D-ADC4-069DCD062652}" type="parTrans" cxnId="{0923EE4C-DD6C-4A9A-AB58-078D04AE4E04}">
      <dgm:prSet/>
      <dgm:spPr/>
      <dgm:t>
        <a:bodyPr/>
        <a:lstStyle/>
        <a:p>
          <a:endParaRPr lang="en-US"/>
        </a:p>
      </dgm:t>
    </dgm:pt>
    <dgm:pt modelId="{DDAACF10-9988-44CF-9CDE-C16F613445B5}" type="sibTrans" cxnId="{0923EE4C-DD6C-4A9A-AB58-078D04AE4E04}">
      <dgm:prSet/>
      <dgm:spPr/>
      <dgm:t>
        <a:bodyPr/>
        <a:lstStyle/>
        <a:p>
          <a:endParaRPr lang="en-US"/>
        </a:p>
      </dgm:t>
    </dgm:pt>
    <dgm:pt modelId="{1019BC94-494C-47AA-90AE-E6304B44BEF1}">
      <dgm:prSet/>
      <dgm:spPr/>
      <dgm:t>
        <a:bodyPr/>
        <a:lstStyle/>
        <a:p>
          <a:r>
            <a:rPr lang="en-US"/>
            <a:t>Go through every possibility and weigh any evidence</a:t>
          </a:r>
        </a:p>
      </dgm:t>
    </dgm:pt>
    <dgm:pt modelId="{17F96FAC-63C4-4E2A-AD73-CF4B18B4061B}" type="parTrans" cxnId="{3E881E1B-6E10-4E2A-A7F1-412614C71A95}">
      <dgm:prSet/>
      <dgm:spPr/>
      <dgm:t>
        <a:bodyPr/>
        <a:lstStyle/>
        <a:p>
          <a:endParaRPr lang="en-US"/>
        </a:p>
      </dgm:t>
    </dgm:pt>
    <dgm:pt modelId="{91DA8224-D7BB-4CCF-8C78-68E05EAD1AFA}" type="sibTrans" cxnId="{3E881E1B-6E10-4E2A-A7F1-412614C71A95}">
      <dgm:prSet/>
      <dgm:spPr/>
      <dgm:t>
        <a:bodyPr/>
        <a:lstStyle/>
        <a:p>
          <a:endParaRPr lang="en-US"/>
        </a:p>
      </dgm:t>
    </dgm:pt>
    <dgm:pt modelId="{ADB50034-2431-4DF9-B40D-ED8416A67BE3}" type="pres">
      <dgm:prSet presAssocID="{C9CBEEC2-32DA-449D-83E9-D1C12BF34689}" presName="vert0" presStyleCnt="0">
        <dgm:presLayoutVars>
          <dgm:dir/>
          <dgm:animOne val="branch"/>
          <dgm:animLvl val="lvl"/>
        </dgm:presLayoutVars>
      </dgm:prSet>
      <dgm:spPr/>
    </dgm:pt>
    <dgm:pt modelId="{0A6FB153-ABBA-4302-9DDC-3DD97B810EDB}" type="pres">
      <dgm:prSet presAssocID="{FBE5763B-A6FC-41D5-96C6-32640439ADA8}" presName="thickLine" presStyleLbl="alignNode1" presStyleIdx="0" presStyleCnt="8"/>
      <dgm:spPr/>
    </dgm:pt>
    <dgm:pt modelId="{BD0C72F2-CBB5-4E0B-B52E-583B881F9C49}" type="pres">
      <dgm:prSet presAssocID="{FBE5763B-A6FC-41D5-96C6-32640439ADA8}" presName="horz1" presStyleCnt="0"/>
      <dgm:spPr/>
    </dgm:pt>
    <dgm:pt modelId="{9FFB25CC-1E2B-43E2-921D-75B5ADDD24DD}" type="pres">
      <dgm:prSet presAssocID="{FBE5763B-A6FC-41D5-96C6-32640439ADA8}" presName="tx1" presStyleLbl="revTx" presStyleIdx="0" presStyleCnt="8"/>
      <dgm:spPr/>
    </dgm:pt>
    <dgm:pt modelId="{DC8DF4B9-B829-438B-879D-32C0084598C0}" type="pres">
      <dgm:prSet presAssocID="{FBE5763B-A6FC-41D5-96C6-32640439ADA8}" presName="vert1" presStyleCnt="0"/>
      <dgm:spPr/>
    </dgm:pt>
    <dgm:pt modelId="{5C96E106-CABE-4E59-A10C-18575B2DFD37}" type="pres">
      <dgm:prSet presAssocID="{E7FD0AFB-2162-42E7-8950-3EBEFE932390}" presName="thickLine" presStyleLbl="alignNode1" presStyleIdx="1" presStyleCnt="8"/>
      <dgm:spPr/>
    </dgm:pt>
    <dgm:pt modelId="{6B0F35EB-6CD5-4479-BB97-C86211443BFD}" type="pres">
      <dgm:prSet presAssocID="{E7FD0AFB-2162-42E7-8950-3EBEFE932390}" presName="horz1" presStyleCnt="0"/>
      <dgm:spPr/>
    </dgm:pt>
    <dgm:pt modelId="{8DE58A86-0A06-46A6-A1C2-44BAA9601A7A}" type="pres">
      <dgm:prSet presAssocID="{E7FD0AFB-2162-42E7-8950-3EBEFE932390}" presName="tx1" presStyleLbl="revTx" presStyleIdx="1" presStyleCnt="8"/>
      <dgm:spPr/>
    </dgm:pt>
    <dgm:pt modelId="{6982B364-84A4-43D3-B4A2-DD968FB3DB79}" type="pres">
      <dgm:prSet presAssocID="{E7FD0AFB-2162-42E7-8950-3EBEFE932390}" presName="vert1" presStyleCnt="0"/>
      <dgm:spPr/>
    </dgm:pt>
    <dgm:pt modelId="{AA5D6567-9423-4D1A-BDAC-DB1B0AC225F3}" type="pres">
      <dgm:prSet presAssocID="{3C1AEECF-D86C-4AF3-93DD-C5C9AF1DC8B1}" presName="thickLine" presStyleLbl="alignNode1" presStyleIdx="2" presStyleCnt="8"/>
      <dgm:spPr/>
    </dgm:pt>
    <dgm:pt modelId="{DD9269DA-CCEF-4AFB-8738-C2B7D0A8D298}" type="pres">
      <dgm:prSet presAssocID="{3C1AEECF-D86C-4AF3-93DD-C5C9AF1DC8B1}" presName="horz1" presStyleCnt="0"/>
      <dgm:spPr/>
    </dgm:pt>
    <dgm:pt modelId="{8EAB5FF6-679B-410B-812E-2810A1D585D4}" type="pres">
      <dgm:prSet presAssocID="{3C1AEECF-D86C-4AF3-93DD-C5C9AF1DC8B1}" presName="tx1" presStyleLbl="revTx" presStyleIdx="2" presStyleCnt="8"/>
      <dgm:spPr/>
    </dgm:pt>
    <dgm:pt modelId="{2327A4FF-FDD2-497B-A405-4EEB68E2436F}" type="pres">
      <dgm:prSet presAssocID="{3C1AEECF-D86C-4AF3-93DD-C5C9AF1DC8B1}" presName="vert1" presStyleCnt="0"/>
      <dgm:spPr/>
    </dgm:pt>
    <dgm:pt modelId="{963950F0-11D9-41AD-AF82-6EA253F10D61}" type="pres">
      <dgm:prSet presAssocID="{CE6873E5-FBDA-4E56-90D7-8723A3E1A757}" presName="thickLine" presStyleLbl="alignNode1" presStyleIdx="3" presStyleCnt="8"/>
      <dgm:spPr/>
    </dgm:pt>
    <dgm:pt modelId="{E24BCFD3-A7BE-4B54-9B93-558F4AEE4FF0}" type="pres">
      <dgm:prSet presAssocID="{CE6873E5-FBDA-4E56-90D7-8723A3E1A757}" presName="horz1" presStyleCnt="0"/>
      <dgm:spPr/>
    </dgm:pt>
    <dgm:pt modelId="{8DD6981E-6130-4382-9403-30FD41A338FC}" type="pres">
      <dgm:prSet presAssocID="{CE6873E5-FBDA-4E56-90D7-8723A3E1A757}" presName="tx1" presStyleLbl="revTx" presStyleIdx="3" presStyleCnt="8"/>
      <dgm:spPr/>
    </dgm:pt>
    <dgm:pt modelId="{8320BB61-2F7E-4FA5-8AEC-34338A6213C7}" type="pres">
      <dgm:prSet presAssocID="{CE6873E5-FBDA-4E56-90D7-8723A3E1A757}" presName="vert1" presStyleCnt="0"/>
      <dgm:spPr/>
    </dgm:pt>
    <dgm:pt modelId="{C7B66EB9-3098-429B-A22D-65204DD1C510}" type="pres">
      <dgm:prSet presAssocID="{85A09748-088D-4293-9839-E717337778BE}" presName="thickLine" presStyleLbl="alignNode1" presStyleIdx="4" presStyleCnt="8"/>
      <dgm:spPr/>
    </dgm:pt>
    <dgm:pt modelId="{33368A8C-632F-45F4-8916-5B44DDF756CB}" type="pres">
      <dgm:prSet presAssocID="{85A09748-088D-4293-9839-E717337778BE}" presName="horz1" presStyleCnt="0"/>
      <dgm:spPr/>
    </dgm:pt>
    <dgm:pt modelId="{01BC769D-AC79-42AD-A559-56A8F7B86059}" type="pres">
      <dgm:prSet presAssocID="{85A09748-088D-4293-9839-E717337778BE}" presName="tx1" presStyleLbl="revTx" presStyleIdx="4" presStyleCnt="8"/>
      <dgm:spPr/>
    </dgm:pt>
    <dgm:pt modelId="{E99D3CD1-8474-4F40-A16D-86E84C59D915}" type="pres">
      <dgm:prSet presAssocID="{85A09748-088D-4293-9839-E717337778BE}" presName="vert1" presStyleCnt="0"/>
      <dgm:spPr/>
    </dgm:pt>
    <dgm:pt modelId="{A0B2527D-9FD2-4F59-AC8E-1B31B7BAE1FE}" type="pres">
      <dgm:prSet presAssocID="{98DBF96E-16B6-4C55-B49E-BB20CFF6D122}" presName="thickLine" presStyleLbl="alignNode1" presStyleIdx="5" presStyleCnt="8"/>
      <dgm:spPr/>
    </dgm:pt>
    <dgm:pt modelId="{200FA68A-8933-4BC9-9AA2-9D14A087E35E}" type="pres">
      <dgm:prSet presAssocID="{98DBF96E-16B6-4C55-B49E-BB20CFF6D122}" presName="horz1" presStyleCnt="0"/>
      <dgm:spPr/>
    </dgm:pt>
    <dgm:pt modelId="{82CE8603-0AB3-4466-A894-09CFB15186E4}" type="pres">
      <dgm:prSet presAssocID="{98DBF96E-16B6-4C55-B49E-BB20CFF6D122}" presName="tx1" presStyleLbl="revTx" presStyleIdx="5" presStyleCnt="8"/>
      <dgm:spPr/>
    </dgm:pt>
    <dgm:pt modelId="{8BCEDA70-4FA2-4CE7-BC06-384A34A3E393}" type="pres">
      <dgm:prSet presAssocID="{98DBF96E-16B6-4C55-B49E-BB20CFF6D122}" presName="vert1" presStyleCnt="0"/>
      <dgm:spPr/>
    </dgm:pt>
    <dgm:pt modelId="{012F0BBF-9930-4765-86D9-A2224F361465}" type="pres">
      <dgm:prSet presAssocID="{40C94F54-6757-464E-8C61-23C67F358603}" presName="thickLine" presStyleLbl="alignNode1" presStyleIdx="6" presStyleCnt="8"/>
      <dgm:spPr/>
    </dgm:pt>
    <dgm:pt modelId="{2FFC9A14-C7F1-4124-801F-30D9CCA0BED1}" type="pres">
      <dgm:prSet presAssocID="{40C94F54-6757-464E-8C61-23C67F358603}" presName="horz1" presStyleCnt="0"/>
      <dgm:spPr/>
    </dgm:pt>
    <dgm:pt modelId="{67743B9D-950D-4972-934A-21AA8BE2CFC5}" type="pres">
      <dgm:prSet presAssocID="{40C94F54-6757-464E-8C61-23C67F358603}" presName="tx1" presStyleLbl="revTx" presStyleIdx="6" presStyleCnt="8"/>
      <dgm:spPr/>
    </dgm:pt>
    <dgm:pt modelId="{75E18942-0B28-4A3E-BA7F-0FDB4019A550}" type="pres">
      <dgm:prSet presAssocID="{40C94F54-6757-464E-8C61-23C67F358603}" presName="vert1" presStyleCnt="0"/>
      <dgm:spPr/>
    </dgm:pt>
    <dgm:pt modelId="{53BA46A2-233C-4ED3-874E-90C8905B7D49}" type="pres">
      <dgm:prSet presAssocID="{1019BC94-494C-47AA-90AE-E6304B44BEF1}" presName="thickLine" presStyleLbl="alignNode1" presStyleIdx="7" presStyleCnt="8"/>
      <dgm:spPr/>
    </dgm:pt>
    <dgm:pt modelId="{4FAF5C2B-0AB6-449F-BC4B-E69107285D04}" type="pres">
      <dgm:prSet presAssocID="{1019BC94-494C-47AA-90AE-E6304B44BEF1}" presName="horz1" presStyleCnt="0"/>
      <dgm:spPr/>
    </dgm:pt>
    <dgm:pt modelId="{E7E23E69-4952-4999-9615-5B639518C71D}" type="pres">
      <dgm:prSet presAssocID="{1019BC94-494C-47AA-90AE-E6304B44BEF1}" presName="tx1" presStyleLbl="revTx" presStyleIdx="7" presStyleCnt="8"/>
      <dgm:spPr/>
    </dgm:pt>
    <dgm:pt modelId="{321E43B5-3068-4EB1-B1A7-9EB04ADA1ABF}" type="pres">
      <dgm:prSet presAssocID="{1019BC94-494C-47AA-90AE-E6304B44BEF1}" presName="vert1" presStyleCnt="0"/>
      <dgm:spPr/>
    </dgm:pt>
  </dgm:ptLst>
  <dgm:cxnLst>
    <dgm:cxn modelId="{7C6C1011-38E4-43FA-99A4-3BCC7BF12B94}" srcId="{C9CBEEC2-32DA-449D-83E9-D1C12BF34689}" destId="{E7FD0AFB-2162-42E7-8950-3EBEFE932390}" srcOrd="1" destOrd="0" parTransId="{43A3BC4E-2FCB-45EA-81DE-0353476D1637}" sibTransId="{79FBC453-B3BA-4719-A62C-F63376048A4F}"/>
    <dgm:cxn modelId="{3E881E1B-6E10-4E2A-A7F1-412614C71A95}" srcId="{C9CBEEC2-32DA-449D-83E9-D1C12BF34689}" destId="{1019BC94-494C-47AA-90AE-E6304B44BEF1}" srcOrd="7" destOrd="0" parTransId="{17F96FAC-63C4-4E2A-AD73-CF4B18B4061B}" sibTransId="{91DA8224-D7BB-4CCF-8C78-68E05EAD1AFA}"/>
    <dgm:cxn modelId="{05281622-6794-4765-9B92-8A770639B599}" type="presOf" srcId="{3C1AEECF-D86C-4AF3-93DD-C5C9AF1DC8B1}" destId="{8EAB5FF6-679B-410B-812E-2810A1D585D4}" srcOrd="0" destOrd="0" presId="urn:microsoft.com/office/officeart/2008/layout/LinedList"/>
    <dgm:cxn modelId="{06951324-631A-44D3-917B-340EFA329D1A}" type="presOf" srcId="{CE6873E5-FBDA-4E56-90D7-8723A3E1A757}" destId="{8DD6981E-6130-4382-9403-30FD41A338FC}" srcOrd="0" destOrd="0" presId="urn:microsoft.com/office/officeart/2008/layout/LinedList"/>
    <dgm:cxn modelId="{B3C67A37-A03C-4E85-8A27-D47A1982E806}" srcId="{C9CBEEC2-32DA-449D-83E9-D1C12BF34689}" destId="{98DBF96E-16B6-4C55-B49E-BB20CFF6D122}" srcOrd="5" destOrd="0" parTransId="{BA2EE79F-96A0-4AB0-A295-84813F03A57A}" sibTransId="{47F92CD9-D634-4EC5-9626-92ED6D0BFEE2}"/>
    <dgm:cxn modelId="{00BFCE39-76CD-4F33-B7EE-25CE1CE22945}" srcId="{C9CBEEC2-32DA-449D-83E9-D1C12BF34689}" destId="{CE6873E5-FBDA-4E56-90D7-8723A3E1A757}" srcOrd="3" destOrd="0" parTransId="{09772912-13BC-402B-B6BC-91F2DAB2D5C1}" sibTransId="{74DC7603-6906-4DB0-8CB2-BA50E9DCFE48}"/>
    <dgm:cxn modelId="{2A6EF140-973B-466A-BBA7-1F94C054E636}" type="presOf" srcId="{98DBF96E-16B6-4C55-B49E-BB20CFF6D122}" destId="{82CE8603-0AB3-4466-A894-09CFB15186E4}" srcOrd="0" destOrd="0" presId="urn:microsoft.com/office/officeart/2008/layout/LinedList"/>
    <dgm:cxn modelId="{0923EE4C-DD6C-4A9A-AB58-078D04AE4E04}" srcId="{C9CBEEC2-32DA-449D-83E9-D1C12BF34689}" destId="{40C94F54-6757-464E-8C61-23C67F358603}" srcOrd="6" destOrd="0" parTransId="{D933381B-1C73-4B0D-ADC4-069DCD062652}" sibTransId="{DDAACF10-9988-44CF-9CDE-C16F613445B5}"/>
    <dgm:cxn modelId="{7D07BD74-067F-4441-A459-973702284046}" srcId="{C9CBEEC2-32DA-449D-83E9-D1C12BF34689}" destId="{85A09748-088D-4293-9839-E717337778BE}" srcOrd="4" destOrd="0" parTransId="{2D5B8C39-6CDE-4D85-968B-1B44042CCB0F}" sibTransId="{3ED284E7-AAD7-4919-AB63-3DE11DFCDB82}"/>
    <dgm:cxn modelId="{207F6D78-2FA2-480B-9EBF-2463C4543B73}" type="presOf" srcId="{E7FD0AFB-2162-42E7-8950-3EBEFE932390}" destId="{8DE58A86-0A06-46A6-A1C2-44BAA9601A7A}" srcOrd="0" destOrd="0" presId="urn:microsoft.com/office/officeart/2008/layout/LinedList"/>
    <dgm:cxn modelId="{98BCF479-2022-4C59-9C5A-60BA4601F5AE}" type="presOf" srcId="{1019BC94-494C-47AA-90AE-E6304B44BEF1}" destId="{E7E23E69-4952-4999-9615-5B639518C71D}" srcOrd="0" destOrd="0" presId="urn:microsoft.com/office/officeart/2008/layout/LinedList"/>
    <dgm:cxn modelId="{A84849A0-7F88-43D3-B51E-93AEA4DFB65B}" type="presOf" srcId="{FBE5763B-A6FC-41D5-96C6-32640439ADA8}" destId="{9FFB25CC-1E2B-43E2-921D-75B5ADDD24DD}" srcOrd="0" destOrd="0" presId="urn:microsoft.com/office/officeart/2008/layout/LinedList"/>
    <dgm:cxn modelId="{F12E2BBD-A1E0-4952-97F0-5E267C2075C9}" type="presOf" srcId="{40C94F54-6757-464E-8C61-23C67F358603}" destId="{67743B9D-950D-4972-934A-21AA8BE2CFC5}" srcOrd="0" destOrd="0" presId="urn:microsoft.com/office/officeart/2008/layout/LinedList"/>
    <dgm:cxn modelId="{39087AC5-7282-45B2-9B4F-C6E62FF89039}" srcId="{C9CBEEC2-32DA-449D-83E9-D1C12BF34689}" destId="{3C1AEECF-D86C-4AF3-93DD-C5C9AF1DC8B1}" srcOrd="2" destOrd="0" parTransId="{08B45BAB-67FF-4ECC-BA39-1B0FED1E147E}" sibTransId="{902FD73F-2CDA-4A0C-992C-1A27496B5E81}"/>
    <dgm:cxn modelId="{67CFA0CF-5B31-4B5B-8788-EA2F68DFBA51}" srcId="{C9CBEEC2-32DA-449D-83E9-D1C12BF34689}" destId="{FBE5763B-A6FC-41D5-96C6-32640439ADA8}" srcOrd="0" destOrd="0" parTransId="{5400B378-B509-4C25-9B7D-A6E57569CF38}" sibTransId="{9C9BEFD5-3F5E-4D55-931D-5A1E1DF2F280}"/>
    <dgm:cxn modelId="{E04675E6-2886-4E37-A439-101EE1EE433A}" type="presOf" srcId="{C9CBEEC2-32DA-449D-83E9-D1C12BF34689}" destId="{ADB50034-2431-4DF9-B40D-ED8416A67BE3}" srcOrd="0" destOrd="0" presId="urn:microsoft.com/office/officeart/2008/layout/LinedList"/>
    <dgm:cxn modelId="{74960EF0-5F1A-49C8-AFB7-AF1D00C2F488}" type="presOf" srcId="{85A09748-088D-4293-9839-E717337778BE}" destId="{01BC769D-AC79-42AD-A559-56A8F7B86059}" srcOrd="0" destOrd="0" presId="urn:microsoft.com/office/officeart/2008/layout/LinedList"/>
    <dgm:cxn modelId="{F280E40D-AD47-479A-84BD-5892B5758640}" type="presParOf" srcId="{ADB50034-2431-4DF9-B40D-ED8416A67BE3}" destId="{0A6FB153-ABBA-4302-9DDC-3DD97B810EDB}" srcOrd="0" destOrd="0" presId="urn:microsoft.com/office/officeart/2008/layout/LinedList"/>
    <dgm:cxn modelId="{F39E36E7-6EF5-49B5-99F1-1E8A29007CBB}" type="presParOf" srcId="{ADB50034-2431-4DF9-B40D-ED8416A67BE3}" destId="{BD0C72F2-CBB5-4E0B-B52E-583B881F9C49}" srcOrd="1" destOrd="0" presId="urn:microsoft.com/office/officeart/2008/layout/LinedList"/>
    <dgm:cxn modelId="{4130F389-73F8-46A2-8985-DEBE35835D18}" type="presParOf" srcId="{BD0C72F2-CBB5-4E0B-B52E-583B881F9C49}" destId="{9FFB25CC-1E2B-43E2-921D-75B5ADDD24DD}" srcOrd="0" destOrd="0" presId="urn:microsoft.com/office/officeart/2008/layout/LinedList"/>
    <dgm:cxn modelId="{456DCA72-12F1-41CF-82DF-E427D423EE39}" type="presParOf" srcId="{BD0C72F2-CBB5-4E0B-B52E-583B881F9C49}" destId="{DC8DF4B9-B829-438B-879D-32C0084598C0}" srcOrd="1" destOrd="0" presId="urn:microsoft.com/office/officeart/2008/layout/LinedList"/>
    <dgm:cxn modelId="{E5DE83E9-FEC2-4697-B60A-FDD4413B7964}" type="presParOf" srcId="{ADB50034-2431-4DF9-B40D-ED8416A67BE3}" destId="{5C96E106-CABE-4E59-A10C-18575B2DFD37}" srcOrd="2" destOrd="0" presId="urn:microsoft.com/office/officeart/2008/layout/LinedList"/>
    <dgm:cxn modelId="{405D7DC5-D31A-4615-A77E-06F925DC475F}" type="presParOf" srcId="{ADB50034-2431-4DF9-B40D-ED8416A67BE3}" destId="{6B0F35EB-6CD5-4479-BB97-C86211443BFD}" srcOrd="3" destOrd="0" presId="urn:microsoft.com/office/officeart/2008/layout/LinedList"/>
    <dgm:cxn modelId="{1BDDBDBD-2461-41CC-9187-9484FC9D08DE}" type="presParOf" srcId="{6B0F35EB-6CD5-4479-BB97-C86211443BFD}" destId="{8DE58A86-0A06-46A6-A1C2-44BAA9601A7A}" srcOrd="0" destOrd="0" presId="urn:microsoft.com/office/officeart/2008/layout/LinedList"/>
    <dgm:cxn modelId="{1B478D04-14B1-497D-BEFB-F38CA798FFF8}" type="presParOf" srcId="{6B0F35EB-6CD5-4479-BB97-C86211443BFD}" destId="{6982B364-84A4-43D3-B4A2-DD968FB3DB79}" srcOrd="1" destOrd="0" presId="urn:microsoft.com/office/officeart/2008/layout/LinedList"/>
    <dgm:cxn modelId="{38D5C061-9AC4-4282-94EB-8FC2A116BC96}" type="presParOf" srcId="{ADB50034-2431-4DF9-B40D-ED8416A67BE3}" destId="{AA5D6567-9423-4D1A-BDAC-DB1B0AC225F3}" srcOrd="4" destOrd="0" presId="urn:microsoft.com/office/officeart/2008/layout/LinedList"/>
    <dgm:cxn modelId="{82006A2A-F60C-4F38-B6BF-DEA7FB2108C0}" type="presParOf" srcId="{ADB50034-2431-4DF9-B40D-ED8416A67BE3}" destId="{DD9269DA-CCEF-4AFB-8738-C2B7D0A8D298}" srcOrd="5" destOrd="0" presId="urn:microsoft.com/office/officeart/2008/layout/LinedList"/>
    <dgm:cxn modelId="{A79F8207-20DF-4150-86CE-A85B622F9CC8}" type="presParOf" srcId="{DD9269DA-CCEF-4AFB-8738-C2B7D0A8D298}" destId="{8EAB5FF6-679B-410B-812E-2810A1D585D4}" srcOrd="0" destOrd="0" presId="urn:microsoft.com/office/officeart/2008/layout/LinedList"/>
    <dgm:cxn modelId="{D308ECE6-CAFB-4D2D-9F9A-23E7A89B0F04}" type="presParOf" srcId="{DD9269DA-CCEF-4AFB-8738-C2B7D0A8D298}" destId="{2327A4FF-FDD2-497B-A405-4EEB68E2436F}" srcOrd="1" destOrd="0" presId="urn:microsoft.com/office/officeart/2008/layout/LinedList"/>
    <dgm:cxn modelId="{9A84191C-8FEF-4853-BF5A-E209212BBC2A}" type="presParOf" srcId="{ADB50034-2431-4DF9-B40D-ED8416A67BE3}" destId="{963950F0-11D9-41AD-AF82-6EA253F10D61}" srcOrd="6" destOrd="0" presId="urn:microsoft.com/office/officeart/2008/layout/LinedList"/>
    <dgm:cxn modelId="{6687181F-4179-42B1-8F3D-06C45ACB1FFA}" type="presParOf" srcId="{ADB50034-2431-4DF9-B40D-ED8416A67BE3}" destId="{E24BCFD3-A7BE-4B54-9B93-558F4AEE4FF0}" srcOrd="7" destOrd="0" presId="urn:microsoft.com/office/officeart/2008/layout/LinedList"/>
    <dgm:cxn modelId="{7501F633-90CC-4902-9010-07A103D838F9}" type="presParOf" srcId="{E24BCFD3-A7BE-4B54-9B93-558F4AEE4FF0}" destId="{8DD6981E-6130-4382-9403-30FD41A338FC}" srcOrd="0" destOrd="0" presId="urn:microsoft.com/office/officeart/2008/layout/LinedList"/>
    <dgm:cxn modelId="{097BFC4D-59B2-4620-AE18-755E6DD46841}" type="presParOf" srcId="{E24BCFD3-A7BE-4B54-9B93-558F4AEE4FF0}" destId="{8320BB61-2F7E-4FA5-8AEC-34338A6213C7}" srcOrd="1" destOrd="0" presId="urn:microsoft.com/office/officeart/2008/layout/LinedList"/>
    <dgm:cxn modelId="{ADAD07D8-5ECF-4B74-846E-33FE8A5D1E10}" type="presParOf" srcId="{ADB50034-2431-4DF9-B40D-ED8416A67BE3}" destId="{C7B66EB9-3098-429B-A22D-65204DD1C510}" srcOrd="8" destOrd="0" presId="urn:microsoft.com/office/officeart/2008/layout/LinedList"/>
    <dgm:cxn modelId="{3EE2F7ED-47EA-4CD7-BDF2-64E75CCEB262}" type="presParOf" srcId="{ADB50034-2431-4DF9-B40D-ED8416A67BE3}" destId="{33368A8C-632F-45F4-8916-5B44DDF756CB}" srcOrd="9" destOrd="0" presId="urn:microsoft.com/office/officeart/2008/layout/LinedList"/>
    <dgm:cxn modelId="{3BF05163-E52D-42EA-A550-662E8BAFC064}" type="presParOf" srcId="{33368A8C-632F-45F4-8916-5B44DDF756CB}" destId="{01BC769D-AC79-42AD-A559-56A8F7B86059}" srcOrd="0" destOrd="0" presId="urn:microsoft.com/office/officeart/2008/layout/LinedList"/>
    <dgm:cxn modelId="{F81F0815-F0D0-48B5-8A64-EE6E6B987FA7}" type="presParOf" srcId="{33368A8C-632F-45F4-8916-5B44DDF756CB}" destId="{E99D3CD1-8474-4F40-A16D-86E84C59D915}" srcOrd="1" destOrd="0" presId="urn:microsoft.com/office/officeart/2008/layout/LinedList"/>
    <dgm:cxn modelId="{08146BE7-04F8-4714-BB3F-CF9D37EE8A93}" type="presParOf" srcId="{ADB50034-2431-4DF9-B40D-ED8416A67BE3}" destId="{A0B2527D-9FD2-4F59-AC8E-1B31B7BAE1FE}" srcOrd="10" destOrd="0" presId="urn:microsoft.com/office/officeart/2008/layout/LinedList"/>
    <dgm:cxn modelId="{4612C58C-9983-4D65-BA8F-2D84136B1EFD}" type="presParOf" srcId="{ADB50034-2431-4DF9-B40D-ED8416A67BE3}" destId="{200FA68A-8933-4BC9-9AA2-9D14A087E35E}" srcOrd="11" destOrd="0" presId="urn:microsoft.com/office/officeart/2008/layout/LinedList"/>
    <dgm:cxn modelId="{E37FEBE3-7D85-421A-B545-7AB03CF2A52F}" type="presParOf" srcId="{200FA68A-8933-4BC9-9AA2-9D14A087E35E}" destId="{82CE8603-0AB3-4466-A894-09CFB15186E4}" srcOrd="0" destOrd="0" presId="urn:microsoft.com/office/officeart/2008/layout/LinedList"/>
    <dgm:cxn modelId="{044953DB-23AD-47BB-962C-E2216B91C2B6}" type="presParOf" srcId="{200FA68A-8933-4BC9-9AA2-9D14A087E35E}" destId="{8BCEDA70-4FA2-4CE7-BC06-384A34A3E393}" srcOrd="1" destOrd="0" presId="urn:microsoft.com/office/officeart/2008/layout/LinedList"/>
    <dgm:cxn modelId="{680806CB-1E15-4E9C-BBCA-2881EFE1C598}" type="presParOf" srcId="{ADB50034-2431-4DF9-B40D-ED8416A67BE3}" destId="{012F0BBF-9930-4765-86D9-A2224F361465}" srcOrd="12" destOrd="0" presId="urn:microsoft.com/office/officeart/2008/layout/LinedList"/>
    <dgm:cxn modelId="{7C578FA6-CDD3-4FC5-829A-925BE69B1D4B}" type="presParOf" srcId="{ADB50034-2431-4DF9-B40D-ED8416A67BE3}" destId="{2FFC9A14-C7F1-4124-801F-30D9CCA0BED1}" srcOrd="13" destOrd="0" presId="urn:microsoft.com/office/officeart/2008/layout/LinedList"/>
    <dgm:cxn modelId="{D4F00BCC-D525-4EEC-A74F-2941B712D6A5}" type="presParOf" srcId="{2FFC9A14-C7F1-4124-801F-30D9CCA0BED1}" destId="{67743B9D-950D-4972-934A-21AA8BE2CFC5}" srcOrd="0" destOrd="0" presId="urn:microsoft.com/office/officeart/2008/layout/LinedList"/>
    <dgm:cxn modelId="{7E50804C-C7D7-43A1-87CC-A3F1D0546C73}" type="presParOf" srcId="{2FFC9A14-C7F1-4124-801F-30D9CCA0BED1}" destId="{75E18942-0B28-4A3E-BA7F-0FDB4019A550}" srcOrd="1" destOrd="0" presId="urn:microsoft.com/office/officeart/2008/layout/LinedList"/>
    <dgm:cxn modelId="{8F68C88B-78E0-4921-81BF-1B511A0A52A1}" type="presParOf" srcId="{ADB50034-2431-4DF9-B40D-ED8416A67BE3}" destId="{53BA46A2-233C-4ED3-874E-90C8905B7D49}" srcOrd="14" destOrd="0" presId="urn:microsoft.com/office/officeart/2008/layout/LinedList"/>
    <dgm:cxn modelId="{D53FAE76-D2C3-41B5-985A-395EAE7A5A39}" type="presParOf" srcId="{ADB50034-2431-4DF9-B40D-ED8416A67BE3}" destId="{4FAF5C2B-0AB6-449F-BC4B-E69107285D04}" srcOrd="15" destOrd="0" presId="urn:microsoft.com/office/officeart/2008/layout/LinedList"/>
    <dgm:cxn modelId="{C059C304-C5A6-416F-A946-7E0BFA4D0F01}" type="presParOf" srcId="{4FAF5C2B-0AB6-449F-BC4B-E69107285D04}" destId="{E7E23E69-4952-4999-9615-5B639518C71D}" srcOrd="0" destOrd="0" presId="urn:microsoft.com/office/officeart/2008/layout/LinedList"/>
    <dgm:cxn modelId="{458FF148-DA39-498B-9985-13D3DFED913F}" type="presParOf" srcId="{4FAF5C2B-0AB6-449F-BC4B-E69107285D04}" destId="{321E43B5-3068-4EB1-B1A7-9EB04ADA1A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DB40A-310A-45C7-8002-563687AFEC9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273EEF-3C40-454A-A55E-E7C56549F721}">
      <dgm:prSet/>
      <dgm:spPr/>
      <dgm:t>
        <a:bodyPr/>
        <a:lstStyle/>
        <a:p>
          <a:r>
            <a:rPr lang="en-US"/>
            <a:t>Percentage of units involved</a:t>
          </a:r>
        </a:p>
      </dgm:t>
    </dgm:pt>
    <dgm:pt modelId="{FEF6A46C-3EDD-40B9-8F29-0805EB33B2D9}" type="parTrans" cxnId="{39FA9A36-0E6B-4B80-82AC-0900BFC79126}">
      <dgm:prSet/>
      <dgm:spPr/>
      <dgm:t>
        <a:bodyPr/>
        <a:lstStyle/>
        <a:p>
          <a:endParaRPr lang="en-US"/>
        </a:p>
      </dgm:t>
    </dgm:pt>
    <dgm:pt modelId="{15618C91-A97B-427D-8C52-CCDA75E152F5}" type="sibTrans" cxnId="{39FA9A36-0E6B-4B80-82AC-0900BFC79126}">
      <dgm:prSet/>
      <dgm:spPr/>
      <dgm:t>
        <a:bodyPr/>
        <a:lstStyle/>
        <a:p>
          <a:endParaRPr lang="en-US"/>
        </a:p>
      </dgm:t>
    </dgm:pt>
    <dgm:pt modelId="{B572FF65-2433-45DA-A7CB-D8A093C717A0}">
      <dgm:prSet/>
      <dgm:spPr/>
      <dgm:t>
        <a:bodyPr/>
        <a:lstStyle/>
        <a:p>
          <a:r>
            <a:rPr lang="en-US"/>
            <a:t>Split by RS/NS/Opto-tagged</a:t>
          </a:r>
        </a:p>
      </dgm:t>
    </dgm:pt>
    <dgm:pt modelId="{4AC78CC2-F7C6-4372-998F-83D8AAC4A807}" type="parTrans" cxnId="{0C3A3C7A-C3CB-4376-8339-DA53F81285B2}">
      <dgm:prSet/>
      <dgm:spPr/>
      <dgm:t>
        <a:bodyPr/>
        <a:lstStyle/>
        <a:p>
          <a:endParaRPr lang="en-US"/>
        </a:p>
      </dgm:t>
    </dgm:pt>
    <dgm:pt modelId="{D7029312-0A1C-4C67-A560-A6631A65F9B3}" type="sibTrans" cxnId="{0C3A3C7A-C3CB-4376-8339-DA53F81285B2}">
      <dgm:prSet/>
      <dgm:spPr/>
      <dgm:t>
        <a:bodyPr/>
        <a:lstStyle/>
        <a:p>
          <a:endParaRPr lang="en-US"/>
        </a:p>
      </dgm:t>
    </dgm:pt>
    <dgm:pt modelId="{B49CC5C9-17D8-4E6E-8373-ACAE3B479B64}">
      <dgm:prSet/>
      <dgm:spPr/>
      <dgm:t>
        <a:bodyPr/>
        <a:lstStyle/>
        <a:p>
          <a:r>
            <a:rPr lang="en-US"/>
            <a:t>Split by depth (putative </a:t>
          </a:r>
          <a:r>
            <a:rPr lang="en-US" err="1"/>
            <a:t>Ctx</a:t>
          </a:r>
          <a:r>
            <a:rPr lang="en-US"/>
            <a:t>/Hippocampus/Deep)</a:t>
          </a:r>
        </a:p>
      </dgm:t>
    </dgm:pt>
    <dgm:pt modelId="{9688CC4F-3D0E-458C-B96D-906C7BD40AA7}" type="parTrans" cxnId="{0515E21F-6D9C-4D99-8EB3-F7BD17304C59}">
      <dgm:prSet/>
      <dgm:spPr/>
      <dgm:t>
        <a:bodyPr/>
        <a:lstStyle/>
        <a:p>
          <a:endParaRPr lang="en-US"/>
        </a:p>
      </dgm:t>
    </dgm:pt>
    <dgm:pt modelId="{CDA2ED2C-4344-460A-8114-17CAA78292DF}" type="sibTrans" cxnId="{0515E21F-6D9C-4D99-8EB3-F7BD17304C59}">
      <dgm:prSet/>
      <dgm:spPr/>
      <dgm:t>
        <a:bodyPr/>
        <a:lstStyle/>
        <a:p>
          <a:endParaRPr lang="en-US"/>
        </a:p>
      </dgm:t>
    </dgm:pt>
    <dgm:pt modelId="{687D8472-DC8C-4F68-A2FB-A0E1538E3450}">
      <dgm:prSet/>
      <dgm:spPr/>
      <dgm:t>
        <a:bodyPr/>
        <a:lstStyle/>
        <a:p>
          <a:r>
            <a:rPr lang="en-US"/>
            <a:t>Look at waveforms during the event and recovery</a:t>
          </a:r>
        </a:p>
      </dgm:t>
    </dgm:pt>
    <dgm:pt modelId="{B7FA3952-4FF9-4828-9CD9-18ADFB5B2BC3}" type="parTrans" cxnId="{5BAEC692-FAE6-4247-A24F-FAE1761DCECC}">
      <dgm:prSet/>
      <dgm:spPr/>
      <dgm:t>
        <a:bodyPr/>
        <a:lstStyle/>
        <a:p>
          <a:endParaRPr lang="en-US"/>
        </a:p>
      </dgm:t>
    </dgm:pt>
    <dgm:pt modelId="{74AEEC9A-7B5C-48D2-8A17-4D4EBE9D7075}" type="sibTrans" cxnId="{5BAEC692-FAE6-4247-A24F-FAE1761DCECC}">
      <dgm:prSet/>
      <dgm:spPr/>
      <dgm:t>
        <a:bodyPr/>
        <a:lstStyle/>
        <a:p>
          <a:endParaRPr lang="en-US"/>
        </a:p>
      </dgm:t>
    </dgm:pt>
    <dgm:pt modelId="{CB272DEE-6AAF-4703-A5F9-1502B49461AA}">
      <dgm:prSet/>
      <dgm:spPr/>
      <dgm:t>
        <a:bodyPr/>
        <a:lstStyle/>
        <a:p>
          <a:pPr rtl="0"/>
          <a:r>
            <a:rPr lang="en-US"/>
            <a:t>LFP</a:t>
          </a:r>
          <a:r>
            <a:rPr lang="en-US">
              <a:latin typeface="Calibri Light" panose="020F0302020204030204"/>
            </a:rPr>
            <a:t> – classification may be easier, size estimate may be more accurate, are there any that don't show in the spiking?</a:t>
          </a:r>
          <a:endParaRPr lang="en-US"/>
        </a:p>
      </dgm:t>
    </dgm:pt>
    <dgm:pt modelId="{D282241A-CCDB-4FCD-83F7-CA87E25EE378}" type="parTrans" cxnId="{3BEA1951-59D0-4F3B-907D-8BF3D99B6FD0}">
      <dgm:prSet/>
      <dgm:spPr/>
      <dgm:t>
        <a:bodyPr/>
        <a:lstStyle/>
        <a:p>
          <a:endParaRPr lang="en-US"/>
        </a:p>
      </dgm:t>
    </dgm:pt>
    <dgm:pt modelId="{486C46DD-EAD5-4AFD-979E-02E2AD9134DF}" type="sibTrans" cxnId="{3BEA1951-59D0-4F3B-907D-8BF3D99B6FD0}">
      <dgm:prSet/>
      <dgm:spPr/>
      <dgm:t>
        <a:bodyPr/>
        <a:lstStyle/>
        <a:p>
          <a:endParaRPr lang="en-US"/>
        </a:p>
      </dgm:t>
    </dgm:pt>
    <dgm:pt modelId="{0262C756-5A31-4EA1-921E-AD869C2DC580}" type="pres">
      <dgm:prSet presAssocID="{F95DB40A-310A-45C7-8002-563687AFEC91}" presName="vert0" presStyleCnt="0">
        <dgm:presLayoutVars>
          <dgm:dir/>
          <dgm:animOne val="branch"/>
          <dgm:animLvl val="lvl"/>
        </dgm:presLayoutVars>
      </dgm:prSet>
      <dgm:spPr/>
    </dgm:pt>
    <dgm:pt modelId="{FE71006B-9ED4-4A46-B385-F2A187D5B1ED}" type="pres">
      <dgm:prSet presAssocID="{57273EEF-3C40-454A-A55E-E7C56549F721}" presName="thickLine" presStyleLbl="alignNode1" presStyleIdx="0" presStyleCnt="5"/>
      <dgm:spPr/>
    </dgm:pt>
    <dgm:pt modelId="{784D1E3D-C17C-4E30-92F9-8CE7FD6CB263}" type="pres">
      <dgm:prSet presAssocID="{57273EEF-3C40-454A-A55E-E7C56549F721}" presName="horz1" presStyleCnt="0"/>
      <dgm:spPr/>
    </dgm:pt>
    <dgm:pt modelId="{FFAFF8F0-3DFB-4A6B-94F0-89EE9414B6B7}" type="pres">
      <dgm:prSet presAssocID="{57273EEF-3C40-454A-A55E-E7C56549F721}" presName="tx1" presStyleLbl="revTx" presStyleIdx="0" presStyleCnt="5"/>
      <dgm:spPr/>
    </dgm:pt>
    <dgm:pt modelId="{0677C2F5-DD31-4FD4-9098-AD1AE069336C}" type="pres">
      <dgm:prSet presAssocID="{57273EEF-3C40-454A-A55E-E7C56549F721}" presName="vert1" presStyleCnt="0"/>
      <dgm:spPr/>
    </dgm:pt>
    <dgm:pt modelId="{A1629354-2392-4728-AC84-9BCCF8AF5CA6}" type="pres">
      <dgm:prSet presAssocID="{B572FF65-2433-45DA-A7CB-D8A093C717A0}" presName="thickLine" presStyleLbl="alignNode1" presStyleIdx="1" presStyleCnt="5"/>
      <dgm:spPr/>
    </dgm:pt>
    <dgm:pt modelId="{A76CA5C5-D36A-46F1-B179-0807B2552433}" type="pres">
      <dgm:prSet presAssocID="{B572FF65-2433-45DA-A7CB-D8A093C717A0}" presName="horz1" presStyleCnt="0"/>
      <dgm:spPr/>
    </dgm:pt>
    <dgm:pt modelId="{42A88CBF-6508-4BA9-8500-64ADD100A37C}" type="pres">
      <dgm:prSet presAssocID="{B572FF65-2433-45DA-A7CB-D8A093C717A0}" presName="tx1" presStyleLbl="revTx" presStyleIdx="1" presStyleCnt="5"/>
      <dgm:spPr/>
    </dgm:pt>
    <dgm:pt modelId="{F635A741-A8BE-4610-B098-C7488A92E2E6}" type="pres">
      <dgm:prSet presAssocID="{B572FF65-2433-45DA-A7CB-D8A093C717A0}" presName="vert1" presStyleCnt="0"/>
      <dgm:spPr/>
    </dgm:pt>
    <dgm:pt modelId="{9A187275-CDB5-44D5-8E82-E7C0AB46B0E0}" type="pres">
      <dgm:prSet presAssocID="{B49CC5C9-17D8-4E6E-8373-ACAE3B479B64}" presName="thickLine" presStyleLbl="alignNode1" presStyleIdx="2" presStyleCnt="5"/>
      <dgm:spPr/>
    </dgm:pt>
    <dgm:pt modelId="{73EC775E-03C3-44E6-9DF5-784E7A25F285}" type="pres">
      <dgm:prSet presAssocID="{B49CC5C9-17D8-4E6E-8373-ACAE3B479B64}" presName="horz1" presStyleCnt="0"/>
      <dgm:spPr/>
    </dgm:pt>
    <dgm:pt modelId="{10C8B916-2663-438E-B925-AE5EABFEF6BC}" type="pres">
      <dgm:prSet presAssocID="{B49CC5C9-17D8-4E6E-8373-ACAE3B479B64}" presName="tx1" presStyleLbl="revTx" presStyleIdx="2" presStyleCnt="5"/>
      <dgm:spPr/>
    </dgm:pt>
    <dgm:pt modelId="{FB15AD07-1C55-48F5-AE79-C8A84638176F}" type="pres">
      <dgm:prSet presAssocID="{B49CC5C9-17D8-4E6E-8373-ACAE3B479B64}" presName="vert1" presStyleCnt="0"/>
      <dgm:spPr/>
    </dgm:pt>
    <dgm:pt modelId="{0D2AE19C-EA3C-4DC0-B9C4-F00F2D57079B}" type="pres">
      <dgm:prSet presAssocID="{687D8472-DC8C-4F68-A2FB-A0E1538E3450}" presName="thickLine" presStyleLbl="alignNode1" presStyleIdx="3" presStyleCnt="5"/>
      <dgm:spPr/>
    </dgm:pt>
    <dgm:pt modelId="{80AE495D-6033-4F37-8B44-1CC45EE070CF}" type="pres">
      <dgm:prSet presAssocID="{687D8472-DC8C-4F68-A2FB-A0E1538E3450}" presName="horz1" presStyleCnt="0"/>
      <dgm:spPr/>
    </dgm:pt>
    <dgm:pt modelId="{8D6970BD-F874-455E-B6D4-9A6679AF192A}" type="pres">
      <dgm:prSet presAssocID="{687D8472-DC8C-4F68-A2FB-A0E1538E3450}" presName="tx1" presStyleLbl="revTx" presStyleIdx="3" presStyleCnt="5"/>
      <dgm:spPr/>
    </dgm:pt>
    <dgm:pt modelId="{12F8840C-50E3-4AB3-A6EB-81B57365C0B0}" type="pres">
      <dgm:prSet presAssocID="{687D8472-DC8C-4F68-A2FB-A0E1538E3450}" presName="vert1" presStyleCnt="0"/>
      <dgm:spPr/>
    </dgm:pt>
    <dgm:pt modelId="{C305109B-8FC8-4B02-BBAA-0F5268F224CB}" type="pres">
      <dgm:prSet presAssocID="{CB272DEE-6AAF-4703-A5F9-1502B49461AA}" presName="thickLine" presStyleLbl="alignNode1" presStyleIdx="4" presStyleCnt="5"/>
      <dgm:spPr/>
    </dgm:pt>
    <dgm:pt modelId="{1873EEEC-A651-463B-AFAA-73D64FC2DB0C}" type="pres">
      <dgm:prSet presAssocID="{CB272DEE-6AAF-4703-A5F9-1502B49461AA}" presName="horz1" presStyleCnt="0"/>
      <dgm:spPr/>
    </dgm:pt>
    <dgm:pt modelId="{36C5AF2A-39D9-4E91-8D5B-893A3E937E60}" type="pres">
      <dgm:prSet presAssocID="{CB272DEE-6AAF-4703-A5F9-1502B49461AA}" presName="tx1" presStyleLbl="revTx" presStyleIdx="4" presStyleCnt="5"/>
      <dgm:spPr/>
    </dgm:pt>
    <dgm:pt modelId="{A2DC467B-422D-44BE-B89D-DE43EA903509}" type="pres">
      <dgm:prSet presAssocID="{CB272DEE-6AAF-4703-A5F9-1502B49461AA}" presName="vert1" presStyleCnt="0"/>
      <dgm:spPr/>
    </dgm:pt>
  </dgm:ptLst>
  <dgm:cxnLst>
    <dgm:cxn modelId="{F552291D-5FCB-46DF-9F24-AE7C972F63F1}" type="presOf" srcId="{687D8472-DC8C-4F68-A2FB-A0E1538E3450}" destId="{8D6970BD-F874-455E-B6D4-9A6679AF192A}" srcOrd="0" destOrd="0" presId="urn:microsoft.com/office/officeart/2008/layout/LinedList"/>
    <dgm:cxn modelId="{0515E21F-6D9C-4D99-8EB3-F7BD17304C59}" srcId="{F95DB40A-310A-45C7-8002-563687AFEC91}" destId="{B49CC5C9-17D8-4E6E-8373-ACAE3B479B64}" srcOrd="2" destOrd="0" parTransId="{9688CC4F-3D0E-458C-B96D-906C7BD40AA7}" sibTransId="{CDA2ED2C-4344-460A-8114-17CAA78292DF}"/>
    <dgm:cxn modelId="{39FA9A36-0E6B-4B80-82AC-0900BFC79126}" srcId="{F95DB40A-310A-45C7-8002-563687AFEC91}" destId="{57273EEF-3C40-454A-A55E-E7C56549F721}" srcOrd="0" destOrd="0" parTransId="{FEF6A46C-3EDD-40B9-8F29-0805EB33B2D9}" sibTransId="{15618C91-A97B-427D-8C52-CCDA75E152F5}"/>
    <dgm:cxn modelId="{0420D840-8B5B-45FE-8811-A9D7D29F33F0}" type="presOf" srcId="{57273EEF-3C40-454A-A55E-E7C56549F721}" destId="{FFAFF8F0-3DFB-4A6B-94F0-89EE9414B6B7}" srcOrd="0" destOrd="0" presId="urn:microsoft.com/office/officeart/2008/layout/LinedList"/>
    <dgm:cxn modelId="{3BEA1951-59D0-4F3B-907D-8BF3D99B6FD0}" srcId="{F95DB40A-310A-45C7-8002-563687AFEC91}" destId="{CB272DEE-6AAF-4703-A5F9-1502B49461AA}" srcOrd="4" destOrd="0" parTransId="{D282241A-CCDB-4FCD-83F7-CA87E25EE378}" sibTransId="{486C46DD-EAD5-4AFD-979E-02E2AD9134DF}"/>
    <dgm:cxn modelId="{0C3A3C7A-C3CB-4376-8339-DA53F81285B2}" srcId="{F95DB40A-310A-45C7-8002-563687AFEC91}" destId="{B572FF65-2433-45DA-A7CB-D8A093C717A0}" srcOrd="1" destOrd="0" parTransId="{4AC78CC2-F7C6-4372-998F-83D8AAC4A807}" sibTransId="{D7029312-0A1C-4C67-A560-A6631A65F9B3}"/>
    <dgm:cxn modelId="{01B61B8B-6697-411F-ADA8-F97601C59324}" type="presOf" srcId="{B572FF65-2433-45DA-A7CB-D8A093C717A0}" destId="{42A88CBF-6508-4BA9-8500-64ADD100A37C}" srcOrd="0" destOrd="0" presId="urn:microsoft.com/office/officeart/2008/layout/LinedList"/>
    <dgm:cxn modelId="{5BAEC692-FAE6-4247-A24F-FAE1761DCECC}" srcId="{F95DB40A-310A-45C7-8002-563687AFEC91}" destId="{687D8472-DC8C-4F68-A2FB-A0E1538E3450}" srcOrd="3" destOrd="0" parTransId="{B7FA3952-4FF9-4828-9CD9-18ADFB5B2BC3}" sibTransId="{74AEEC9A-7B5C-48D2-8A17-4D4EBE9D7075}"/>
    <dgm:cxn modelId="{ACDB8293-B3C0-4545-9234-6640F344FFDD}" type="presOf" srcId="{CB272DEE-6AAF-4703-A5F9-1502B49461AA}" destId="{36C5AF2A-39D9-4E91-8D5B-893A3E937E60}" srcOrd="0" destOrd="0" presId="urn:microsoft.com/office/officeart/2008/layout/LinedList"/>
    <dgm:cxn modelId="{1294BFCC-7FCF-4C1C-A3AD-3CAFE292BA16}" type="presOf" srcId="{B49CC5C9-17D8-4E6E-8373-ACAE3B479B64}" destId="{10C8B916-2663-438E-B925-AE5EABFEF6BC}" srcOrd="0" destOrd="0" presId="urn:microsoft.com/office/officeart/2008/layout/LinedList"/>
    <dgm:cxn modelId="{0FFAB0ED-A9DE-4F23-BBE7-EB7638C27C5E}" type="presOf" srcId="{F95DB40A-310A-45C7-8002-563687AFEC91}" destId="{0262C756-5A31-4EA1-921E-AD869C2DC580}" srcOrd="0" destOrd="0" presId="urn:microsoft.com/office/officeart/2008/layout/LinedList"/>
    <dgm:cxn modelId="{DE44F25B-8744-4005-9E68-E743306A4BA6}" type="presParOf" srcId="{0262C756-5A31-4EA1-921E-AD869C2DC580}" destId="{FE71006B-9ED4-4A46-B385-F2A187D5B1ED}" srcOrd="0" destOrd="0" presId="urn:microsoft.com/office/officeart/2008/layout/LinedList"/>
    <dgm:cxn modelId="{18E785BB-8225-4FDC-8ECA-3BE7A2A80D4D}" type="presParOf" srcId="{0262C756-5A31-4EA1-921E-AD869C2DC580}" destId="{784D1E3D-C17C-4E30-92F9-8CE7FD6CB263}" srcOrd="1" destOrd="0" presId="urn:microsoft.com/office/officeart/2008/layout/LinedList"/>
    <dgm:cxn modelId="{9A13BC69-17C7-438B-80EB-AB1259A0FC7A}" type="presParOf" srcId="{784D1E3D-C17C-4E30-92F9-8CE7FD6CB263}" destId="{FFAFF8F0-3DFB-4A6B-94F0-89EE9414B6B7}" srcOrd="0" destOrd="0" presId="urn:microsoft.com/office/officeart/2008/layout/LinedList"/>
    <dgm:cxn modelId="{E5314BC9-11D6-4845-8334-CF74C7EE9BE7}" type="presParOf" srcId="{784D1E3D-C17C-4E30-92F9-8CE7FD6CB263}" destId="{0677C2F5-DD31-4FD4-9098-AD1AE069336C}" srcOrd="1" destOrd="0" presId="urn:microsoft.com/office/officeart/2008/layout/LinedList"/>
    <dgm:cxn modelId="{5E7D752A-EFC3-42F4-BBC7-F01F24EF4EAE}" type="presParOf" srcId="{0262C756-5A31-4EA1-921E-AD869C2DC580}" destId="{A1629354-2392-4728-AC84-9BCCF8AF5CA6}" srcOrd="2" destOrd="0" presId="urn:microsoft.com/office/officeart/2008/layout/LinedList"/>
    <dgm:cxn modelId="{ED2B0E07-5C29-4141-9DEE-AA809E103AC2}" type="presParOf" srcId="{0262C756-5A31-4EA1-921E-AD869C2DC580}" destId="{A76CA5C5-D36A-46F1-B179-0807B2552433}" srcOrd="3" destOrd="0" presId="urn:microsoft.com/office/officeart/2008/layout/LinedList"/>
    <dgm:cxn modelId="{36E9451D-90AA-476B-8E5D-562AD40A39C4}" type="presParOf" srcId="{A76CA5C5-D36A-46F1-B179-0807B2552433}" destId="{42A88CBF-6508-4BA9-8500-64ADD100A37C}" srcOrd="0" destOrd="0" presId="urn:microsoft.com/office/officeart/2008/layout/LinedList"/>
    <dgm:cxn modelId="{FE4F50AB-6EEC-4E9A-B521-AD6DA9C36B85}" type="presParOf" srcId="{A76CA5C5-D36A-46F1-B179-0807B2552433}" destId="{F635A741-A8BE-4610-B098-C7488A92E2E6}" srcOrd="1" destOrd="0" presId="urn:microsoft.com/office/officeart/2008/layout/LinedList"/>
    <dgm:cxn modelId="{FB942DE2-1E90-41E0-A937-D5A8112641D0}" type="presParOf" srcId="{0262C756-5A31-4EA1-921E-AD869C2DC580}" destId="{9A187275-CDB5-44D5-8E82-E7C0AB46B0E0}" srcOrd="4" destOrd="0" presId="urn:microsoft.com/office/officeart/2008/layout/LinedList"/>
    <dgm:cxn modelId="{33EADA5F-3720-4182-90D1-122C3F2BA0C0}" type="presParOf" srcId="{0262C756-5A31-4EA1-921E-AD869C2DC580}" destId="{73EC775E-03C3-44E6-9DF5-784E7A25F285}" srcOrd="5" destOrd="0" presId="urn:microsoft.com/office/officeart/2008/layout/LinedList"/>
    <dgm:cxn modelId="{66B5A7F7-70E9-4265-AD20-40FE54B30692}" type="presParOf" srcId="{73EC775E-03C3-44E6-9DF5-784E7A25F285}" destId="{10C8B916-2663-438E-B925-AE5EABFEF6BC}" srcOrd="0" destOrd="0" presId="urn:microsoft.com/office/officeart/2008/layout/LinedList"/>
    <dgm:cxn modelId="{3A538E4C-34AE-412B-AB46-35890311A5E5}" type="presParOf" srcId="{73EC775E-03C3-44E6-9DF5-784E7A25F285}" destId="{FB15AD07-1C55-48F5-AE79-C8A84638176F}" srcOrd="1" destOrd="0" presId="urn:microsoft.com/office/officeart/2008/layout/LinedList"/>
    <dgm:cxn modelId="{6178FA1F-A418-42E4-AEF2-1C131A2751B5}" type="presParOf" srcId="{0262C756-5A31-4EA1-921E-AD869C2DC580}" destId="{0D2AE19C-EA3C-4DC0-B9C4-F00F2D57079B}" srcOrd="6" destOrd="0" presId="urn:microsoft.com/office/officeart/2008/layout/LinedList"/>
    <dgm:cxn modelId="{CDED8B76-375A-4F4F-8CDB-2E1C64CDBF0A}" type="presParOf" srcId="{0262C756-5A31-4EA1-921E-AD869C2DC580}" destId="{80AE495D-6033-4F37-8B44-1CC45EE070CF}" srcOrd="7" destOrd="0" presId="urn:microsoft.com/office/officeart/2008/layout/LinedList"/>
    <dgm:cxn modelId="{DC5D740D-FC4F-4606-A9AF-68621DA6CB91}" type="presParOf" srcId="{80AE495D-6033-4F37-8B44-1CC45EE070CF}" destId="{8D6970BD-F874-455E-B6D4-9A6679AF192A}" srcOrd="0" destOrd="0" presId="urn:microsoft.com/office/officeart/2008/layout/LinedList"/>
    <dgm:cxn modelId="{463F3ADA-BBB9-4688-A66D-5D094B59F528}" type="presParOf" srcId="{80AE495D-6033-4F37-8B44-1CC45EE070CF}" destId="{12F8840C-50E3-4AB3-A6EB-81B57365C0B0}" srcOrd="1" destOrd="0" presId="urn:microsoft.com/office/officeart/2008/layout/LinedList"/>
    <dgm:cxn modelId="{7881FCDA-8B14-48CD-8000-00B2B805ED8C}" type="presParOf" srcId="{0262C756-5A31-4EA1-921E-AD869C2DC580}" destId="{C305109B-8FC8-4B02-BBAA-0F5268F224CB}" srcOrd="8" destOrd="0" presId="urn:microsoft.com/office/officeart/2008/layout/LinedList"/>
    <dgm:cxn modelId="{ACF62197-019C-4E78-8992-3520C63C6AB6}" type="presParOf" srcId="{0262C756-5A31-4EA1-921E-AD869C2DC580}" destId="{1873EEEC-A651-463B-AFAA-73D64FC2DB0C}" srcOrd="9" destOrd="0" presId="urn:microsoft.com/office/officeart/2008/layout/LinedList"/>
    <dgm:cxn modelId="{F03EFCD0-3FD4-4801-BE11-F21DEC7362D6}" type="presParOf" srcId="{1873EEEC-A651-463B-AFAA-73D64FC2DB0C}" destId="{36C5AF2A-39D9-4E91-8D5B-893A3E937E60}" srcOrd="0" destOrd="0" presId="urn:microsoft.com/office/officeart/2008/layout/LinedList"/>
    <dgm:cxn modelId="{5C38EE38-A23E-4D7D-9DDE-EA4A4D691091}" type="presParOf" srcId="{1873EEEC-A651-463B-AFAA-73D64FC2DB0C}" destId="{A2DC467B-422D-44BE-B89D-DE43EA9035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FB153-ABBA-4302-9DDC-3DD97B810ED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B25CC-1E2B-43E2-921D-75B5ADDD24DD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do they look like?</a:t>
          </a:r>
        </a:p>
      </dsp:txBody>
      <dsp:txXfrm>
        <a:off x="0" y="0"/>
        <a:ext cx="6492875" cy="638175"/>
      </dsp:txXfrm>
    </dsp:sp>
    <dsp:sp modelId="{5C96E106-CABE-4E59-A10C-18575B2DFD37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8A86-0A06-46A6-A1C2-44BAA9601A7A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Timeline - Review recent/extreme examples</a:t>
          </a:r>
        </a:p>
      </dsp:txBody>
      <dsp:txXfrm>
        <a:off x="0" y="638175"/>
        <a:ext cx="6492875" cy="638175"/>
      </dsp:txXfrm>
    </dsp:sp>
    <dsp:sp modelId="{AA5D6567-9423-4D1A-BDAC-DB1B0AC225F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B5FF6-679B-410B-812E-2810A1D585D4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Framework for theories</a:t>
          </a:r>
        </a:p>
      </dsp:txBody>
      <dsp:txXfrm>
        <a:off x="0" y="1276350"/>
        <a:ext cx="6492875" cy="638175"/>
      </dsp:txXfrm>
    </dsp:sp>
    <dsp:sp modelId="{963950F0-11D9-41AD-AF82-6EA253F10D61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6981E-6130-4382-9403-30FD41A338FC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through theories – which clues are in favor/opposed?</a:t>
          </a:r>
        </a:p>
      </dsp:txBody>
      <dsp:txXfrm>
        <a:off x="0" y="1914525"/>
        <a:ext cx="6492875" cy="638175"/>
      </dsp:txXfrm>
    </dsp:sp>
    <dsp:sp modelId="{C7B66EB9-3098-429B-A22D-65204DD1C51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769D-AC79-42AD-A559-56A8F7B86059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Timeline of events</a:t>
          </a:r>
        </a:p>
      </dsp:txBody>
      <dsp:txXfrm>
        <a:off x="0" y="2552700"/>
        <a:ext cx="6492875" cy="638175"/>
      </dsp:txXfrm>
    </dsp:sp>
    <dsp:sp modelId="{A0B2527D-9FD2-4F59-AC8E-1B31B7BAE1FE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E8603-0AB3-4466-A894-09CFB15186E4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Timeline of a mouses pipeline life cycle</a:t>
          </a:r>
        </a:p>
      </dsp:txBody>
      <dsp:txXfrm>
        <a:off x="0" y="3190875"/>
        <a:ext cx="6492875" cy="638175"/>
      </dsp:txXfrm>
    </dsp:sp>
    <dsp:sp modelId="{012F0BBF-9930-4765-86D9-A2224F36146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3B9D-950D-4972-934A-21AA8BE2CFC5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Possible directions</a:t>
          </a:r>
        </a:p>
      </dsp:txBody>
      <dsp:txXfrm>
        <a:off x="0" y="3829050"/>
        <a:ext cx="6492875" cy="638175"/>
      </dsp:txXfrm>
    </dsp:sp>
    <dsp:sp modelId="{53BA46A2-233C-4ED3-874E-90C8905B7D49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3E69-4952-4999-9615-5B639518C71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 through every possibility and weigh any evidence</a:t>
          </a:r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1006B-9ED4-4A46-B385-F2A187D5B1E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FF8F0-3DFB-4A6B-94F0-89EE9414B6B7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Percentage of units involved</a:t>
          </a:r>
        </a:p>
      </dsp:txBody>
      <dsp:txXfrm>
        <a:off x="0" y="623"/>
        <a:ext cx="6492875" cy="1020830"/>
      </dsp:txXfrm>
    </dsp:sp>
    <dsp:sp modelId="{A1629354-2392-4728-AC84-9BCCF8AF5CA6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88CBF-6508-4BA9-8500-64ADD100A37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by RS/NS/Opto-tagged</a:t>
          </a:r>
        </a:p>
      </dsp:txBody>
      <dsp:txXfrm>
        <a:off x="0" y="1021453"/>
        <a:ext cx="6492875" cy="1020830"/>
      </dsp:txXfrm>
    </dsp:sp>
    <dsp:sp modelId="{9A187275-CDB5-44D5-8E82-E7C0AB46B0E0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8B916-2663-438E-B925-AE5EABFEF6BC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Split by depth (putative </a:t>
          </a:r>
          <a:r>
            <a:rPr lang="en-US" sz="2000" kern="1200" err="1"/>
            <a:t>Ctx</a:t>
          </a:r>
          <a:r>
            <a:rPr lang="en-US" sz="2000" kern="1200"/>
            <a:t>/Hippocampus/Deep)</a:t>
          </a:r>
        </a:p>
      </dsp:txBody>
      <dsp:txXfrm>
        <a:off x="0" y="2042284"/>
        <a:ext cx="6492875" cy="1020830"/>
      </dsp:txXfrm>
    </dsp:sp>
    <dsp:sp modelId="{0D2AE19C-EA3C-4DC0-B9C4-F00F2D57079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970BD-F874-455E-B6D4-9A6679AF192A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Look at waveforms during the event and recovery</a:t>
          </a:r>
        </a:p>
      </dsp:txBody>
      <dsp:txXfrm>
        <a:off x="0" y="3063115"/>
        <a:ext cx="6492875" cy="1020830"/>
      </dsp:txXfrm>
    </dsp:sp>
    <dsp:sp modelId="{C305109B-8FC8-4B02-BBAA-0F5268F224C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5AF2A-39D9-4E91-8D5B-893A3E937E60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LFP</a:t>
          </a:r>
          <a:r>
            <a:rPr lang="en-US" sz="2000" kern="1200">
              <a:latin typeface="Calibri Light" panose="020F0302020204030204"/>
            </a:rPr>
            <a:t> – classification may be easier, size estimate may be more accurate, are there any that don't show in the spiking?</a:t>
          </a:r>
          <a:endParaRPr lang="en-US" sz="20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Seizure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C794D6-918A-470B-A922-B1137F9D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Calibri Light"/>
              </a:rPr>
              <a:t>What do they look like  - Followup characterization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F911C6-399D-458C-B584-25314E25B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1890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E511-90B9-4AA8-A78E-766A8091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Framework for theories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E7E9-3FC8-4147-9011-529F6119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cs typeface="Calibri"/>
              </a:rPr>
              <a:t>1. Something is causing the mice to develop epilepsy before they reach us</a:t>
            </a:r>
          </a:p>
          <a:p>
            <a:r>
              <a:rPr lang="en-US">
                <a:cs typeface="Calibri"/>
              </a:rPr>
              <a:t>2. Insertion of the probes causes leads to seizures</a:t>
            </a:r>
          </a:p>
          <a:p>
            <a:r>
              <a:rPr lang="en-US">
                <a:cs typeface="Calibri"/>
              </a:rPr>
              <a:t>3. Something electrical causes the seizures during the experiment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Threshold Theory – 1+2/1+environmental change</a:t>
            </a:r>
          </a:p>
          <a:p>
            <a:r>
              <a:rPr lang="en-US">
                <a:cs typeface="Calibri"/>
              </a:rPr>
              <a:t>1+3</a:t>
            </a:r>
          </a:p>
          <a:p>
            <a:r>
              <a:rPr lang="en-US">
                <a:cs typeface="Calibri"/>
              </a:rPr>
              <a:t>2+3?</a:t>
            </a:r>
          </a:p>
          <a:p>
            <a:r>
              <a:rPr lang="en-US">
                <a:cs typeface="Calibri"/>
              </a:rPr>
              <a:t>1 masquerading as a 2 or 3 (happens during </a:t>
            </a:r>
            <a:r>
              <a:rPr lang="en-US" err="1">
                <a:cs typeface="Calibri"/>
              </a:rPr>
              <a:t>habs</a:t>
            </a:r>
            <a:r>
              <a:rPr lang="en-US">
                <a:cs typeface="Calibri"/>
              </a:rPr>
              <a:t> in 325 or surgery/recovery)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With each of these possibilities I think it will be helpful to think about how to differentiate them from each other?</a:t>
            </a:r>
          </a:p>
          <a:p>
            <a:pPr lvl="1"/>
            <a:r>
              <a:rPr lang="en-US">
                <a:cs typeface="Calibri"/>
              </a:rPr>
              <a:t>Which mice would we expect the seizures to occur in?</a:t>
            </a:r>
          </a:p>
          <a:p>
            <a:pPr lvl="1"/>
            <a:r>
              <a:rPr lang="en-US">
                <a:cs typeface="Calibri"/>
              </a:rPr>
              <a:t>Would we expect to detect all of them or could they be happening and be undetected?</a:t>
            </a:r>
          </a:p>
          <a:p>
            <a:pPr lvl="1"/>
            <a:r>
              <a:rPr lang="en-US">
                <a:cs typeface="Calibri"/>
              </a:rPr>
              <a:t>Would they always happen in the same place?</a:t>
            </a:r>
          </a:p>
          <a:p>
            <a:pPr lvl="1"/>
            <a:r>
              <a:rPr lang="en-US">
                <a:cs typeface="Calibri"/>
              </a:rPr>
              <a:t>Would we expect them to vary in size?</a:t>
            </a:r>
          </a:p>
          <a:p>
            <a:pPr lvl="1"/>
            <a:r>
              <a:rPr lang="en-US">
                <a:cs typeface="Calibri"/>
              </a:rPr>
              <a:t>Would we expect to see multiple? Or just one?</a:t>
            </a:r>
          </a:p>
          <a:p>
            <a:pPr lvl="1"/>
            <a:r>
              <a:rPr lang="en-US">
                <a:cs typeface="Calibri"/>
              </a:rPr>
              <a:t>Would we expect to see them evenly throughout the session? Or in a stress/task/insertion dependent distribution?</a:t>
            </a:r>
          </a:p>
          <a:p>
            <a:pPr lvl="1"/>
            <a:r>
              <a:rPr lang="en-US">
                <a:cs typeface="Calibri"/>
              </a:rPr>
              <a:t>Difference between Day1 and Day2?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6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CDD2-E33A-4650-9C48-36D60E3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1: Developing epilepsy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B09B-3A09-4459-B2A5-635BBBB2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can we distinguish this from the other two?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Look for seizures in mice that do not undergo the full neuropixels experiment</a:t>
            </a:r>
          </a:p>
          <a:p>
            <a:pPr lvl="1"/>
            <a:r>
              <a:rPr lang="en-US">
                <a:cs typeface="Calibri"/>
              </a:rPr>
              <a:t>Try to find a causative factor that has changed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90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F87-C9D2-40D8-B945-50DA01D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Theory 1: Developing epilepsy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6D611-036A-4EC7-B7C9-3474710443B5}"/>
              </a:ext>
            </a:extLst>
          </p:cNvPr>
          <p:cNvSpPr txBox="1">
            <a:spLocks/>
          </p:cNvSpPr>
          <p:nvPr/>
        </p:nvSpPr>
        <p:spPr>
          <a:xfrm>
            <a:off x="838200" y="1451814"/>
            <a:ext cx="10515600" cy="4552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Visual coding (~200)</a:t>
            </a:r>
          </a:p>
          <a:p>
            <a:pPr lvl="1"/>
            <a:r>
              <a:rPr lang="en-US" sz="3200">
                <a:cs typeface="Calibri"/>
              </a:rPr>
              <a:t>Corbett and Sam's Pilot (17)</a:t>
            </a:r>
          </a:p>
          <a:p>
            <a:pPr lvl="1"/>
            <a:r>
              <a:rPr lang="en-US" sz="3200">
                <a:cs typeface="Calibri"/>
              </a:rPr>
              <a:t>Design and Build phase (~8?)</a:t>
            </a:r>
          </a:p>
          <a:p>
            <a:pPr lvl="1"/>
            <a:r>
              <a:rPr lang="en-US" sz="3200">
                <a:cs typeface="Calibri"/>
              </a:rPr>
              <a:t>Any mice that received surgery prior to March 2020 (15)</a:t>
            </a:r>
          </a:p>
          <a:p>
            <a:pPr lvl="1"/>
            <a:endParaRPr lang="en-US" sz="320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Caveat: Confound of water restriction and age (S&amp;C, D&amp;B and pre-covid mice were 200+)</a:t>
            </a: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55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0639-E294-4BC0-AA7A-82196636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Theory 1: Developing epilepsy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D39-0BCE-46C7-BF98-BEF4E5B8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Supporting evidence: 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No evidence of seizures in past pipeline animals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DC84A-4B69-4D43-A2A4-961CDFF8E08A}"/>
              </a:ext>
            </a:extLst>
          </p:cNvPr>
          <p:cNvSpPr txBox="1">
            <a:spLocks/>
          </p:cNvSpPr>
          <p:nvPr/>
        </p:nvSpPr>
        <p:spPr>
          <a:xfrm>
            <a:off x="5079520" y="546041"/>
            <a:ext cx="6576204" cy="5659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Visual coding (~200)</a:t>
            </a:r>
          </a:p>
          <a:p>
            <a:pPr lvl="1"/>
            <a:r>
              <a:rPr lang="en-US" sz="3200">
                <a:cs typeface="Calibri"/>
              </a:rPr>
              <a:t>Corbett and Sam's Pilot (17)</a:t>
            </a:r>
          </a:p>
          <a:p>
            <a:pPr lvl="1"/>
            <a:r>
              <a:rPr lang="en-US" sz="3200">
                <a:cs typeface="Calibri"/>
              </a:rPr>
              <a:t>Design and Build phase (~8?)</a:t>
            </a:r>
          </a:p>
          <a:p>
            <a:pPr lvl="1"/>
            <a:r>
              <a:rPr lang="en-US" sz="3200">
                <a:cs typeface="Calibri"/>
              </a:rPr>
              <a:t>Any mice that received surgery prior to March 2020 (15)</a:t>
            </a:r>
          </a:p>
          <a:p>
            <a:pPr lvl="1"/>
            <a:endParaRPr lang="en-US" sz="320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Caveat: Confound of water restriction and age (S&amp;C, D&amp;B and pre-covid mice were 200+)</a:t>
            </a:r>
          </a:p>
          <a:p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41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0639-E294-4BC0-AA7A-82196636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Theory 1: Developing epilepsy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D39-0BCE-46C7-BF98-BEF4E5B8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Supporting evidence: Increased Seizure rate outside of experiments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3490321-6DB7-4A0F-B21B-BD99A1BE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49643"/>
            <a:ext cx="6596652" cy="44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6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0639-E294-4BC0-AA7A-82196636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Theory 1: Developing epilepsy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D39-0BCE-46C7-BF98-BEF4E5B8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10515600" cy="4566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Supporting evidence: Increased Seizure rate outside of experiments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3490321-6DB7-4A0F-B21B-BD99A1BE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49" y="501770"/>
            <a:ext cx="1377352" cy="865517"/>
          </a:xfrm>
          <a:prstGeom prst="rect">
            <a:avLst/>
          </a:prstGeom>
        </p:spPr>
      </p:pic>
      <p:pic>
        <p:nvPicPr>
          <p:cNvPr id="5" name="Picture 5" descr="Diagram, text, schematic&#10;&#10;Description automatically generated">
            <a:extLst>
              <a:ext uri="{FF2B5EF4-FFF2-40B4-BE49-F238E27FC236}">
                <a16:creationId xmlns:a16="http://schemas.microsoft.com/office/drawing/2014/main" id="{94452609-6041-40E1-B238-B0DBC5CF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" y="4369278"/>
            <a:ext cx="2714445" cy="1814423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A2964B5-EE0C-411C-8BC2-B27D7CF31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702" y="2270184"/>
            <a:ext cx="2973238" cy="2087593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0C684FB-8414-43D4-B2BE-67FAF52A7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458" y="4872486"/>
            <a:ext cx="2556295" cy="168502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B8B91CA-7E00-4BB3-85B6-ED784A913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514600"/>
            <a:ext cx="2743200" cy="182880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0F65313-7C9D-439C-AA73-9EBB13944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8702" y="4671203"/>
            <a:ext cx="2757578" cy="1828800"/>
          </a:xfrm>
          <a:prstGeom prst="rect">
            <a:avLst/>
          </a:prstGeom>
        </p:spPr>
      </p:pic>
      <p:pic>
        <p:nvPicPr>
          <p:cNvPr id="11" name="Picture 11" descr="Chart, diagram&#10;&#10;Description automatically generated">
            <a:extLst>
              <a:ext uri="{FF2B5EF4-FFF2-40B4-BE49-F238E27FC236}">
                <a16:creationId xmlns:a16="http://schemas.microsoft.com/office/drawing/2014/main" id="{0F1BF1C2-F8AF-45DE-B91C-8F9F8C666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2098" y="3607279"/>
            <a:ext cx="2743200" cy="1828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AAF55AC-F461-40BB-A645-2E338D7A5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608" y="2284562"/>
            <a:ext cx="2700068" cy="18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0639-E294-4BC0-AA7A-82196636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Theory 1: Developing epilepsy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BD39-0BCE-46C7-BF98-BEF4E5B8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Supporting evidence: Increased Seizure rate outside of experiments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Limitations: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Seems to lag behind – we would actually expect it to preceed our rates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Aren't sure if this is a detection bias 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Haven't seen anything unusual in </a:t>
            </a:r>
            <a:r>
              <a:rPr lang="en-US" sz="1800" err="1">
                <a:solidFill>
                  <a:schemeClr val="bg1"/>
                </a:solidFill>
                <a:cs typeface="Calibri"/>
              </a:rPr>
              <a:t>Ophys</a:t>
            </a:r>
            <a:r>
              <a:rPr lang="en-US" sz="1800">
                <a:solidFill>
                  <a:schemeClr val="bg1"/>
                </a:solidFill>
                <a:cs typeface="Calibri"/>
              </a:rPr>
              <a:t>/Leslie/Ethan/Ultra mice as far as we know</a:t>
            </a:r>
          </a:p>
          <a:p>
            <a:endParaRPr lang="en-US" sz="16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4" descr="Chart&#10;&#10;Description automatically generated">
            <a:extLst>
              <a:ext uri="{FF2B5EF4-FFF2-40B4-BE49-F238E27FC236}">
                <a16:creationId xmlns:a16="http://schemas.microsoft.com/office/drawing/2014/main" id="{42211D58-F7B5-4AB7-B67F-D4877B5A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49643"/>
            <a:ext cx="6596652" cy="44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E571-49D4-431E-A760-BECC75BE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1: Developing epilepsy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E86D4C-9514-4EE9-82ED-FEF781E178BB}"/>
              </a:ext>
            </a:extLst>
          </p:cNvPr>
          <p:cNvSpPr txBox="1">
            <a:spLocks/>
          </p:cNvSpPr>
          <p:nvPr/>
        </p:nvSpPr>
        <p:spPr>
          <a:xfrm>
            <a:off x="593784" y="1566833"/>
            <a:ext cx="10515600" cy="4566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Supporting evidence: Seizure rate across lines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Seems to be worst in SSTs and best in C57s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We would expect any health related issue to affect trangenics more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Caveat: It is difficult to interpret differences in line because of their uneven distribution in time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8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CDD2-E33A-4650-9C48-36D60E3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  <a:cs typeface="Calibri Light"/>
              </a:rPr>
              <a:t>Theory 1: Developing epilepsy</a:t>
            </a:r>
            <a:endParaRPr lang="en-US" sz="33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B09B-3A09-4459-B2A5-635BBBB2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Supporting Evidence: Age at Surgery</a:t>
            </a:r>
            <a:endParaRPr lang="en-US" sz="2000">
              <a:solidFill>
                <a:schemeClr val="bg1"/>
              </a:solidFill>
            </a:endParaRPr>
          </a:p>
          <a:p>
            <a:pPr lvl="2"/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84ED548-1FCE-4877-B896-FF03C5A3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9" y="1307621"/>
            <a:ext cx="581995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B8424-6932-40DF-9FBE-7CC34304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D860B7-DCB7-4638-8307-9BAFCF922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22649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CDD2-E33A-4650-9C48-36D60E3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Theory 1: Developing epilepsy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B09B-3A09-4459-B2A5-635BBBB2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Supporting: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lack in VC mice, 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Lack in previous behavior mice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Presence during behavior training – seems to be increasing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rate in C57s vs VIPs vs SSTs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age at surgery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cs typeface="Calibri"/>
              </a:rPr>
              <a:t>Maybe against: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Variability in location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Never happens on both experiment days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time during the session (settle data?) 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cs typeface="Calibri"/>
              </a:rPr>
              <a:t>Against: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lack in eslie, ethan, ultra mice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rate in ohpys mice?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cs typeface="Calibri"/>
              </a:rPr>
              <a:t>Bias day1 &gt; day2</a:t>
            </a:r>
          </a:p>
          <a:p>
            <a:pPr lvl="2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16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CDD2-E33A-4650-9C48-36D60E3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1: Developing epilepsy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B09B-3A09-4459-B2A5-635BBBB2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can we look for?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Check more thuroughly in ophys mice</a:t>
            </a:r>
          </a:p>
          <a:p>
            <a:pPr lvl="1"/>
            <a:r>
              <a:rPr lang="en-US">
                <a:cs typeface="Calibri"/>
              </a:rPr>
              <a:t>Continue shallow insertions</a:t>
            </a:r>
          </a:p>
          <a:p>
            <a:pPr lvl="1"/>
            <a:r>
              <a:rPr lang="en-US">
                <a:cs typeface="Calibri"/>
              </a:rPr>
              <a:t>Look for changes at different points in the pipeline</a:t>
            </a:r>
          </a:p>
          <a:p>
            <a:pPr lvl="1"/>
            <a:r>
              <a:rPr lang="en-US">
                <a:cs typeface="Calibri"/>
              </a:rPr>
              <a:t>More factor analysis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81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2: Probe insertion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1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How can we distinguish this from the other 2?</a:t>
            </a:r>
          </a:p>
          <a:p>
            <a:r>
              <a:rPr lang="en-US">
                <a:cs typeface="Calibri"/>
              </a:rPr>
              <a:t>Bleeding</a:t>
            </a:r>
            <a:endParaRPr lang="en-US"/>
          </a:p>
          <a:p>
            <a:pPr lvl="1"/>
            <a:r>
              <a:rPr lang="en-US">
                <a:cs typeface="Calibri"/>
              </a:rPr>
              <a:t> seizure rate should correlate with evidence of bleeding</a:t>
            </a:r>
          </a:p>
          <a:p>
            <a:pPr lvl="1"/>
            <a:r>
              <a:rPr lang="en-US">
                <a:cs typeface="Calibri"/>
              </a:rPr>
              <a:t> mainly on our rig, with no increase outside the experiment, or drastically more common on our rig</a:t>
            </a:r>
          </a:p>
          <a:p>
            <a:pPr lvl="1"/>
            <a:endParaRPr lang="en-US">
              <a:cs typeface="Calibri"/>
            </a:endParaRPr>
          </a:p>
          <a:p>
            <a:pPr lvl="3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Damage to a specific area</a:t>
            </a:r>
          </a:p>
          <a:p>
            <a:pPr lvl="1"/>
            <a:r>
              <a:rPr lang="en-US">
                <a:cs typeface="Calibri"/>
              </a:rPr>
              <a:t>Only during experiment</a:t>
            </a:r>
          </a:p>
          <a:p>
            <a:pPr lvl="1"/>
            <a:r>
              <a:rPr lang="en-US">
                <a:cs typeface="Calibri"/>
              </a:rPr>
              <a:t>Should see this in OPT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25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2: Probe insertion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Supporting Evidence: 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Correlation with deep damage/bleeding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F370CE-E277-4BE7-A200-18C79C68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372280"/>
            <a:ext cx="6596652" cy="39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2: Probe insertion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Supporting Evidence: 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Time during session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9A7CCA3-02EE-45A0-9FA1-7E7D757A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70" y="976222"/>
            <a:ext cx="6740104" cy="4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2: Probe insertion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Supporting Evidence: </a:t>
            </a: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Bias Day1 &gt; Day2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247FD241-2460-4168-9BC5-3ABA662D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52392"/>
            <a:ext cx="6596652" cy="43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1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3625-DB4B-4344-A4B0-E5E37716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Theory 2: Probe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A39F-7C3D-4D87-804E-E71C20C6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Supporting evidence: Variability in location</a:t>
            </a:r>
          </a:p>
          <a:p>
            <a:pPr lvl="1"/>
            <a:r>
              <a:rPr lang="en-US">
                <a:cs typeface="Calibri"/>
              </a:rPr>
              <a:t>Mainly Supports bleeding, not specific structure</a:t>
            </a:r>
          </a:p>
        </p:txBody>
      </p:sp>
    </p:spTree>
    <p:extLst>
      <p:ext uri="{BB962C8B-B14F-4D97-AF65-F5344CB8AC3E}">
        <p14:creationId xmlns:p14="http://schemas.microsoft.com/office/powerpoint/2010/main" val="340228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2: Probe insertion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Supporting Evidence: </a:t>
            </a: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Bias Day1 &lt; Day2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247FD241-2460-4168-9BC5-3ABA662D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52392"/>
            <a:ext cx="6596652" cy="43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2: Probe insertion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Maybe Supporting Evidence: </a:t>
            </a: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Anatomical anomalies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Always on window side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5C37D76-8465-406E-91D7-F8352402A6B8}"/>
              </a:ext>
            </a:extLst>
          </p:cNvPr>
          <p:cNvSpPr txBox="1"/>
          <p:nvPr/>
        </p:nvSpPr>
        <p:spPr>
          <a:xfrm>
            <a:off x="5605323" y="296850"/>
            <a:ext cx="55170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Thalamic ‘blob’           10/12  with seizures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E466D-C741-4024-86C1-818B8DD9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40" y="728626"/>
            <a:ext cx="4078911" cy="23793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492BD-A6BC-428E-AA43-2CFA450D794D}"/>
              </a:ext>
            </a:extLst>
          </p:cNvPr>
          <p:cNvCxnSpPr>
            <a:cxnSpLocks/>
          </p:cNvCxnSpPr>
          <p:nvPr/>
        </p:nvCxnSpPr>
        <p:spPr>
          <a:xfrm flipH="1" flipV="1">
            <a:off x="8905512" y="2155041"/>
            <a:ext cx="200258" cy="400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1E6F78DE-2EA6-4B8E-A36F-0307520D4FE7}"/>
              </a:ext>
            </a:extLst>
          </p:cNvPr>
          <p:cNvSpPr txBox="1"/>
          <p:nvPr/>
        </p:nvSpPr>
        <p:spPr>
          <a:xfrm>
            <a:off x="5108898" y="3246558"/>
            <a:ext cx="67715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Enlarged Hippocampus                4/4 with seizures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87C5E3B-DC42-42ED-9DB9-340AD3C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3780246"/>
            <a:ext cx="4367841" cy="26474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C8AD48-5E3E-4574-A555-DC3B5887DCA4}"/>
              </a:ext>
            </a:extLst>
          </p:cNvPr>
          <p:cNvCxnSpPr>
            <a:cxnSpLocks/>
          </p:cNvCxnSpPr>
          <p:nvPr/>
        </p:nvCxnSpPr>
        <p:spPr>
          <a:xfrm flipH="1" flipV="1">
            <a:off x="8791243" y="4829229"/>
            <a:ext cx="200258" cy="400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75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Theory 2: Probe insertion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Supporting Evidence: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Correlation with deep bleeding</a:t>
            </a:r>
          </a:p>
          <a:p>
            <a:pPr lvl="1"/>
            <a:r>
              <a:rPr lang="en-US" sz="1900">
                <a:ea typeface="+mn-lt"/>
                <a:cs typeface="+mn-lt"/>
              </a:rPr>
              <a:t>Time during the session</a:t>
            </a:r>
          </a:p>
          <a:p>
            <a:pPr lvl="1"/>
            <a:r>
              <a:rPr lang="en-US" sz="1900">
                <a:ea typeface="+mn-lt"/>
                <a:cs typeface="+mn-lt"/>
              </a:rPr>
              <a:t>Bias day1 &lt; day2</a:t>
            </a:r>
          </a:p>
          <a:p>
            <a:pPr lvl="1"/>
            <a:r>
              <a:rPr lang="en-US" sz="1900">
                <a:ea typeface="+mn-lt"/>
                <a:cs typeface="+mn-lt"/>
              </a:rPr>
              <a:t>Variability in location</a:t>
            </a:r>
          </a:p>
          <a:p>
            <a:pPr lvl="1"/>
            <a:r>
              <a:rPr lang="en-US" sz="1900">
                <a:ea typeface="+mn-lt"/>
                <a:cs typeface="+mn-lt"/>
              </a:rPr>
              <a:t>Present (N =2) in a nick </a:t>
            </a:r>
            <a:r>
              <a:rPr lang="en-US" sz="1900" err="1">
                <a:ea typeface="+mn-lt"/>
                <a:cs typeface="+mn-lt"/>
              </a:rPr>
              <a:t>steinmetz</a:t>
            </a:r>
            <a:r>
              <a:rPr lang="en-US" sz="1900">
                <a:ea typeface="+mn-lt"/>
                <a:cs typeface="+mn-lt"/>
              </a:rPr>
              <a:t> Visual Cortex insertion</a:t>
            </a:r>
          </a:p>
          <a:p>
            <a:pPr lvl="1"/>
            <a:r>
              <a:rPr lang="en-US" sz="1900">
                <a:ea typeface="+mn-lt"/>
                <a:cs typeface="+mn-lt"/>
              </a:rPr>
              <a:t>Dan </a:t>
            </a:r>
            <a:r>
              <a:rPr lang="en-US" sz="1900" err="1">
                <a:ea typeface="+mn-lt"/>
                <a:cs typeface="+mn-lt"/>
              </a:rPr>
              <a:t>denman</a:t>
            </a:r>
            <a:r>
              <a:rPr lang="en-US" sz="1900">
                <a:ea typeface="+mn-lt"/>
                <a:cs typeface="+mn-lt"/>
              </a:rPr>
              <a:t> saw them – associated them with Stress</a:t>
            </a:r>
            <a:endParaRPr lang="en-US" sz="1900">
              <a:cs typeface="Calibri"/>
            </a:endParaRPr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Maybe Supporting:</a:t>
            </a:r>
          </a:p>
          <a:p>
            <a:pPr lvl="1"/>
            <a:r>
              <a:rPr lang="en-US" sz="1900">
                <a:ea typeface="+mn-lt"/>
                <a:cs typeface="+mn-lt"/>
              </a:rPr>
              <a:t>Anatomy - thalamus blob, enlarged hippocampus, divots </a:t>
            </a:r>
          </a:p>
          <a:p>
            <a:pPr lvl="1"/>
            <a:r>
              <a:rPr lang="en-US" sz="1900">
                <a:ea typeface="+mn-lt"/>
                <a:cs typeface="+mn-lt"/>
              </a:rPr>
              <a:t>Never happens on both days</a:t>
            </a:r>
            <a:endParaRPr lang="en-US"/>
          </a:p>
          <a:p>
            <a:endParaRPr lang="en-US" sz="19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Against: </a:t>
            </a:r>
          </a:p>
          <a:p>
            <a:pPr lvl="1"/>
            <a:r>
              <a:rPr lang="en-US" sz="1900">
                <a:ea typeface="+mn-lt"/>
                <a:cs typeface="+mn-lt"/>
              </a:rPr>
              <a:t>didn't see it in the past. Something must have changed and we can't figure out what. </a:t>
            </a:r>
          </a:p>
          <a:p>
            <a:pPr marL="0" indent="0">
              <a:buNone/>
            </a:pPr>
            <a:endParaRPr lang="en-US" sz="1900">
              <a:ea typeface="+mn-lt"/>
              <a:cs typeface="+mn-lt"/>
            </a:endParaRPr>
          </a:p>
          <a:p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66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E3930-C9A2-4850-AAD0-F2D50E2A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they look like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8FEA1B-2468-4B0B-A458-C10ED4E0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64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2: Probe insertion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can we look for?</a:t>
            </a:r>
          </a:p>
          <a:p>
            <a:pPr lvl="1"/>
            <a:r>
              <a:rPr lang="en-US">
                <a:cs typeface="Calibri"/>
              </a:rPr>
              <a:t>Changes in the probes (sharp/unsharp, New/Old) </a:t>
            </a:r>
          </a:p>
          <a:p>
            <a:pPr lvl="1"/>
            <a:r>
              <a:rPr lang="en-US">
                <a:cs typeface="Calibri"/>
              </a:rPr>
              <a:t>Changes/variation in probe insertion depth, location or angle</a:t>
            </a:r>
          </a:p>
          <a:p>
            <a:pPr lvl="2"/>
            <a:r>
              <a:rPr lang="en-US">
                <a:cs typeface="Calibri"/>
              </a:rPr>
              <a:t>RL location</a:t>
            </a:r>
          </a:p>
          <a:p>
            <a:pPr lvl="2"/>
            <a:r>
              <a:rPr lang="en-US">
                <a:cs typeface="Calibri"/>
              </a:rPr>
              <a:t>Probe F shimming</a:t>
            </a:r>
          </a:p>
          <a:p>
            <a:pPr lvl="1"/>
            <a:r>
              <a:rPr lang="en-US">
                <a:cs typeface="Calibri"/>
              </a:rPr>
              <a:t>Look in opt for what structures the probes pass through – any that we rarly hit before?</a:t>
            </a:r>
          </a:p>
        </p:txBody>
      </p:sp>
    </p:spTree>
    <p:extLst>
      <p:ext uri="{BB962C8B-B14F-4D97-AF65-F5344CB8AC3E}">
        <p14:creationId xmlns:p14="http://schemas.microsoft.com/office/powerpoint/2010/main" val="130505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89D-8AB7-4542-96E8-041A6649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3: something electrical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1B35-CA3D-482A-BCB0-220A6847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2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ones the most far fetched, but is motivated by some things we don't fully inderstand</a:t>
            </a:r>
          </a:p>
          <a:p>
            <a:pPr lvl="1"/>
            <a:r>
              <a:rPr lang="en-US">
                <a:cs typeface="Calibri"/>
              </a:rPr>
              <a:t>.5V difference between OPT box/wall ground and mouse. Another PI who observd seizures thought this was problematic</a:t>
            </a:r>
          </a:p>
          <a:p>
            <a:pPr lvl="1"/>
            <a:r>
              <a:rPr lang="en-US">
                <a:cs typeface="Calibri"/>
              </a:rPr>
              <a:t>Depth death occurs after some time and appears to be contagious – requires headstage replacement</a:t>
            </a:r>
          </a:p>
          <a:p>
            <a:pPr lvl="1"/>
            <a:r>
              <a:rPr lang="en-US">
                <a:cs typeface="Calibri"/>
              </a:rPr>
              <a:t>We never figured out what was causeint the amplifier "blackout" in VC when we were in extreference – could be that there is some buildup that needs to dissapate, and it does so in a different way in tip reference</a:t>
            </a:r>
          </a:p>
          <a:p>
            <a:pPr lvl="1"/>
            <a:r>
              <a:rPr lang="en-US">
                <a:cs typeface="Calibri"/>
              </a:rPr>
              <a:t>Might be dependant on where the tips are?</a:t>
            </a:r>
          </a:p>
          <a:p>
            <a:pPr lvl="1"/>
            <a:r>
              <a:rPr lang="en-US">
                <a:cs typeface="Calibri"/>
              </a:rPr>
              <a:t>What was causing the lick artifact and why does a nonconductive surface solve it?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How can we distinguish this from the other 2?</a:t>
            </a:r>
          </a:p>
          <a:p>
            <a:pPr lvl="1"/>
            <a:r>
              <a:rPr lang="en-US">
                <a:ea typeface="+mn-lt"/>
                <a:cs typeface="+mn-lt"/>
              </a:rPr>
              <a:t>Only on the rig (similar to 2)</a:t>
            </a:r>
          </a:p>
          <a:p>
            <a:pPr lvl="1"/>
            <a:r>
              <a:rPr lang="en-US">
                <a:ea typeface="+mn-lt"/>
                <a:cs typeface="+mn-lt"/>
              </a:rPr>
              <a:t>Except would not necessarily correlate with bleeding</a:t>
            </a:r>
          </a:p>
          <a:p>
            <a:pPr lvl="1"/>
            <a:r>
              <a:rPr lang="en-US">
                <a:ea typeface="+mn-lt"/>
                <a:cs typeface="+mn-lt"/>
              </a:rPr>
              <a:t>I would expect theat we ALWAYS detect these. Although this is not guaranteed I suppose. 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18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68C51-9260-4FAC-BF23-814284FA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Threshold theory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E2-B796-4EEE-9708-434A971C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Supporting evidence: 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Hematoma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EB4F9CA-BE64-4D86-8724-540E15D9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53" y="3451079"/>
            <a:ext cx="4353784" cy="3409111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CAC83FD-6F9C-487D-963D-3088F04E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853" y="-718"/>
            <a:ext cx="4684143" cy="34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68C51-9260-4FAC-BF23-814284FA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Theory 3: something Electrical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E2-B796-4EEE-9708-434A971C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Contrary evidence: </a:t>
            </a:r>
          </a:p>
          <a:p>
            <a:pPr lvl="1"/>
            <a:r>
              <a:rPr lang="en-US" sz="2000">
                <a:solidFill>
                  <a:schemeClr val="bg1"/>
                </a:solidFill>
                <a:cs typeface="Calibri"/>
              </a:rPr>
              <a:t>Distribution of non-seizure intervals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2D9CDC9-DFBF-4434-A9F2-5EC7C643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21" y="976942"/>
            <a:ext cx="6524445" cy="49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6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CE50D-5E4F-4181-AF74-11A9018F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Theory 2: Something Electrical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CED-3F97-468F-BAFC-D81DE78E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900">
                <a:ea typeface="+mn-lt"/>
                <a:cs typeface="+mn-lt"/>
              </a:rPr>
              <a:t>Supporting Evidence:</a:t>
            </a:r>
          </a:p>
          <a:p>
            <a:pPr marL="971550" lvl="1" indent="-285750">
              <a:buFont typeface="Arial"/>
            </a:pPr>
            <a:r>
              <a:rPr lang="en-US" sz="1900">
                <a:ea typeface="+mn-lt"/>
                <a:cs typeface="+mn-lt"/>
              </a:rPr>
              <a:t>Most others who have seen them have been multi-probe neuropixels users</a:t>
            </a:r>
          </a:p>
          <a:p>
            <a:pPr marL="971550" lvl="1" indent="-285750">
              <a:buFont typeface="Arial"/>
            </a:pPr>
            <a:endParaRPr lang="en-US" sz="190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900">
                <a:ea typeface="+mn-lt"/>
                <a:cs typeface="+mn-lt"/>
              </a:rPr>
              <a:t>Maybe against:</a:t>
            </a:r>
          </a:p>
          <a:p>
            <a:pPr lvl="1" indent="-285750">
              <a:buFont typeface="Arial"/>
            </a:pPr>
            <a:r>
              <a:rPr lang="en-US" sz="1500">
                <a:ea typeface="+mn-lt"/>
                <a:cs typeface="+mn-lt"/>
              </a:rPr>
              <a:t>Most of the supporting evidence for the previous theories</a:t>
            </a:r>
          </a:p>
          <a:p>
            <a:pPr lvl="1" indent="-285750">
              <a:buFont typeface="Arial"/>
            </a:pPr>
            <a:r>
              <a:rPr lang="en-US" sz="1500">
                <a:ea typeface="+mn-lt"/>
                <a:cs typeface="+mn-lt"/>
              </a:rPr>
              <a:t>Never happens on both days</a:t>
            </a:r>
          </a:p>
          <a:p>
            <a:pPr lvl="1" indent="-285750"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time during the session</a:t>
            </a:r>
          </a:p>
          <a:p>
            <a:pPr marL="400050" lvl="1" indent="0">
              <a:buNone/>
            </a:pPr>
            <a:endParaRPr lang="en-US" sz="1500">
              <a:ea typeface="+mn-lt"/>
              <a:cs typeface="+mn-lt"/>
            </a:endParaRPr>
          </a:p>
          <a:p>
            <a:pPr marL="400050" lvl="1" indent="0">
              <a:buNone/>
            </a:pPr>
            <a:endParaRPr lang="en-US" sz="150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900">
                <a:ea typeface="+mn-lt"/>
                <a:cs typeface="+mn-lt"/>
              </a:rPr>
              <a:t>Against electrical:</a:t>
            </a:r>
          </a:p>
          <a:p>
            <a:pPr marL="971550" lvl="1" indent="-285750">
              <a:buFont typeface="Arial"/>
            </a:pPr>
            <a:r>
              <a:rPr lang="en-US" sz="1900">
                <a:ea typeface="+mn-lt"/>
                <a:cs typeface="+mn-lt"/>
              </a:rPr>
              <a:t>Distribution over time</a:t>
            </a:r>
          </a:p>
          <a:p>
            <a:pPr marL="971550" lvl="1" indent="-285750">
              <a:buFont typeface="Arial"/>
            </a:pPr>
            <a:r>
              <a:rPr lang="en-US" sz="1900">
                <a:ea typeface="+mn-lt"/>
                <a:cs typeface="+mn-lt"/>
              </a:rPr>
              <a:t>Bias day1/day2</a:t>
            </a:r>
          </a:p>
          <a:p>
            <a:pPr marL="971550" lvl="1" indent="-285750">
              <a:buFont typeface="Arial"/>
            </a:pPr>
            <a:r>
              <a:rPr lang="en-US" sz="1900">
                <a:ea typeface="+mn-lt"/>
                <a:cs typeface="+mn-lt"/>
              </a:rPr>
              <a:t>Variability in location</a:t>
            </a:r>
          </a:p>
          <a:p>
            <a:pPr marL="971550" lvl="1" indent="-285750">
              <a:buFont typeface="Arial"/>
            </a:pPr>
            <a:r>
              <a:rPr lang="en-US" sz="1900">
                <a:ea typeface="+mn-lt"/>
                <a:cs typeface="+mn-lt"/>
              </a:rPr>
              <a:t>Distrubution of inter-seizure intervals</a:t>
            </a:r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11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89D-8AB7-4542-96E8-041A6649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Theory 3: something electrical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1B35-CA3D-482A-BCB0-220A6847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can we look for?</a:t>
            </a:r>
            <a:endParaRPr lang="en-US"/>
          </a:p>
          <a:p>
            <a:pPr lvl="1"/>
            <a:r>
              <a:rPr lang="en-US">
                <a:cs typeface="Calibri"/>
              </a:rPr>
              <a:t>Changes in the rig </a:t>
            </a:r>
          </a:p>
          <a:p>
            <a:pPr lvl="2"/>
            <a:r>
              <a:rPr lang="en-US">
                <a:cs typeface="Calibri"/>
              </a:rPr>
              <a:t>Probes</a:t>
            </a:r>
          </a:p>
          <a:p>
            <a:pPr lvl="2"/>
            <a:r>
              <a:rPr lang="en-US">
                <a:cs typeface="Calibri"/>
              </a:rPr>
              <a:t>Headstages</a:t>
            </a:r>
          </a:p>
          <a:p>
            <a:pPr lvl="2"/>
            <a:r>
              <a:rPr lang="en-US">
                <a:cs typeface="Calibri"/>
              </a:rPr>
              <a:t>Lickspout</a:t>
            </a:r>
          </a:p>
          <a:p>
            <a:pPr lvl="2"/>
            <a:r>
              <a:rPr lang="en-US">
                <a:cs typeface="Calibri"/>
              </a:rPr>
              <a:t>Grounding wires</a:t>
            </a:r>
          </a:p>
          <a:p>
            <a:pPr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672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2FE6-71B9-482B-A918-6206A7B3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Other options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168C-8DD0-4A36-BCF3-A125C177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1 masquerading as a 2 or 3</a:t>
            </a:r>
          </a:p>
          <a:p>
            <a:pPr lvl="1"/>
            <a:r>
              <a:rPr lang="en-US">
                <a:cs typeface="Calibri"/>
              </a:rPr>
              <a:t>We cause epilepsy after handoff, but its not due to beleding, damage or electrical</a:t>
            </a:r>
          </a:p>
          <a:p>
            <a:pPr lvl="1"/>
            <a:r>
              <a:rPr lang="en-US">
                <a:cs typeface="Calibri"/>
              </a:rPr>
              <a:t>Ammonia, surgical window implantation, temperature, change in dehydration, stress of experiment</a:t>
            </a:r>
          </a:p>
          <a:p>
            <a:pPr lvl="1"/>
            <a:r>
              <a:rPr lang="en-US">
                <a:cs typeface="Calibri"/>
              </a:rPr>
              <a:t>Look for:</a:t>
            </a:r>
          </a:p>
          <a:p>
            <a:pPr lvl="2"/>
            <a:r>
              <a:rPr lang="en-US">
                <a:cs typeface="Calibri"/>
              </a:rPr>
              <a:t>Changes in these procedures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36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3F47-22C9-4127-9487-DBC5224D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7950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Biggest Clues: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6EF9-CC55-477F-9413-04755EF7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8" y="1121134"/>
            <a:ext cx="1234152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Other Evidence:</a:t>
            </a:r>
          </a:p>
          <a:p>
            <a:r>
              <a:rPr lang="en-US" sz="2000">
                <a:cs typeface="Calibri"/>
              </a:rPr>
              <a:t>Two severely dehydrated mice had seizures – Really bad ones too I believe?</a:t>
            </a:r>
          </a:p>
          <a:p>
            <a:r>
              <a:rPr lang="en-US" sz="2000">
                <a:cs typeface="Calibri"/>
              </a:rPr>
              <a:t>Connection with Dura/bleeding during window removal?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95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3878-0361-49C5-824E-713256E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 of events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BC94-DEA2-42D9-AA2D-615958BB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cs typeface="Calibri"/>
              </a:rPr>
              <a:t>Our seisures, Wellness report seizures</a:t>
            </a:r>
          </a:p>
          <a:p>
            <a:r>
              <a:rPr lang="en-US" sz="3200">
                <a:cs typeface="Calibri"/>
              </a:rPr>
              <a:t>Humidifier, High ammonia, airflow change, reduced bedding, cage change rate reduced</a:t>
            </a:r>
          </a:p>
          <a:p>
            <a:r>
              <a:rPr lang="en-US" sz="3200">
                <a:cs typeface="Calibri"/>
              </a:rPr>
              <a:t>Down HVAC system</a:t>
            </a:r>
          </a:p>
          <a:p>
            <a:r>
              <a:rPr lang="en-US" sz="3200">
                <a:cs typeface="Calibri"/>
              </a:rPr>
              <a:t>Cage changes</a:t>
            </a:r>
          </a:p>
          <a:p>
            <a:r>
              <a:rPr lang="en-US" sz="3200">
                <a:cs typeface="Calibri"/>
              </a:rPr>
              <a:t>Sharpened probes, new probes, new headstages, NP3 cartridge</a:t>
            </a:r>
          </a:p>
          <a:p>
            <a:r>
              <a:rPr lang="en-US" sz="3200">
                <a:cs typeface="Calibri"/>
              </a:rPr>
              <a:t>RL targeting, probe F Angle</a:t>
            </a:r>
          </a:p>
          <a:p>
            <a:r>
              <a:rPr lang="en-US" sz="3200">
                <a:cs typeface="Calibri"/>
              </a:rPr>
              <a:t>Lickspout changes</a:t>
            </a:r>
          </a:p>
          <a:p>
            <a:r>
              <a:rPr lang="en-US" sz="3200">
                <a:cs typeface="Calibri"/>
              </a:rPr>
              <a:t>Hematoma, divots</a:t>
            </a:r>
          </a:p>
          <a:p>
            <a:r>
              <a:rPr lang="en-US" sz="3200">
                <a:ea typeface="+mn-lt"/>
                <a:cs typeface="+mn-lt"/>
              </a:rPr>
              <a:t>cutains jan 2020 </a:t>
            </a:r>
          </a:p>
          <a:p>
            <a:r>
              <a:rPr lang="en-US" sz="3200">
                <a:ea typeface="+mn-lt"/>
                <a:cs typeface="+mn-lt"/>
              </a:rPr>
              <a:t>any hvac issues (could affect air out through the ducts - are these disconected? 2/16 - 4/9 or 4/24 when replaced, unclear if there were undetected issues before this. 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removal of NP2, so one of them isn't direct anymore, , - 1/15 2021 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addiitons of synologies (adds heat source to room?) 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addition of face cam -NP1 as soon as we got back in june, it had face cam, NP0 - june 30th started using and it had face cam </a:t>
            </a: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Started kwik-casting the agarose holes</a:t>
            </a:r>
          </a:p>
          <a:p>
            <a:r>
              <a:rPr lang="en-US" sz="3200">
                <a:ea typeface="+mn-lt"/>
                <a:cs typeface="+mn-lt"/>
              </a:rPr>
              <a:t>Switched all mice to 3ul</a:t>
            </a:r>
          </a:p>
          <a:p>
            <a:r>
              <a:rPr lang="en-US" sz="3200">
                <a:ea typeface="+mn-lt"/>
                <a:cs typeface="+mn-lt"/>
              </a:rPr>
              <a:t>lickspouts accurate? New lickspouts? MPE solonoid calibration</a:t>
            </a:r>
          </a:p>
          <a:p>
            <a:r>
              <a:rPr lang="en-US" sz="3200">
                <a:cs typeface="Calibri"/>
              </a:rPr>
              <a:t>Brief ACSF filter change</a:t>
            </a:r>
          </a:p>
          <a:p>
            <a:r>
              <a:rPr lang="en-US" sz="3200">
                <a:cs typeface="Calibri"/>
              </a:rPr>
              <a:t>New agarose mixtures</a:t>
            </a:r>
          </a:p>
          <a:p>
            <a:r>
              <a:rPr lang="en-US" sz="3200">
                <a:cs typeface="Calibri"/>
              </a:rPr>
              <a:t>Changed image set (we have 1 seizure in an H mouse though)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Dipping probes in water</a:t>
            </a:r>
            <a:endParaRPr lang="en-US" sz="3200">
              <a:cs typeface="Calibri"/>
            </a:endParaRPr>
          </a:p>
          <a:p>
            <a:r>
              <a:rPr lang="en-US">
                <a:cs typeface="Calibri"/>
              </a:rPr>
              <a:t>Careful adjustment of bumping</a:t>
            </a:r>
          </a:p>
          <a:p>
            <a:r>
              <a:rPr lang="en-US">
                <a:cs typeface="Calibri"/>
              </a:rPr>
              <a:t>Sev gone (keeping mouse in room)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154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373-30F0-4FDE-BE21-26622DD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 of a mouses life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3AA7-C0B0-4D35-8F94-DA6C79C5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Birth</a:t>
            </a:r>
          </a:p>
          <a:p>
            <a:r>
              <a:rPr lang="en-US">
                <a:cs typeface="Calibri"/>
              </a:rPr>
              <a:t>Genotyping (tail snip)</a:t>
            </a:r>
          </a:p>
          <a:p>
            <a:r>
              <a:rPr lang="en-US">
                <a:cs typeface="Calibri"/>
              </a:rPr>
              <a:t>Weaning</a:t>
            </a:r>
          </a:p>
          <a:p>
            <a:r>
              <a:rPr lang="en-US">
                <a:cs typeface="Calibri"/>
              </a:rPr>
              <a:t>Group housing?</a:t>
            </a:r>
          </a:p>
          <a:p>
            <a:r>
              <a:rPr lang="en-US">
                <a:cs typeface="Calibri"/>
              </a:rPr>
              <a:t>Surgery (P45-60?)</a:t>
            </a:r>
          </a:p>
          <a:p>
            <a:r>
              <a:rPr lang="en-US">
                <a:cs typeface="Calibri"/>
              </a:rPr>
              <a:t>Recovery</a:t>
            </a:r>
          </a:p>
          <a:p>
            <a:r>
              <a:rPr lang="en-US">
                <a:cs typeface="Calibri"/>
              </a:rPr>
              <a:t>ISI</a:t>
            </a:r>
          </a:p>
          <a:p>
            <a:r>
              <a:rPr lang="en-US">
                <a:cs typeface="Calibri"/>
              </a:rPr>
              <a:t>Baseline weight established</a:t>
            </a:r>
          </a:p>
          <a:p>
            <a:r>
              <a:rPr lang="en-US">
                <a:cs typeface="Calibri"/>
              </a:rPr>
              <a:t>Water restriction</a:t>
            </a:r>
          </a:p>
          <a:p>
            <a:r>
              <a:rPr lang="en-US">
                <a:cs typeface="Calibri"/>
              </a:rPr>
              <a:t>Behavior training</a:t>
            </a:r>
          </a:p>
          <a:p>
            <a:r>
              <a:rPr lang="en-US">
                <a:cs typeface="Calibri"/>
              </a:rPr>
              <a:t>Habituation </a:t>
            </a:r>
          </a:p>
          <a:p>
            <a:r>
              <a:rPr lang="en-US">
                <a:cs typeface="Calibri"/>
              </a:rPr>
              <a:t>Insertino window implantation</a:t>
            </a:r>
          </a:p>
          <a:p>
            <a:r>
              <a:rPr lang="en-US">
                <a:cs typeface="Calibri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7623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870E7322-A7F6-4FC9-B68F-39F2EAFA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1844675"/>
            <a:ext cx="4433888" cy="22066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3EE5079-4D7E-486C-8A48-E9E5810F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43" y="4030033"/>
            <a:ext cx="4410075" cy="2206625"/>
          </a:xfrm>
          <a:prstGeom prst="rect">
            <a:avLst/>
          </a:prstGeom>
        </p:spPr>
      </p:pic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9270BE0-1615-4997-9302-B12ACE36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3" y="4111625"/>
            <a:ext cx="4373563" cy="2182813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5411BF2-8221-4EEF-813B-E6B7F1FCA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293" y="1840002"/>
            <a:ext cx="4470400" cy="2182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E3930-C9A2-4850-AAD0-F2D50E2A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they look like - Variable</a:t>
            </a:r>
          </a:p>
        </p:txBody>
      </p:sp>
    </p:spTree>
    <p:extLst>
      <p:ext uri="{BB962C8B-B14F-4D97-AF65-F5344CB8AC3E}">
        <p14:creationId xmlns:p14="http://schemas.microsoft.com/office/powerpoint/2010/main" val="771101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A46E-7637-4346-9350-853B9E20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Interventions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B968-3748-4C7F-BDC1-C77DCE00F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What have we tried to rule 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86854-BCC8-45D5-84A6-E0AA796588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>
                <a:cs typeface="Calibri"/>
              </a:rPr>
              <a:t>heating pad/water bath temp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ACSF, agarose powder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lickspout material – may merit more analysis?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sharpened/unsharpened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6 new probes - but then agarose calibrated?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Groudning to PXI  box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extra settle time 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working on: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depth of insertion?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ammonia and being kept out of cage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plastic window adhesive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Cleaning the rigs better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DB13-1E29-4039-9B27-5F8353F87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0">
                <a:cs typeface="Calibri"/>
              </a:rPr>
              <a:t>What else could we try?</a:t>
            </a:r>
            <a:endParaRPr lang="en-US" b="0"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05821-8647-46A9-A219-69A6AE9E22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>
                <a:ea typeface="+mn-lt"/>
                <a:cs typeface="+mn-lt"/>
              </a:rPr>
              <a:t>6 new headstages/probes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Probe F in a differnet place</a:t>
            </a:r>
          </a:p>
          <a:p>
            <a:r>
              <a:rPr lang="en-US">
                <a:ea typeface="+mn-lt"/>
                <a:cs typeface="+mn-lt"/>
              </a:rPr>
              <a:t>Non-water restricted mice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0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61D4-4207-42C9-A6CE-C68DA4B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Possible directions that require more work than inclusion of an additional factor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934F-00ED-495D-9C25-C6840D8D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Can we identify them in habs/ophys?</a:t>
            </a:r>
          </a:p>
          <a:p>
            <a:pPr lvl="1"/>
            <a:r>
              <a:rPr lang="en-US">
                <a:cs typeface="Calibri"/>
              </a:rPr>
              <a:t>Pupil size? Running/behavior anomalies (machine learned?)</a:t>
            </a:r>
          </a:p>
          <a:p>
            <a:r>
              <a:rPr lang="en-US">
                <a:cs typeface="Calibri"/>
              </a:rPr>
              <a:t>Deep dive into the most serious ones, or the C57s</a:t>
            </a:r>
          </a:p>
          <a:p>
            <a:r>
              <a:rPr lang="en-US">
                <a:cs typeface="Calibri"/>
              </a:rPr>
              <a:t>Start using severity instead of seizure/no seizure</a:t>
            </a:r>
          </a:p>
          <a:p>
            <a:pPr lvl="1"/>
            <a:r>
              <a:rPr lang="en-US">
                <a:cs typeface="Calibri"/>
              </a:rPr>
              <a:t>Hard to quantify severity rigorously right now</a:t>
            </a:r>
          </a:p>
          <a:p>
            <a:r>
              <a:rPr lang="en-US">
                <a:cs typeface="Calibri"/>
              </a:rPr>
              <a:t>Online or immediate seizure analysis – slice promptly after?</a:t>
            </a:r>
          </a:p>
          <a:p>
            <a:pPr lvl="1"/>
            <a:r>
              <a:rPr lang="en-US" sz="2800">
                <a:ea typeface="+mn-lt"/>
                <a:cs typeface="+mn-lt"/>
              </a:rPr>
              <a:t>Could sor the settle data while the experiment is occuring. I'm going to try this this week</a:t>
            </a:r>
          </a:p>
          <a:p>
            <a:pPr lvl="1"/>
            <a:r>
              <a:rPr lang="en-US" sz="2800">
                <a:ea typeface="+mn-lt"/>
                <a:cs typeface="+mn-lt"/>
              </a:rPr>
              <a:t>Anything else we could do if we ID seizure psitive? Wait longer? Try to deliver water in distributed chunks to see if that is connected</a:t>
            </a:r>
          </a:p>
          <a:p>
            <a:r>
              <a:rPr lang="en-US">
                <a:cs typeface="Calibri"/>
              </a:rPr>
              <a:t>Measure potential between OPT and mouse on NP4</a:t>
            </a:r>
          </a:p>
          <a:p>
            <a:r>
              <a:rPr lang="en-US">
                <a:cs typeface="Calibri"/>
              </a:rPr>
              <a:t>Probe F location on OPT and surface</a:t>
            </a:r>
          </a:p>
          <a:p>
            <a:r>
              <a:rPr lang="en-US">
                <a:cs typeface="Calibri"/>
              </a:rPr>
              <a:t>Behavior – slight decrease in performance? Seems like we should assess this before data release</a:t>
            </a:r>
          </a:p>
          <a:p>
            <a:r>
              <a:rPr lang="en-US">
                <a:cs typeface="Calibri"/>
              </a:rPr>
              <a:t>LFP – What do these look like? can we determine size of area affected? Can we detect seizures that did not affect the unit activity? 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94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275E-5BA3-4469-8CEF-6B9785F8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Factors with negative results so far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DA21-9549-4B35-97CD-B6ADF271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surgeon </a:t>
            </a:r>
          </a:p>
          <a:p>
            <a:r>
              <a:rPr lang="en-US">
                <a:ea typeface="+mn-lt"/>
                <a:cs typeface="+mn-lt"/>
              </a:rPr>
              <a:t>Surgery damage</a:t>
            </a:r>
          </a:p>
          <a:p>
            <a:r>
              <a:rPr lang="en-US">
                <a:ea typeface="+mn-lt"/>
                <a:cs typeface="+mn-lt"/>
              </a:rPr>
              <a:t>Genotype (</a:t>
            </a:r>
            <a:r>
              <a:rPr lang="en-US" err="1">
                <a:ea typeface="+mn-lt"/>
                <a:cs typeface="+mn-lt"/>
              </a:rPr>
              <a:t>ish</a:t>
            </a:r>
            <a:r>
              <a:rPr lang="en-US">
                <a:ea typeface="+mn-lt"/>
                <a:cs typeface="+mn-lt"/>
              </a:rPr>
              <a:t>?)</a:t>
            </a:r>
          </a:p>
          <a:p>
            <a:r>
              <a:rPr lang="en-US">
                <a:ea typeface="+mn-lt"/>
                <a:cs typeface="+mn-lt"/>
              </a:rPr>
              <a:t>Baseline weight</a:t>
            </a:r>
          </a:p>
          <a:p>
            <a:r>
              <a:rPr lang="en-US">
                <a:ea typeface="+mn-lt"/>
                <a:cs typeface="+mn-lt"/>
              </a:rPr>
              <a:t>daily water normalized by </a:t>
            </a:r>
            <a:r>
              <a:rPr lang="en-US" err="1">
                <a:ea typeface="+mn-lt"/>
                <a:cs typeface="+mn-lt"/>
              </a:rPr>
              <a:t>basline</a:t>
            </a:r>
            <a:r>
              <a:rPr lang="en-US">
                <a:ea typeface="+mn-lt"/>
                <a:cs typeface="+mn-lt"/>
              </a:rPr>
              <a:t> weight</a:t>
            </a:r>
            <a:endParaRPr lang="en-US"/>
          </a:p>
          <a:p>
            <a:r>
              <a:rPr lang="en-US">
                <a:cs typeface="Calibri"/>
              </a:rPr>
              <a:t>Ages/time between pipeline steps *(other than age at surgery)</a:t>
            </a:r>
          </a:p>
          <a:p>
            <a:r>
              <a:rPr lang="en-US">
                <a:cs typeface="Calibri"/>
              </a:rPr>
              <a:t>Number of </a:t>
            </a:r>
            <a:r>
              <a:rPr lang="en-US" err="1">
                <a:cs typeface="Calibri"/>
              </a:rPr>
              <a:t>habs</a:t>
            </a:r>
            <a:r>
              <a:rPr lang="en-US">
                <a:cs typeface="Calibri"/>
              </a:rPr>
              <a:t> (after handoff)</a:t>
            </a:r>
          </a:p>
          <a:p>
            <a:r>
              <a:rPr lang="en-US">
                <a:cs typeface="Calibri"/>
              </a:rPr>
              <a:t>Compression</a:t>
            </a:r>
          </a:p>
          <a:p>
            <a:r>
              <a:rPr lang="en-US" err="1">
                <a:cs typeface="Calibri"/>
              </a:rPr>
              <a:t>Opt</a:t>
            </a:r>
            <a:r>
              <a:rPr lang="en-US">
                <a:cs typeface="Calibri"/>
              </a:rPr>
              <a:t> damage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285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373-30F0-4FDE-BE21-26622DD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Negative Results</a:t>
            </a:r>
            <a:endParaRPr lang="en-US"/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2B83991-AADE-4D0A-A840-38E4AC61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1638300"/>
            <a:ext cx="2743200" cy="2057400"/>
          </a:xfrm>
          <a:prstGeom prst="rect">
            <a:avLst/>
          </a:prstGeom>
        </p:spPr>
      </p:pic>
      <p:pic>
        <p:nvPicPr>
          <p:cNvPr id="11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949097CC-0FC3-44CE-B438-0C3A7F75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4298112"/>
            <a:ext cx="2743200" cy="2057400"/>
          </a:xfrm>
          <a:prstGeom prst="rect">
            <a:avLst/>
          </a:prstGeom>
        </p:spPr>
      </p:pic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E30D15D-6EDF-462B-9B02-719358953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09" y="1537658"/>
            <a:ext cx="2743200" cy="2057400"/>
          </a:xfrm>
          <a:prstGeom prst="rect">
            <a:avLst/>
          </a:prstGeom>
        </p:spPr>
      </p:pic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F52706C-9FFC-4DF0-8E32-707BDC009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061" y="4298111"/>
            <a:ext cx="2743200" cy="2057400"/>
          </a:xfrm>
          <a:prstGeom prst="rect">
            <a:avLst/>
          </a:prstGeom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91D1B27-4C7D-427E-B0B2-79A23A871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985" y="1710187"/>
            <a:ext cx="2743200" cy="2057400"/>
          </a:xfrm>
          <a:prstGeom prst="rect">
            <a:avLst/>
          </a:prstGeom>
        </p:spPr>
      </p:pic>
      <p:pic>
        <p:nvPicPr>
          <p:cNvPr id="15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1A57317-A519-4D3C-88B0-ED20E57C8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098" y="4427507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01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373-30F0-4FDE-BE21-26622DD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Negative Results</a:t>
            </a:r>
            <a:endParaRPr lang="en-US"/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7AEA2B38-8875-45AC-A552-15F28E41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695811"/>
            <a:ext cx="6035615" cy="4573436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8AAB958-0370-4986-9149-E3EEF6BE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42" y="2040866"/>
            <a:ext cx="5446143" cy="40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3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A6F7-4AEC-44BC-899F-F24A967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Negative Results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CA65E85-BEA5-48FD-8955-A4D162D33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64" y="1911889"/>
            <a:ext cx="2911936" cy="218035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72F43F1-DAA0-4ED2-9EB3-7B2C0EC5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250" y="2026489"/>
            <a:ext cx="2599426" cy="1956758"/>
          </a:xfrm>
          <a:prstGeom prst="rect">
            <a:avLst/>
          </a:prstGeom>
        </p:spPr>
      </p:pic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2F9D377-126F-417E-A4DD-CF29F88E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70" y="4441885"/>
            <a:ext cx="2743200" cy="2057400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1590D8E-E49F-40AD-9211-52F5C57E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30" y="4413130"/>
            <a:ext cx="2743200" cy="2057400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3C01D02-9F88-4307-A67D-0EE33B099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419" y="4413130"/>
            <a:ext cx="2743200" cy="2057400"/>
          </a:xfrm>
          <a:prstGeom prst="rect">
            <a:avLst/>
          </a:prstGeom>
        </p:spPr>
      </p:pic>
      <p:pic>
        <p:nvPicPr>
          <p:cNvPr id="10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61BB39D8-9B07-42E8-B772-81F95ACF6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7" y="1695809"/>
            <a:ext cx="3145766" cy="2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9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A6F7-4AEC-44BC-899F-F24A967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Negative Results</a:t>
            </a:r>
            <a:endParaRPr lang="en-US"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A437C76-640E-4D9E-8B7D-814F8348E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7307" y="2185059"/>
            <a:ext cx="2293710" cy="1720282"/>
          </a:xfr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A57C9BE7-EE43-43AE-921C-176042F1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3909922"/>
            <a:ext cx="2743200" cy="2057400"/>
          </a:xfrm>
          <a:prstGeom prst="rect">
            <a:avLst/>
          </a:prstGeom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03AD5EE-1A45-47D0-AF93-2DF991B5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62" y="1925848"/>
            <a:ext cx="2743200" cy="2057400"/>
          </a:xfrm>
          <a:prstGeom prst="rect">
            <a:avLst/>
          </a:prstGeom>
        </p:spPr>
      </p:pic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648906A-3121-49EE-B779-01CF4F084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022" y="4096828"/>
            <a:ext cx="2743200" cy="2057400"/>
          </a:xfrm>
          <a:prstGeom prst="rect">
            <a:avLst/>
          </a:prstGeom>
        </p:spPr>
      </p:pic>
      <p:pic>
        <p:nvPicPr>
          <p:cNvPr id="16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5DB04097-D48F-4632-8E48-44CB4586C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325" y="2314036"/>
            <a:ext cx="2743200" cy="2057400"/>
          </a:xfrm>
          <a:prstGeom prst="rect">
            <a:avLst/>
          </a:prstGeom>
        </p:spPr>
      </p:pic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90D5D138-92D2-4E80-94CE-B980F3258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834" y="4197469"/>
            <a:ext cx="2743200" cy="2057400"/>
          </a:xfrm>
          <a:prstGeom prst="rect">
            <a:avLst/>
          </a:prstGeom>
        </p:spPr>
      </p:pic>
      <p:pic>
        <p:nvPicPr>
          <p:cNvPr id="18" name="Picture 18" descr="Chart, bar chart, histogram&#10;&#10;Description automatically generated">
            <a:extLst>
              <a:ext uri="{FF2B5EF4-FFF2-40B4-BE49-F238E27FC236}">
                <a16:creationId xmlns:a16="http://schemas.microsoft.com/office/drawing/2014/main" id="{192FE046-AF07-4F06-9266-620F69606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929" y="2227772"/>
            <a:ext cx="2743200" cy="2057400"/>
          </a:xfrm>
          <a:prstGeom prst="rect">
            <a:avLst/>
          </a:prstGeom>
        </p:spPr>
      </p:pic>
      <p:pic>
        <p:nvPicPr>
          <p:cNvPr id="19" name="Picture 19" descr="Chart, bar chart, histogram&#10;&#10;Description automatically generated">
            <a:extLst>
              <a:ext uri="{FF2B5EF4-FFF2-40B4-BE49-F238E27FC236}">
                <a16:creationId xmlns:a16="http://schemas.microsoft.com/office/drawing/2014/main" id="{D7DC7D70-4906-44B3-BABB-7DF33BA8E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2227772"/>
            <a:ext cx="2743200" cy="2057400"/>
          </a:xfrm>
          <a:prstGeom prst="rect">
            <a:avLst/>
          </a:prstGeom>
        </p:spPr>
      </p:pic>
      <p:pic>
        <p:nvPicPr>
          <p:cNvPr id="20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FD1E3559-E675-462D-BBA6-FFFAF28A7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8966" y="4197469"/>
            <a:ext cx="2743200" cy="2057400"/>
          </a:xfrm>
          <a:prstGeom prst="rect">
            <a:avLst/>
          </a:prstGeom>
        </p:spPr>
      </p:pic>
      <p:pic>
        <p:nvPicPr>
          <p:cNvPr id="21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86FEC67-B9EF-47FA-B488-C01ABB6509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061" y="4283734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3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8DFF-B1B0-4E69-8AAF-CD2AE257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rate in C57s vs VIPs vs SSTs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15A1-AC7C-40CC-9877-924B3CDB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does this tell us?</a:t>
            </a:r>
          </a:p>
          <a:p>
            <a:pPr lvl="1"/>
            <a:r>
              <a:rPr lang="en-US">
                <a:cs typeface="Calibri"/>
              </a:rPr>
              <a:t>Could give insight into whether some of the fluctuations are from changes in the rate of trangenics or real underlying changes over time</a:t>
            </a:r>
          </a:p>
          <a:p>
            <a:pPr lvl="1"/>
            <a:r>
              <a:rPr lang="en-US">
                <a:cs typeface="Calibri"/>
              </a:rPr>
              <a:t>Tells us whether SSTs really Are worse and C57s really are better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082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B37B-85A8-4468-BB1D-3F19CDF4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 seizures: visual 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7138-AB07-4DD5-8BDA-C73E4A65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Seems to indicate that 6 probes alone are not sufficient</a:t>
            </a:r>
          </a:p>
          <a:p>
            <a:pPr lvl="1"/>
            <a:r>
              <a:rPr lang="en-US">
                <a:cs typeface="Calibri"/>
              </a:rPr>
              <a:t>Water restriction may be a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3559378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FA79-685A-4EB9-81AA-0498850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 seizures: Previous behavior animals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088F-0076-4A8B-806B-E73992EB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Seems to indicate that 6 probes alone, and water restriction and behavior are not alone sufficient for seizures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1016-1DB7-4970-9328-7187A6D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What do they look like – restricted to certain depths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picture containing text, air conditioner&#10;&#10;Description automatically generated">
            <a:extLst>
              <a:ext uri="{FF2B5EF4-FFF2-40B4-BE49-F238E27FC236}">
                <a16:creationId xmlns:a16="http://schemas.microsoft.com/office/drawing/2014/main" id="{1A8F22B4-52FA-48A7-87A8-87629074E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01" y="1451814"/>
            <a:ext cx="8463751" cy="36899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8EBCF-EB65-4A9E-974C-A36FDD3D782F}"/>
              </a:ext>
            </a:extLst>
          </p:cNvPr>
          <p:cNvSpPr txBox="1"/>
          <p:nvPr/>
        </p:nvSpPr>
        <p:spPr>
          <a:xfrm>
            <a:off x="752655" y="5914126"/>
            <a:ext cx="9888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C241D6-0AB8-40D3-83EC-B1988AA142F6}"/>
              </a:ext>
            </a:extLst>
          </p:cNvPr>
          <p:cNvSpPr txBox="1">
            <a:spLocks/>
          </p:cNvSpPr>
          <p:nvPr/>
        </p:nvSpPr>
        <p:spPr>
          <a:xfrm>
            <a:off x="838200" y="5506228"/>
            <a:ext cx="10716883" cy="1173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This is our primary indicator that this is biological and not motion artifact or electrical artifact</a:t>
            </a:r>
          </a:p>
          <a:p>
            <a:r>
              <a:rPr lang="en-US">
                <a:cs typeface="Calibri"/>
              </a:rPr>
              <a:t>(Motion artifact could also induce a rebound of the baseline spike rate)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80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1971-A76D-4DDD-861B-2A992DC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 Seizures: Leslie and ethan mice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0A30-7DAE-431D-BBDD-64005BE6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something in the colony (like an infection) is not alone sufficent</a:t>
            </a:r>
          </a:p>
          <a:p>
            <a:pPr lvl="1"/>
            <a:r>
              <a:rPr lang="en-US">
                <a:cs typeface="Calibri"/>
              </a:rPr>
              <a:t>(different surgeon, prep, insertion location, stim etc)</a:t>
            </a:r>
          </a:p>
        </p:txBody>
      </p:sp>
    </p:spTree>
    <p:extLst>
      <p:ext uri="{BB962C8B-B14F-4D97-AF65-F5344CB8AC3E}">
        <p14:creationId xmlns:p14="http://schemas.microsoft.com/office/powerpoint/2010/main" val="2611158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F8A-F58C-410E-A057-98608C7C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Rate in ophys mice/our mice during 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FC00-D12F-4D78-A505-111A8D3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Seems to indicate that something is happening before the mice get to us that makes them predisposed to seizures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9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5A4-D6E9-47A5-B5E3-13207B7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Observation N=1 from nick stienmetze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915D-A852-4A57-96D6-0A2B47F3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Seems to indicate that the location of insertion (visual cortex) matters</a:t>
            </a:r>
          </a:p>
          <a:p>
            <a:r>
              <a:rPr lang="en-US">
                <a:cs typeface="Calibri"/>
              </a:rPr>
              <a:t>Was this mouse water restricted? Sharpened probe? How deep?</a:t>
            </a:r>
          </a:p>
          <a:p>
            <a:r>
              <a:rPr lang="en-US">
                <a:cs typeface="Calibri"/>
              </a:rPr>
              <a:t>Observed in any other mice? Has he checked?</a:t>
            </a:r>
          </a:p>
        </p:txBody>
      </p:sp>
    </p:spTree>
    <p:extLst>
      <p:ext uri="{BB962C8B-B14F-4D97-AF65-F5344CB8AC3E}">
        <p14:creationId xmlns:p14="http://schemas.microsoft.com/office/powerpoint/2010/main" val="2019472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7C5A-E980-493D-BC6A-09F87AF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 during session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9D7E-4C32-4C3D-902D-45C01B38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Seems to be biased towards the beginning of the session</a:t>
            </a:r>
          </a:p>
          <a:p>
            <a:r>
              <a:rPr lang="en-US">
                <a:cs typeface="Calibri"/>
              </a:rPr>
              <a:t>Suggests that it is related to something that happens at the beginning or changes throughout the session</a:t>
            </a:r>
          </a:p>
          <a:p>
            <a:r>
              <a:rPr lang="en-US">
                <a:cs typeface="Calibri"/>
              </a:rPr>
              <a:t>insertio</a:t>
            </a:r>
          </a:p>
        </p:txBody>
      </p:sp>
    </p:spTree>
    <p:extLst>
      <p:ext uri="{BB962C8B-B14F-4D97-AF65-F5344CB8AC3E}">
        <p14:creationId xmlns:p14="http://schemas.microsoft.com/office/powerpoint/2010/main" val="195196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9021-7DB6-43DA-8F6D-FE97D96F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Thalamus blobs/swollen hippocampus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842E-184B-49D5-9E33-BC7FFD53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7/9 had seizures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Alsways on the insertion side</a:t>
            </a:r>
            <a:endParaRPr lang="en-US"/>
          </a:p>
          <a:p>
            <a:pPr lvl="1"/>
            <a:r>
              <a:rPr lang="en-US">
                <a:cs typeface="Calibri"/>
              </a:rPr>
              <a:t>This implies it is either due to the window implantation</a:t>
            </a:r>
          </a:p>
          <a:p>
            <a:pPr lvl="2"/>
            <a:r>
              <a:rPr lang="en-US">
                <a:cs typeface="Calibri"/>
              </a:rPr>
              <a:t>In which case we should see it in ophys mice/sahars mice</a:t>
            </a:r>
          </a:p>
          <a:p>
            <a:pPr lvl="1"/>
            <a:r>
              <a:rPr lang="en-US">
                <a:cs typeface="Calibri"/>
              </a:rPr>
              <a:t>Or due to the probe insertion </a:t>
            </a:r>
          </a:p>
          <a:p>
            <a:pPr lvl="2"/>
            <a:r>
              <a:rPr lang="en-US">
                <a:cs typeface="Calibri"/>
              </a:rPr>
              <a:t>In which case we should not see them in shallow insertions</a:t>
            </a:r>
          </a:p>
        </p:txBody>
      </p:sp>
    </p:spTree>
    <p:extLst>
      <p:ext uri="{BB962C8B-B14F-4D97-AF65-F5344CB8AC3E}">
        <p14:creationId xmlns:p14="http://schemas.microsoft.com/office/powerpoint/2010/main" val="3442883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143-B067-466B-98C2-F9374CFF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Hydroencephalopothy? Enlarged ventricles?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AE4C-D5BE-4B38-B01C-7211D386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X/X had seizures</a:t>
            </a:r>
          </a:p>
          <a:p>
            <a:r>
              <a:rPr lang="en-US">
                <a:cs typeface="Calibri"/>
              </a:rPr>
              <a:t>Tends to be on opposite side? I think we saw this in VC sometimes too – might be due to window implant/headpost?</a:t>
            </a:r>
          </a:p>
        </p:txBody>
      </p:sp>
    </p:spTree>
    <p:extLst>
      <p:ext uri="{BB962C8B-B14F-4D97-AF65-F5344CB8AC3E}">
        <p14:creationId xmlns:p14="http://schemas.microsoft.com/office/powerpoint/2010/main" val="26857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E67E-47AA-4CCB-91DA-BE7C550F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do they look like</a:t>
            </a:r>
            <a:r>
              <a:rPr lang="en-US">
                <a:cs typeface="Calibri Light"/>
              </a:rPr>
              <a:t> - Repetitive</a:t>
            </a:r>
          </a:p>
        </p:txBody>
      </p:sp>
      <p:pic>
        <p:nvPicPr>
          <p:cNvPr id="4" name="Picture 4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52F19220-070D-4275-8D23-4985366C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389" y="2387256"/>
            <a:ext cx="1647825" cy="3371850"/>
          </a:xfrm>
        </p:spPr>
      </p:pic>
      <p:pic>
        <p:nvPicPr>
          <p:cNvPr id="5" name="Picture 5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0A8BCBD7-3A25-4D8C-B32D-C7FCEFE7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6" y="2384844"/>
            <a:ext cx="1647825" cy="3371850"/>
          </a:xfrm>
          <a:prstGeom prst="rect">
            <a:avLst/>
          </a:prstGeom>
        </p:spPr>
      </p:pic>
      <p:pic>
        <p:nvPicPr>
          <p:cNvPr id="6" name="Picture 6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2E20D853-E509-4E2A-8962-7430D54C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002" y="2383946"/>
            <a:ext cx="1647825" cy="3371850"/>
          </a:xfrm>
          <a:prstGeom prst="rect">
            <a:avLst/>
          </a:prstGeom>
        </p:spPr>
      </p:pic>
      <p:pic>
        <p:nvPicPr>
          <p:cNvPr id="7" name="Picture 7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C9CB93D0-40B5-4EE6-99F0-ABB2B60C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123" y="2397425"/>
            <a:ext cx="1647825" cy="3371850"/>
          </a:xfrm>
          <a:prstGeom prst="rect">
            <a:avLst/>
          </a:prstGeom>
        </p:spPr>
      </p:pic>
      <p:pic>
        <p:nvPicPr>
          <p:cNvPr id="8" name="Picture 8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8630B594-54AD-4779-9DB0-F25949144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243" y="2396526"/>
            <a:ext cx="1647825" cy="3371850"/>
          </a:xfrm>
          <a:prstGeom prst="rect">
            <a:avLst/>
          </a:prstGeom>
        </p:spPr>
      </p:pic>
      <p:pic>
        <p:nvPicPr>
          <p:cNvPr id="9" name="Picture 9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527FA4D3-B30C-436B-81B9-7E7AA6728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1364" y="2395627"/>
            <a:ext cx="1647825" cy="3371850"/>
          </a:xfrm>
          <a:prstGeom prst="rect">
            <a:avLst/>
          </a:prstGeom>
        </p:spPr>
      </p:pic>
      <p:pic>
        <p:nvPicPr>
          <p:cNvPr id="10" name="Picture 10" descr="A picture containing text, comb&#10;&#10;Description automatically generated">
            <a:extLst>
              <a:ext uri="{FF2B5EF4-FFF2-40B4-BE49-F238E27FC236}">
                <a16:creationId xmlns:a16="http://schemas.microsoft.com/office/drawing/2014/main" id="{4E569C5C-6B38-4665-B0D3-B48CC8CF9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9484" y="2394729"/>
            <a:ext cx="1647825" cy="33718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98C2150-F35D-4FE1-91A4-8F418A87B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34" y="1847491"/>
            <a:ext cx="10991850" cy="6762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72FED5-BA80-41B0-B3E4-47251D56A693}"/>
              </a:ext>
            </a:extLst>
          </p:cNvPr>
          <p:cNvSpPr txBox="1">
            <a:spLocks/>
          </p:cNvSpPr>
          <p:nvPr/>
        </p:nvSpPr>
        <p:spPr>
          <a:xfrm>
            <a:off x="1068238" y="5923172"/>
            <a:ext cx="10716883" cy="1173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But this must not always be true given that some events occur on different subsets of probes</a:t>
            </a:r>
          </a:p>
        </p:txBody>
      </p:sp>
    </p:spTree>
    <p:extLst>
      <p:ext uri="{BB962C8B-B14F-4D97-AF65-F5344CB8AC3E}">
        <p14:creationId xmlns:p14="http://schemas.microsoft.com/office/powerpoint/2010/main" val="106468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BBAF-5707-483E-8113-DB42111C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What do they look like - 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611D-D034-4601-AD39-0AA3E7DD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7D8EF"/>
                </a:solidFill>
              </a:rPr>
              <a:t>Difference between NS and RS?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C4153C61-CA3C-47CB-9C31-8E74338F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88862"/>
            <a:ext cx="5455917" cy="32735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B43A8E-B74F-4DBD-AB6F-2C671144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02502"/>
            <a:ext cx="5455917" cy="32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C029-8747-4CD8-8C3A-2AB624C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do they look like</a:t>
            </a:r>
            <a:r>
              <a:rPr lang="en-US">
                <a:cs typeface="Calibri Light"/>
              </a:rPr>
              <a:t> - LFP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4355-8A85-4BFC-B237-7D8B7EF1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Witnessed online 3x for one mouse (confirmed post hoc) – Large event, High frequency relative to normal LFP, </a:t>
            </a:r>
            <a:endParaRPr lang="en-US"/>
          </a:p>
          <a:p>
            <a:r>
              <a:rPr lang="en-US">
                <a:cs typeface="Calibri"/>
              </a:rPr>
              <a:t>followed by saturation as best I can recall (likely display not amplifiers)</a:t>
            </a:r>
          </a:p>
          <a:p>
            <a:r>
              <a:rPr lang="en-US">
                <a:cs typeface="Calibri"/>
              </a:rPr>
              <a:t>Then very quiet</a:t>
            </a:r>
          </a:p>
          <a:p>
            <a:r>
              <a:rPr lang="en-US">
                <a:cs typeface="Calibri"/>
              </a:rPr>
              <a:t>Before returning to baseline (id the area I was watching was not normally completely quiet)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"</a:t>
            </a:r>
            <a:r>
              <a:rPr lang="en-US">
                <a:ea typeface="+mn-lt"/>
                <a:cs typeface="+mn-lt"/>
              </a:rPr>
              <a:t>large event followed by </a:t>
            </a:r>
            <a:r>
              <a:rPr lang="en-US" err="1">
                <a:ea typeface="+mn-lt"/>
                <a:cs typeface="+mn-lt"/>
              </a:rPr>
              <a:t>flatish</a:t>
            </a:r>
            <a:r>
              <a:rPr lang="en-US">
                <a:ea typeface="+mn-lt"/>
                <a:cs typeface="+mn-lt"/>
              </a:rPr>
              <a:t> LFPs" - Dan D</a:t>
            </a:r>
          </a:p>
        </p:txBody>
      </p:sp>
    </p:spTree>
    <p:extLst>
      <p:ext uri="{BB962C8B-B14F-4D97-AF65-F5344CB8AC3E}">
        <p14:creationId xmlns:p14="http://schemas.microsoft.com/office/powerpoint/2010/main" val="38418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4CB8-8B37-4972-96EF-300D970F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Wen have they happened?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0CA069-D792-49E9-9B42-C79E7492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27315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Seizure presentation</vt:lpstr>
      <vt:lpstr>Outline</vt:lpstr>
      <vt:lpstr>What do they look like</vt:lpstr>
      <vt:lpstr>What do they look like - Variable</vt:lpstr>
      <vt:lpstr>What do they look like – restricted to certain depths </vt:lpstr>
      <vt:lpstr>What do they look like - Repetitive</vt:lpstr>
      <vt:lpstr>What do they look like - Phy</vt:lpstr>
      <vt:lpstr>What do they look like - LFP</vt:lpstr>
      <vt:lpstr>Wen have they happened?</vt:lpstr>
      <vt:lpstr>What do they look like  - Followup characterization</vt:lpstr>
      <vt:lpstr>Framework for theories</vt:lpstr>
      <vt:lpstr>Theory 1: Developing epilepsy</vt:lpstr>
      <vt:lpstr>Theory 1: Developing epilepsy </vt:lpstr>
      <vt:lpstr>Theory 1: Developing epilepsy</vt:lpstr>
      <vt:lpstr>Theory 1: Developing epilepsy</vt:lpstr>
      <vt:lpstr>Theory 1: Developing epilepsy</vt:lpstr>
      <vt:lpstr>Theory 1: Developing epilepsy</vt:lpstr>
      <vt:lpstr>Theory 1: Developing epilepsy </vt:lpstr>
      <vt:lpstr>Theory 1: Developing epilepsy</vt:lpstr>
      <vt:lpstr>Theory 1: Developing epilepsy</vt:lpstr>
      <vt:lpstr>Theory 1: Developing epilepsy</vt:lpstr>
      <vt:lpstr>Theory 2: Probe insertion</vt:lpstr>
      <vt:lpstr>Theory 2: Probe insertion</vt:lpstr>
      <vt:lpstr>Theory 2: Probe insertion</vt:lpstr>
      <vt:lpstr>Theory 2: Probe insertion</vt:lpstr>
      <vt:lpstr>Theory 2: Probe insertion</vt:lpstr>
      <vt:lpstr>Theory 2: Probe insertion</vt:lpstr>
      <vt:lpstr>Theory 2: Probe insertion</vt:lpstr>
      <vt:lpstr>Theory 2: Probe insertion</vt:lpstr>
      <vt:lpstr>Theory 2: Probe insertion</vt:lpstr>
      <vt:lpstr>Theory 3: something electrical</vt:lpstr>
      <vt:lpstr>Threshold theory</vt:lpstr>
      <vt:lpstr>Theory 3: something Electrical</vt:lpstr>
      <vt:lpstr>Theory 2: Something Electrical</vt:lpstr>
      <vt:lpstr>Theory 3: something electrical</vt:lpstr>
      <vt:lpstr>Other options</vt:lpstr>
      <vt:lpstr>Biggest Clues:</vt:lpstr>
      <vt:lpstr>Timeline of events</vt:lpstr>
      <vt:lpstr>Timeline of a mouses life</vt:lpstr>
      <vt:lpstr>Interventions</vt:lpstr>
      <vt:lpstr>Possible directions that require more work than inclusion of an additional factor</vt:lpstr>
      <vt:lpstr>Factors with negative results so far</vt:lpstr>
      <vt:lpstr>Negative Results</vt:lpstr>
      <vt:lpstr>Negative Results</vt:lpstr>
      <vt:lpstr>Negative Results</vt:lpstr>
      <vt:lpstr>Negative Results</vt:lpstr>
      <vt:lpstr>rate in C57s vs VIPs vs SSTs</vt:lpstr>
      <vt:lpstr>No seizures: visual coding</vt:lpstr>
      <vt:lpstr>No seizures: Previous behavior animals</vt:lpstr>
      <vt:lpstr>No Seizures: Leslie and ethan mice</vt:lpstr>
      <vt:lpstr>Rate in ophys mice/our mice during training</vt:lpstr>
      <vt:lpstr>Observation N=1 from nick stienmetze</vt:lpstr>
      <vt:lpstr>Time during session</vt:lpstr>
      <vt:lpstr>Thalamus blobs/swollen hippocampus</vt:lpstr>
      <vt:lpstr>Hydroencephalopothy? Enlarged ventricles?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2021-05-25T04:33:56Z</dcterms:created>
  <dcterms:modified xsi:type="dcterms:W3CDTF">2021-06-16T19:13:20Z</dcterms:modified>
</cp:coreProperties>
</file>