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43B715E-A2D8-4F98-80C2-2D4A7706426A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Docker DEEP Hack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935720" y="72000"/>
            <a:ext cx="6481800" cy="74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799640" y="72000"/>
            <a:ext cx="6739560" cy="72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484640" y="465480"/>
            <a:ext cx="7194600" cy="47386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515600" y="5841720"/>
            <a:ext cx="6980400" cy="107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GB" sz="3200">
                <a:latin typeface="Arial"/>
              </a:rPr>
              <a:t>Pods</a:t>
            </a:r>
            <a:r>
              <a:rPr lang="en-GB" sz="3200">
                <a:latin typeface="Arial"/>
              </a:rPr>
              <a:t>: Co-located, ephemeral groups of containers. Public IP address.  Arbitrary labels.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GB" sz="3200">
                <a:latin typeface="Arial"/>
              </a:rPr>
              <a:t>Replication Controller</a:t>
            </a:r>
            <a:r>
              <a:rPr lang="en-GB" sz="3200">
                <a:latin typeface="Arial"/>
              </a:rPr>
              <a:t>: Manages lifecycle of a selection of Pods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GB" sz="3200">
                <a:latin typeface="Arial"/>
              </a:rPr>
              <a:t>Services</a:t>
            </a:r>
            <a:r>
              <a:rPr lang="en-GB" sz="3200">
                <a:latin typeface="Arial"/>
              </a:rPr>
              <a:t>: Provides stable entry to selection of ephemeral Pods. 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714960" y="1440000"/>
            <a:ext cx="2160000" cy="1440000"/>
          </a:xfrm>
          <a:prstGeom prst="rect">
            <a:avLst/>
          </a:prstGeom>
          <a:solidFill>
            <a:srgbClr val="e6e6e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GB">
                <a:latin typeface="Arial"/>
              </a:rPr>
              <a:t>Service</a:t>
            </a:r>
            <a:r>
              <a:rPr lang="en-GB">
                <a:latin typeface="Arial"/>
              </a:rPr>
              <a:t>
</a:t>
            </a:r>
            <a:r>
              <a:rPr lang="en-GB">
                <a:latin typeface="Arial"/>
              </a:rPr>
              <a:t>select: name=web</a:t>
            </a:r>
            <a:r>
              <a:rPr lang="en-GB">
                <a:latin typeface="Arial"/>
              </a:rPr>
              <a:t>
</a:t>
            </a:r>
            <a:r>
              <a:rPr lang="en-GB">
                <a:latin typeface="Arial"/>
              </a:rPr>
              <a:t>            env=prd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3600000" y="1440000"/>
            <a:ext cx="2160000" cy="1440000"/>
          </a:xfrm>
          <a:prstGeom prst="rect">
            <a:avLst/>
          </a:prstGeom>
          <a:solidFill>
            <a:srgbClr val="e6e6e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7200000" y="1440000"/>
            <a:ext cx="2592000" cy="1728000"/>
          </a:xfrm>
          <a:prstGeom prst="rect">
            <a:avLst/>
          </a:prstGeom>
          <a:solidFill>
            <a:srgbClr val="e6e6e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GB">
                <a:latin typeface="Arial"/>
              </a:rPr>
              <a:t>Replication Contoller</a:t>
            </a:r>
            <a:endParaRPr/>
          </a:p>
          <a:p>
            <a:r>
              <a:rPr lang="en-GB">
                <a:latin typeface="Arial"/>
              </a:rPr>
              <a:t>Template: container:web</a:t>
            </a:r>
            <a:r>
              <a:rPr lang="en-GB">
                <a:latin typeface="Arial"/>
              </a:rPr>
              <a:t>
</a:t>
            </a:r>
            <a:r>
              <a:rPr lang="en-GB">
                <a:latin typeface="Arial"/>
              </a:rPr>
              <a:t>replicas: 3</a:t>
            </a:r>
            <a:r>
              <a:rPr lang="en-GB">
                <a:latin typeface="Arial"/>
              </a:rPr>
              <a:t>
</a:t>
            </a:r>
            <a:r>
              <a:rPr lang="en-GB">
                <a:latin typeface="Arial"/>
              </a:rPr>
              <a:t>selector: name=web</a:t>
            </a:r>
            <a:r>
              <a:rPr lang="en-GB">
                <a:latin typeface="Arial"/>
              </a:rPr>
              <a:t>
</a:t>
            </a:r>
            <a:r>
              <a:rPr lang="en-GB">
                <a:latin typeface="Arial"/>
              </a:rPr>
              <a:t>env=prd</a:t>
            </a:r>
            <a:endParaRPr/>
          </a:p>
        </p:txBody>
      </p:sp>
      <p:sp>
        <p:nvSpPr>
          <p:cNvPr id="49" name="CustomShape 4"/>
          <p:cNvSpPr/>
          <p:nvPr/>
        </p:nvSpPr>
        <p:spPr>
          <a:xfrm>
            <a:off x="3888000" y="1656000"/>
            <a:ext cx="2160000" cy="1440000"/>
          </a:xfrm>
          <a:prstGeom prst="rect">
            <a:avLst/>
          </a:prstGeom>
          <a:solidFill>
            <a:srgbClr val="e6e6e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"/>
          <p:cNvSpPr/>
          <p:nvPr/>
        </p:nvSpPr>
        <p:spPr>
          <a:xfrm>
            <a:off x="4176000" y="1944000"/>
            <a:ext cx="2160000" cy="1440000"/>
          </a:xfrm>
          <a:prstGeom prst="rect">
            <a:avLst/>
          </a:prstGeom>
          <a:solidFill>
            <a:srgbClr val="e6e6e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GB">
                <a:latin typeface="Arial"/>
              </a:rPr>
              <a:t>Pod</a:t>
            </a:r>
            <a:endParaRPr/>
          </a:p>
          <a:p>
            <a:r>
              <a:rPr lang="en-GB">
                <a:latin typeface="Arial"/>
              </a:rPr>
              <a:t>Name: web</a:t>
            </a:r>
            <a:r>
              <a:rPr lang="en-GB">
                <a:latin typeface="Arial"/>
              </a:rPr>
              <a:t>
</a:t>
            </a:r>
            <a:r>
              <a:rPr lang="en-GB">
                <a:latin typeface="Arial"/>
              </a:rPr>
              <a:t>container: web</a:t>
            </a:r>
            <a:r>
              <a:rPr lang="en-GB">
                <a:latin typeface="Arial"/>
              </a:rPr>
              <a:t>
</a:t>
            </a:r>
            <a:r>
              <a:rPr lang="en-GB">
                <a:latin typeface="Arial"/>
              </a:rPr>
              <a:t>label: env=prd</a:t>
            </a:r>
            <a:endParaRPr/>
          </a:p>
        </p:txBody>
      </p:sp>
      <p:sp>
        <p:nvSpPr>
          <p:cNvPr id="51" name="CustomShape 6"/>
          <p:cNvSpPr/>
          <p:nvPr/>
        </p:nvSpPr>
        <p:spPr>
          <a:xfrm>
            <a:off x="714960" y="4320000"/>
            <a:ext cx="2160000" cy="1440000"/>
          </a:xfrm>
          <a:prstGeom prst="rect">
            <a:avLst/>
          </a:prstGeom>
          <a:solidFill>
            <a:srgbClr val="e6e6e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GB">
                <a:latin typeface="Arial"/>
              </a:rPr>
              <a:t>Service</a:t>
            </a:r>
            <a:r>
              <a:rPr lang="en-GB">
                <a:latin typeface="Arial"/>
              </a:rPr>
              <a:t>
</a:t>
            </a:r>
            <a:r>
              <a:rPr lang="en-GB">
                <a:latin typeface="Arial"/>
              </a:rPr>
              <a:t>select: name=db</a:t>
            </a:r>
            <a:r>
              <a:rPr lang="en-GB">
                <a:latin typeface="Arial"/>
              </a:rPr>
              <a:t>
</a:t>
            </a:r>
            <a:r>
              <a:rPr lang="en-GB">
                <a:latin typeface="Arial"/>
              </a:rPr>
              <a:t>            env=prd</a:t>
            </a:r>
            <a:endParaRPr/>
          </a:p>
        </p:txBody>
      </p:sp>
      <p:sp>
        <p:nvSpPr>
          <p:cNvPr id="52" name="CustomShape 7"/>
          <p:cNvSpPr/>
          <p:nvPr/>
        </p:nvSpPr>
        <p:spPr>
          <a:xfrm>
            <a:off x="7200000" y="4140000"/>
            <a:ext cx="2592000" cy="1728000"/>
          </a:xfrm>
          <a:prstGeom prst="rect">
            <a:avLst/>
          </a:prstGeom>
          <a:solidFill>
            <a:srgbClr val="e6e6e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GB">
                <a:latin typeface="Arial"/>
              </a:rPr>
              <a:t>Replication Contoller</a:t>
            </a:r>
            <a:endParaRPr/>
          </a:p>
          <a:p>
            <a:r>
              <a:rPr lang="en-GB">
                <a:latin typeface="Arial"/>
              </a:rPr>
              <a:t>Template: container:db</a:t>
            </a:r>
            <a:r>
              <a:rPr lang="en-GB">
                <a:latin typeface="Arial"/>
              </a:rPr>
              <a:t>
</a:t>
            </a:r>
            <a:r>
              <a:rPr lang="en-GB">
                <a:latin typeface="Arial"/>
              </a:rPr>
              <a:t>replicas: 1</a:t>
            </a:r>
            <a:r>
              <a:rPr lang="en-GB">
                <a:latin typeface="Arial"/>
              </a:rPr>
              <a:t>
</a:t>
            </a:r>
            <a:r>
              <a:rPr lang="en-GB">
                <a:latin typeface="Arial"/>
              </a:rPr>
              <a:t>selector: name=db</a:t>
            </a:r>
            <a:r>
              <a:rPr lang="en-GB">
                <a:latin typeface="Arial"/>
              </a:rPr>
              <a:t>
</a:t>
            </a:r>
            <a:r>
              <a:rPr lang="en-GB">
                <a:latin typeface="Arial"/>
              </a:rPr>
              <a:t>env=prd</a:t>
            </a:r>
            <a:endParaRPr/>
          </a:p>
        </p:txBody>
      </p:sp>
      <p:sp>
        <p:nvSpPr>
          <p:cNvPr id="53" name="CustomShape 8"/>
          <p:cNvSpPr/>
          <p:nvPr/>
        </p:nvSpPr>
        <p:spPr>
          <a:xfrm>
            <a:off x="3996000" y="4320000"/>
            <a:ext cx="2160000" cy="1440000"/>
          </a:xfrm>
          <a:prstGeom prst="rect">
            <a:avLst/>
          </a:prstGeom>
          <a:solidFill>
            <a:srgbClr val="e6e6e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GB">
                <a:latin typeface="Arial"/>
              </a:rPr>
              <a:t>Pod</a:t>
            </a:r>
            <a:endParaRPr/>
          </a:p>
          <a:p>
            <a:r>
              <a:rPr lang="en-GB">
                <a:latin typeface="Arial"/>
              </a:rPr>
              <a:t>Name: db</a:t>
            </a:r>
            <a:r>
              <a:rPr lang="en-GB">
                <a:latin typeface="Arial"/>
              </a:rPr>
              <a:t>
</a:t>
            </a:r>
            <a:r>
              <a:rPr lang="en-GB">
                <a:latin typeface="Arial"/>
              </a:rPr>
              <a:t>container: db</a:t>
            </a:r>
            <a:r>
              <a:rPr lang="en-GB">
                <a:latin typeface="Arial"/>
              </a:rPr>
              <a:t>
</a:t>
            </a:r>
            <a:r>
              <a:rPr lang="en-GB">
                <a:latin typeface="Arial"/>
              </a:rPr>
              <a:t>label: env=prd</a:t>
            </a:r>
            <a:endParaRPr/>
          </a:p>
        </p:txBody>
      </p:sp>
      <p:sp>
        <p:nvSpPr>
          <p:cNvPr id="54" name="Line 9"/>
          <p:cNvSpPr/>
          <p:nvPr/>
        </p:nvSpPr>
        <p:spPr>
          <a:xfrm>
            <a:off x="2874960" y="2160000"/>
            <a:ext cx="7250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5" name="Line 10"/>
          <p:cNvSpPr/>
          <p:nvPr/>
        </p:nvSpPr>
        <p:spPr>
          <a:xfrm>
            <a:off x="2874960" y="5040000"/>
            <a:ext cx="11210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