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lvl1pPr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1pPr>
    <a:lvl2pPr indent="2286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2pPr>
    <a:lvl3pPr indent="4572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3pPr>
    <a:lvl4pPr indent="6858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4pPr>
    <a:lvl5pPr indent="9144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5pPr>
    <a:lvl6pPr indent="11430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6pPr>
    <a:lvl7pPr indent="13716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7pPr>
    <a:lvl8pPr indent="16002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8pPr>
    <a:lvl9pPr indent="18288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5981700" y="4508500"/>
            <a:ext cx="1042950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Text</a:t>
            </a:r>
          </a:p>
        </p:txBody>
      </p:sp>
      <p:sp>
        <p:nvSpPr>
          <p:cNvPr id="9" name="Shape 9"/>
          <p:cNvSpPr/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787400" y="8013700"/>
            <a:ext cx="11430000" cy="1562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indent="2286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indent="4572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indent="6858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indent="9144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indent="11430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indent="13716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indent="16002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indent="18288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titleStyle>
    <p:bodyStyle>
      <a:lvl1pPr marL="444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marL="889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marL="1333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marL="1778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marL="2222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marL="2667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marL="3111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marL="3556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marL="4000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bodyStyle>
    <p:otherStyle>
      <a:lvl1pPr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Docker Hack Night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The basics</a:t>
            </a:r>
          </a:p>
        </p:txBody>
      </p:sp>
      <p:pic>
        <p:nvPicPr>
          <p:cNvPr id="35" name="docke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37099" y="3429017"/>
            <a:ext cx="2094905" cy="1733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Docker</a:t>
            </a:r>
            <a:endParaRPr sz="72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Platform for running Apps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Containers, run everywhere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Tooling for containers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Small footprint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Linux only (ATM)</a:t>
            </a:r>
          </a:p>
        </p:txBody>
      </p:sp>
      <p:pic>
        <p:nvPicPr>
          <p:cNvPr id="39" name="docker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41599" y="3524250"/>
            <a:ext cx="5080001" cy="4203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Docker</a:t>
            </a:r>
            <a:endParaRPr sz="72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But how does it work?</a:t>
            </a:r>
          </a:p>
        </p:txBody>
      </p:sp>
      <p:pic>
        <p:nvPicPr>
          <p:cNvPr id="42" name="docke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56799" y="439166"/>
            <a:ext cx="2499175" cy="2068068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Shape 43"/>
          <p:cNvSpPr/>
          <p:nvPr/>
        </p:nvSpPr>
        <p:spPr>
          <a:xfrm>
            <a:off x="1021662" y="7281629"/>
            <a:ext cx="4510523" cy="818707"/>
          </a:xfrm>
          <a:prstGeom prst="rect">
            <a:avLst/>
          </a:prstGeom>
          <a:solidFill>
            <a:srgbClr val="94908F">
              <a:alpha val="64999"/>
            </a:srgbClr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Server</a:t>
            </a:r>
          </a:p>
        </p:txBody>
      </p:sp>
      <p:sp>
        <p:nvSpPr>
          <p:cNvPr id="44" name="Shape 44"/>
          <p:cNvSpPr/>
          <p:nvPr/>
        </p:nvSpPr>
        <p:spPr>
          <a:xfrm>
            <a:off x="7423271" y="7281629"/>
            <a:ext cx="4510524" cy="818707"/>
          </a:xfrm>
          <a:prstGeom prst="rect">
            <a:avLst/>
          </a:prstGeom>
          <a:solidFill>
            <a:srgbClr val="94908F">
              <a:alpha val="64999"/>
            </a:srgbClr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Server</a:t>
            </a:r>
          </a:p>
        </p:txBody>
      </p:sp>
      <p:sp>
        <p:nvSpPr>
          <p:cNvPr id="45" name="Shape 45"/>
          <p:cNvSpPr/>
          <p:nvPr/>
        </p:nvSpPr>
        <p:spPr>
          <a:xfrm>
            <a:off x="2842659" y="8423751"/>
            <a:ext cx="868529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VM</a:t>
            </a:r>
          </a:p>
        </p:txBody>
      </p:sp>
      <p:sp>
        <p:nvSpPr>
          <p:cNvPr id="46" name="Shape 46"/>
          <p:cNvSpPr/>
          <p:nvPr/>
        </p:nvSpPr>
        <p:spPr>
          <a:xfrm>
            <a:off x="8796212" y="8423751"/>
            <a:ext cx="176464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Docker</a:t>
            </a:r>
          </a:p>
        </p:txBody>
      </p:sp>
      <p:sp>
        <p:nvSpPr>
          <p:cNvPr id="47" name="Shape 47"/>
          <p:cNvSpPr/>
          <p:nvPr/>
        </p:nvSpPr>
        <p:spPr>
          <a:xfrm>
            <a:off x="1021662" y="6352507"/>
            <a:ext cx="4510523" cy="818706"/>
          </a:xfrm>
          <a:prstGeom prst="rect">
            <a:avLst/>
          </a:prstGeom>
          <a:solidFill>
            <a:srgbClr val="94908F">
              <a:alpha val="64999"/>
            </a:srgbClr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Host OS</a:t>
            </a:r>
          </a:p>
        </p:txBody>
      </p:sp>
      <p:sp>
        <p:nvSpPr>
          <p:cNvPr id="48" name="Shape 48"/>
          <p:cNvSpPr/>
          <p:nvPr/>
        </p:nvSpPr>
        <p:spPr>
          <a:xfrm>
            <a:off x="7423271" y="6352507"/>
            <a:ext cx="4510524" cy="818706"/>
          </a:xfrm>
          <a:prstGeom prst="rect">
            <a:avLst/>
          </a:prstGeom>
          <a:solidFill>
            <a:srgbClr val="94908F">
              <a:alpha val="64999"/>
            </a:srgbClr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Host OS</a:t>
            </a:r>
          </a:p>
        </p:txBody>
      </p:sp>
      <p:sp>
        <p:nvSpPr>
          <p:cNvPr id="49" name="Shape 49"/>
          <p:cNvSpPr/>
          <p:nvPr/>
        </p:nvSpPr>
        <p:spPr>
          <a:xfrm>
            <a:off x="1021662" y="5423385"/>
            <a:ext cx="4510523" cy="818706"/>
          </a:xfrm>
          <a:prstGeom prst="rect">
            <a:avLst/>
          </a:prstGeom>
          <a:gradFill>
            <a:gsLst>
              <a:gs pos="0">
                <a:srgbClr val="EF951A"/>
              </a:gs>
              <a:gs pos="100000">
                <a:srgbClr val="DE6A1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Hypervisor</a:t>
            </a:r>
          </a:p>
        </p:txBody>
      </p:sp>
      <p:sp>
        <p:nvSpPr>
          <p:cNvPr id="50" name="Shape 50"/>
          <p:cNvSpPr/>
          <p:nvPr/>
        </p:nvSpPr>
        <p:spPr>
          <a:xfrm>
            <a:off x="7423271" y="5423385"/>
            <a:ext cx="4510524" cy="818706"/>
          </a:xfrm>
          <a:prstGeom prst="rect">
            <a:avLst/>
          </a:prstGeom>
          <a:gradFill>
            <a:gsLst>
              <a:gs pos="0">
                <a:srgbClr val="00C1FB"/>
              </a:gs>
              <a:gs pos="100000">
                <a:srgbClr val="0073C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Docker Engine</a:t>
            </a:r>
          </a:p>
        </p:txBody>
      </p:sp>
      <p:sp>
        <p:nvSpPr>
          <p:cNvPr id="51" name="Shape 51"/>
          <p:cNvSpPr/>
          <p:nvPr/>
        </p:nvSpPr>
        <p:spPr>
          <a:xfrm>
            <a:off x="1021662" y="4494262"/>
            <a:ext cx="2140072" cy="818707"/>
          </a:xfrm>
          <a:prstGeom prst="rect">
            <a:avLst/>
          </a:prstGeom>
          <a:gradFill>
            <a:gsLst>
              <a:gs pos="0">
                <a:srgbClr val="885CB2"/>
              </a:gs>
              <a:gs pos="100000">
                <a:srgbClr val="773F9B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01600" dist="381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Guest OS</a:t>
            </a:r>
          </a:p>
        </p:txBody>
      </p:sp>
      <p:sp>
        <p:nvSpPr>
          <p:cNvPr id="52" name="Shape 52"/>
          <p:cNvSpPr/>
          <p:nvPr/>
        </p:nvSpPr>
        <p:spPr>
          <a:xfrm>
            <a:off x="3364448" y="4494262"/>
            <a:ext cx="2140072" cy="818707"/>
          </a:xfrm>
          <a:prstGeom prst="rect">
            <a:avLst/>
          </a:prstGeom>
          <a:gradFill>
            <a:gsLst>
              <a:gs pos="0">
                <a:srgbClr val="885CB2"/>
              </a:gs>
              <a:gs pos="100000">
                <a:srgbClr val="773F9B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01600" dist="381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Guest OS</a:t>
            </a:r>
          </a:p>
        </p:txBody>
      </p:sp>
      <p:sp>
        <p:nvSpPr>
          <p:cNvPr id="53" name="Shape 53"/>
          <p:cNvSpPr/>
          <p:nvPr/>
        </p:nvSpPr>
        <p:spPr>
          <a:xfrm>
            <a:off x="3364448" y="3565140"/>
            <a:ext cx="2140072" cy="818706"/>
          </a:xfrm>
          <a:prstGeom prst="rect">
            <a:avLst/>
          </a:prstGeom>
          <a:solidFill>
            <a:srgbClr val="1A941F"/>
          </a:solidFill>
          <a:ln w="12700">
            <a:miter lim="400000"/>
          </a:ln>
          <a:effectLst>
            <a:outerShdw sx="100000" sy="100000" kx="0" ky="0" algn="b" rotWithShape="0" blurRad="101600" dist="381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Bins/Libs</a:t>
            </a:r>
          </a:p>
        </p:txBody>
      </p:sp>
      <p:sp>
        <p:nvSpPr>
          <p:cNvPr id="54" name="Shape 54"/>
          <p:cNvSpPr/>
          <p:nvPr/>
        </p:nvSpPr>
        <p:spPr>
          <a:xfrm>
            <a:off x="1021662" y="3565140"/>
            <a:ext cx="2140072" cy="818706"/>
          </a:xfrm>
          <a:prstGeom prst="rect">
            <a:avLst/>
          </a:prstGeom>
          <a:solidFill>
            <a:srgbClr val="1A941F"/>
          </a:solidFill>
          <a:ln w="12700">
            <a:miter lim="400000"/>
          </a:ln>
          <a:effectLst>
            <a:outerShdw sx="100000" sy="100000" kx="0" ky="0" algn="b" rotWithShape="0" blurRad="101600" dist="381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Bins/Libs</a:t>
            </a:r>
          </a:p>
        </p:txBody>
      </p:sp>
      <p:sp>
        <p:nvSpPr>
          <p:cNvPr id="55" name="Shape 55"/>
          <p:cNvSpPr/>
          <p:nvPr/>
        </p:nvSpPr>
        <p:spPr>
          <a:xfrm>
            <a:off x="3364448" y="2636018"/>
            <a:ext cx="2140072" cy="818706"/>
          </a:xfrm>
          <a:prstGeom prst="rect">
            <a:avLst/>
          </a:prstGeom>
          <a:solidFill>
            <a:srgbClr val="C82506"/>
          </a:solidFill>
          <a:ln w="12700">
            <a:miter lim="400000"/>
          </a:ln>
          <a:effectLst>
            <a:outerShdw sx="100000" sy="100000" kx="0" ky="0" algn="b" rotWithShape="0" blurRad="101600" dist="381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App B</a:t>
            </a:r>
          </a:p>
        </p:txBody>
      </p:sp>
      <p:sp>
        <p:nvSpPr>
          <p:cNvPr id="56" name="Shape 56"/>
          <p:cNvSpPr/>
          <p:nvPr/>
        </p:nvSpPr>
        <p:spPr>
          <a:xfrm>
            <a:off x="1021662" y="2636018"/>
            <a:ext cx="2140072" cy="818706"/>
          </a:xfrm>
          <a:prstGeom prst="rect">
            <a:avLst/>
          </a:prstGeom>
          <a:solidFill>
            <a:srgbClr val="C82506"/>
          </a:solidFill>
          <a:ln w="12700">
            <a:miter lim="400000"/>
          </a:ln>
          <a:effectLst>
            <a:outerShdw sx="100000" sy="100000" kx="0" ky="0" algn="b" rotWithShape="0" blurRad="101600" dist="381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App A</a:t>
            </a:r>
          </a:p>
        </p:txBody>
      </p:sp>
      <p:sp>
        <p:nvSpPr>
          <p:cNvPr id="57" name="Shape 57"/>
          <p:cNvSpPr/>
          <p:nvPr/>
        </p:nvSpPr>
        <p:spPr>
          <a:xfrm>
            <a:off x="9779889" y="4485078"/>
            <a:ext cx="2140073" cy="818707"/>
          </a:xfrm>
          <a:prstGeom prst="rect">
            <a:avLst/>
          </a:prstGeom>
          <a:solidFill>
            <a:srgbClr val="1A941F"/>
          </a:solidFill>
          <a:ln w="12700">
            <a:miter lim="400000"/>
          </a:ln>
          <a:effectLst>
            <a:outerShdw sx="100000" sy="100000" kx="0" ky="0" algn="b" rotWithShape="0" blurRad="101600" dist="381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Bins/Libs</a:t>
            </a:r>
          </a:p>
        </p:txBody>
      </p:sp>
      <p:sp>
        <p:nvSpPr>
          <p:cNvPr id="58" name="Shape 58"/>
          <p:cNvSpPr/>
          <p:nvPr/>
        </p:nvSpPr>
        <p:spPr>
          <a:xfrm>
            <a:off x="7437104" y="4485078"/>
            <a:ext cx="2140072" cy="818707"/>
          </a:xfrm>
          <a:prstGeom prst="rect">
            <a:avLst/>
          </a:prstGeom>
          <a:solidFill>
            <a:srgbClr val="1A941F"/>
          </a:solidFill>
          <a:ln w="12700">
            <a:miter lim="400000"/>
          </a:ln>
          <a:effectLst>
            <a:outerShdw sx="100000" sy="100000" kx="0" ky="0" algn="b" rotWithShape="0" blurRad="101600" dist="381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Bins/Libs</a:t>
            </a:r>
          </a:p>
        </p:txBody>
      </p:sp>
      <p:sp>
        <p:nvSpPr>
          <p:cNvPr id="59" name="Shape 59"/>
          <p:cNvSpPr/>
          <p:nvPr/>
        </p:nvSpPr>
        <p:spPr>
          <a:xfrm>
            <a:off x="9779889" y="3555956"/>
            <a:ext cx="2140073" cy="818706"/>
          </a:xfrm>
          <a:prstGeom prst="rect">
            <a:avLst/>
          </a:prstGeom>
          <a:solidFill>
            <a:srgbClr val="C82506"/>
          </a:solidFill>
          <a:ln w="12700">
            <a:miter lim="400000"/>
          </a:ln>
          <a:effectLst>
            <a:outerShdw sx="100000" sy="100000" kx="0" ky="0" algn="b" rotWithShape="0" blurRad="101600" dist="381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App B</a:t>
            </a:r>
          </a:p>
        </p:txBody>
      </p:sp>
      <p:sp>
        <p:nvSpPr>
          <p:cNvPr id="60" name="Shape 60"/>
          <p:cNvSpPr/>
          <p:nvPr/>
        </p:nvSpPr>
        <p:spPr>
          <a:xfrm>
            <a:off x="7437104" y="3555956"/>
            <a:ext cx="2140072" cy="818706"/>
          </a:xfrm>
          <a:prstGeom prst="rect">
            <a:avLst/>
          </a:prstGeom>
          <a:solidFill>
            <a:srgbClr val="C82506"/>
          </a:solidFill>
          <a:ln w="12700">
            <a:miter lim="400000"/>
          </a:ln>
          <a:effectLst>
            <a:outerShdw sx="100000" sy="100000" kx="0" ky="0" algn="b" rotWithShape="0" blurRad="101600" dist="381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App A</a:t>
            </a:r>
          </a:p>
        </p:txBody>
      </p:sp>
      <p:sp>
        <p:nvSpPr>
          <p:cNvPr id="61" name="Shape 61"/>
          <p:cNvSpPr/>
          <p:nvPr/>
        </p:nvSpPr>
        <p:spPr>
          <a:xfrm>
            <a:off x="3377148" y="2585137"/>
            <a:ext cx="2114673" cy="2760344"/>
          </a:xfrm>
          <a:prstGeom prst="rect">
            <a:avLst/>
          </a:prstGeom>
          <a:ln w="50800">
            <a:solidFill>
              <a:srgbClr val="2F56AC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62" name="Shape 62"/>
          <p:cNvSpPr/>
          <p:nvPr/>
        </p:nvSpPr>
        <p:spPr>
          <a:xfrm>
            <a:off x="7462503" y="3534245"/>
            <a:ext cx="2114672" cy="1753323"/>
          </a:xfrm>
          <a:prstGeom prst="rect">
            <a:avLst/>
          </a:prstGeom>
          <a:ln w="50800">
            <a:solidFill>
              <a:srgbClr val="2F56AC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</p:spTree>
  </p:cSld>
  <p:clrMapOvr>
    <a:masterClrMapping/>
  </p:clrMapOvr>
  <p:transition spd="slow" advClick="1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Linux Kernel Namespaces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Union File system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cgroups, iptables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Go, GIT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Docker Community Hub (registry)</a:t>
            </a:r>
          </a:p>
        </p:txBody>
      </p:sp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Docker</a:t>
            </a:r>
            <a:endParaRPr sz="72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What’s in a box?</a:t>
            </a:r>
          </a:p>
        </p:txBody>
      </p:sp>
      <p:pic>
        <p:nvPicPr>
          <p:cNvPr id="66" name="docker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56799" y="439166"/>
            <a:ext cx="2499175" cy="2068068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/>
        </p:nvSpPr>
        <p:spPr>
          <a:xfrm>
            <a:off x="7922074" y="5259186"/>
            <a:ext cx="3995852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7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FF2700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Kernel &gt;= 2.6.24</a:t>
            </a:r>
          </a:p>
        </p:txBody>
      </p:sp>
    </p:spTree>
  </p:cSld>
  <p:clrMapOvr>
    <a:masterClrMapping/>
  </p:clrMapOvr>
  <p:transition spd="slow" advClick="1">
    <p:fade thruBlk="1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docke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2407" y="2096405"/>
            <a:ext cx="6719986" cy="556079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/>
        </p:nvSpPr>
        <p:spPr>
          <a:xfrm>
            <a:off x="4701298" y="8002386"/>
            <a:ext cx="3602204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OK, so let’s go!</a:t>
            </a:r>
          </a:p>
        </p:txBody>
      </p:sp>
    </p:spTree>
  </p:cSld>
  <p:clrMapOvr>
    <a:masterClrMapping/>
  </p:clrMapOvr>
  <p:transition spd="slow" advClick="1">
    <p:fade thruBlk="1"/>
  </p:transition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