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81700" y="4508500"/>
            <a:ext cx="104295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Text</a:t>
            </a: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Docker Hack Night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Clustering</a:t>
            </a:r>
          </a:p>
        </p:txBody>
      </p:sp>
      <p:pic>
        <p:nvPicPr>
          <p:cNvPr id="35" name="dock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7099" y="3429017"/>
            <a:ext cx="2094905" cy="1733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8719" y="708386"/>
            <a:ext cx="7287362" cy="8336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4178" y="883198"/>
            <a:ext cx="7476444" cy="7987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500" y="1117600"/>
            <a:ext cx="3927836" cy="381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62900" y="1117600"/>
            <a:ext cx="3810000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433589" y="5854981"/>
            <a:ext cx="5981657" cy="297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KUBERNETES</a:t>
            </a:r>
            <a:endParaRPr sz="4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Greek for “pilot” or “helmsman of the sheep” 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Open Source container management from Google</a:t>
            </a:r>
          </a:p>
        </p:txBody>
      </p:sp>
      <p:sp>
        <p:nvSpPr>
          <p:cNvPr id="44" name="Shape 44"/>
          <p:cNvSpPr/>
          <p:nvPr/>
        </p:nvSpPr>
        <p:spPr>
          <a:xfrm>
            <a:off x="6877071" y="5867680"/>
            <a:ext cx="5981658" cy="185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OPENSHIFT</a:t>
            </a:r>
            <a:endParaRPr sz="4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Cloud Application Platform from RedHat</a:t>
            </a:r>
          </a:p>
        </p:txBody>
      </p:sp>
    </p:spTree>
  </p:cSld>
  <p:clrMapOvr>
    <a:masterClrMapping/>
  </p:clrMapOvr>
  <p:transition spd="slow" advClick="1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042640" y="1835447"/>
            <a:ext cx="9693821" cy="1028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95111" indent="-395111" algn="l" defTabSz="449262">
              <a:buSzPct val="30000"/>
              <a:buBlip>
                <a:blip r:embed="rId2"/>
              </a:buBlip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Pods</a:t>
            </a:r>
            <a:r>
              <a: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Co-located, ephemeral groups of containers. Public IP address.  Arbitrary labels</a:t>
            </a:r>
          </a:p>
        </p:txBody>
      </p:sp>
      <p:sp>
        <p:nvSpPr>
          <p:cNvPr id="47" name="Shape 47"/>
          <p:cNvSpPr/>
          <p:nvPr/>
        </p:nvSpPr>
        <p:spPr>
          <a:xfrm>
            <a:off x="1042640" y="3283247"/>
            <a:ext cx="9693821" cy="1028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95111" indent="-395111" algn="l" defTabSz="449262">
              <a:buSzPct val="30000"/>
              <a:buBlip>
                <a:blip r:embed="rId2"/>
              </a:buBlip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Replication Controller: </a:t>
            </a:r>
            <a:r>
              <a: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Manages lifecycle of a selection of Pods</a:t>
            </a:r>
          </a:p>
        </p:txBody>
      </p:sp>
      <p:sp>
        <p:nvSpPr>
          <p:cNvPr id="48" name="Shape 48"/>
          <p:cNvSpPr/>
          <p:nvPr/>
        </p:nvSpPr>
        <p:spPr>
          <a:xfrm>
            <a:off x="1042640" y="4731047"/>
            <a:ext cx="9693821" cy="1028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95111" indent="-395111" algn="l" defTabSz="449262">
              <a:buSzPct val="30000"/>
              <a:buBlip>
                <a:blip r:embed="rId2"/>
              </a:buBlip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Services: </a:t>
            </a:r>
            <a:r>
              <a: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Provides stable entry to selection of ephemeral Pods.  </a:t>
            </a:r>
          </a:p>
        </p:txBody>
      </p:sp>
      <p:pic>
        <p:nvPicPr>
          <p:cNvPr id="4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808">
            <a:off x="5299527" y="6745345"/>
            <a:ext cx="1464962" cy="1421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6200" y="6847284"/>
            <a:ext cx="1217216" cy="1217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docker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62499" y="6464457"/>
            <a:ext cx="2094905" cy="1733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965646" y="1397000"/>
            <a:ext cx="2551808" cy="2610247"/>
          </a:xfrm>
          <a:prstGeom prst="roundRect">
            <a:avLst>
              <a:gd name="adj" fmla="val 15000"/>
            </a:avLst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54" name="Shape 54"/>
          <p:cNvSpPr/>
          <p:nvPr/>
        </p:nvSpPr>
        <p:spPr>
          <a:xfrm>
            <a:off x="965646" y="1397000"/>
            <a:ext cx="2551808" cy="2610247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55" name="Shape 55"/>
          <p:cNvSpPr/>
          <p:nvPr/>
        </p:nvSpPr>
        <p:spPr>
          <a:xfrm>
            <a:off x="4925094" y="1384300"/>
            <a:ext cx="2551808" cy="2610247"/>
          </a:xfrm>
          <a:prstGeom prst="roundRect">
            <a:avLst>
              <a:gd name="adj" fmla="val 15000"/>
            </a:avLst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56" name="Shape 56"/>
          <p:cNvSpPr/>
          <p:nvPr/>
        </p:nvSpPr>
        <p:spPr>
          <a:xfrm>
            <a:off x="5235798" y="1612900"/>
            <a:ext cx="2551808" cy="2610247"/>
          </a:xfrm>
          <a:prstGeom prst="roundRect">
            <a:avLst>
              <a:gd name="adj" fmla="val 15000"/>
            </a:avLst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57" name="Shape 57"/>
          <p:cNvSpPr/>
          <p:nvPr/>
        </p:nvSpPr>
        <p:spPr>
          <a:xfrm>
            <a:off x="5553298" y="1828800"/>
            <a:ext cx="2551808" cy="2610247"/>
          </a:xfrm>
          <a:prstGeom prst="roundRect">
            <a:avLst>
              <a:gd name="adj" fmla="val 15000"/>
            </a:avLst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58" name="Shape 58"/>
          <p:cNvSpPr/>
          <p:nvPr/>
        </p:nvSpPr>
        <p:spPr>
          <a:xfrm>
            <a:off x="9024242" y="1397000"/>
            <a:ext cx="3167312" cy="2610247"/>
          </a:xfrm>
          <a:prstGeom prst="roundRect">
            <a:avLst>
              <a:gd name="adj" fmla="val 14664"/>
            </a:avLst>
          </a:prstGeom>
          <a:solidFill>
            <a:srgbClr val="94908F">
              <a:alpha val="64999"/>
            </a:srgbClr>
          </a:solidFill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59" name="Shape 59"/>
          <p:cNvSpPr/>
          <p:nvPr/>
        </p:nvSpPr>
        <p:spPr>
          <a:xfrm>
            <a:off x="1126170" y="2128325"/>
            <a:ext cx="2403984" cy="1122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b="1" sz="2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Service</a:t>
            </a:r>
            <a:endParaRPr b="1" sz="2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select: name=web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          env=prd</a:t>
            </a:r>
          </a:p>
        </p:txBody>
      </p:sp>
      <p:sp>
        <p:nvSpPr>
          <p:cNvPr id="60" name="Shape 60"/>
          <p:cNvSpPr/>
          <p:nvPr/>
        </p:nvSpPr>
        <p:spPr>
          <a:xfrm>
            <a:off x="5881743" y="2401375"/>
            <a:ext cx="1894917" cy="146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b="1" sz="2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Pod</a:t>
            </a:r>
            <a:endParaRPr b="1" sz="2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Name: web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container:web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label: env=prd</a:t>
            </a:r>
          </a:p>
        </p:txBody>
      </p:sp>
      <p:sp>
        <p:nvSpPr>
          <p:cNvPr id="61" name="Shape 61"/>
          <p:cNvSpPr/>
          <p:nvPr/>
        </p:nvSpPr>
        <p:spPr>
          <a:xfrm>
            <a:off x="9171147" y="1715207"/>
            <a:ext cx="2873503" cy="194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b="1"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Replication </a:t>
            </a:r>
            <a:br>
              <a:rPr b="1"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Controller</a:t>
            </a:r>
            <a:endParaRPr b="1" sz="2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Template: container=web</a:t>
            </a:r>
            <a:b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replicas: 3</a:t>
            </a:r>
            <a:b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selector: name=web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env=prd</a:t>
            </a:r>
          </a:p>
        </p:txBody>
      </p:sp>
      <p:sp>
        <p:nvSpPr>
          <p:cNvPr id="62" name="Shape 62"/>
          <p:cNvSpPr/>
          <p:nvPr/>
        </p:nvSpPr>
        <p:spPr>
          <a:xfrm>
            <a:off x="3568898" y="2797384"/>
            <a:ext cx="131745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63" name="Shape 63"/>
          <p:cNvSpPr/>
          <p:nvPr/>
        </p:nvSpPr>
        <p:spPr>
          <a:xfrm>
            <a:off x="895796" y="5537200"/>
            <a:ext cx="2551808" cy="2610247"/>
          </a:xfrm>
          <a:prstGeom prst="roundRect">
            <a:avLst>
              <a:gd name="adj" fmla="val 15000"/>
            </a:avLst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64" name="Shape 64"/>
          <p:cNvSpPr/>
          <p:nvPr/>
        </p:nvSpPr>
        <p:spPr>
          <a:xfrm>
            <a:off x="895796" y="5537200"/>
            <a:ext cx="2551808" cy="2610247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65" name="Shape 65"/>
          <p:cNvSpPr/>
          <p:nvPr/>
        </p:nvSpPr>
        <p:spPr>
          <a:xfrm>
            <a:off x="5004896" y="5524500"/>
            <a:ext cx="2551808" cy="2610247"/>
          </a:xfrm>
          <a:prstGeom prst="roundRect">
            <a:avLst>
              <a:gd name="adj" fmla="val 15000"/>
            </a:avLst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66" name="Shape 66"/>
          <p:cNvSpPr/>
          <p:nvPr/>
        </p:nvSpPr>
        <p:spPr>
          <a:xfrm>
            <a:off x="8954392" y="5537200"/>
            <a:ext cx="3167312" cy="2610247"/>
          </a:xfrm>
          <a:prstGeom prst="roundRect">
            <a:avLst>
              <a:gd name="adj" fmla="val 14664"/>
            </a:avLst>
          </a:prstGeom>
          <a:solidFill>
            <a:srgbClr val="94908F">
              <a:alpha val="64999"/>
            </a:srgbClr>
          </a:solidFill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67" name="Shape 67"/>
          <p:cNvSpPr/>
          <p:nvPr/>
        </p:nvSpPr>
        <p:spPr>
          <a:xfrm>
            <a:off x="1056320" y="6268525"/>
            <a:ext cx="2212316" cy="1122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b="1" sz="2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Service</a:t>
            </a:r>
            <a:endParaRPr b="1" sz="2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select: name=db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          env=prd</a:t>
            </a:r>
          </a:p>
        </p:txBody>
      </p:sp>
      <p:sp>
        <p:nvSpPr>
          <p:cNvPr id="68" name="Shape 68"/>
          <p:cNvSpPr/>
          <p:nvPr/>
        </p:nvSpPr>
        <p:spPr>
          <a:xfrm>
            <a:off x="5333342" y="6109775"/>
            <a:ext cx="1819200" cy="146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b="1" sz="2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Pod</a:t>
            </a:r>
            <a:endParaRPr b="1" sz="2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Name: db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container:db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label: env=prd</a:t>
            </a:r>
          </a:p>
        </p:txBody>
      </p:sp>
      <p:sp>
        <p:nvSpPr>
          <p:cNvPr id="69" name="Shape 69"/>
          <p:cNvSpPr/>
          <p:nvPr/>
        </p:nvSpPr>
        <p:spPr>
          <a:xfrm>
            <a:off x="9101297" y="5855407"/>
            <a:ext cx="2699259" cy="194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b="1"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Replication </a:t>
            </a:r>
            <a:br>
              <a:rPr b="1"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Controller</a:t>
            </a:r>
            <a:endParaRPr b="1" sz="2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Template: container=db</a:t>
            </a:r>
            <a:b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replicas: 1</a:t>
            </a:r>
            <a:b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selector: name=db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env=prd</a:t>
            </a:r>
          </a:p>
        </p:txBody>
      </p:sp>
      <p:sp>
        <p:nvSpPr>
          <p:cNvPr id="70" name="Shape 70"/>
          <p:cNvSpPr/>
          <p:nvPr/>
        </p:nvSpPr>
        <p:spPr>
          <a:xfrm>
            <a:off x="3499048" y="6937584"/>
            <a:ext cx="145715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slow" advClick="1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asted-image.png"/>
          <p:cNvPicPr/>
          <p:nvPr/>
        </p:nvPicPr>
        <p:blipFill>
          <a:blip r:embed="rId2">
            <a:alphaModFix amt="29646"/>
            <a:extLst/>
          </a:blip>
          <a:stretch>
            <a:fillRect/>
          </a:stretch>
        </p:blipFill>
        <p:spPr>
          <a:xfrm>
            <a:off x="8140700" y="2705100"/>
            <a:ext cx="3810000" cy="381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png"/>
          <p:cNvPicPr/>
          <p:nvPr/>
        </p:nvPicPr>
        <p:blipFill>
          <a:blip r:embed="rId3">
            <a:alphaModFix amt="30314"/>
            <a:extLst/>
          </a:blip>
          <a:stretch>
            <a:fillRect/>
          </a:stretch>
        </p:blipFill>
        <p:spPr>
          <a:xfrm>
            <a:off x="825500" y="2705100"/>
            <a:ext cx="3927836" cy="381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docker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42407" y="2096405"/>
            <a:ext cx="6719986" cy="556079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4701298" y="8002386"/>
            <a:ext cx="3602204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OK, so let’s go!</a:t>
            </a:r>
          </a:p>
        </p:txBody>
      </p:sp>
    </p:spTree>
  </p:cSld>
  <p:clrMapOvr>
    <a:masterClrMapping/>
  </p:clrMapOvr>
  <p:transition spd="slow" advClick="1">
    <p:fade thruBlk="1"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