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75" r:id="rId2"/>
    <p:sldMasterId id="2147483716" r:id="rId3"/>
    <p:sldMasterId id="2147483705" r:id="rId4"/>
    <p:sldMasterId id="2147483707" r:id="rId5"/>
    <p:sldMasterId id="2147483699" r:id="rId6"/>
    <p:sldMasterId id="2147483688" r:id="rId7"/>
    <p:sldMasterId id="2147483697" r:id="rId8"/>
    <p:sldMasterId id="2147483761" r:id="rId9"/>
  </p:sldMasterIdLst>
  <p:notesMasterIdLst>
    <p:notesMasterId r:id="rId18"/>
  </p:notesMasterIdLst>
  <p:handoutMasterIdLst>
    <p:handoutMasterId r:id="rId19"/>
  </p:handoutMasterIdLst>
  <p:sldIdLst>
    <p:sldId id="256" r:id="rId10"/>
    <p:sldId id="257" r:id="rId11"/>
    <p:sldId id="259" r:id="rId12"/>
    <p:sldId id="260" r:id="rId13"/>
    <p:sldId id="261" r:id="rId14"/>
    <p:sldId id="262" r:id="rId15"/>
    <p:sldId id="263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52A"/>
    <a:srgbClr val="B12C3D"/>
    <a:srgbClr val="DF7023"/>
    <a:srgbClr val="0F787D"/>
    <a:srgbClr val="000000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DBCC94-28B1-42A5-A4DD-75769C49F4BD}" v="5" dt="2020-10-18T18:53:13.719"/>
    <p1510:client id="{7536F76C-6A63-4C7B-B8D7-7B224834D368}" v="88" dt="2020-10-19T01:26:17.4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00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ory Giordano" userId="04d301a8f02dee62" providerId="LiveId" clId="{58DBCC94-28B1-42A5-A4DD-75769C49F4BD}"/>
    <pc:docChg chg="undo custSel addSld delSld modSld">
      <pc:chgData name="Gregory Giordano" userId="04d301a8f02dee62" providerId="LiveId" clId="{58DBCC94-28B1-42A5-A4DD-75769C49F4BD}" dt="2020-10-18T19:05:33.132" v="4103" actId="47"/>
      <pc:docMkLst>
        <pc:docMk/>
      </pc:docMkLst>
      <pc:sldChg chg="modSp mod">
        <pc:chgData name="Gregory Giordano" userId="04d301a8f02dee62" providerId="LiveId" clId="{58DBCC94-28B1-42A5-A4DD-75769C49F4BD}" dt="2020-10-18T17:35:02.471" v="8" actId="20577"/>
        <pc:sldMkLst>
          <pc:docMk/>
          <pc:sldMk cId="912756519" sldId="256"/>
        </pc:sldMkLst>
        <pc:spChg chg="mod">
          <ac:chgData name="Gregory Giordano" userId="04d301a8f02dee62" providerId="LiveId" clId="{58DBCC94-28B1-42A5-A4DD-75769C49F4BD}" dt="2020-10-18T17:35:02.471" v="8" actId="20577"/>
          <ac:spMkLst>
            <pc:docMk/>
            <pc:sldMk cId="912756519" sldId="256"/>
            <ac:spMk id="2" creationId="{00000000-0000-0000-0000-000000000000}"/>
          </ac:spMkLst>
        </pc:spChg>
        <pc:spChg chg="mod">
          <ac:chgData name="Gregory Giordano" userId="04d301a8f02dee62" providerId="LiveId" clId="{58DBCC94-28B1-42A5-A4DD-75769C49F4BD}" dt="2020-10-18T17:34:56.847" v="7" actId="20577"/>
          <ac:spMkLst>
            <pc:docMk/>
            <pc:sldMk cId="912756519" sldId="256"/>
            <ac:spMk id="3" creationId="{00000000-0000-0000-0000-000000000000}"/>
          </ac:spMkLst>
        </pc:spChg>
      </pc:sldChg>
      <pc:sldChg chg="modSp mod">
        <pc:chgData name="Gregory Giordano" userId="04d301a8f02dee62" providerId="LiveId" clId="{58DBCC94-28B1-42A5-A4DD-75769C49F4BD}" dt="2020-10-18T18:52:28.180" v="2650" actId="6549"/>
        <pc:sldMkLst>
          <pc:docMk/>
          <pc:sldMk cId="1815519956" sldId="257"/>
        </pc:sldMkLst>
        <pc:spChg chg="mod">
          <ac:chgData name="Gregory Giordano" userId="04d301a8f02dee62" providerId="LiveId" clId="{58DBCC94-28B1-42A5-A4DD-75769C49F4BD}" dt="2020-10-18T18:52:28.180" v="2650" actId="6549"/>
          <ac:spMkLst>
            <pc:docMk/>
            <pc:sldMk cId="1815519956" sldId="257"/>
            <ac:spMk id="2" creationId="{00000000-0000-0000-0000-000000000000}"/>
          </ac:spMkLst>
        </pc:spChg>
        <pc:spChg chg="mod">
          <ac:chgData name="Gregory Giordano" userId="04d301a8f02dee62" providerId="LiveId" clId="{58DBCC94-28B1-42A5-A4DD-75769C49F4BD}" dt="2020-10-18T17:35:21.720" v="33" actId="20577"/>
          <ac:spMkLst>
            <pc:docMk/>
            <pc:sldMk cId="1815519956" sldId="257"/>
            <ac:spMk id="4" creationId="{00000000-0000-0000-0000-000000000000}"/>
          </ac:spMkLst>
        </pc:spChg>
      </pc:sldChg>
      <pc:sldChg chg="addSp delSp modSp mod">
        <pc:chgData name="Gregory Giordano" userId="04d301a8f02dee62" providerId="LiveId" clId="{58DBCC94-28B1-42A5-A4DD-75769C49F4BD}" dt="2020-10-18T17:47:17.609" v="1053" actId="1076"/>
        <pc:sldMkLst>
          <pc:docMk/>
          <pc:sldMk cId="469812545" sldId="259"/>
        </pc:sldMkLst>
        <pc:spChg chg="mod">
          <ac:chgData name="Gregory Giordano" userId="04d301a8f02dee62" providerId="LiveId" clId="{58DBCC94-28B1-42A5-A4DD-75769C49F4BD}" dt="2020-10-18T17:45:29.646" v="997" actId="20577"/>
          <ac:spMkLst>
            <pc:docMk/>
            <pc:sldMk cId="469812545" sldId="259"/>
            <ac:spMk id="3" creationId="{A49CCEAA-3160-4BE6-B3C0-80BF10430FA3}"/>
          </ac:spMkLst>
        </pc:spChg>
        <pc:spChg chg="mod">
          <ac:chgData name="Gregory Giordano" userId="04d301a8f02dee62" providerId="LiveId" clId="{58DBCC94-28B1-42A5-A4DD-75769C49F4BD}" dt="2020-10-18T17:36:32.830" v="157" actId="20577"/>
          <ac:spMkLst>
            <pc:docMk/>
            <pc:sldMk cId="469812545" sldId="259"/>
            <ac:spMk id="4" creationId="{16A62D07-DB66-441F-A91C-BC9407A507E6}"/>
          </ac:spMkLst>
        </pc:spChg>
        <pc:spChg chg="add del mod">
          <ac:chgData name="Gregory Giordano" userId="04d301a8f02dee62" providerId="LiveId" clId="{58DBCC94-28B1-42A5-A4DD-75769C49F4BD}" dt="2020-10-18T17:46:00.858" v="1003" actId="1076"/>
          <ac:spMkLst>
            <pc:docMk/>
            <pc:sldMk cId="469812545" sldId="259"/>
            <ac:spMk id="5" creationId="{1225B915-8AB8-4E35-B35C-046E225BBCA2}"/>
          </ac:spMkLst>
        </pc:spChg>
        <pc:spChg chg="add mod">
          <ac:chgData name="Gregory Giordano" userId="04d301a8f02dee62" providerId="LiveId" clId="{58DBCC94-28B1-42A5-A4DD-75769C49F4BD}" dt="2020-10-18T17:46:39.601" v="1022" actId="1076"/>
          <ac:spMkLst>
            <pc:docMk/>
            <pc:sldMk cId="469812545" sldId="259"/>
            <ac:spMk id="10" creationId="{EA6FC852-958C-4207-A953-4E3E3EC3AD85}"/>
          </ac:spMkLst>
        </pc:spChg>
        <pc:spChg chg="add mod">
          <ac:chgData name="Gregory Giordano" userId="04d301a8f02dee62" providerId="LiveId" clId="{58DBCC94-28B1-42A5-A4DD-75769C49F4BD}" dt="2020-10-18T17:47:17.609" v="1053" actId="1076"/>
          <ac:spMkLst>
            <pc:docMk/>
            <pc:sldMk cId="469812545" sldId="259"/>
            <ac:spMk id="12" creationId="{2B19737E-A100-4ECB-B64D-897CB9CC4048}"/>
          </ac:spMkLst>
        </pc:spChg>
        <pc:picChg chg="add mod">
          <ac:chgData name="Gregory Giordano" userId="04d301a8f02dee62" providerId="LiveId" clId="{58DBCC94-28B1-42A5-A4DD-75769C49F4BD}" dt="2020-10-18T17:45:35.385" v="998" actId="1076"/>
          <ac:picMkLst>
            <pc:docMk/>
            <pc:sldMk cId="469812545" sldId="259"/>
            <ac:picMk id="7" creationId="{256F94B9-C806-4442-89DF-E6CAA25E6D9D}"/>
          </ac:picMkLst>
        </pc:picChg>
        <pc:picChg chg="add mod">
          <ac:chgData name="Gregory Giordano" userId="04d301a8f02dee62" providerId="LiveId" clId="{58DBCC94-28B1-42A5-A4DD-75769C49F4BD}" dt="2020-10-18T17:45:37.035" v="999" actId="1076"/>
          <ac:picMkLst>
            <pc:docMk/>
            <pc:sldMk cId="469812545" sldId="259"/>
            <ac:picMk id="9" creationId="{80976CDA-8C3B-44BB-A453-C47CBDAD275A}"/>
          </ac:picMkLst>
        </pc:picChg>
      </pc:sldChg>
      <pc:sldChg chg="modSp mod">
        <pc:chgData name="Gregory Giordano" userId="04d301a8f02dee62" providerId="LiveId" clId="{58DBCC94-28B1-42A5-A4DD-75769C49F4BD}" dt="2020-10-18T18:48:07.092" v="2479" actId="20577"/>
        <pc:sldMkLst>
          <pc:docMk/>
          <pc:sldMk cId="279851604" sldId="260"/>
        </pc:sldMkLst>
        <pc:spChg chg="mod">
          <ac:chgData name="Gregory Giordano" userId="04d301a8f02dee62" providerId="LiveId" clId="{58DBCC94-28B1-42A5-A4DD-75769C49F4BD}" dt="2020-10-18T18:48:07.092" v="2479" actId="20577"/>
          <ac:spMkLst>
            <pc:docMk/>
            <pc:sldMk cId="279851604" sldId="260"/>
            <ac:spMk id="3" creationId="{8918F7B3-D169-4904-9CA1-9FF46F3F54F9}"/>
          </ac:spMkLst>
        </pc:spChg>
        <pc:spChg chg="mod">
          <ac:chgData name="Gregory Giordano" userId="04d301a8f02dee62" providerId="LiveId" clId="{58DBCC94-28B1-42A5-A4DD-75769C49F4BD}" dt="2020-10-18T17:54:24.935" v="1101" actId="20577"/>
          <ac:spMkLst>
            <pc:docMk/>
            <pc:sldMk cId="279851604" sldId="260"/>
            <ac:spMk id="4" creationId="{61FC2083-25C6-4F0E-A0CD-D1050F957ACA}"/>
          </ac:spMkLst>
        </pc:spChg>
        <pc:spChg chg="mod">
          <ac:chgData name="Gregory Giordano" userId="04d301a8f02dee62" providerId="LiveId" clId="{58DBCC94-28B1-42A5-A4DD-75769C49F4BD}" dt="2020-10-18T18:00:53.459" v="1712" actId="20577"/>
          <ac:spMkLst>
            <pc:docMk/>
            <pc:sldMk cId="279851604" sldId="260"/>
            <ac:spMk id="5" creationId="{041CDB50-5EF9-4D87-AE27-2158ABB4C9E1}"/>
          </ac:spMkLst>
        </pc:spChg>
      </pc:sldChg>
      <pc:sldChg chg="addSp delSp modSp mod">
        <pc:chgData name="Gregory Giordano" userId="04d301a8f02dee62" providerId="LiveId" clId="{58DBCC94-28B1-42A5-A4DD-75769C49F4BD}" dt="2020-10-18T18:27:13.630" v="2102" actId="1076"/>
        <pc:sldMkLst>
          <pc:docMk/>
          <pc:sldMk cId="3152875112" sldId="261"/>
        </pc:sldMkLst>
        <pc:spChg chg="mod">
          <ac:chgData name="Gregory Giordano" userId="04d301a8f02dee62" providerId="LiveId" clId="{58DBCC94-28B1-42A5-A4DD-75769C49F4BD}" dt="2020-10-18T18:27:07.542" v="2099" actId="1076"/>
          <ac:spMkLst>
            <pc:docMk/>
            <pc:sldMk cId="3152875112" sldId="261"/>
            <ac:spMk id="3" creationId="{D84084E9-9275-4F55-837B-E55B5E7F372D}"/>
          </ac:spMkLst>
        </pc:spChg>
        <pc:spChg chg="mod">
          <ac:chgData name="Gregory Giordano" userId="04d301a8f02dee62" providerId="LiveId" clId="{58DBCC94-28B1-42A5-A4DD-75769C49F4BD}" dt="2020-10-18T18:00:46.667" v="1711" actId="20577"/>
          <ac:spMkLst>
            <pc:docMk/>
            <pc:sldMk cId="3152875112" sldId="261"/>
            <ac:spMk id="4" creationId="{57CB2A25-BFC8-4CD0-A0F1-D946C5A2AC94}"/>
          </ac:spMkLst>
        </pc:spChg>
        <pc:spChg chg="del mod">
          <ac:chgData name="Gregory Giordano" userId="04d301a8f02dee62" providerId="LiveId" clId="{58DBCC94-28B1-42A5-A4DD-75769C49F4BD}" dt="2020-10-18T18:27:02.748" v="2098" actId="478"/>
          <ac:spMkLst>
            <pc:docMk/>
            <pc:sldMk cId="3152875112" sldId="261"/>
            <ac:spMk id="5" creationId="{D1F4FE7C-CF92-4557-B860-3F114C2209FF}"/>
          </ac:spMkLst>
        </pc:spChg>
        <pc:picChg chg="add mod">
          <ac:chgData name="Gregory Giordano" userId="04d301a8f02dee62" providerId="LiveId" clId="{58DBCC94-28B1-42A5-A4DD-75769C49F4BD}" dt="2020-10-18T18:27:13.630" v="2102" actId="1076"/>
          <ac:picMkLst>
            <pc:docMk/>
            <pc:sldMk cId="3152875112" sldId="261"/>
            <ac:picMk id="7" creationId="{C65E5F7D-4FF9-429B-9695-CD068A5C33E5}"/>
          </ac:picMkLst>
        </pc:picChg>
      </pc:sldChg>
      <pc:sldChg chg="addSp delSp modSp mod">
        <pc:chgData name="Gregory Giordano" userId="04d301a8f02dee62" providerId="LiveId" clId="{58DBCC94-28B1-42A5-A4DD-75769C49F4BD}" dt="2020-10-18T18:44:30.819" v="2327" actId="1076"/>
        <pc:sldMkLst>
          <pc:docMk/>
          <pc:sldMk cId="1221622362" sldId="262"/>
        </pc:sldMkLst>
        <pc:spChg chg="mod">
          <ac:chgData name="Gregory Giordano" userId="04d301a8f02dee62" providerId="LiveId" clId="{58DBCC94-28B1-42A5-A4DD-75769C49F4BD}" dt="2020-10-18T18:44:22.980" v="2324" actId="20577"/>
          <ac:spMkLst>
            <pc:docMk/>
            <pc:sldMk cId="1221622362" sldId="262"/>
            <ac:spMk id="3" creationId="{88557AE5-20EE-4E51-B450-56FCB8E4D2D7}"/>
          </ac:spMkLst>
        </pc:spChg>
        <pc:spChg chg="mod">
          <ac:chgData name="Gregory Giordano" userId="04d301a8f02dee62" providerId="LiveId" clId="{58DBCC94-28B1-42A5-A4DD-75769C49F4BD}" dt="2020-10-18T18:43:20.068" v="2133" actId="20577"/>
          <ac:spMkLst>
            <pc:docMk/>
            <pc:sldMk cId="1221622362" sldId="262"/>
            <ac:spMk id="4" creationId="{777F263E-6F8B-461C-B38B-5D6524A58B72}"/>
          </ac:spMkLst>
        </pc:spChg>
        <pc:spChg chg="del">
          <ac:chgData name="Gregory Giordano" userId="04d301a8f02dee62" providerId="LiveId" clId="{58DBCC94-28B1-42A5-A4DD-75769C49F4BD}" dt="2020-10-18T18:43:36.344" v="2180" actId="478"/>
          <ac:spMkLst>
            <pc:docMk/>
            <pc:sldMk cId="1221622362" sldId="262"/>
            <ac:spMk id="6" creationId="{247A5AA1-BB24-41F2-8443-14755CDA521B}"/>
          </ac:spMkLst>
        </pc:spChg>
        <pc:spChg chg="add del mod">
          <ac:chgData name="Gregory Giordano" userId="04d301a8f02dee62" providerId="LiveId" clId="{58DBCC94-28B1-42A5-A4DD-75769C49F4BD}" dt="2020-10-18T18:43:40.100" v="2181" actId="478"/>
          <ac:spMkLst>
            <pc:docMk/>
            <pc:sldMk cId="1221622362" sldId="262"/>
            <ac:spMk id="9" creationId="{AB0D41DF-F7AD-4925-9C86-A9E7A807D266}"/>
          </ac:spMkLst>
        </pc:spChg>
        <pc:picChg chg="add mod">
          <ac:chgData name="Gregory Giordano" userId="04d301a8f02dee62" providerId="LiveId" clId="{58DBCC94-28B1-42A5-A4DD-75769C49F4BD}" dt="2020-10-18T18:44:30.819" v="2327" actId="1076"/>
          <ac:picMkLst>
            <pc:docMk/>
            <pc:sldMk cId="1221622362" sldId="262"/>
            <ac:picMk id="7" creationId="{58D11A8F-2422-40B1-9D08-29BC104BCF74}"/>
          </ac:picMkLst>
        </pc:picChg>
        <pc:picChg chg="del mod">
          <ac:chgData name="Gregory Giordano" userId="04d301a8f02dee62" providerId="LiveId" clId="{58DBCC94-28B1-42A5-A4DD-75769C49F4BD}" dt="2020-10-18T18:42:59.949" v="2104" actId="478"/>
          <ac:picMkLst>
            <pc:docMk/>
            <pc:sldMk cId="1221622362" sldId="262"/>
            <ac:picMk id="10" creationId="{1CE8D69A-E97F-4865-BD5C-F5D252232A42}"/>
          </ac:picMkLst>
        </pc:picChg>
      </pc:sldChg>
      <pc:sldChg chg="addSp modSp mod">
        <pc:chgData name="Gregory Giordano" userId="04d301a8f02dee62" providerId="LiveId" clId="{58DBCC94-28B1-42A5-A4DD-75769C49F4BD}" dt="2020-10-18T19:04:27.215" v="3931" actId="1076"/>
        <pc:sldMkLst>
          <pc:docMk/>
          <pc:sldMk cId="1191925711" sldId="263"/>
        </pc:sldMkLst>
        <pc:spChg chg="mod">
          <ac:chgData name="Gregory Giordano" userId="04d301a8f02dee62" providerId="LiveId" clId="{58DBCC94-28B1-42A5-A4DD-75769C49F4BD}" dt="2020-10-18T18:48:47.828" v="2513" actId="20577"/>
          <ac:spMkLst>
            <pc:docMk/>
            <pc:sldMk cId="1191925711" sldId="263"/>
            <ac:spMk id="3" creationId="{5B3D9F29-29D3-4618-92BB-75CBBD496DE2}"/>
          </ac:spMkLst>
        </pc:spChg>
        <pc:spChg chg="mod">
          <ac:chgData name="Gregory Giordano" userId="04d301a8f02dee62" providerId="LiveId" clId="{58DBCC94-28B1-42A5-A4DD-75769C49F4BD}" dt="2020-10-18T18:48:38.468" v="2505" actId="20577"/>
          <ac:spMkLst>
            <pc:docMk/>
            <pc:sldMk cId="1191925711" sldId="263"/>
            <ac:spMk id="4" creationId="{215D41F0-CE32-4A79-8F2E-C09450113417}"/>
          </ac:spMkLst>
        </pc:spChg>
        <pc:spChg chg="mod">
          <ac:chgData name="Gregory Giordano" userId="04d301a8f02dee62" providerId="LiveId" clId="{58DBCC94-28B1-42A5-A4DD-75769C49F4BD}" dt="2020-10-18T18:53:03.768" v="2651" actId="20577"/>
          <ac:spMkLst>
            <pc:docMk/>
            <pc:sldMk cId="1191925711" sldId="263"/>
            <ac:spMk id="5" creationId="{5C170BCE-2656-431D-A097-7F5403695B32}"/>
          </ac:spMkLst>
        </pc:spChg>
        <pc:spChg chg="add mod">
          <ac:chgData name="Gregory Giordano" userId="04d301a8f02dee62" providerId="LiveId" clId="{58DBCC94-28B1-42A5-A4DD-75769C49F4BD}" dt="2020-10-18T19:04:09.720" v="3927" actId="14100"/>
          <ac:spMkLst>
            <pc:docMk/>
            <pc:sldMk cId="1191925711" sldId="263"/>
            <ac:spMk id="6" creationId="{62D7EE50-B9AB-43A7-A9F2-1146716C8C9E}"/>
          </ac:spMkLst>
        </pc:spChg>
        <pc:picChg chg="add mod">
          <ac:chgData name="Gregory Giordano" userId="04d301a8f02dee62" providerId="LiveId" clId="{58DBCC94-28B1-42A5-A4DD-75769C49F4BD}" dt="2020-10-18T19:04:27.215" v="3931" actId="1076"/>
          <ac:picMkLst>
            <pc:docMk/>
            <pc:sldMk cId="1191925711" sldId="263"/>
            <ac:picMk id="8" creationId="{CC3D148C-0AD1-4241-BBDB-0319A843F7F8}"/>
          </ac:picMkLst>
        </pc:picChg>
      </pc:sldChg>
      <pc:sldChg chg="del">
        <pc:chgData name="Gregory Giordano" userId="04d301a8f02dee62" providerId="LiveId" clId="{58DBCC94-28B1-42A5-A4DD-75769C49F4BD}" dt="2020-10-18T19:00:18.348" v="3598" actId="47"/>
        <pc:sldMkLst>
          <pc:docMk/>
          <pc:sldMk cId="3145204428" sldId="264"/>
        </pc:sldMkLst>
      </pc:sldChg>
      <pc:sldChg chg="modSp mod">
        <pc:chgData name="Gregory Giordano" userId="04d301a8f02dee62" providerId="LiveId" clId="{58DBCC94-28B1-42A5-A4DD-75769C49F4BD}" dt="2020-10-18T19:05:17.027" v="4102" actId="5793"/>
        <pc:sldMkLst>
          <pc:docMk/>
          <pc:sldMk cId="3440423750" sldId="265"/>
        </pc:sldMkLst>
        <pc:spChg chg="mod">
          <ac:chgData name="Gregory Giordano" userId="04d301a8f02dee62" providerId="LiveId" clId="{58DBCC94-28B1-42A5-A4DD-75769C49F4BD}" dt="2020-10-18T18:59:27.478" v="3503" actId="20577"/>
          <ac:spMkLst>
            <pc:docMk/>
            <pc:sldMk cId="3440423750" sldId="265"/>
            <ac:spMk id="4" creationId="{73CC0759-164E-4494-B00F-F325C964C025}"/>
          </ac:spMkLst>
        </pc:spChg>
        <pc:spChg chg="mod">
          <ac:chgData name="Gregory Giordano" userId="04d301a8f02dee62" providerId="LiveId" clId="{58DBCC94-28B1-42A5-A4DD-75769C49F4BD}" dt="2020-10-18T19:05:17.027" v="4102" actId="5793"/>
          <ac:spMkLst>
            <pc:docMk/>
            <pc:sldMk cId="3440423750" sldId="265"/>
            <ac:spMk id="6" creationId="{3547E6B6-9F90-421F-86A2-43A6DBE4D0BE}"/>
          </ac:spMkLst>
        </pc:spChg>
      </pc:sldChg>
      <pc:sldChg chg="del">
        <pc:chgData name="Gregory Giordano" userId="04d301a8f02dee62" providerId="LiveId" clId="{58DBCC94-28B1-42A5-A4DD-75769C49F4BD}" dt="2020-10-18T19:05:33.132" v="4103" actId="47"/>
        <pc:sldMkLst>
          <pc:docMk/>
          <pc:sldMk cId="133738774" sldId="266"/>
        </pc:sldMkLst>
      </pc:sldChg>
      <pc:sldChg chg="new del">
        <pc:chgData name="Gregory Giordano" userId="04d301a8f02dee62" providerId="LiveId" clId="{58DBCC94-28B1-42A5-A4DD-75769C49F4BD}" dt="2020-10-18T17:47:51.782" v="1055" actId="47"/>
        <pc:sldMkLst>
          <pc:docMk/>
          <pc:sldMk cId="2527789903" sldId="267"/>
        </pc:sldMkLst>
      </pc:sldChg>
    </pc:docChg>
  </pc:docChgLst>
  <pc:docChgLst>
    <pc:chgData name="Vincent Cortese" userId="4bd9b49d11943418" providerId="LiveId" clId="{7536F76C-6A63-4C7B-B8D7-7B224834D368}"/>
    <pc:docChg chg="modSld">
      <pc:chgData name="Vincent Cortese" userId="4bd9b49d11943418" providerId="LiveId" clId="{7536F76C-6A63-4C7B-B8D7-7B224834D368}" dt="2020-10-19T01:26:17.457" v="87" actId="20577"/>
      <pc:docMkLst>
        <pc:docMk/>
      </pc:docMkLst>
      <pc:sldChg chg="modSp mod">
        <pc:chgData name="Vincent Cortese" userId="4bd9b49d11943418" providerId="LiveId" clId="{7536F76C-6A63-4C7B-B8D7-7B224834D368}" dt="2020-10-19T01:26:17.457" v="87" actId="20577"/>
        <pc:sldMkLst>
          <pc:docMk/>
          <pc:sldMk cId="3440423750" sldId="265"/>
        </pc:sldMkLst>
        <pc:spChg chg="mod">
          <ac:chgData name="Vincent Cortese" userId="4bd9b49d11943418" providerId="LiveId" clId="{7536F76C-6A63-4C7B-B8D7-7B224834D368}" dt="2020-10-19T01:26:17.457" v="87" actId="20577"/>
          <ac:spMkLst>
            <pc:docMk/>
            <pc:sldMk cId="3440423750" sldId="265"/>
            <ac:spMk id="6" creationId="{3547E6B6-9F90-421F-86A2-43A6DBE4D0B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5748-ED2D-D64E-99DF-8786916463A4}" type="datetime1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AFACB-FB72-504C-9D79-2AB5728FD867}" type="datetime1">
              <a:rPr lang="en-US" smtClean="0"/>
              <a:t>10/18/2020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53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r>
              <a:rPr lang="en-US"/>
              <a:t>Presenter’s Department</a:t>
            </a:r>
            <a:br>
              <a:rPr lang="en-US"/>
            </a:br>
            <a:r>
              <a:rPr lang="en-US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6" y="-14942"/>
            <a:ext cx="2324100" cy="1320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634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Bullets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Bullets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217288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14555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0526" y="1709351"/>
            <a:ext cx="426947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96921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8691562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12360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61715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7771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Bullets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889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Bullets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7050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Bullets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/>
              <a:t>Insert Subhead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254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2237110"/>
            <a:ext cx="8805158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Section Break Line 1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Section Break Line 2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68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r>
              <a:rPr lang="en-US"/>
              <a:t>Presenter’s Department</a:t>
            </a:r>
            <a:br>
              <a:rPr lang="en-US"/>
            </a:br>
            <a:r>
              <a:rPr lang="en-US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30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5119112"/>
            <a:ext cx="9144000" cy="1738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060870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5528235"/>
            <a:ext cx="7884696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Section Break Line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5067118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024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43858" y="1570617"/>
            <a:ext cx="7672698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/>
                <a:cs typeface="Times New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Insert Quote or Excerpt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309938" y="5206137"/>
            <a:ext cx="5565775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Insert Quote Attribution Here</a:t>
            </a:r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561545"/>
            <a:ext cx="557893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320315" y="4701328"/>
            <a:ext cx="557893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93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162932" y="1578919"/>
            <a:ext cx="3755643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162933" y="5766677"/>
            <a:ext cx="3755642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/>
              <a:t>Insert photo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8920"/>
            <a:ext cx="4242014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Bullets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5067207" y="1573229"/>
            <a:ext cx="1851807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023274" y="1573229"/>
            <a:ext cx="183949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067207" y="3914118"/>
            <a:ext cx="1851807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7023274" y="3914118"/>
            <a:ext cx="183949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2054"/>
            <a:ext cx="4242014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Bullets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2400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39486" y="1578919"/>
            <a:ext cx="4557485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84057" y="3690747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884057" y="1578919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6343" y="1572054"/>
            <a:ext cx="1720170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/>
              <a:t>Insert photo caption(s) here.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39486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239939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652483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623811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/>
              <a:t>Insert data caption(s) here.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624264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Figure Title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229186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Click to Insert Chart or Table</a:t>
            </a:r>
          </a:p>
        </p:txBody>
      </p:sp>
    </p:spTree>
    <p:extLst>
      <p:ext uri="{BB962C8B-B14F-4D97-AF65-F5344CB8AC3E}">
        <p14:creationId xmlns:p14="http://schemas.microsoft.com/office/powerpoint/2010/main" val="3210053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227013" y="1585784"/>
            <a:ext cx="848155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64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46744" y="1578919"/>
            <a:ext cx="421744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42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72705" y="1572054"/>
            <a:ext cx="4217756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673015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/>
              <a:t>Insert data caption(s) here.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5245111"/>
            <a:ext cx="9144000" cy="1612889"/>
            <a:chOff x="-1276426" y="5245111"/>
            <a:chExt cx="9144000" cy="161288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22622" y="524511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276426" y="524566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 Name Here</a:t>
            </a:r>
            <a:br>
              <a:rPr lang="en-US"/>
            </a:br>
            <a:r>
              <a:rPr lang="en-US"/>
              <a:t>Email Here</a:t>
            </a:r>
            <a:br>
              <a:rPr lang="en-US"/>
            </a:br>
            <a:r>
              <a:rPr lang="en-US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5428" y="678404"/>
            <a:ext cx="3544298" cy="3028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0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r>
              <a:rPr lang="en-US"/>
              <a:t>Presenter’s Department</a:t>
            </a:r>
            <a:br>
              <a:rPr lang="en-US"/>
            </a:br>
            <a:r>
              <a:rPr lang="en-US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3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r>
              <a:rPr lang="en-US"/>
              <a:t>Presenter’s Department</a:t>
            </a:r>
            <a:br>
              <a:rPr lang="en-US"/>
            </a:br>
            <a:r>
              <a:rPr lang="en-US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2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r>
              <a:rPr lang="en-US"/>
              <a:t>Presenter’s Department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8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r>
              <a:rPr lang="en-US"/>
              <a:t>Presenter’s Department</a:t>
            </a:r>
            <a:br>
              <a:rPr lang="en-US"/>
            </a:br>
            <a:r>
              <a:rPr lang="en-US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9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r>
              <a:rPr lang="en-US"/>
              <a:t>Presenter’s Department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Subtitle line that can be up to 2 lines of text if it needs to be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7063" y="1170132"/>
            <a:ext cx="5216937" cy="5687868"/>
          </a:xfrm>
          <a:prstGeom prst="rect">
            <a:avLst/>
          </a:prstGeom>
        </p:spPr>
      </p:pic>
      <p:sp>
        <p:nvSpPr>
          <p:cNvPr id="20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 line that can be up to 2 lines of text if it needs to be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r>
              <a:rPr lang="en-US"/>
              <a:t>Presenter’s Department</a:t>
            </a:r>
            <a:br>
              <a:rPr lang="en-US"/>
            </a:br>
            <a:r>
              <a:rPr lang="en-US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Bullets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emf"/><Relationship Id="rId5" Type="http://schemas.openxmlformats.org/officeDocument/2006/relationships/image" Target="../media/image11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e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803" r:id="rId2"/>
    <p:sldLayoutId id="2147483804" r:id="rId3"/>
    <p:sldLayoutId id="2147483805" r:id="rId4"/>
    <p:sldLayoutId id="2147483773" r:id="rId5"/>
    <p:sldLayoutId id="2147483771" r:id="rId6"/>
    <p:sldLayoutId id="2147483799" r:id="rId7"/>
    <p:sldLayoutId id="2147483764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9048" y="6419355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419912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 userDrawn="1"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767" r:id="rId3"/>
    <p:sldLayoutId id="2147483801" r:id="rId4"/>
    <p:sldLayoutId id="2147483768" r:id="rId5"/>
    <p:sldLayoutId id="2147483802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6" r:id="rId2"/>
    <p:sldLayoutId id="21474837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48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2" r:id="rId2"/>
    <p:sldLayoutId id="2147483695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704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MGT-411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/>
              <a:t>Option Volatility Trading Update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-1" y="4271772"/>
            <a:ext cx="4376691" cy="1256167"/>
          </a:xfrm>
        </p:spPr>
        <p:txBody>
          <a:bodyPr/>
          <a:lstStyle/>
          <a:p>
            <a:r>
              <a:rPr lang="en-US" b="1"/>
              <a:t>Team Members: Gregory Giordano, Vincent 				Cortese, Matthew Selvaggi, 				Scott Caratozzolo, John Tartaglia</a:t>
            </a:r>
          </a:p>
          <a:p>
            <a:endParaRPr lang="en-US" b="1"/>
          </a:p>
          <a:p>
            <a:r>
              <a:rPr lang="en-US" b="1"/>
              <a:t>Advisor: Hamed </a:t>
            </a:r>
            <a:r>
              <a:rPr lang="en-US" b="1" err="1"/>
              <a:t>Ghoddusi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91275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7013" y="1475232"/>
            <a:ext cx="8691562" cy="4618661"/>
          </a:xfrm>
        </p:spPr>
        <p:txBody>
          <a:bodyPr vert="horz" lIns="91440" tIns="45720" rIns="91440" bIns="45720" anchor="t"/>
          <a:lstStyle/>
          <a:p>
            <a:pPr marL="0" indent="0">
              <a:buNone/>
            </a:pPr>
            <a:r>
              <a:rPr lang="en-US" sz="1800" b="1" u="sng" dirty="0"/>
              <a:t>Goal</a:t>
            </a:r>
            <a:r>
              <a:rPr lang="en-US" sz="1800" b="1" dirty="0"/>
              <a:t>: Using volatility as an asset class to help generate uncorrelated returns for an investor’s portfolio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Volatility strategy to pursue 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Data collection update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Potential portfolio implementations </a:t>
            </a:r>
          </a:p>
          <a:p>
            <a:pPr>
              <a:lnSpc>
                <a:spcPct val="200000"/>
              </a:lnSpc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3" y="625387"/>
            <a:ext cx="7303340" cy="535863"/>
          </a:xfrm>
        </p:spPr>
        <p:txBody>
          <a:bodyPr/>
          <a:lstStyle/>
          <a:p>
            <a:r>
              <a:rPr lang="en-US" dirty="0"/>
              <a:t>Current Updates</a:t>
            </a:r>
          </a:p>
        </p:txBody>
      </p:sp>
    </p:spTree>
    <p:extLst>
      <p:ext uri="{BB962C8B-B14F-4D97-AF65-F5344CB8AC3E}">
        <p14:creationId xmlns:p14="http://schemas.microsoft.com/office/powerpoint/2010/main" val="181551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7B3C29-CFC1-44E8-8A7E-71BDBCC65EA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CCEAA-3160-4BE6-B3C0-80BF10430F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1466050"/>
            <a:ext cx="8435073" cy="4384542"/>
          </a:xfrm>
        </p:spPr>
        <p:txBody>
          <a:bodyPr vert="horz" lIns="91440" tIns="45720" rIns="91440" bIns="45720" anchor="t"/>
          <a:lstStyle/>
          <a:p>
            <a:r>
              <a:rPr lang="en-US" sz="1800" dirty="0"/>
              <a:t>Dispersion trading is designed to capitalize on the overpricing/underpricing of index options relative to individual options </a:t>
            </a:r>
          </a:p>
          <a:p>
            <a:pPr lvl="1"/>
            <a:r>
              <a:rPr lang="en-US" sz="1600" dirty="0"/>
              <a:t>Sell options on index and buy options on individual options (delta neutral straddles)</a:t>
            </a:r>
          </a:p>
          <a:p>
            <a:pPr lvl="1"/>
            <a:r>
              <a:rPr lang="en-US" sz="1600" dirty="0"/>
              <a:t>Can be implemented using market ETFs and sector ETFs</a:t>
            </a:r>
          </a:p>
          <a:p>
            <a:r>
              <a:rPr lang="en-US" sz="1800" dirty="0"/>
              <a:t>Strategy makes money when realized volatilities on individual stocks are high and realized vol on index is low (or vice versa)</a:t>
            </a:r>
          </a:p>
          <a:p>
            <a:r>
              <a:rPr lang="en-US" sz="1800" dirty="0"/>
              <a:t>Want to find times of high implied correlation or low implied correlation </a:t>
            </a:r>
          </a:p>
          <a:p>
            <a:pPr lvl="1"/>
            <a:r>
              <a:rPr lang="en-US" dirty="0"/>
              <a:t>High correlation indicates implied index vol is elevated (shown in index variance formula below)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A62D07-DB66-441F-A91C-BC9407A5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Dispersion Trading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5B915-8AB8-4E35-B35C-046E225BBC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wrap="none" lIns="91440" tIns="45720" rIns="91440" bIns="45720" anchor="t" anchorCtr="0"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6F94B9-C806-4442-89DF-E6CAA25E6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742" y="4973459"/>
            <a:ext cx="2586611" cy="8482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976CDA-8C3B-44BB-A453-C47CBDAD2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62" y="5156853"/>
            <a:ext cx="3284621" cy="6649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6FC852-958C-4207-A953-4E3E3EC3AD85}"/>
              </a:ext>
            </a:extLst>
          </p:cNvPr>
          <p:cNvSpPr txBox="1"/>
          <p:nvPr/>
        </p:nvSpPr>
        <p:spPr>
          <a:xfrm>
            <a:off x="1084228" y="4717511"/>
            <a:ext cx="2304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Index Variance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19737E-A100-4ECB-B64D-897CB9CC4048}"/>
              </a:ext>
            </a:extLst>
          </p:cNvPr>
          <p:cNvSpPr txBox="1"/>
          <p:nvPr/>
        </p:nvSpPr>
        <p:spPr>
          <a:xfrm>
            <a:off x="4943743" y="4717511"/>
            <a:ext cx="2586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Implied Avg. Correlation</a:t>
            </a:r>
          </a:p>
        </p:txBody>
      </p:sp>
    </p:spTree>
    <p:extLst>
      <p:ext uri="{BB962C8B-B14F-4D97-AF65-F5344CB8AC3E}">
        <p14:creationId xmlns:p14="http://schemas.microsoft.com/office/powerpoint/2010/main" val="46981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E729B2-20C0-404F-8B0A-0B99FC390D2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8F7B3-D169-4904-9CA1-9FF46F3F54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2" y="1709351"/>
            <a:ext cx="8319339" cy="4384542"/>
          </a:xfrm>
        </p:spPr>
        <p:txBody>
          <a:bodyPr/>
          <a:lstStyle/>
          <a:p>
            <a:r>
              <a:rPr lang="en-US" dirty="0"/>
              <a:t>Implementing dispersion trades can be done in a variety of ways:</a:t>
            </a:r>
          </a:p>
          <a:p>
            <a:pPr lvl="1"/>
            <a:r>
              <a:rPr lang="en-US" dirty="0"/>
              <a:t>Analyzing implied vs realized correlation changes </a:t>
            </a:r>
          </a:p>
          <a:p>
            <a:pPr lvl="1"/>
            <a:r>
              <a:rPr lang="en-US" dirty="0"/>
              <a:t>Looking for optimal subset of component stocks/ETFs to buy/sell</a:t>
            </a:r>
          </a:p>
          <a:p>
            <a:pPr lvl="1"/>
            <a:r>
              <a:rPr lang="en-US" dirty="0"/>
              <a:t>Different weighting combinations (</a:t>
            </a:r>
            <a:r>
              <a:rPr lang="en-US" dirty="0" err="1"/>
              <a:t>vega</a:t>
            </a:r>
            <a:r>
              <a:rPr lang="en-US" dirty="0"/>
              <a:t> neutral, gamma neutral, or theta neutral at start)</a:t>
            </a:r>
          </a:p>
          <a:p>
            <a:r>
              <a:rPr lang="en-US" dirty="0"/>
              <a:t>Profits are derived from the relationship between realized volatility and implied volatility</a:t>
            </a:r>
          </a:p>
          <a:p>
            <a:r>
              <a:rPr lang="en-US" dirty="0"/>
              <a:t>Must analyze the cost of implementing trades</a:t>
            </a:r>
          </a:p>
          <a:p>
            <a:pPr lvl="1"/>
            <a:r>
              <a:rPr lang="en-US" dirty="0"/>
              <a:t>Straddles are expensive</a:t>
            </a:r>
          </a:p>
          <a:p>
            <a:pPr lvl="1"/>
            <a:r>
              <a:rPr lang="en-US" dirty="0"/>
              <a:t>Dynamic delta hedging can increase price as well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FC2083-25C6-4F0E-A0CD-D1050F95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Dispersion Trading Continued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CDB50-5EF9-4D87-AE27-2158ABB4C9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wrap="none" lIns="91440" tIns="45720" rIns="91440" bIns="45720" anchor="t" anchorCtr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D0ADD9-DA1A-41D5-8DAF-6EE22C2687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084E9-9275-4F55-837B-E55B5E7F37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1136327"/>
            <a:ext cx="8691562" cy="4384542"/>
          </a:xfrm>
        </p:spPr>
        <p:txBody>
          <a:bodyPr/>
          <a:lstStyle/>
          <a:p>
            <a:r>
              <a:rPr lang="en-US" dirty="0"/>
              <a:t>Currently, we have a Python class “</a:t>
            </a:r>
            <a:r>
              <a:rPr lang="en-US" dirty="0" err="1"/>
              <a:t>excelOption</a:t>
            </a:r>
            <a:r>
              <a:rPr lang="en-US" dirty="0"/>
              <a:t>” that can create the excel file we need to download any option data in Bloomberg</a:t>
            </a:r>
          </a:p>
          <a:p>
            <a:r>
              <a:rPr lang="en-US" dirty="0"/>
              <a:t>Next step is to download the generated data in Bloomberg to read back into Python to analyze trading strategies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CB2A25-BFC8-4CD0-A0F1-D946C5A2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Update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5E5F7D-4FF9-429B-9695-CD068A5C3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64" y="2316480"/>
            <a:ext cx="7452686" cy="403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7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1004FD-2ADB-45F6-A578-4816CB3C98C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57AE5-20EE-4E51-B450-56FCB8E4D2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1134" y="1295283"/>
            <a:ext cx="8516146" cy="4384542"/>
          </a:xfrm>
        </p:spPr>
        <p:txBody>
          <a:bodyPr/>
          <a:lstStyle/>
          <a:p>
            <a:r>
              <a:rPr lang="en-US" dirty="0"/>
              <a:t>When Excel file generated in Python is opened with Bloomberg Excel Add-In, historical option data for all tickers is generated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F263E-6F8B-461C-B38B-5D6524A58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34" y="478738"/>
            <a:ext cx="7303340" cy="535863"/>
          </a:xfrm>
        </p:spPr>
        <p:txBody>
          <a:bodyPr/>
          <a:lstStyle/>
          <a:p>
            <a:r>
              <a:rPr lang="en-US" dirty="0"/>
              <a:t>Data Collection Continued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D11A8F-2422-40B1-9D08-29BC104BC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25" y="2255520"/>
            <a:ext cx="8023949" cy="342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2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972B20-C97D-4602-B0E6-795EEE26325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D9F29-29D3-4618-92BB-75CBBD496D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1717977"/>
            <a:ext cx="7839229" cy="4375916"/>
          </a:xfrm>
        </p:spPr>
        <p:txBody>
          <a:bodyPr vert="horz" lIns="91440" tIns="45720" rIns="91440" bIns="45720" anchor="t"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5D41F0-CE32-4A79-8F2E-C0945011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dirty="0"/>
              <a:t>Portfolio Implementations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70BCE-2656-431D-A097-7F5403695B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wrap="none" lIns="91440" tIns="45720" rIns="91440" bIns="45720" anchor="t" anchorCtr="0"/>
          <a:lstStyle/>
          <a:p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2D7EE50-B9AB-43A7-A9F2-1146716C8C9E}"/>
              </a:ext>
            </a:extLst>
          </p:cNvPr>
          <p:cNvSpPr txBox="1">
            <a:spLocks/>
          </p:cNvSpPr>
          <p:nvPr/>
        </p:nvSpPr>
        <p:spPr>
          <a:xfrm>
            <a:off x="227013" y="1709351"/>
            <a:ext cx="6149404" cy="4384542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57350" indent="-28575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can we implement a dispersion trading strategy in any investor’s portfolio?</a:t>
            </a:r>
          </a:p>
          <a:p>
            <a:r>
              <a:rPr lang="en-US" dirty="0"/>
              <a:t>Shift focus to pitching an ETF or index that tracks the returns of a dispersion trading strategy</a:t>
            </a:r>
          </a:p>
          <a:p>
            <a:pPr lvl="1"/>
            <a:r>
              <a:rPr lang="en-US" dirty="0"/>
              <a:t>Enables a lot of capital to implement the strategy</a:t>
            </a:r>
          </a:p>
          <a:p>
            <a:pPr lvl="1"/>
            <a:r>
              <a:rPr lang="en-US" dirty="0"/>
              <a:t>Access of dispersion to all types of investors</a:t>
            </a:r>
          </a:p>
          <a:p>
            <a:r>
              <a:rPr lang="en-US" dirty="0"/>
              <a:t>Allianz Global Investors created the VPT index that tracks selling volatility via variance swaps to give investors access to volatility as an asset class</a:t>
            </a:r>
          </a:p>
          <a:p>
            <a:r>
              <a:rPr lang="en-US" dirty="0"/>
              <a:t>Use Allianz’s model to create our own index/ETF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3D148C-0AD1-4241-BBDB-0319A843F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541" y="1781616"/>
            <a:ext cx="2410613" cy="329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2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0F4CCB-2BC5-49B7-9E69-12CB1A453C0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35906-FE03-4457-BFCE-0FEFC51673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anchor="t"/>
          <a:lstStyle/>
          <a:p>
            <a:endParaRPr lang="en-US"/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CC0759-164E-4494-B00F-F325C964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EF5FA-285C-4050-958F-25BC8446D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wrap="none" lIns="91440" tIns="45720" rIns="91440" bIns="45720" anchor="t" anchorCtr="0"/>
          <a:lstStyle/>
          <a:p>
            <a:r>
              <a:rPr lang="en-US"/>
              <a:t>Possible Challenges and Risks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7E6B6-9F90-421F-86A2-43A6DBE4D0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919" y="1717977"/>
            <a:ext cx="8684617" cy="4375916"/>
          </a:xfrm>
        </p:spPr>
        <p:txBody>
          <a:bodyPr vert="horz" lIns="91440" tIns="45720" rIns="91440" bIns="45720" anchor="t"/>
          <a:lstStyle/>
          <a:p>
            <a:r>
              <a:rPr lang="en-US" dirty="0"/>
              <a:t>Begin implementing dispersion </a:t>
            </a:r>
            <a:r>
              <a:rPr lang="en-US" dirty="0" err="1"/>
              <a:t>backtest</a:t>
            </a:r>
            <a:endParaRPr lang="en-US" dirty="0"/>
          </a:p>
          <a:p>
            <a:pPr lvl="1">
              <a:buFont typeface="Arial" panose="020B0604020202020204" pitchFamily="34" charset="0"/>
            </a:pPr>
            <a:r>
              <a:rPr lang="en-US" dirty="0"/>
              <a:t>Build on class that generates Excel File</a:t>
            </a:r>
          </a:p>
          <a:p>
            <a:pPr lvl="1">
              <a:buFont typeface="Arial" panose="020B0604020202020204" pitchFamily="34" charset="0"/>
            </a:pPr>
            <a:r>
              <a:rPr lang="en-US" dirty="0"/>
              <a:t>Try different dispersion implementation strategies</a:t>
            </a:r>
          </a:p>
          <a:p>
            <a:r>
              <a:rPr lang="en-US" dirty="0"/>
              <a:t>Work through cleaning data</a:t>
            </a:r>
          </a:p>
          <a:p>
            <a:pPr lvl="1">
              <a:buFont typeface="Arial" panose="020B0604020202020204" pitchFamily="34" charset="0"/>
            </a:pPr>
            <a:r>
              <a:rPr lang="en-US" dirty="0"/>
              <a:t>Missing dates and illiquidity is an issue with option data </a:t>
            </a:r>
          </a:p>
          <a:p>
            <a:r>
              <a:rPr lang="en-US" dirty="0"/>
              <a:t>Continue research on how volatility can add benefits to investor portfolios</a:t>
            </a:r>
          </a:p>
          <a:p>
            <a:pPr lvl="1"/>
            <a:r>
              <a:rPr lang="en-US" dirty="0"/>
              <a:t>How to compute/quantify diversification benefits</a:t>
            </a:r>
          </a:p>
          <a:p>
            <a:pPr lvl="1"/>
            <a:r>
              <a:rPr lang="en-US"/>
              <a:t>Explore further Skew Trading strategies to eventually implement  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2375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4316D"/>
      </a:accent1>
      <a:accent2>
        <a:srgbClr val="DF702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155</TotalTime>
  <Words>470</Words>
  <Application>Microsoft Office PowerPoint</Application>
  <PresentationFormat>On-screen Show (4:3)</PresentationFormat>
  <Paragraphs>62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PowerPoint Presentation</vt:lpstr>
      <vt:lpstr>Current Updates</vt:lpstr>
      <vt:lpstr>Dispersion Trading</vt:lpstr>
      <vt:lpstr>Dispersion Trading Continued</vt:lpstr>
      <vt:lpstr>Data Collection Update</vt:lpstr>
      <vt:lpstr>Data Collection Continued</vt:lpstr>
      <vt:lpstr>Portfolio Implementations </vt:lpstr>
      <vt:lpstr>Next Steps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Laura Bubeck</dc:creator>
  <cp:lastModifiedBy>Gregory G Giordano</cp:lastModifiedBy>
  <cp:revision>1</cp:revision>
  <cp:lastPrinted>2016-08-09T14:57:31Z</cp:lastPrinted>
  <dcterms:created xsi:type="dcterms:W3CDTF">2013-11-01T14:42:31Z</dcterms:created>
  <dcterms:modified xsi:type="dcterms:W3CDTF">2020-10-19T01:26:40Z</dcterms:modified>
</cp:coreProperties>
</file>