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236700" cy="20104100"/>
  <p:notesSz cx="142367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378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iordano" userId="04d301a8f02dee62" providerId="LiveId" clId="{4655F271-5B00-4EEE-B4A9-EFF923D3CBFC}"/>
    <pc:docChg chg="undo custSel modSld">
      <pc:chgData name="Gregory Giordano" userId="04d301a8f02dee62" providerId="LiveId" clId="{4655F271-5B00-4EEE-B4A9-EFF923D3CBFC}" dt="2019-08-28T00:50:40.367" v="3240" actId="2085"/>
      <pc:docMkLst>
        <pc:docMk/>
      </pc:docMkLst>
      <pc:sldChg chg="addSp delSp modSp">
        <pc:chgData name="Gregory Giordano" userId="04d301a8f02dee62" providerId="LiveId" clId="{4655F271-5B00-4EEE-B4A9-EFF923D3CBFC}" dt="2019-08-28T00:50:40.367" v="3240" actId="2085"/>
        <pc:sldMkLst>
          <pc:docMk/>
          <pc:sldMk cId="0" sldId="256"/>
        </pc:sldMkLst>
        <pc:spChg chg="mod">
          <ac:chgData name="Gregory Giordano" userId="04d301a8f02dee62" providerId="LiveId" clId="{4655F271-5B00-4EEE-B4A9-EFF923D3CBFC}" dt="2019-08-28T00:50:25.068" v="3238" actId="2085"/>
          <ac:spMkLst>
            <pc:docMk/>
            <pc:sldMk cId="0" sldId="256"/>
            <ac:spMk id="3" creationId="{00000000-0000-0000-0000-000000000000}"/>
          </ac:spMkLst>
        </pc:spChg>
        <pc:spChg chg="mod">
          <ac:chgData name="Gregory Giordano" userId="04d301a8f02dee62" providerId="LiveId" clId="{4655F271-5B00-4EEE-B4A9-EFF923D3CBFC}" dt="2019-08-28T00:50:35.399" v="3239" actId="2085"/>
          <ac:spMkLst>
            <pc:docMk/>
            <pc:sldMk cId="0" sldId="256"/>
            <ac:spMk id="7" creationId="{00000000-0000-0000-0000-000000000000}"/>
          </ac:spMkLst>
        </pc:spChg>
        <pc:spChg chg="mod">
          <ac:chgData name="Gregory Giordano" userId="04d301a8f02dee62" providerId="LiveId" clId="{4655F271-5B00-4EEE-B4A9-EFF923D3CBFC}" dt="2019-08-28T00:50:18.425" v="3237" actId="2085"/>
          <ac:spMkLst>
            <pc:docMk/>
            <pc:sldMk cId="0" sldId="256"/>
            <ac:spMk id="8" creationId="{00000000-0000-0000-0000-000000000000}"/>
          </ac:spMkLst>
        </pc:spChg>
        <pc:spChg chg="mod">
          <ac:chgData name="Gregory Giordano" userId="04d301a8f02dee62" providerId="LiveId" clId="{4655F271-5B00-4EEE-B4A9-EFF923D3CBFC}" dt="2019-08-28T00:50:40.367" v="3240" actId="2085"/>
          <ac:spMkLst>
            <pc:docMk/>
            <pc:sldMk cId="0" sldId="256"/>
            <ac:spMk id="9" creationId="{00000000-0000-0000-0000-000000000000}"/>
          </ac:spMkLst>
        </pc:spChg>
        <pc:spChg chg="del">
          <ac:chgData name="Gregory Giordano" userId="04d301a8f02dee62" providerId="LiveId" clId="{4655F271-5B00-4EEE-B4A9-EFF923D3CBFC}" dt="2019-08-26T18:48:11.616" v="0" actId="478"/>
          <ac:spMkLst>
            <pc:docMk/>
            <pc:sldMk cId="0" sldId="256"/>
            <ac:spMk id="12" creationId="{00000000-0000-0000-0000-000000000000}"/>
          </ac:spMkLst>
        </pc:spChg>
        <pc:spChg chg="del">
          <ac:chgData name="Gregory Giordano" userId="04d301a8f02dee62" providerId="LiveId" clId="{4655F271-5B00-4EEE-B4A9-EFF923D3CBFC}" dt="2019-08-28T00:20:26.381" v="1513" actId="478"/>
          <ac:spMkLst>
            <pc:docMk/>
            <pc:sldMk cId="0" sldId="256"/>
            <ac:spMk id="13" creationId="{00000000-0000-0000-0000-000000000000}"/>
          </ac:spMkLst>
        </pc:spChg>
        <pc:spChg chg="del">
          <ac:chgData name="Gregory Giordano" userId="04d301a8f02dee62" providerId="LiveId" clId="{4655F271-5B00-4EEE-B4A9-EFF923D3CBFC}" dt="2019-08-28T00:20:27.659" v="1514" actId="478"/>
          <ac:spMkLst>
            <pc:docMk/>
            <pc:sldMk cId="0" sldId="256"/>
            <ac:spMk id="14" creationId="{00000000-0000-0000-0000-000000000000}"/>
          </ac:spMkLst>
        </pc:spChg>
        <pc:spChg chg="del">
          <ac:chgData name="Gregory Giordano" userId="04d301a8f02dee62" providerId="LiveId" clId="{4655F271-5B00-4EEE-B4A9-EFF923D3CBFC}" dt="2019-08-28T00:21:24.907" v="1523" actId="478"/>
          <ac:spMkLst>
            <pc:docMk/>
            <pc:sldMk cId="0" sldId="256"/>
            <ac:spMk id="15" creationId="{00000000-0000-0000-0000-000000000000}"/>
          </ac:spMkLst>
        </pc:spChg>
        <pc:spChg chg="add">
          <ac:chgData name="Gregory Giordano" userId="04d301a8f02dee62" providerId="LiveId" clId="{4655F271-5B00-4EEE-B4A9-EFF923D3CBFC}" dt="2019-08-26T18:48:14.255" v="1"/>
          <ac:spMkLst>
            <pc:docMk/>
            <pc:sldMk cId="0" sldId="256"/>
            <ac:spMk id="18" creationId="{B346DEA5-2F9F-4D6B-A9CB-891560AD6C95}"/>
          </ac:spMkLst>
        </pc:spChg>
        <pc:picChg chg="add del mod">
          <ac:chgData name="Gregory Giordano" userId="04d301a8f02dee62" providerId="LiveId" clId="{4655F271-5B00-4EEE-B4A9-EFF923D3CBFC}" dt="2019-08-28T00:36:24.973" v="1949" actId="478"/>
          <ac:picMkLst>
            <pc:docMk/>
            <pc:sldMk cId="0" sldId="256"/>
            <ac:picMk id="12" creationId="{CA48E55E-FB9C-4DBA-B0F4-7C847B799673}"/>
          </ac:picMkLst>
        </pc:picChg>
        <pc:picChg chg="add mod">
          <ac:chgData name="Gregory Giordano" userId="04d301a8f02dee62" providerId="LiveId" clId="{4655F271-5B00-4EEE-B4A9-EFF923D3CBFC}" dt="2019-08-26T19:08:31.294" v="1507" actId="1076"/>
          <ac:picMkLst>
            <pc:docMk/>
            <pc:sldMk cId="0" sldId="256"/>
            <ac:picMk id="19" creationId="{6259CEEC-27C2-4AA1-A97B-2B81DFF11338}"/>
          </ac:picMkLst>
        </pc:picChg>
        <pc:picChg chg="add mod">
          <ac:chgData name="Gregory Giordano" userId="04d301a8f02dee62" providerId="LiveId" clId="{4655F271-5B00-4EEE-B4A9-EFF923D3CBFC}" dt="2019-08-28T00:33:56.398" v="1846" actId="14100"/>
          <ac:picMkLst>
            <pc:docMk/>
            <pc:sldMk cId="0" sldId="256"/>
            <ac:picMk id="20" creationId="{810A2CBC-126D-45FC-8BFB-C98496D91020}"/>
          </ac:picMkLst>
        </pc:picChg>
        <pc:picChg chg="add mod">
          <ac:chgData name="Gregory Giordano" userId="04d301a8f02dee62" providerId="LiveId" clId="{4655F271-5B00-4EEE-B4A9-EFF923D3CBFC}" dt="2019-08-28T00:39:19.430" v="2324" actId="1076"/>
          <ac:picMkLst>
            <pc:docMk/>
            <pc:sldMk cId="0" sldId="256"/>
            <ac:picMk id="21" creationId="{D0579991-196F-4E70-8978-C3E046475E03}"/>
          </ac:picMkLst>
        </pc:picChg>
      </pc:sldChg>
    </pc:docChg>
  </pc:docChgLst>
  <pc:docChgLst>
    <pc:chgData name="Gregory Giordano" userId="04d301a8f02dee62" providerId="LiveId" clId="{58A474E2-FEBD-4D1C-99C1-F3FE0FD7EFFA}"/>
    <pc:docChg chg="modSld">
      <pc:chgData name="Gregory Giordano" userId="04d301a8f02dee62" providerId="LiveId" clId="{58A474E2-FEBD-4D1C-99C1-F3FE0FD7EFFA}" dt="2019-10-26T02:40:11.174" v="12" actId="1076"/>
      <pc:docMkLst>
        <pc:docMk/>
      </pc:docMkLst>
      <pc:sldChg chg="modSp">
        <pc:chgData name="Gregory Giordano" userId="04d301a8f02dee62" providerId="LiveId" clId="{58A474E2-FEBD-4D1C-99C1-F3FE0FD7EFFA}" dt="2019-10-26T02:40:11.174" v="12" actId="1076"/>
        <pc:sldMkLst>
          <pc:docMk/>
          <pc:sldMk cId="0" sldId="256"/>
        </pc:sldMkLst>
        <pc:spChg chg="mod">
          <ac:chgData name="Gregory Giordano" userId="04d301a8f02dee62" providerId="LiveId" clId="{58A474E2-FEBD-4D1C-99C1-F3FE0FD7EFFA}" dt="2019-10-26T02:23:38.736" v="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Gregory Giordano" userId="04d301a8f02dee62" providerId="LiveId" clId="{58A474E2-FEBD-4D1C-99C1-F3FE0FD7EFFA}" dt="2019-10-26T02:40:00.605" v="10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Gregory Giordano" userId="04d301a8f02dee62" providerId="LiveId" clId="{58A474E2-FEBD-4D1C-99C1-F3FE0FD7EFFA}" dt="2019-10-26T02:40:07.362" v="11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Gregory Giordano" userId="04d301a8f02dee62" providerId="LiveId" clId="{58A474E2-FEBD-4D1C-99C1-F3FE0FD7EFFA}" dt="2019-10-26T02:23:20.784" v="1" actId="20577"/>
          <ac:spMkLst>
            <pc:docMk/>
            <pc:sldMk cId="0" sldId="256"/>
            <ac:spMk id="10" creationId="{00000000-0000-0000-0000-000000000000}"/>
          </ac:spMkLst>
        </pc:spChg>
        <pc:picChg chg="mod">
          <ac:chgData name="Gregory Giordano" userId="04d301a8f02dee62" providerId="LiveId" clId="{58A474E2-FEBD-4D1C-99C1-F3FE0FD7EFFA}" dt="2019-10-26T02:40:11.174" v="12" actId="1076"/>
          <ac:picMkLst>
            <pc:docMk/>
            <pc:sldMk cId="0" sldId="256"/>
            <ac:picMk id="21" creationId="{D0579991-196F-4E70-8978-C3E046475E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8228" y="6232271"/>
            <a:ext cx="1210659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6457" y="11258296"/>
            <a:ext cx="997013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2152" y="4623943"/>
            <a:ext cx="6195727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35170" y="4623943"/>
            <a:ext cx="6195727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240403" cy="20104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" y="348"/>
            <a:ext cx="14240510" cy="20104100"/>
          </a:xfrm>
          <a:custGeom>
            <a:avLst/>
            <a:gdLst/>
            <a:ahLst/>
            <a:cxnLst/>
            <a:rect l="l" t="t" r="r" b="b"/>
            <a:pathLst>
              <a:path w="14240510" h="20104100">
                <a:moveTo>
                  <a:pt x="0" y="20104099"/>
                </a:moveTo>
                <a:lnTo>
                  <a:pt x="14240403" y="20104099"/>
                </a:lnTo>
                <a:lnTo>
                  <a:pt x="14240403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9" y="347"/>
            <a:ext cx="14240510" cy="20104100"/>
          </a:xfrm>
          <a:custGeom>
            <a:avLst/>
            <a:gdLst/>
            <a:ahLst/>
            <a:cxnLst/>
            <a:rect l="l" t="t" r="r" b="b"/>
            <a:pathLst>
              <a:path w="14240510" h="20104100">
                <a:moveTo>
                  <a:pt x="0" y="20104100"/>
                </a:moveTo>
                <a:lnTo>
                  <a:pt x="14240404" y="20104100"/>
                </a:lnTo>
                <a:lnTo>
                  <a:pt x="14240404" y="0"/>
                </a:lnTo>
                <a:lnTo>
                  <a:pt x="0" y="0"/>
                </a:lnTo>
                <a:lnTo>
                  <a:pt x="0" y="20104100"/>
                </a:lnTo>
                <a:close/>
              </a:path>
            </a:pathLst>
          </a:custGeom>
          <a:ln w="17451">
            <a:solidFill>
              <a:srgbClr val="ACA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6010" y="2513012"/>
            <a:ext cx="13569950" cy="17277080"/>
          </a:xfrm>
          <a:custGeom>
            <a:avLst/>
            <a:gdLst/>
            <a:ahLst/>
            <a:cxnLst/>
            <a:rect l="l" t="t" r="r" b="b"/>
            <a:pathLst>
              <a:path w="13569950" h="17277080">
                <a:moveTo>
                  <a:pt x="0" y="17276960"/>
                </a:moveTo>
                <a:lnTo>
                  <a:pt x="13569569" y="17276960"/>
                </a:lnTo>
                <a:lnTo>
                  <a:pt x="13569569" y="0"/>
                </a:lnTo>
                <a:lnTo>
                  <a:pt x="0" y="0"/>
                </a:lnTo>
                <a:lnTo>
                  <a:pt x="0" y="17276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6010" y="2513012"/>
            <a:ext cx="13569950" cy="17277080"/>
          </a:xfrm>
          <a:custGeom>
            <a:avLst/>
            <a:gdLst/>
            <a:ahLst/>
            <a:cxnLst/>
            <a:rect l="l" t="t" r="r" b="b"/>
            <a:pathLst>
              <a:path w="13569950" h="17277080">
                <a:moveTo>
                  <a:pt x="0" y="17276961"/>
                </a:moveTo>
                <a:lnTo>
                  <a:pt x="13569569" y="17276961"/>
                </a:lnTo>
                <a:lnTo>
                  <a:pt x="13569569" y="0"/>
                </a:lnTo>
                <a:lnTo>
                  <a:pt x="0" y="0"/>
                </a:lnTo>
                <a:lnTo>
                  <a:pt x="0" y="17276961"/>
                </a:lnTo>
                <a:close/>
              </a:path>
            </a:pathLst>
          </a:custGeom>
          <a:ln w="29318">
            <a:solidFill>
              <a:srgbClr val="ACA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6010" y="356010"/>
            <a:ext cx="13570585" cy="1885314"/>
          </a:xfrm>
          <a:custGeom>
            <a:avLst/>
            <a:gdLst/>
            <a:ahLst/>
            <a:cxnLst/>
            <a:rect l="l" t="t" r="r" b="b"/>
            <a:pathLst>
              <a:path w="13570585" h="1885314">
                <a:moveTo>
                  <a:pt x="0" y="1884759"/>
                </a:moveTo>
                <a:lnTo>
                  <a:pt x="13570267" y="1884759"/>
                </a:lnTo>
                <a:lnTo>
                  <a:pt x="13570267" y="0"/>
                </a:lnTo>
                <a:lnTo>
                  <a:pt x="0" y="0"/>
                </a:lnTo>
                <a:lnTo>
                  <a:pt x="0" y="1884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152" y="804164"/>
            <a:ext cx="1281874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2152" y="4623943"/>
            <a:ext cx="128187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42637" y="18696814"/>
            <a:ext cx="455777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2152" y="18696814"/>
            <a:ext cx="327590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54996" y="18696814"/>
            <a:ext cx="327590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010" y="356009"/>
            <a:ext cx="10429240" cy="1584408"/>
          </a:xfrm>
          <a:prstGeom prst="rect">
            <a:avLst/>
          </a:prstGeom>
          <a:solidFill>
            <a:srgbClr val="FFFFFF"/>
          </a:solidFill>
          <a:ln w="29318">
            <a:solidFill>
              <a:srgbClr val="ACAEAA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1635"/>
              </a:spcBef>
            </a:pPr>
            <a:r>
              <a:rPr lang="en-US" sz="5450" spc="-484" dirty="0">
                <a:latin typeface="Arial"/>
                <a:cs typeface="Arial"/>
              </a:rPr>
              <a:t>Applying The Put-Call Parity</a:t>
            </a:r>
            <a:endParaRPr sz="5450" dirty="0">
              <a:latin typeface="Arial"/>
              <a:cs typeface="Arial"/>
            </a:endParaRPr>
          </a:p>
          <a:p>
            <a:pPr marL="62865" algn="ctr">
              <a:lnSpc>
                <a:spcPct val="100000"/>
              </a:lnSpc>
              <a:spcBef>
                <a:spcPts val="125"/>
              </a:spcBef>
            </a:pPr>
            <a:r>
              <a:rPr sz="3400" spc="-180" dirty="0">
                <a:latin typeface="Arial"/>
                <a:cs typeface="Arial"/>
              </a:rPr>
              <a:t>Gregory </a:t>
            </a:r>
            <a:r>
              <a:rPr sz="3400" spc="-150" dirty="0">
                <a:latin typeface="Arial"/>
                <a:cs typeface="Arial"/>
              </a:rPr>
              <a:t>Giordano </a:t>
            </a:r>
            <a:r>
              <a:rPr sz="3400" spc="-165" dirty="0">
                <a:latin typeface="Arial"/>
                <a:cs typeface="Arial"/>
              </a:rPr>
              <a:t>and </a:t>
            </a:r>
            <a:r>
              <a:rPr lang="en-US" sz="3400" spc="-254" dirty="0">
                <a:latin typeface="Arial"/>
                <a:cs typeface="Arial"/>
              </a:rPr>
              <a:t>SMB Capital Trader 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1078" y="2792235"/>
            <a:ext cx="6289675" cy="5109845"/>
          </a:xfrm>
          <a:custGeom>
            <a:avLst/>
            <a:gdLst/>
            <a:ahLst/>
            <a:cxnLst/>
            <a:rect l="l" t="t" r="r" b="b"/>
            <a:pathLst>
              <a:path w="6289675" h="5109845">
                <a:moveTo>
                  <a:pt x="0" y="5109792"/>
                </a:moveTo>
                <a:lnTo>
                  <a:pt x="6289511" y="5109792"/>
                </a:lnTo>
                <a:lnTo>
                  <a:pt x="6289511" y="0"/>
                </a:lnTo>
                <a:lnTo>
                  <a:pt x="0" y="0"/>
                </a:lnTo>
                <a:lnTo>
                  <a:pt x="0" y="5109792"/>
                </a:lnTo>
                <a:close/>
              </a:path>
            </a:pathLst>
          </a:custGeom>
          <a:ln w="4188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116" y="2844339"/>
            <a:ext cx="275590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150" b="1" spc="-85" dirty="0">
                <a:latin typeface="Trebuchet MS"/>
                <a:cs typeface="Trebuchet MS"/>
              </a:rPr>
              <a:t>I</a:t>
            </a:r>
            <a:r>
              <a:rPr sz="4150" b="1" spc="-220" dirty="0">
                <a:latin typeface="Trebuchet MS"/>
                <a:cs typeface="Trebuchet MS"/>
              </a:rPr>
              <a:t>n</a:t>
            </a:r>
            <a:r>
              <a:rPr sz="4150" b="1" spc="-240" dirty="0">
                <a:latin typeface="Trebuchet MS"/>
                <a:cs typeface="Trebuchet MS"/>
              </a:rPr>
              <a:t>t</a:t>
            </a:r>
            <a:r>
              <a:rPr sz="4150" b="1" spc="-310" dirty="0">
                <a:latin typeface="Trebuchet MS"/>
                <a:cs typeface="Trebuchet MS"/>
              </a:rPr>
              <a:t>r</a:t>
            </a:r>
            <a:r>
              <a:rPr sz="4150" b="1" spc="-204" dirty="0">
                <a:latin typeface="Trebuchet MS"/>
                <a:cs typeface="Trebuchet MS"/>
              </a:rPr>
              <a:t>oduction</a:t>
            </a:r>
            <a:endParaRPr sz="41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116" y="3579395"/>
            <a:ext cx="5857875" cy="27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5330" marR="5080" indent="-735330">
              <a:lnSpc>
                <a:spcPct val="100899"/>
              </a:lnSpc>
              <a:spcBef>
                <a:spcPts val="95"/>
              </a:spcBef>
              <a:buChar char="•"/>
              <a:tabLst>
                <a:tab pos="735330" algn="l"/>
                <a:tab pos="735965" algn="l"/>
              </a:tabLst>
            </a:pPr>
            <a:r>
              <a:rPr lang="en-US" sz="2950" spc="-145" dirty="0">
                <a:solidFill>
                  <a:srgbClr val="800000"/>
                </a:solidFill>
                <a:latin typeface="Arial"/>
                <a:cs typeface="Arial"/>
              </a:rPr>
              <a:t>Utilizing the Put-Call Parity is a heavily talked about subject in Finance</a:t>
            </a:r>
          </a:p>
          <a:p>
            <a:pPr marL="735330" marR="5080" indent="-735330">
              <a:lnSpc>
                <a:spcPct val="100899"/>
              </a:lnSpc>
              <a:spcBef>
                <a:spcPts val="95"/>
              </a:spcBef>
              <a:buChar char="•"/>
              <a:tabLst>
                <a:tab pos="735330" algn="l"/>
                <a:tab pos="735965" algn="l"/>
              </a:tabLst>
            </a:pPr>
            <a:r>
              <a:rPr lang="en-US" sz="2950" spc="-145" dirty="0">
                <a:solidFill>
                  <a:srgbClr val="800000"/>
                </a:solidFill>
                <a:latin typeface="Arial"/>
                <a:cs typeface="Arial"/>
              </a:rPr>
              <a:t>Finding real opportunities to apply the Put-Call Parity to make a profit is rare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115" y="6483321"/>
            <a:ext cx="5857875" cy="1359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899"/>
              </a:lnSpc>
              <a:spcBef>
                <a:spcPts val="95"/>
              </a:spcBef>
            </a:pPr>
            <a:r>
              <a:rPr sz="295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rebuchet MS"/>
                <a:cs typeface="Trebuchet MS"/>
              </a:rPr>
              <a:t>Objective:</a:t>
            </a:r>
            <a:r>
              <a:rPr sz="2950" b="1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lang="en-US" sz="2950" dirty="0">
                <a:solidFill>
                  <a:srgbClr val="800000"/>
                </a:solidFill>
                <a:latin typeface="Arial"/>
                <a:cs typeface="Arial"/>
              </a:rPr>
              <a:t>Create a model to analyze actual applications of the Put-Call Parity using live data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2068" y="2792235"/>
            <a:ext cx="6159985" cy="14040382"/>
          </a:xfrm>
          <a:prstGeom prst="rect">
            <a:avLst/>
          </a:prstGeom>
          <a:ln w="4188">
            <a:noFill/>
          </a:ln>
        </p:spPr>
        <p:txBody>
          <a:bodyPr vert="horz" wrap="square" lIns="0" tIns="6667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525"/>
              </a:spcBef>
            </a:pPr>
            <a:r>
              <a:rPr lang="en-US" sz="4150" b="1" spc="-335" dirty="0">
                <a:latin typeface="Trebuchet MS"/>
                <a:cs typeface="Trebuchet MS"/>
              </a:rPr>
              <a:t>Application of Put-Call Parity</a:t>
            </a:r>
            <a:endParaRPr sz="4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b="1" dirty="0">
              <a:latin typeface="Times New Roman"/>
              <a:cs typeface="Times New Roman"/>
            </a:endParaRPr>
          </a:p>
          <a:p>
            <a:r>
              <a:rPr lang="en-US" sz="2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Collection and Strategy:</a:t>
            </a:r>
          </a:p>
          <a:p>
            <a:r>
              <a:rPr lang="en-US" sz="1500" i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Collection</a:t>
            </a:r>
          </a:p>
          <a:p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apply the Put-Call Parity in the live market, we utilized R for both gathering data and trading strategies. To gather data, we used the R libraries </a:t>
            </a:r>
            <a:r>
              <a:rPr lang="en-US" sz="150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Quantmod</a:t>
            </a: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and </a:t>
            </a:r>
            <a:r>
              <a:rPr lang="en-US" sz="150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Rvest</a:t>
            </a: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 </a:t>
            </a:r>
            <a:r>
              <a:rPr lang="en-US" sz="150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Quantmod</a:t>
            </a: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enabled access to option chains from Yahoo Finance and </a:t>
            </a:r>
            <a:r>
              <a:rPr lang="en-US" sz="150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Rvest</a:t>
            </a: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enabled us to implement a web-scraping algorithm to gather live-stock and LIBOR data. We chose 15 non-dividend paying stocks in the S&amp;P 500 to run our strategy. </a:t>
            </a:r>
          </a:p>
          <a:p>
            <a:endParaRPr lang="en-US" sz="1500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r>
              <a:rPr lang="en-US" sz="1500" i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Strategy</a:t>
            </a:r>
          </a:p>
          <a:p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 chose to deal only with options expiring in 2019 due to uncertainty regarding the future market environment. Since the left-hand side (LHS) of the Put-Call Parity should be equivalent to the right-hand side (RHS), if the LHS was less than the RHS, we tested a strategy that would long a call option, short the stock and put option and invest the proceeds at the risk-free rate. If the RHS was less than the LHS, then we tested the results of longing the stock and put option by borrowing at the risk-free rate and shorting the call option. </a:t>
            </a:r>
            <a:r>
              <a:rPr lang="en-US" sz="1500" i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provide context of how the LHS and RHS model each other and where opportunities for arbitrage (risk-free profit) arise, below is a graph of testing AMD’s LHS and RHS values. Arbitrage is available when the lines diverge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500" i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500" i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i="1" dirty="0">
                <a:latin typeface="Times New Roman"/>
                <a:cs typeface="Times New Roman"/>
              </a:rPr>
              <a:t>Analysis for Retail Traders with TD Ameritrade</a:t>
            </a:r>
            <a:endParaRPr sz="1500" i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While arbitrage opportunities are virtually impossible for retail traders to obtain, using TD Ameritrade’s commission costs as a baseline, we can see how the application of the Put-Call Parity could work.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Since commissions are $6.95 for each trade, on a typical application of the strategy, a trader would have to pay $41.70. Also, finding a way to be able to easily borrow and invest at LIBOR over the wanted time periods is very difficult. 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493" y="8062581"/>
            <a:ext cx="6506845" cy="8862041"/>
          </a:xfrm>
          <a:prstGeom prst="rect">
            <a:avLst/>
          </a:prstGeom>
          <a:solidFill>
            <a:srgbClr val="FFFFFF"/>
          </a:solidFill>
          <a:ln w="4188">
            <a:noFill/>
          </a:ln>
        </p:spPr>
        <p:txBody>
          <a:bodyPr vert="horz" wrap="square" lIns="0" tIns="6667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525"/>
              </a:spcBef>
            </a:pPr>
            <a:r>
              <a:rPr lang="en-US" sz="4150" b="1" spc="-210" dirty="0">
                <a:latin typeface="Trebuchet MS"/>
                <a:cs typeface="Trebuchet MS"/>
              </a:rPr>
              <a:t>Put-Call Parity</a:t>
            </a:r>
            <a:endParaRPr sz="4150" dirty="0">
              <a:latin typeface="Trebuchet MS"/>
              <a:cs typeface="Trebuchet MS"/>
            </a:endParaRPr>
          </a:p>
          <a:p>
            <a:pPr marL="196215">
              <a:lnSpc>
                <a:spcPct val="100000"/>
              </a:lnSpc>
              <a:spcBef>
                <a:spcPts val="819"/>
              </a:spcBef>
            </a:pPr>
            <a:r>
              <a:rPr lang="en-US" sz="2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Background:</a:t>
            </a:r>
          </a:p>
          <a:p>
            <a:pPr marL="196215">
              <a:lnSpc>
                <a:spcPct val="100000"/>
              </a:lnSpc>
              <a:spcBef>
                <a:spcPts val="819"/>
              </a:spcBef>
            </a:pPr>
            <a:endParaRPr lang="en-US" sz="2950" i="1" u="heavy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819"/>
              </a:spcBef>
            </a:pPr>
            <a:endParaRPr sz="1000" dirty="0">
              <a:latin typeface="Trebuchet MS"/>
              <a:cs typeface="Trebuchet MS"/>
            </a:endParaRPr>
          </a:p>
          <a:p>
            <a:pPr marL="405765" indent="-209550">
              <a:lnSpc>
                <a:spcPct val="100000"/>
              </a:lnSpc>
              <a:spcBef>
                <a:spcPts val="250"/>
              </a:spcBef>
              <a:buFont typeface="Times New Roman"/>
              <a:buChar char="-"/>
              <a:tabLst>
                <a:tab pos="405765" algn="l"/>
                <a:tab pos="406400" algn="l"/>
              </a:tabLst>
            </a:pPr>
            <a:r>
              <a:rPr sz="1350" b="1" spc="15" baseline="-21604" dirty="0">
                <a:latin typeface="Times New Roman"/>
                <a:cs typeface="Times New Roman"/>
              </a:rPr>
              <a:t> </a:t>
            </a:r>
            <a:r>
              <a:rPr lang="en-US" sz="1350" b="1" spc="10" dirty="0">
                <a:latin typeface="Times New Roman"/>
                <a:cs typeface="Times New Roman"/>
              </a:rPr>
              <a:t>C</a:t>
            </a:r>
            <a:r>
              <a:rPr lang="en-US" sz="1350" b="1" spc="15" baseline="-21604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: </a:t>
            </a:r>
            <a:r>
              <a:rPr lang="en-US" sz="1350" b="1" spc="10" dirty="0">
                <a:latin typeface="Times New Roman"/>
                <a:cs typeface="Times New Roman"/>
              </a:rPr>
              <a:t>The current cost of a call option</a:t>
            </a:r>
            <a:endParaRPr sz="1350" dirty="0">
              <a:latin typeface="Times New Roman"/>
              <a:cs typeface="Times New Roman"/>
            </a:endParaRPr>
          </a:p>
          <a:p>
            <a:pPr marL="448945" indent="-252729">
              <a:lnSpc>
                <a:spcPct val="100000"/>
              </a:lnSpc>
              <a:spcBef>
                <a:spcPts val="1180"/>
              </a:spcBef>
              <a:buFont typeface="Times New Roman"/>
              <a:buChar char="-"/>
              <a:tabLst>
                <a:tab pos="448945" algn="l"/>
                <a:tab pos="449580" algn="l"/>
              </a:tabLst>
            </a:pPr>
            <a:r>
              <a:rPr lang="en-US" sz="1350" b="1" spc="10" dirty="0">
                <a:latin typeface="Times New Roman"/>
                <a:cs typeface="Times New Roman"/>
              </a:rPr>
              <a:t>K</a:t>
            </a:r>
            <a:r>
              <a:rPr sz="1350" b="1" spc="15" baseline="-21604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: </a:t>
            </a:r>
            <a:r>
              <a:rPr lang="en-US" sz="1350" b="1" spc="10" dirty="0">
                <a:latin typeface="Times New Roman"/>
                <a:cs typeface="Times New Roman"/>
              </a:rPr>
              <a:t>The strike price of both the call and put option</a:t>
            </a:r>
            <a:endParaRPr sz="1350" dirty="0">
              <a:latin typeface="Times New Roman"/>
              <a:cs typeface="Times New Roman"/>
            </a:endParaRPr>
          </a:p>
          <a:p>
            <a:pPr marL="405765" indent="-209550">
              <a:lnSpc>
                <a:spcPct val="100000"/>
              </a:lnSpc>
              <a:spcBef>
                <a:spcPts val="1185"/>
              </a:spcBef>
              <a:buFont typeface="Times New Roman"/>
              <a:buChar char="-"/>
              <a:tabLst>
                <a:tab pos="405765" algn="l"/>
                <a:tab pos="406400" algn="l"/>
              </a:tabLst>
            </a:pPr>
            <a:r>
              <a:rPr lang="en-US" sz="1350" b="1" spc="10" dirty="0">
                <a:latin typeface="Times New Roman"/>
                <a:cs typeface="Times New Roman"/>
              </a:rPr>
              <a:t> r </a:t>
            </a:r>
            <a:r>
              <a:rPr sz="1350" b="1" spc="5" dirty="0">
                <a:latin typeface="Times New Roman"/>
                <a:cs typeface="Times New Roman"/>
              </a:rPr>
              <a:t>: </a:t>
            </a:r>
            <a:r>
              <a:rPr sz="1350" b="1" spc="10" dirty="0">
                <a:latin typeface="Times New Roman"/>
                <a:cs typeface="Times New Roman"/>
              </a:rPr>
              <a:t>The </a:t>
            </a:r>
            <a:r>
              <a:rPr lang="en-US" sz="1350" b="1" spc="10" dirty="0">
                <a:latin typeface="Times New Roman"/>
                <a:cs typeface="Times New Roman"/>
              </a:rPr>
              <a:t>risk-free rate (LIBOR)</a:t>
            </a:r>
          </a:p>
          <a:p>
            <a:pPr marL="405765" indent="-209550">
              <a:lnSpc>
                <a:spcPct val="100000"/>
              </a:lnSpc>
              <a:spcBef>
                <a:spcPts val="1185"/>
              </a:spcBef>
              <a:buFont typeface="Times New Roman"/>
              <a:buChar char="-"/>
              <a:tabLst>
                <a:tab pos="405765" algn="l"/>
                <a:tab pos="406400" algn="l"/>
              </a:tabLst>
            </a:pPr>
            <a:r>
              <a:rPr lang="en-US" sz="1350" b="1" spc="10" dirty="0">
                <a:latin typeface="Times New Roman"/>
                <a:cs typeface="Times New Roman"/>
              </a:rPr>
              <a:t>T : The time until expiration of the options</a:t>
            </a:r>
          </a:p>
          <a:p>
            <a:pPr marL="405765" indent="-209550">
              <a:lnSpc>
                <a:spcPct val="100000"/>
              </a:lnSpc>
              <a:spcBef>
                <a:spcPts val="1185"/>
              </a:spcBef>
              <a:buFont typeface="Times New Roman"/>
              <a:buChar char="-"/>
              <a:tabLst>
                <a:tab pos="405765" algn="l"/>
                <a:tab pos="406400" algn="l"/>
              </a:tabLst>
            </a:pPr>
            <a:r>
              <a:rPr lang="en-US" sz="1350" b="1" spc="10" dirty="0">
                <a:latin typeface="Times New Roman"/>
                <a:cs typeface="Times New Roman"/>
              </a:rPr>
              <a:t>S : The current stock price </a:t>
            </a:r>
          </a:p>
          <a:p>
            <a:pPr marL="405765" indent="-209550">
              <a:lnSpc>
                <a:spcPct val="100000"/>
              </a:lnSpc>
              <a:spcBef>
                <a:spcPts val="1185"/>
              </a:spcBef>
              <a:buFont typeface="Times New Roman"/>
              <a:buChar char="-"/>
              <a:tabLst>
                <a:tab pos="405765" algn="l"/>
                <a:tab pos="406400" algn="l"/>
              </a:tabLst>
            </a:pPr>
            <a:r>
              <a:rPr lang="en-US" sz="1350" b="1" spc="10" dirty="0">
                <a:latin typeface="Times New Roman"/>
                <a:cs typeface="Times New Roman"/>
              </a:rPr>
              <a:t>P: The current cost of a put option </a:t>
            </a: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Theory of Put-Call Parity: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theory behind the Put-Call Parity depends on the assumption you have a stock that does not pay a dividend, a call and put with the same strike price and expiration date, and access to borrow at/invest at the risk-free rate (LIBOR). The parity is derived by considering two portfolios (A and C):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A. A call option plus a zero-coupon bond that provides a payoff of the 		    strike price at time T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C. A put option plus one share of the stock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portfolio A, if the stock price S at time T is above the strike, then the portfolio is worth (S – K) + K = S at time T. If S is less than K, then the portfolio will only be worth K at T because the call will expire worthless.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500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portfolio C, if the stock is below the strike at T, then the portfolio will be worth (K-S) + S = K. If S is greater than K, then the put option in portfolio C will be worthless and the portfolio will be worth S.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500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Therefore, the two portfolios are theoretically equivalent in value. </a:t>
            </a:r>
            <a:endParaRPr sz="1500" dirty="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</a:pPr>
            <a:r>
              <a:rPr sz="1500" u="heavy" spc="-7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376" y="15639748"/>
            <a:ext cx="6492240" cy="5122556"/>
          </a:xfrm>
          <a:prstGeom prst="rect">
            <a:avLst/>
          </a:prstGeom>
          <a:ln w="4188">
            <a:noFill/>
          </a:ln>
        </p:spPr>
        <p:txBody>
          <a:bodyPr vert="horz" wrap="square" lIns="0" tIns="6667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525"/>
              </a:spcBef>
            </a:pPr>
            <a:r>
              <a:rPr sz="4150" b="1" spc="-204" dirty="0">
                <a:latin typeface="Trebuchet MS"/>
                <a:cs typeface="Trebuchet MS"/>
              </a:rPr>
              <a:t>Results</a:t>
            </a:r>
            <a:endParaRPr sz="4150" dirty="0">
              <a:latin typeface="Trebuchet MS"/>
              <a:cs typeface="Trebuchet MS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endParaRPr lang="en-US" sz="1600" spc="-45" dirty="0">
              <a:latin typeface="Arial"/>
              <a:cs typeface="Arial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endParaRPr lang="en-US" sz="1600" spc="-45" dirty="0">
              <a:latin typeface="Arial"/>
              <a:cs typeface="Arial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endParaRPr lang="en-US" sz="1600" spc="-45" dirty="0">
              <a:latin typeface="Arial"/>
              <a:cs typeface="Arial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r>
              <a:rPr lang="en-US" sz="1600" spc="-45" dirty="0">
                <a:latin typeface="Arial"/>
                <a:cs typeface="Arial"/>
              </a:rPr>
              <a:t>	</a:t>
            </a:r>
            <a:r>
              <a:rPr lang="en-US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building an R script to sort through the data of the non-dividend paying stocks, we see the average correlation between the LHS and RHS of the Put-Call Parity was .9901427. While the correlation is very close to 1, the slight discrepancy enables traders to capture an opportunity. On average, while using 1 stock share, 1 call option, and 1 put option, a trader could possibly make $0.752 from the strategy. Thus, the $0.752 could be scaled by increasing quantity and ultimately leading to a profit. The future research will have to discuss the plausibility of a retail trader in capturing the opportunity with necessary executions. </a:t>
            </a:r>
            <a:endParaRPr lang="en-US" sz="1600" spc="-45" dirty="0">
              <a:latin typeface="Arial"/>
              <a:cs typeface="Arial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endParaRPr lang="en-US" sz="1600" spc="-45" dirty="0">
              <a:latin typeface="Arial"/>
              <a:cs typeface="Arial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endParaRPr lang="en-US" sz="1600" spc="-45" dirty="0">
              <a:latin typeface="Arial"/>
              <a:cs typeface="Arial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endParaRPr lang="en-US" sz="1600" spc="-45" dirty="0">
              <a:latin typeface="Arial"/>
              <a:cs typeface="Arial"/>
            </a:endParaRPr>
          </a:p>
          <a:p>
            <a:pPr marL="405765" marR="409575" indent="-209550">
              <a:lnSpc>
                <a:spcPct val="100000"/>
              </a:lnSpc>
              <a:spcBef>
                <a:spcPts val="555"/>
              </a:spcBef>
              <a:tabLst>
                <a:tab pos="405765" algn="l"/>
              </a:tabLst>
            </a:pPr>
            <a:r>
              <a:rPr sz="1600" spc="-45" dirty="0">
                <a:latin typeface="Arial"/>
                <a:cs typeface="Arial"/>
              </a:rPr>
              <a:t>	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5012" y="356009"/>
            <a:ext cx="3141345" cy="1767984"/>
          </a:xfrm>
          <a:prstGeom prst="rect">
            <a:avLst/>
          </a:prstGeom>
          <a:ln w="29318">
            <a:solidFill>
              <a:srgbClr val="ACAEA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523240" marR="475615" indent="-109220">
              <a:lnSpc>
                <a:spcPct val="101099"/>
              </a:lnSpc>
            </a:pPr>
            <a:r>
              <a:rPr sz="1450" spc="5" dirty="0">
                <a:solidFill>
                  <a:srgbClr val="ACAEAA"/>
                </a:solidFill>
                <a:latin typeface="Arial"/>
                <a:cs typeface="Arial"/>
              </a:rPr>
              <a:t>Pinnacle Scholars</a:t>
            </a:r>
            <a:r>
              <a:rPr sz="1450" spc="-55" dirty="0">
                <a:solidFill>
                  <a:srgbClr val="ACAEA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ACAEAA"/>
                </a:solidFill>
                <a:latin typeface="Arial"/>
                <a:cs typeface="Arial"/>
              </a:rPr>
              <a:t>Summer  Research Program</a:t>
            </a:r>
            <a:r>
              <a:rPr sz="1450" spc="-45" dirty="0">
                <a:solidFill>
                  <a:srgbClr val="ACAEAA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ACAEAA"/>
                </a:solidFill>
                <a:latin typeface="Arial"/>
                <a:cs typeface="Arial"/>
              </a:rPr>
              <a:t>201</a:t>
            </a:r>
            <a:r>
              <a:rPr lang="en-US" sz="1450" spc="5" dirty="0">
                <a:solidFill>
                  <a:srgbClr val="ACAEAA"/>
                </a:solidFill>
                <a:latin typeface="Arial"/>
                <a:cs typeface="Arial"/>
              </a:rPr>
              <a:t>9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94429" y="490735"/>
            <a:ext cx="2617721" cy="1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158A99-81C1-4FDE-A9EE-E0418A8D0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80"/>
          <a:stretch/>
        </p:blipFill>
        <p:spPr>
          <a:xfrm>
            <a:off x="703174" y="9452312"/>
            <a:ext cx="3290975" cy="447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1157EB-F205-4AA0-97E9-1AC6CBB3C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869" y="16924622"/>
            <a:ext cx="5768800" cy="2552808"/>
          </a:xfrm>
          <a:prstGeom prst="rect">
            <a:avLst/>
          </a:prstGeom>
        </p:spPr>
      </p:pic>
      <p:sp>
        <p:nvSpPr>
          <p:cNvPr id="18" name="AutoShape 2">
            <a:extLst>
              <a:ext uri="{FF2B5EF4-FFF2-40B4-BE49-F238E27FC236}">
                <a16:creationId xmlns:a16="http://schemas.microsoft.com/office/drawing/2014/main" id="{B346DEA5-2F9F-4D6B-A9CB-891560AD6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5950" y="9899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59CEEC-27C2-4AA1-A97B-2B81DFF11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399" y="8338942"/>
            <a:ext cx="5962959" cy="3933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0A2CBC-126D-45FC-8BFB-C98496D91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781" y="13632375"/>
            <a:ext cx="6159985" cy="6285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579991-196F-4E70-8978-C3E046475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068" y="16244225"/>
            <a:ext cx="5977739" cy="8522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798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creator>Rainer Martini</dc:creator>
  <cp:lastModifiedBy>Gregory Giordano</cp:lastModifiedBy>
  <cp:revision>4</cp:revision>
  <dcterms:created xsi:type="dcterms:W3CDTF">2019-08-26T16:39:34Z</dcterms:created>
  <dcterms:modified xsi:type="dcterms:W3CDTF">2019-10-26T02:40:20Z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2019-08-26T00:00:00Z</vt:filetime>
  </property>
</Properties>
</file>