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3" r:id="rId4"/>
    <p:sldId id="258" r:id="rId5"/>
    <p:sldId id="260" r:id="rId6"/>
    <p:sldId id="259" r:id="rId7"/>
    <p:sldId id="267" r:id="rId8"/>
    <p:sldId id="261" r:id="rId9"/>
    <p:sldId id="268" r:id="rId10"/>
    <p:sldId id="263" r:id="rId11"/>
    <p:sldId id="269" r:id="rId12"/>
    <p:sldId id="270" r:id="rId13"/>
    <p:sldId id="274" r:id="rId14"/>
    <p:sldId id="264" r:id="rId15"/>
    <p:sldId id="265" r:id="rId16"/>
    <p:sldId id="266" r:id="rId17"/>
    <p:sldId id="275" r:id="rId18"/>
    <p:sldId id="276" r:id="rId19"/>
    <p:sldId id="277" r:id="rId20"/>
    <p:sldId id="27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g Irwin" initials="GI" lastIdx="1" clrIdx="0">
    <p:extLst>
      <p:ext uri="{19B8F6BF-5375-455C-9EA6-DF929625EA0E}">
        <p15:presenceInfo xmlns:p15="http://schemas.microsoft.com/office/powerpoint/2012/main" userId="ee7cea402040f5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763" autoAdjust="0"/>
  </p:normalViewPr>
  <p:slideViewPr>
    <p:cSldViewPr snapToGrid="0">
      <p:cViewPr varScale="1">
        <p:scale>
          <a:sx n="120" d="100"/>
          <a:sy n="120" d="100"/>
        </p:scale>
        <p:origin x="2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CA3CC-29B3-4A9A-9074-4FC352E49DE9}"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60D6D-0621-4F61-93C8-4159E867E1F4}" type="slidenum">
              <a:rPr lang="en-US" smtClean="0"/>
              <a:t>‹#›</a:t>
            </a:fld>
            <a:endParaRPr lang="en-US"/>
          </a:p>
        </p:txBody>
      </p:sp>
    </p:spTree>
    <p:extLst>
      <p:ext uri="{BB962C8B-B14F-4D97-AF65-F5344CB8AC3E}">
        <p14:creationId xmlns:p14="http://schemas.microsoft.com/office/powerpoint/2010/main" val="423068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me, my background, my biases.</a:t>
            </a:r>
          </a:p>
        </p:txBody>
      </p:sp>
      <p:sp>
        <p:nvSpPr>
          <p:cNvPr id="4" name="Slide Number Placeholder 3"/>
          <p:cNvSpPr>
            <a:spLocks noGrp="1"/>
          </p:cNvSpPr>
          <p:nvPr>
            <p:ph type="sldNum" sz="quarter" idx="5"/>
          </p:nvPr>
        </p:nvSpPr>
        <p:spPr/>
        <p:txBody>
          <a:bodyPr/>
          <a:lstStyle/>
          <a:p>
            <a:fld id="{DF460D6D-0621-4F61-93C8-4159E867E1F4}" type="slidenum">
              <a:rPr lang="en-US" smtClean="0"/>
              <a:t>1</a:t>
            </a:fld>
            <a:endParaRPr lang="en-US"/>
          </a:p>
        </p:txBody>
      </p:sp>
    </p:spTree>
    <p:extLst>
      <p:ext uri="{BB962C8B-B14F-4D97-AF65-F5344CB8AC3E}">
        <p14:creationId xmlns:p14="http://schemas.microsoft.com/office/powerpoint/2010/main" val="1333316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Theory leans to the abstract. Building a little language is a concrete thing. Don’t be afraid to try.</a:t>
            </a:r>
          </a:p>
          <a:p>
            <a:pPr marL="0" indent="0">
              <a:buFontTx/>
              <a:buNone/>
            </a:pPr>
            <a:endParaRPr lang="en-US" dirty="0"/>
          </a:p>
          <a:p>
            <a:pPr marL="0" indent="0">
              <a:buFontTx/>
              <a:buNone/>
            </a:pPr>
            <a:r>
              <a:rPr lang="en-US" dirty="0"/>
              <a:t>Production rules just describe the parts of your language. You may build a structure, often an Abstract Syntax Tree (or AST) to process after parsing the string, but you can also interpret things directly as you identify values and expressions.</a:t>
            </a:r>
          </a:p>
          <a:p>
            <a:pPr marL="171450" indent="-171450">
              <a:buFontTx/>
              <a:buChar char="-"/>
            </a:pPr>
            <a:endParaRPr lang="en-US" dirty="0"/>
          </a:p>
          <a:p>
            <a:pPr marL="0" indent="0">
              <a:buFontTx/>
              <a:buNone/>
            </a:pPr>
            <a:r>
              <a:rPr lang="en-US" dirty="0"/>
              <a:t>Kleene Star </a:t>
            </a:r>
          </a:p>
          <a:p>
            <a:pPr marL="0" indent="0">
              <a:buFontTx/>
              <a:buNone/>
            </a:pPr>
            <a:endParaRPr lang="en-US" dirty="0"/>
          </a:p>
          <a:p>
            <a:pPr marL="0" indent="0">
              <a:buFontTx/>
              <a:buNone/>
            </a:pPr>
            <a:r>
              <a:rPr lang="en-US" dirty="0"/>
              <a:t>0 or 1, 0 or more, 1 or more [optional any some]</a:t>
            </a:r>
          </a:p>
        </p:txBody>
      </p:sp>
      <p:sp>
        <p:nvSpPr>
          <p:cNvPr id="4" name="Slide Number Placeholder 3"/>
          <p:cNvSpPr>
            <a:spLocks noGrp="1"/>
          </p:cNvSpPr>
          <p:nvPr>
            <p:ph type="sldNum" sz="quarter" idx="5"/>
          </p:nvPr>
        </p:nvSpPr>
        <p:spPr/>
        <p:txBody>
          <a:bodyPr/>
          <a:lstStyle/>
          <a:p>
            <a:fld id="{DF460D6D-0621-4F61-93C8-4159E867E1F4}" type="slidenum">
              <a:rPr lang="en-US" smtClean="0"/>
              <a:t>14</a:t>
            </a:fld>
            <a:endParaRPr lang="en-US"/>
          </a:p>
        </p:txBody>
      </p:sp>
    </p:spTree>
    <p:extLst>
      <p:ext uri="{BB962C8B-B14F-4D97-AF65-F5344CB8AC3E}">
        <p14:creationId xmlns:p14="http://schemas.microsoft.com/office/powerpoint/2010/main" val="3666992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Tricky question now, as engines have had new features added to work around nesting and balanced bracket limitations. Still, if you want to capture data and act on it, how many $&lt;N&gt; captures make sense?</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15</a:t>
            </a:fld>
            <a:endParaRPr lang="en-US"/>
          </a:p>
        </p:txBody>
      </p:sp>
    </p:spTree>
    <p:extLst>
      <p:ext uri="{BB962C8B-B14F-4D97-AF65-F5344CB8AC3E}">
        <p14:creationId xmlns:p14="http://schemas.microsoft.com/office/powerpoint/2010/main" val="2615965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16</a:t>
            </a:fld>
            <a:endParaRPr lang="en-US"/>
          </a:p>
        </p:txBody>
      </p:sp>
    </p:spTree>
    <p:extLst>
      <p:ext uri="{BB962C8B-B14F-4D97-AF65-F5344CB8AC3E}">
        <p14:creationId xmlns:p14="http://schemas.microsoft.com/office/powerpoint/2010/main" val="3283101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21</a:t>
            </a:fld>
            <a:endParaRPr lang="en-US"/>
          </a:p>
        </p:txBody>
      </p:sp>
    </p:spTree>
    <p:extLst>
      <p:ext uri="{BB962C8B-B14F-4D97-AF65-F5344CB8AC3E}">
        <p14:creationId xmlns:p14="http://schemas.microsoft.com/office/powerpoint/2010/main" val="302727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rough lineup of tonight’s topics. Some parts will be a firehose, as there’s a lot we could talk about but only have an hour.</a:t>
            </a:r>
          </a:p>
          <a:p>
            <a:pPr marL="171450" indent="-171450">
              <a:buFontTx/>
              <a:buChar char="-"/>
            </a:pPr>
            <a:r>
              <a:rPr lang="en-US" dirty="0"/>
              <a:t>We will NOT be talking about advanced topics in depth. There may be some mention of backtracking or lookahead, but this is not a deep theory session. </a:t>
            </a:r>
          </a:p>
          <a:p>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2</a:t>
            </a:fld>
            <a:endParaRPr lang="en-US"/>
          </a:p>
        </p:txBody>
      </p:sp>
    </p:spTree>
    <p:extLst>
      <p:ext uri="{BB962C8B-B14F-4D97-AF65-F5344CB8AC3E}">
        <p14:creationId xmlns:p14="http://schemas.microsoft.com/office/powerpoint/2010/main" val="132307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Little Language doesn’t sound as impressive. I like that it emphasizes keeping them small, but you can have big DSLs.</a:t>
            </a:r>
          </a:p>
          <a:p>
            <a:pPr marL="171450" indent="-171450">
              <a:buFontTx/>
              <a:buChar char="-"/>
            </a:pPr>
            <a:r>
              <a:rPr lang="en-US" dirty="0"/>
              <a:t>It’s right in the name: domain specific</a:t>
            </a:r>
          </a:p>
          <a:p>
            <a:pPr marL="171450" indent="-171450">
              <a:buFontTx/>
              <a:buChar char="-"/>
            </a:pPr>
            <a:r>
              <a:rPr lang="en-US" dirty="0"/>
              <a:t>The power is in the shorthand. It saves time and lets experts communicate more efficiently and effectively.</a:t>
            </a:r>
          </a:p>
          <a:p>
            <a:pPr marL="171450" indent="-171450">
              <a:buFontTx/>
              <a:buChar char="-"/>
            </a:pPr>
            <a:r>
              <a:rPr lang="en-US" dirty="0"/>
              <a:t>We’ll talk about details later, but sometimes they’re called dialects, just as with variants of natural languages</a:t>
            </a:r>
          </a:p>
          <a:p>
            <a:pPr marL="171450" indent="-171450">
              <a:buFontTx/>
              <a:buChar char="-"/>
            </a:pPr>
            <a:r>
              <a:rPr lang="en-US" dirty="0"/>
              <a:t>Lots of gray areas. Don’t get hung up on the details or if there’s a hard line you’re crossing.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4</a:t>
            </a:fld>
            <a:endParaRPr lang="en-US"/>
          </a:p>
        </p:txBody>
      </p:sp>
    </p:spTree>
    <p:extLst>
      <p:ext uri="{BB962C8B-B14F-4D97-AF65-F5344CB8AC3E}">
        <p14:creationId xmlns:p14="http://schemas.microsoft.com/office/powerpoint/2010/main" val="3827323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a few examples, there are hundreds out there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5</a:t>
            </a:fld>
            <a:endParaRPr lang="en-US"/>
          </a:p>
        </p:txBody>
      </p:sp>
    </p:spTree>
    <p:extLst>
      <p:ext uri="{BB962C8B-B14F-4D97-AF65-F5344CB8AC3E}">
        <p14:creationId xmlns:p14="http://schemas.microsoft.com/office/powerpoint/2010/main" val="1735974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171450" indent="-171450">
              <a:buFontTx/>
              <a:buChar char="-"/>
            </a:pPr>
            <a:r>
              <a:rPr lang="en-US" dirty="0"/>
              <a:t>  - Focus on expressing ideas for a specific domain; it's right in the name</a:t>
            </a:r>
          </a:p>
          <a:p>
            <a:pPr marL="171450" indent="-171450">
              <a:buFontTx/>
              <a:buChar char="-"/>
            </a:pPr>
            <a:r>
              <a:rPr lang="en-US" dirty="0"/>
              <a:t>  - Constrained in what they can express, and what they can do</a:t>
            </a:r>
          </a:p>
          <a:p>
            <a:pPr marL="171450" indent="-171450">
              <a:buFontTx/>
              <a:buChar char="-"/>
            </a:pPr>
            <a:r>
              <a:rPr lang="en-US" dirty="0"/>
              <a:t>  - Often not able to create functions</a:t>
            </a:r>
          </a:p>
          <a:p>
            <a:pPr marL="171450" indent="-171450">
              <a:buFontTx/>
              <a:buChar char="-"/>
            </a:pPr>
            <a:r>
              <a:rPr lang="en-US" dirty="0"/>
              <a:t>  - Rarely support functional recursion</a:t>
            </a:r>
          </a:p>
          <a:p>
            <a:pPr marL="171450" indent="-171450">
              <a:buFontTx/>
              <a:buChar char="-"/>
            </a:pPr>
            <a:r>
              <a:rPr lang="en-US" dirty="0"/>
              <a:t>  - May support nested structures</a:t>
            </a:r>
          </a:p>
          <a:p>
            <a:pPr marL="171450" indent="-171450">
              <a:buFontTx/>
              <a:buChar char="-"/>
            </a:pPr>
            <a:r>
              <a:rPr lang="en-US" dirty="0"/>
              <a:t>  - May be declarative, rather than providing loop constructs</a:t>
            </a:r>
          </a:p>
          <a:p>
            <a:pPr marL="171450" indent="-171450">
              <a:buFontTx/>
              <a:buChar char="-"/>
            </a:pPr>
            <a:r>
              <a:rPr lang="en-US" dirty="0"/>
              <a:t>  - Rarely Turing Complete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6</a:t>
            </a:fld>
            <a:endParaRPr lang="en-US"/>
          </a:p>
        </p:txBody>
      </p:sp>
    </p:spTree>
    <p:extLst>
      <p:ext uri="{BB962C8B-B14F-4D97-AF65-F5344CB8AC3E}">
        <p14:creationId xmlns:p14="http://schemas.microsoft.com/office/powerpoint/2010/main" val="141164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be rude to them, they are simply method chaining on objects.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7</a:t>
            </a:fld>
            <a:endParaRPr lang="en-US"/>
          </a:p>
        </p:txBody>
      </p:sp>
    </p:spTree>
    <p:extLst>
      <p:ext uri="{BB962C8B-B14F-4D97-AF65-F5344CB8AC3E}">
        <p14:creationId xmlns:p14="http://schemas.microsoft.com/office/powerpoint/2010/main" val="24212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Because they lack features like memory access, recursion, loops, and are often declarative in nature, you simply can't do very bad things.</a:t>
            </a:r>
            <a:br>
              <a:rPr lang="en-US" dirty="0"/>
            </a:br>
            <a:endParaRPr lang="en-US" dirty="0"/>
          </a:p>
          <a:p>
            <a:pPr marL="171450" indent="-171450">
              <a:buFontTx/>
              <a:buChar char="-"/>
            </a:pPr>
            <a:r>
              <a:rPr lang="en-US" dirty="0"/>
              <a:t> If you write them for programmers, you already know at least some of the domain, but you can raise the level of expression, along the lines of what used to be 4GLs.</a:t>
            </a:r>
          </a:p>
          <a:p>
            <a:pPr marL="171450" indent="-171450">
              <a:buFontTx/>
              <a:buChar char="-"/>
            </a:pPr>
            <a:endParaRPr lang="en-US" dirty="0"/>
          </a:p>
          <a:p>
            <a:pPr marL="171450" indent="-171450">
              <a:buFontTx/>
              <a:buChar char="-"/>
            </a:pPr>
            <a:r>
              <a:rPr lang="en-US" dirty="0"/>
              <a:t>  If you write them for non-programmers, or semi-programmers, you're speaking the language of the domain, and translating what we say in code as domain behavior is often something we do mostly in our heads,  and then lightly wrap in functions. Creating a DSL forces you to learn more about the problem space, and that is always a good thing.</a:t>
            </a:r>
          </a:p>
          <a:p>
            <a:pPr marL="171450" indent="-171450">
              <a:buFontTx/>
              <a:buChar char="-"/>
            </a:pPr>
            <a:endParaRPr lang="en-US" dirty="0"/>
          </a:p>
          <a:p>
            <a:pPr marL="171450" indent="-171450">
              <a:buFontTx/>
              <a:buChar char="-"/>
            </a:pPr>
            <a:r>
              <a:rPr lang="en-US" dirty="0"/>
              <a:t>  You can more easily exert control over the order that things must occur in. If you write a test dialect that has setup and teardown elements at the head and tail, you can enforce that in the grammar. If you, instead,  provide a module or function library, how do you control what order things   are called in? Most often, you don't. As a user, you may have suffered from that because *you* didn't know what order to call things in, or if it was important. It falls to documentation, and we know how well we all  do that. But that's also a tangent, context change, and slower than getting immediate feedback.</a:t>
            </a:r>
          </a:p>
          <a:p>
            <a:pPr marL="171450" indent="-171450">
              <a:buFontTx/>
              <a:buChar char="-"/>
            </a:pPr>
            <a:endParaRPr lang="en-US" dirty="0"/>
          </a:p>
          <a:p>
            <a:pPr marL="171450" indent="-171450">
              <a:buFontTx/>
              <a:buChar char="-"/>
            </a:pPr>
            <a:r>
              <a:rPr lang="en-US" dirty="0"/>
              <a:t>  How many of you use autocomplete? How many of you DEPEND on it? That can be done for languages as well, but with much more control and precision if your language is well defined by a grammar. It is more work however, which has already been done by the autocomplete minions</a:t>
            </a:r>
            <a:br>
              <a:rPr lang="en-US" dirty="0"/>
            </a:b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Soft skills are where you interact with people instead of machines.</a:t>
            </a:r>
            <a:br>
              <a:rPr lang="en-US" dirty="0"/>
            </a:b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8</a:t>
            </a:fld>
            <a:endParaRPr lang="en-US"/>
          </a:p>
        </p:txBody>
      </p:sp>
    </p:spTree>
    <p:extLst>
      <p:ext uri="{BB962C8B-B14F-4D97-AF65-F5344CB8AC3E}">
        <p14:creationId xmlns:p14="http://schemas.microsoft.com/office/powerpoint/2010/main" val="2415910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BSD analogy. Locked down with permission needed to do more, versus open to start and restricting access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9</a:t>
            </a:fld>
            <a:endParaRPr lang="en-US"/>
          </a:p>
        </p:txBody>
      </p:sp>
    </p:spTree>
    <p:extLst>
      <p:ext uri="{BB962C8B-B14F-4D97-AF65-F5344CB8AC3E}">
        <p14:creationId xmlns:p14="http://schemas.microsoft.com/office/powerpoint/2010/main" val="3909057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make users learn our language. Programming Languages have not improved very much in the past 40 years.</a:t>
            </a:r>
          </a:p>
          <a:p>
            <a:endParaRPr lang="en-US" dirty="0"/>
          </a:p>
          <a:p>
            <a:endParaRPr lang="en-US" dirty="0"/>
          </a:p>
        </p:txBody>
      </p:sp>
      <p:sp>
        <p:nvSpPr>
          <p:cNvPr id="4" name="Slide Number Placeholder 3"/>
          <p:cNvSpPr>
            <a:spLocks noGrp="1"/>
          </p:cNvSpPr>
          <p:nvPr>
            <p:ph type="sldNum" sz="quarter" idx="5"/>
          </p:nvPr>
        </p:nvSpPr>
        <p:spPr/>
        <p:txBody>
          <a:bodyPr/>
          <a:lstStyle/>
          <a:p>
            <a:fld id="{DF460D6D-0621-4F61-93C8-4159E867E1F4}" type="slidenum">
              <a:rPr lang="en-US" smtClean="0"/>
              <a:t>13</a:t>
            </a:fld>
            <a:endParaRPr lang="en-US"/>
          </a:p>
        </p:txBody>
      </p:sp>
    </p:spTree>
    <p:extLst>
      <p:ext uri="{BB962C8B-B14F-4D97-AF65-F5344CB8AC3E}">
        <p14:creationId xmlns:p14="http://schemas.microsoft.com/office/powerpoint/2010/main" val="295095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A65C-1163-C749-174F-21E2910FF2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09375B-DE59-0B2E-D6B3-3D748D7563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3336F0-A28B-0413-DDEF-260679933551}"/>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5" name="Footer Placeholder 4">
            <a:extLst>
              <a:ext uri="{FF2B5EF4-FFF2-40B4-BE49-F238E27FC236}">
                <a16:creationId xmlns:a16="http://schemas.microsoft.com/office/drawing/2014/main" id="{F656A71C-A206-00A2-CFEC-B84752E37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92EEB-639C-B4C5-D7BD-7345C2460B0A}"/>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3140290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F516-57C3-2BC9-F254-B4F05CCA58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A4903A-30DB-D3D1-6835-15ED7DA19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E4E11-840F-EEC3-12D6-AD2214F1AE0E}"/>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5" name="Footer Placeholder 4">
            <a:extLst>
              <a:ext uri="{FF2B5EF4-FFF2-40B4-BE49-F238E27FC236}">
                <a16:creationId xmlns:a16="http://schemas.microsoft.com/office/drawing/2014/main" id="{331A974C-0854-7829-DB32-BB4177989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CDF4C-8D35-0EF7-24A2-DB874DAB597C}"/>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300960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7617B-07D4-767D-50E1-83F9EBE69D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4DA95B-6E14-AAFB-A616-4A002A1C86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C712F-9858-41DD-8B5A-C8CEE95D2555}"/>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5" name="Footer Placeholder 4">
            <a:extLst>
              <a:ext uri="{FF2B5EF4-FFF2-40B4-BE49-F238E27FC236}">
                <a16:creationId xmlns:a16="http://schemas.microsoft.com/office/drawing/2014/main" id="{6DA47B19-6D70-EB75-77C5-17EA2B942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0FB72-5552-D433-7E30-3C0A76349417}"/>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378866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EB8-04C9-E52A-224B-A6CB43C614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EF2D5-846A-9D86-D565-9DCDB03490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287A3-4458-1A01-69C1-13F991BCEAD2}"/>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5" name="Footer Placeholder 4">
            <a:extLst>
              <a:ext uri="{FF2B5EF4-FFF2-40B4-BE49-F238E27FC236}">
                <a16:creationId xmlns:a16="http://schemas.microsoft.com/office/drawing/2014/main" id="{2C1AB13B-6ADA-1173-30E1-B57D88485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703EA-3C8F-40FA-F703-A320B80770EA}"/>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170082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839C-AB30-70CA-604B-013AB8A8A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540004-62C7-C8DC-A1E5-C8E512F135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249EA2-0349-6F7A-B597-EE053C6F5EC1}"/>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5" name="Footer Placeholder 4">
            <a:extLst>
              <a:ext uri="{FF2B5EF4-FFF2-40B4-BE49-F238E27FC236}">
                <a16:creationId xmlns:a16="http://schemas.microsoft.com/office/drawing/2014/main" id="{6CE40052-4C93-91DB-E07D-64A2C871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ECD6C-C738-4371-7B97-79CE0F294500}"/>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11097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7541-A647-2D7A-9264-A7630407A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CF5BD-0D1D-6278-44CF-52FBB29B8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70A9A1-D8EC-8F93-F1C1-32E4BDBBF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1C3EA7-A267-92ED-F8AB-DF5242076CE9}"/>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6" name="Footer Placeholder 5">
            <a:extLst>
              <a:ext uri="{FF2B5EF4-FFF2-40B4-BE49-F238E27FC236}">
                <a16:creationId xmlns:a16="http://schemas.microsoft.com/office/drawing/2014/main" id="{C6E14333-BF3C-1199-D0D2-C70021424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12700-9CEE-488F-F511-1CB201FC87C3}"/>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110203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C3C8-510E-0D7F-6DF9-EDF235A7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F32EFF-CCA0-B693-0EEE-A4D66EE1A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65B715-655A-0F79-6A29-84456A802E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CFE70-AE0C-D327-5883-0D6695AC38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2977A9-C896-0593-4D52-8C71DB9E2B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D1669A-FC93-DD5C-E230-FD848C826527}"/>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8" name="Footer Placeholder 7">
            <a:extLst>
              <a:ext uri="{FF2B5EF4-FFF2-40B4-BE49-F238E27FC236}">
                <a16:creationId xmlns:a16="http://schemas.microsoft.com/office/drawing/2014/main" id="{EF0C3175-82FD-BE3E-0126-B519AF22E9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B399C0-652C-6906-FE59-FBA82CFAD716}"/>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168857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0DCE-B83F-5814-46FE-DF9A6809A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36EBD6-01BD-5ED4-B7CE-D137C5CFA6A0}"/>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4" name="Footer Placeholder 3">
            <a:extLst>
              <a:ext uri="{FF2B5EF4-FFF2-40B4-BE49-F238E27FC236}">
                <a16:creationId xmlns:a16="http://schemas.microsoft.com/office/drawing/2014/main" id="{3C925014-F159-FF4E-DDDF-99DF90436E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7F9C24-F973-2A91-DA54-6A636BD00FAF}"/>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90716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5A1A95-51FC-2597-36B4-B3B64213B570}"/>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3" name="Footer Placeholder 2">
            <a:extLst>
              <a:ext uri="{FF2B5EF4-FFF2-40B4-BE49-F238E27FC236}">
                <a16:creationId xmlns:a16="http://schemas.microsoft.com/office/drawing/2014/main" id="{06244FEE-6792-9C08-F3C7-BF999568C7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7E3FF9-F69F-83A2-6567-2FCA67268971}"/>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23272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CA6B-715B-F754-198E-4867F84F7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A27BF2-B7C0-277D-3022-10B459262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D0CD1C-2979-4F69-1278-4C1BF147E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5FF9E-AA2F-7CEE-FDCE-BA0AD3A649D8}"/>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6" name="Footer Placeholder 5">
            <a:extLst>
              <a:ext uri="{FF2B5EF4-FFF2-40B4-BE49-F238E27FC236}">
                <a16:creationId xmlns:a16="http://schemas.microsoft.com/office/drawing/2014/main" id="{D4BA4A6A-C22F-7902-8E23-E07622DD6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548A0C-FC1A-EB9F-5265-6AE1420F2567}"/>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227242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7D33-4CAE-0ED8-67AF-4520824E0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BED161-B663-6A27-04F7-2798583E0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F8CC91-CA00-034D-EF9E-BB64A3A14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B2AB6-F34A-AD48-0B22-C4120E2E554D}"/>
              </a:ext>
            </a:extLst>
          </p:cNvPr>
          <p:cNvSpPr>
            <a:spLocks noGrp="1"/>
          </p:cNvSpPr>
          <p:nvPr>
            <p:ph type="dt" sz="half" idx="10"/>
          </p:nvPr>
        </p:nvSpPr>
        <p:spPr/>
        <p:txBody>
          <a:bodyPr/>
          <a:lstStyle/>
          <a:p>
            <a:fld id="{7727CCD6-9E4D-4202-90A2-0E58CF5AA291}" type="datetimeFigureOut">
              <a:rPr lang="en-US" smtClean="0"/>
              <a:t>5/7/2024</a:t>
            </a:fld>
            <a:endParaRPr lang="en-US"/>
          </a:p>
        </p:txBody>
      </p:sp>
      <p:sp>
        <p:nvSpPr>
          <p:cNvPr id="6" name="Footer Placeholder 5">
            <a:extLst>
              <a:ext uri="{FF2B5EF4-FFF2-40B4-BE49-F238E27FC236}">
                <a16:creationId xmlns:a16="http://schemas.microsoft.com/office/drawing/2014/main" id="{D083633D-DC7D-EEC4-E6F4-FE86D8391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9B547-7F71-30EF-8680-415415E0F10B}"/>
              </a:ext>
            </a:extLst>
          </p:cNvPr>
          <p:cNvSpPr>
            <a:spLocks noGrp="1"/>
          </p:cNvSpPr>
          <p:nvPr>
            <p:ph type="sldNum" sz="quarter" idx="12"/>
          </p:nvPr>
        </p:nvSpPr>
        <p:spPr/>
        <p:txBody>
          <a:bodyPr/>
          <a:lstStyle/>
          <a:p>
            <a:fld id="{264E6519-538E-48C5-AABD-ED2E7A19150D}" type="slidenum">
              <a:rPr lang="en-US" smtClean="0"/>
              <a:t>‹#›</a:t>
            </a:fld>
            <a:endParaRPr lang="en-US"/>
          </a:p>
        </p:txBody>
      </p:sp>
    </p:spTree>
    <p:extLst>
      <p:ext uri="{BB962C8B-B14F-4D97-AF65-F5344CB8AC3E}">
        <p14:creationId xmlns:p14="http://schemas.microsoft.com/office/powerpoint/2010/main" val="24729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F3432-F509-BF1F-2E73-3729CD127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AC715D-F133-868A-68E3-54F9CF5E6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0C1C-89B7-510A-2BA1-0BB4F621C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7CCD6-9E4D-4202-90A2-0E58CF5AA291}" type="datetimeFigureOut">
              <a:rPr lang="en-US" smtClean="0"/>
              <a:t>5/7/2024</a:t>
            </a:fld>
            <a:endParaRPr lang="en-US"/>
          </a:p>
        </p:txBody>
      </p:sp>
      <p:sp>
        <p:nvSpPr>
          <p:cNvPr id="5" name="Footer Placeholder 4">
            <a:extLst>
              <a:ext uri="{FF2B5EF4-FFF2-40B4-BE49-F238E27FC236}">
                <a16:creationId xmlns:a16="http://schemas.microsoft.com/office/drawing/2014/main" id="{70E6F848-00D9-E93A-815D-232A147B9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462222-7ABB-475F-D195-C339DDB853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E6519-538E-48C5-AABD-ED2E7A19150D}" type="slidenum">
              <a:rPr lang="en-US" smtClean="0"/>
              <a:t>‹#›</a:t>
            </a:fld>
            <a:endParaRPr lang="en-US"/>
          </a:p>
        </p:txBody>
      </p:sp>
    </p:spTree>
    <p:extLst>
      <p:ext uri="{BB962C8B-B14F-4D97-AF65-F5344CB8AC3E}">
        <p14:creationId xmlns:p14="http://schemas.microsoft.com/office/powerpoint/2010/main" val="937762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43F0-F97C-9E4D-33A1-09A5D92642B3}"/>
              </a:ext>
            </a:extLst>
          </p:cNvPr>
          <p:cNvSpPr>
            <a:spLocks noGrp="1"/>
          </p:cNvSpPr>
          <p:nvPr>
            <p:ph type="ctrTitle"/>
          </p:nvPr>
        </p:nvSpPr>
        <p:spPr>
          <a:xfrm>
            <a:off x="1523999" y="589822"/>
            <a:ext cx="9144000" cy="2133599"/>
          </a:xfrm>
        </p:spPr>
        <p:txBody>
          <a:bodyPr/>
          <a:lstStyle/>
          <a:p>
            <a:r>
              <a:rPr lang="en-US" dirty="0"/>
              <a:t>Domain Specific Languages (DSLs)</a:t>
            </a:r>
          </a:p>
        </p:txBody>
      </p:sp>
      <p:sp>
        <p:nvSpPr>
          <p:cNvPr id="3" name="Subtitle 2">
            <a:extLst>
              <a:ext uri="{FF2B5EF4-FFF2-40B4-BE49-F238E27FC236}">
                <a16:creationId xmlns:a16="http://schemas.microsoft.com/office/drawing/2014/main" id="{359FA72E-5D8D-BC0B-4480-941306641222}"/>
              </a:ext>
            </a:extLst>
          </p:cNvPr>
          <p:cNvSpPr>
            <a:spLocks noGrp="1"/>
          </p:cNvSpPr>
          <p:nvPr>
            <p:ph type="subTitle" idx="1"/>
          </p:nvPr>
        </p:nvSpPr>
        <p:spPr>
          <a:xfrm>
            <a:off x="1523999" y="2900433"/>
            <a:ext cx="9144000" cy="437225"/>
          </a:xfrm>
        </p:spPr>
        <p:txBody>
          <a:bodyPr>
            <a:noAutofit/>
          </a:bodyPr>
          <a:lstStyle/>
          <a:p>
            <a:r>
              <a:rPr lang="en-US" sz="2800" dirty="0"/>
              <a:t>What, Why, and How</a:t>
            </a:r>
          </a:p>
        </p:txBody>
      </p:sp>
      <p:sp>
        <p:nvSpPr>
          <p:cNvPr id="4" name="TextBox 3">
            <a:extLst>
              <a:ext uri="{FF2B5EF4-FFF2-40B4-BE49-F238E27FC236}">
                <a16:creationId xmlns:a16="http://schemas.microsoft.com/office/drawing/2014/main" id="{D71C045F-A12C-4B38-D76C-01F3AA547021}"/>
              </a:ext>
            </a:extLst>
          </p:cNvPr>
          <p:cNvSpPr txBox="1"/>
          <p:nvPr/>
        </p:nvSpPr>
        <p:spPr>
          <a:xfrm>
            <a:off x="2576909" y="3828970"/>
            <a:ext cx="7038181" cy="3108543"/>
          </a:xfrm>
          <a:prstGeom prst="rect">
            <a:avLst/>
          </a:prstGeom>
          <a:noFill/>
        </p:spPr>
        <p:txBody>
          <a:bodyPr wrap="square" rtlCol="0">
            <a:spAutoFit/>
          </a:bodyPr>
          <a:lstStyle/>
          <a:p>
            <a:r>
              <a:rPr lang="en-US" sz="2800" dirty="0">
                <a:latin typeface="Gabriola" panose="04040605051002020D02" pitchFamily="82" charset="0"/>
              </a:rPr>
              <a:t>Languages surround programmers, yet many programmers don't exploit linguistic insights.  Examining programs under a linguistic light can give you a better understanding of the tool you now use, and can teach you design principles for building elegant interfaces to your future programs.</a:t>
            </a:r>
          </a:p>
          <a:p>
            <a:r>
              <a:rPr lang="en-US" sz="2800" dirty="0">
                <a:latin typeface="Gabriola" panose="04040605051002020D02" pitchFamily="82" charset="0"/>
              </a:rPr>
              <a:t>					-- Jon Bentley</a:t>
            </a:r>
          </a:p>
          <a:p>
            <a:endParaRPr lang="en-US" sz="2800" dirty="0">
              <a:latin typeface="Gabriola" panose="04040605051002020D02" pitchFamily="82" charset="0"/>
            </a:endParaRPr>
          </a:p>
        </p:txBody>
      </p:sp>
    </p:spTree>
    <p:extLst>
      <p:ext uri="{BB962C8B-B14F-4D97-AF65-F5344CB8AC3E}">
        <p14:creationId xmlns:p14="http://schemas.microsoft.com/office/powerpoint/2010/main" val="9907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5245023" y="331149"/>
            <a:ext cx="1701953" cy="830997"/>
          </a:xfrm>
          <a:prstGeom prst="rect">
            <a:avLst/>
          </a:prstGeom>
          <a:noFill/>
        </p:spPr>
        <p:txBody>
          <a:bodyPr wrap="square">
            <a:spAutoFit/>
          </a:bodyPr>
          <a:lstStyle/>
          <a:p>
            <a:r>
              <a:rPr lang="en-US" sz="4800" dirty="0"/>
              <a:t>Easier</a:t>
            </a:r>
          </a:p>
        </p:txBody>
      </p:sp>
      <p:sp>
        <p:nvSpPr>
          <p:cNvPr id="2" name="TextBox 1">
            <a:extLst>
              <a:ext uri="{FF2B5EF4-FFF2-40B4-BE49-F238E27FC236}">
                <a16:creationId xmlns:a16="http://schemas.microsoft.com/office/drawing/2014/main" id="{7042C7EE-70B8-19BD-8D6A-D389C68A581D}"/>
              </a:ext>
            </a:extLst>
          </p:cNvPr>
          <p:cNvSpPr txBox="1"/>
          <p:nvPr/>
        </p:nvSpPr>
        <p:spPr>
          <a:xfrm>
            <a:off x="1856152" y="1400685"/>
            <a:ext cx="847969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is simply less to learn</a:t>
            </a:r>
          </a:p>
          <a:p>
            <a:pPr marL="285750" indent="-285750">
              <a:buFont typeface="Arial" panose="020B0604020202020204" pitchFamily="34" charset="0"/>
              <a:buChar char="•"/>
            </a:pPr>
            <a:r>
              <a:rPr lang="en-US" sz="2400" dirty="0"/>
              <a:t>There may be only one way to do something</a:t>
            </a:r>
          </a:p>
          <a:p>
            <a:pPr marL="285750" indent="-285750">
              <a:buFont typeface="Arial" panose="020B0604020202020204" pitchFamily="34" charset="0"/>
              <a:buChar char="•"/>
            </a:pPr>
            <a:r>
              <a:rPr lang="en-US" sz="2400" dirty="0"/>
              <a:t>This makes things easier for users, but also for the designer and implementer</a:t>
            </a:r>
          </a:p>
          <a:p>
            <a:pPr marL="285750" indent="-285750">
              <a:buFont typeface="Arial" panose="020B0604020202020204" pitchFamily="34" charset="0"/>
              <a:buChar char="•"/>
            </a:pPr>
            <a:r>
              <a:rPr lang="en-US" sz="2400" dirty="0"/>
              <a:t>It does mean we have to let go of our native elitism a bit</a:t>
            </a:r>
          </a:p>
          <a:p>
            <a:pPr marL="742950" lvl="1" indent="-285750">
              <a:buFont typeface="Arial" panose="020B0604020202020204" pitchFamily="34" charset="0"/>
              <a:buChar char="•"/>
            </a:pPr>
            <a:r>
              <a:rPr lang="en-US" sz="2400" dirty="0"/>
              <a:t>See: Empathy</a:t>
            </a:r>
          </a:p>
          <a:p>
            <a:pPr marL="285750" indent="-285750">
              <a:buFont typeface="Arial" panose="020B0604020202020204" pitchFamily="34" charset="0"/>
              <a:buChar char="•"/>
            </a:pPr>
            <a:r>
              <a:rPr lang="en-US" sz="2400" dirty="0"/>
              <a:t>You can make it hard if you want to</a:t>
            </a:r>
          </a:p>
          <a:p>
            <a:pPr marL="742950" lvl="1" indent="-285750">
              <a:buFont typeface="Arial" panose="020B0604020202020204" pitchFamily="34" charset="0"/>
              <a:buChar char="•"/>
            </a:pPr>
            <a:r>
              <a:rPr lang="en-US" sz="2400" dirty="0"/>
              <a:t>Some domains are bigger than others</a:t>
            </a:r>
          </a:p>
        </p:txBody>
      </p:sp>
    </p:spTree>
    <p:extLst>
      <p:ext uri="{BB962C8B-B14F-4D97-AF65-F5344CB8AC3E}">
        <p14:creationId xmlns:p14="http://schemas.microsoft.com/office/powerpoint/2010/main" val="89709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3450492" y="331149"/>
            <a:ext cx="5291015" cy="830997"/>
          </a:xfrm>
          <a:prstGeom prst="rect">
            <a:avLst/>
          </a:prstGeom>
          <a:noFill/>
        </p:spPr>
        <p:txBody>
          <a:bodyPr wrap="square">
            <a:spAutoFit/>
          </a:bodyPr>
          <a:lstStyle/>
          <a:p>
            <a:r>
              <a:rPr lang="en-US" sz="4800" dirty="0"/>
              <a:t>Problem Oriented</a:t>
            </a:r>
          </a:p>
        </p:txBody>
      </p:sp>
      <p:sp>
        <p:nvSpPr>
          <p:cNvPr id="2" name="TextBox 1">
            <a:extLst>
              <a:ext uri="{FF2B5EF4-FFF2-40B4-BE49-F238E27FC236}">
                <a16:creationId xmlns:a16="http://schemas.microsoft.com/office/drawing/2014/main" id="{7042C7EE-70B8-19BD-8D6A-D389C68A581D}"/>
              </a:ext>
            </a:extLst>
          </p:cNvPr>
          <p:cNvSpPr txBox="1"/>
          <p:nvPr/>
        </p:nvSpPr>
        <p:spPr>
          <a:xfrm>
            <a:off x="1938215" y="1162146"/>
            <a:ext cx="8479693"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It’s not your wheelhouse anymore; it’s theirs</a:t>
            </a:r>
          </a:p>
          <a:p>
            <a:pPr marL="285750" indent="-285750">
              <a:buFont typeface="Arial" panose="020B0604020202020204" pitchFamily="34" charset="0"/>
              <a:buChar char="•"/>
            </a:pPr>
            <a:r>
              <a:rPr lang="en-US" sz="2400" dirty="0"/>
              <a:t>You </a:t>
            </a:r>
            <a:r>
              <a:rPr lang="en-US" sz="2400" i="1" u="sng" dirty="0"/>
              <a:t>have to</a:t>
            </a:r>
            <a:r>
              <a:rPr lang="en-US" sz="2400" dirty="0"/>
              <a:t> learn the domain</a:t>
            </a:r>
          </a:p>
          <a:p>
            <a:pPr marL="742950" lvl="1" indent="-285750">
              <a:buFont typeface="Arial" panose="020B0604020202020204" pitchFamily="34" charset="0"/>
              <a:buChar char="•"/>
            </a:pPr>
            <a:r>
              <a:rPr lang="en-US" sz="2400" dirty="0"/>
              <a:t>Start with tools for programmers; write what you know</a:t>
            </a:r>
          </a:p>
          <a:p>
            <a:pPr marL="285750" indent="-285750">
              <a:buFont typeface="Arial" panose="020B0604020202020204" pitchFamily="34" charset="0"/>
              <a:buChar char="•"/>
            </a:pPr>
            <a:r>
              <a:rPr lang="en-US" sz="2400" dirty="0"/>
              <a:t>They still have to be applied and understood in context</a:t>
            </a:r>
          </a:p>
          <a:p>
            <a:pPr marL="742950" lvl="1" indent="-285750">
              <a:buFont typeface="Arial" panose="020B0604020202020204" pitchFamily="34" charset="0"/>
              <a:buChar char="•"/>
            </a:pPr>
            <a:r>
              <a:rPr lang="en-US" dirty="0">
                <a:solidFill>
                  <a:schemeClr val="accent5">
                    <a:lumMod val="75000"/>
                  </a:schemeClr>
                </a:solidFill>
                <a:latin typeface="Consolas" panose="020B0609020204030204" pitchFamily="49" charset="0"/>
              </a:rPr>
              <a:t>(?:[a-z0-9!#$%&amp;'*+/=?^_`{|}~-]+(?:\.[a-z0-9!#$%&amp;'*+/=?^_`{|}~-]+)*|"(?:[\x01-\x08\x0b\x0c\x0e-\x1f\x21\x23-\x5b\x5d-\x7f]|\\[\x01-\x09\x0b\x0c\x0e-\x7f])*")@(?:(?:[a-z0-9](?:[a-z0-9-]*[a-z0-9])?\.)+[a-z0-9](?:[a-z0-9-]*[a-z0-9])?|\[(?:(?:25[0-5]|2[0-4][0-9]|[01]?[0-9][0-9]?)\.){3}(?:25[0-5]|2[0-4][0-9]|[01]?[0-9][0-9]?|[a-z0-9-]*[a-z0-9]:(?:[\x01-\x08\x0b\x0c\x0e-\x1f\x21-\x5a\x53-\x7f]|\\[\x01-\x09\x0b\x0c\x0e-\x7f])+)\])</a:t>
            </a:r>
          </a:p>
          <a:p>
            <a:pPr marL="742950" lvl="1" indent="-285750">
              <a:buFont typeface="Arial" panose="020B0604020202020204" pitchFamily="34" charset="0"/>
              <a:buChar char="•"/>
            </a:pPr>
            <a:r>
              <a:rPr lang="en-US" dirty="0">
                <a:solidFill>
                  <a:schemeClr val="accent5">
                    <a:lumMod val="75000"/>
                  </a:schemeClr>
                </a:solidFill>
                <a:latin typeface="Consolas" panose="020B0609020204030204" pitchFamily="49" charset="0"/>
              </a:rPr>
              <a:t>^[A-Z0-9_!#$%&amp;'*+/=?`{|}~^-]+(?:\.[A-Z0-Z_!#$%&amp;'*+/=?`{|}~^-]+)*@[A-Z0-9-]+(?:\.[A-Z0-9-]+)*$</a:t>
            </a:r>
          </a:p>
          <a:p>
            <a:pPr marL="742950" lvl="1" indent="-285750">
              <a:buFont typeface="Arial" panose="020B0604020202020204" pitchFamily="34" charset="0"/>
              <a:buChar char="•"/>
            </a:pPr>
            <a:r>
              <a:rPr lang="en-US" dirty="0">
                <a:solidFill>
                  <a:schemeClr val="accent5">
                    <a:lumMod val="75000"/>
                  </a:schemeClr>
                </a:solidFill>
                <a:latin typeface="Consolas" panose="020B0609020204030204" pitchFamily="49" charset="0"/>
              </a:rPr>
              <a:t>^(([^:/?#]+):)?(//([^/?#]*))?([^?#]*)(\?([^#]*))?(#(.*))?</a:t>
            </a:r>
          </a:p>
          <a:p>
            <a:pPr marL="742950" lvl="1" indent="-285750">
              <a:buFont typeface="Arial" panose="020B0604020202020204" pitchFamily="34" charset="0"/>
              <a:buChar char="•"/>
            </a:pPr>
            <a:r>
              <a:rPr lang="en-US" dirty="0">
                <a:solidFill>
                  <a:schemeClr val="accent5">
                    <a:lumMod val="75000"/>
                  </a:schemeClr>
                </a:solidFill>
                <a:latin typeface="Consolas" panose="020B0609020204030204" pitchFamily="49" charset="0"/>
              </a:rPr>
              <a:t>^[\w-\.]+@([\w-]+\.)+[\w-]{2,4}$</a:t>
            </a:r>
          </a:p>
        </p:txBody>
      </p:sp>
    </p:spTree>
    <p:extLst>
      <p:ext uri="{BB962C8B-B14F-4D97-AF65-F5344CB8AC3E}">
        <p14:creationId xmlns:p14="http://schemas.microsoft.com/office/powerpoint/2010/main" val="1423280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58FFF2-BA2A-A677-78D3-CEAF8396A465}"/>
              </a:ext>
            </a:extLst>
          </p:cNvPr>
          <p:cNvSpPr txBox="1"/>
          <p:nvPr/>
        </p:nvSpPr>
        <p:spPr>
          <a:xfrm>
            <a:off x="4863361" y="310332"/>
            <a:ext cx="2465278" cy="830997"/>
          </a:xfrm>
          <a:prstGeom prst="rect">
            <a:avLst/>
          </a:prstGeom>
          <a:noFill/>
        </p:spPr>
        <p:txBody>
          <a:bodyPr wrap="square">
            <a:spAutoFit/>
          </a:bodyPr>
          <a:lstStyle/>
          <a:p>
            <a:r>
              <a:rPr lang="en-US" sz="4800" dirty="0"/>
              <a:t>Empathy</a:t>
            </a:r>
          </a:p>
        </p:txBody>
      </p:sp>
    </p:spTree>
    <p:extLst>
      <p:ext uri="{BB962C8B-B14F-4D97-AF65-F5344CB8AC3E}">
        <p14:creationId xmlns:p14="http://schemas.microsoft.com/office/powerpoint/2010/main" val="190469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58FFF2-BA2A-A677-78D3-CEAF8396A465}"/>
              </a:ext>
            </a:extLst>
          </p:cNvPr>
          <p:cNvSpPr txBox="1"/>
          <p:nvPr/>
        </p:nvSpPr>
        <p:spPr>
          <a:xfrm>
            <a:off x="4863361" y="310332"/>
            <a:ext cx="2465278" cy="830997"/>
          </a:xfrm>
          <a:prstGeom prst="rect">
            <a:avLst/>
          </a:prstGeom>
          <a:noFill/>
        </p:spPr>
        <p:txBody>
          <a:bodyPr wrap="square">
            <a:spAutoFit/>
          </a:bodyPr>
          <a:lstStyle/>
          <a:p>
            <a:r>
              <a:rPr lang="en-US" sz="4800" dirty="0"/>
              <a:t>Empathy</a:t>
            </a:r>
          </a:p>
        </p:txBody>
      </p:sp>
      <p:sp>
        <p:nvSpPr>
          <p:cNvPr id="2" name="TextBox 1">
            <a:extLst>
              <a:ext uri="{FF2B5EF4-FFF2-40B4-BE49-F238E27FC236}">
                <a16:creationId xmlns:a16="http://schemas.microsoft.com/office/drawing/2014/main" id="{F8FFDE38-EF59-91B5-72B2-08B37B301DEF}"/>
              </a:ext>
            </a:extLst>
          </p:cNvPr>
          <p:cNvSpPr txBox="1"/>
          <p:nvPr/>
        </p:nvSpPr>
        <p:spPr>
          <a:xfrm>
            <a:off x="1999460" y="1284689"/>
            <a:ext cx="819308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Have you ever used a language or tool and felt completely lost or frustrated?</a:t>
            </a:r>
          </a:p>
          <a:p>
            <a:pPr marL="285750" indent="-285750">
              <a:buFont typeface="Arial" panose="020B0604020202020204" pitchFamily="34" charset="0"/>
              <a:buChar char="•"/>
            </a:pPr>
            <a:r>
              <a:rPr lang="en-US" sz="2400" dirty="0"/>
              <a:t>Did you wish the person who made it…</a:t>
            </a:r>
          </a:p>
          <a:p>
            <a:pPr marL="742950" lvl="1" indent="-285750">
              <a:buFont typeface="Arial" panose="020B0604020202020204" pitchFamily="34" charset="0"/>
              <a:buChar char="•"/>
            </a:pPr>
            <a:r>
              <a:rPr lang="en-US" sz="2400" dirty="0"/>
              <a:t>Cared about how users might feel more than their design?</a:t>
            </a:r>
          </a:p>
          <a:p>
            <a:pPr marL="742950" lvl="1" indent="-285750">
              <a:buFont typeface="Arial" panose="020B0604020202020204" pitchFamily="34" charset="0"/>
              <a:buChar char="•"/>
            </a:pPr>
            <a:r>
              <a:rPr lang="en-US" sz="2400" dirty="0"/>
              <a:t>Offered more affordances, helping hands, or docs?</a:t>
            </a:r>
          </a:p>
          <a:p>
            <a:pPr marL="742950" lvl="1" indent="-285750">
              <a:buFont typeface="Arial" panose="020B0604020202020204" pitchFamily="34" charset="0"/>
              <a:buChar char="•"/>
            </a:pPr>
            <a:r>
              <a:rPr lang="en-US" sz="2400" dirty="0"/>
              <a:t>Would just die?</a:t>
            </a:r>
          </a:p>
          <a:p>
            <a:pPr marL="285750" indent="-285750">
              <a:buFont typeface="Arial" panose="020B0604020202020204" pitchFamily="34" charset="0"/>
              <a:buChar char="•"/>
            </a:pPr>
            <a:r>
              <a:rPr lang="en-US" sz="2400" dirty="0"/>
              <a:t>Have you ever gotten feedback on something you built and thought the user…</a:t>
            </a:r>
          </a:p>
          <a:p>
            <a:pPr marL="742950" lvl="1" indent="-285750">
              <a:buFont typeface="Arial" panose="020B0604020202020204" pitchFamily="34" charset="0"/>
              <a:buChar char="•"/>
            </a:pPr>
            <a:r>
              <a:rPr lang="en-US" sz="2400" dirty="0"/>
              <a:t>Had great insight, and you made the change they wanted</a:t>
            </a:r>
          </a:p>
          <a:p>
            <a:pPr marL="742950" lvl="1" indent="-285750">
              <a:buFont typeface="Arial" panose="020B0604020202020204" pitchFamily="34" charset="0"/>
              <a:buChar char="•"/>
            </a:pPr>
            <a:r>
              <a:rPr lang="en-US" sz="2400" dirty="0"/>
              <a:t>Was well-intentioned, wrong, and worthy of a lengthy response detailing why</a:t>
            </a:r>
          </a:p>
          <a:p>
            <a:pPr marL="742950" lvl="1" indent="-285750">
              <a:buFont typeface="Arial" panose="020B0604020202020204" pitchFamily="34" charset="0"/>
              <a:buChar char="•"/>
            </a:pPr>
            <a:r>
              <a:rPr lang="en-US" sz="2400" dirty="0"/>
              <a:t>Was too stupid to understand your brilliant design, and never would, but still worthy of a lengthy reply</a:t>
            </a:r>
          </a:p>
          <a:p>
            <a:pPr marL="285750" indent="-285750">
              <a:buFont typeface="Arial" panose="020B0604020202020204" pitchFamily="34" charset="0"/>
              <a:buChar char="•"/>
            </a:pPr>
            <a:r>
              <a:rPr lang="en-US" sz="2400" dirty="0"/>
              <a:t>Remember why you’re building a DSL</a:t>
            </a:r>
          </a:p>
        </p:txBody>
      </p:sp>
    </p:spTree>
    <p:extLst>
      <p:ext uri="{BB962C8B-B14F-4D97-AF65-F5344CB8AC3E}">
        <p14:creationId xmlns:p14="http://schemas.microsoft.com/office/powerpoint/2010/main" val="367917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2790092" y="299344"/>
            <a:ext cx="6611815" cy="830997"/>
          </a:xfrm>
          <a:prstGeom prst="rect">
            <a:avLst/>
          </a:prstGeom>
          <a:noFill/>
        </p:spPr>
        <p:txBody>
          <a:bodyPr wrap="square">
            <a:spAutoFit/>
          </a:bodyPr>
          <a:lstStyle/>
          <a:p>
            <a:r>
              <a:rPr lang="en-US" sz="4800" dirty="0"/>
              <a:t>How do you make a DSL?</a:t>
            </a:r>
          </a:p>
        </p:txBody>
      </p:sp>
      <p:sp>
        <p:nvSpPr>
          <p:cNvPr id="2" name="TextBox 1">
            <a:extLst>
              <a:ext uri="{FF2B5EF4-FFF2-40B4-BE49-F238E27FC236}">
                <a16:creationId xmlns:a16="http://schemas.microsoft.com/office/drawing/2014/main" id="{7E7A8EC3-31BE-D150-70F1-20B944B2CE93}"/>
              </a:ext>
            </a:extLst>
          </p:cNvPr>
          <p:cNvSpPr txBox="1"/>
          <p:nvPr/>
        </p:nvSpPr>
        <p:spPr>
          <a:xfrm>
            <a:off x="1668985" y="1492738"/>
            <a:ext cx="8854027" cy="4524315"/>
          </a:xfrm>
          <a:prstGeom prst="rect">
            <a:avLst/>
          </a:prstGeom>
          <a:noFill/>
        </p:spPr>
        <p:txBody>
          <a:bodyPr wrap="none" rtlCol="0">
            <a:spAutoFit/>
          </a:bodyPr>
          <a:lstStyle/>
          <a:p>
            <a:pPr marL="285750" indent="-285750">
              <a:buFont typeface="Arial" panose="020B0604020202020204" pitchFamily="34" charset="0"/>
              <a:buChar char="•"/>
            </a:pPr>
            <a:r>
              <a:rPr lang="en-US" sz="2400" dirty="0"/>
              <a:t>Internal (embedded) vs External DSLs</a:t>
            </a:r>
          </a:p>
          <a:p>
            <a:pPr marL="742950" lvl="1" indent="-285750">
              <a:buFont typeface="Arial" panose="020B0604020202020204" pitchFamily="34" charset="0"/>
              <a:buChar char="•"/>
            </a:pPr>
            <a:r>
              <a:rPr lang="en-US" sz="2400" dirty="0"/>
              <a:t>Syntax of the host language vs string parsing</a:t>
            </a:r>
          </a:p>
          <a:p>
            <a:pPr marL="285750" indent="-285750">
              <a:buFont typeface="Arial" panose="020B0604020202020204" pitchFamily="34" charset="0"/>
              <a:buChar char="•"/>
            </a:pPr>
            <a:r>
              <a:rPr lang="en-US" sz="2400" dirty="0"/>
              <a:t>Syntax and Semantics</a:t>
            </a:r>
          </a:p>
          <a:p>
            <a:pPr marL="742950" lvl="1" indent="-285750">
              <a:buFont typeface="Arial" panose="020B0604020202020204" pitchFamily="34" charset="0"/>
              <a:buChar char="•"/>
            </a:pPr>
            <a:r>
              <a:rPr lang="en-US" sz="2400" dirty="0"/>
              <a:t>What things look like, and what they mean</a:t>
            </a:r>
          </a:p>
          <a:p>
            <a:pPr marL="285750" indent="-285750">
              <a:buFont typeface="Arial" panose="020B0604020202020204" pitchFamily="34" charset="0"/>
              <a:buChar char="•"/>
            </a:pPr>
            <a:r>
              <a:rPr lang="en-US" sz="2400" dirty="0"/>
              <a:t>Through the Looking Glass</a:t>
            </a:r>
          </a:p>
          <a:p>
            <a:pPr marL="742950" lvl="1" indent="-285750">
              <a:buFont typeface="Arial" panose="020B0604020202020204" pitchFamily="34" charset="0"/>
              <a:buChar char="•"/>
            </a:pPr>
            <a:r>
              <a:rPr lang="en-US" sz="2400" dirty="0"/>
              <a:t>There are languages you use to define and construct languages.</a:t>
            </a:r>
          </a:p>
          <a:p>
            <a:pPr marL="285750" indent="-285750">
              <a:buFont typeface="Arial" panose="020B0604020202020204" pitchFamily="34" charset="0"/>
              <a:buChar char="•"/>
            </a:pPr>
            <a:r>
              <a:rPr lang="en-US" sz="2400" dirty="0"/>
              <a:t>Sequence, alternation, repetition</a:t>
            </a:r>
          </a:p>
          <a:p>
            <a:pPr marL="285750" indent="-285750">
              <a:buFont typeface="Arial" panose="020B0604020202020204" pitchFamily="34" charset="0"/>
              <a:buChar char="•"/>
            </a:pPr>
            <a:r>
              <a:rPr lang="en-US" sz="2400" dirty="0"/>
              <a:t>Defining the grammar</a:t>
            </a:r>
          </a:p>
          <a:p>
            <a:pPr marL="742950" lvl="1" indent="-285750">
              <a:buFont typeface="Arial" panose="020B0604020202020204" pitchFamily="34" charset="0"/>
              <a:buChar char="•"/>
            </a:pPr>
            <a:r>
              <a:rPr lang="en-US" sz="2400" dirty="0"/>
              <a:t>BNF, *BNF, PEG, McKeeman, ANTLR, YACC+LEX, WSN, …</a:t>
            </a:r>
          </a:p>
          <a:p>
            <a:pPr marL="742950" lvl="1" indent="-285750">
              <a:buFont typeface="Arial" panose="020B0604020202020204" pitchFamily="34" charset="0"/>
              <a:buChar char="•"/>
            </a:pPr>
            <a:r>
              <a:rPr lang="en-US" sz="2400" dirty="0"/>
              <a:t>Terminals, non-terminals, production rules, oh my</a:t>
            </a:r>
            <a:endParaRPr lang="en-US" sz="2400" dirty="0">
              <a:solidFill>
                <a:schemeClr val="accent2">
                  <a:lumMod val="75000"/>
                </a:schemeClr>
              </a:solidFill>
            </a:endParaRPr>
          </a:p>
          <a:p>
            <a:pPr marL="285750" indent="-285750">
              <a:buFont typeface="Arial" panose="020B0604020202020204" pitchFamily="34" charset="0"/>
              <a:buChar char="•"/>
            </a:pPr>
            <a:r>
              <a:rPr lang="en-US" sz="2400" dirty="0"/>
              <a:t>You do </a:t>
            </a:r>
            <a:r>
              <a:rPr lang="en-US" sz="2400" i="1" dirty="0"/>
              <a:t>NOT </a:t>
            </a:r>
            <a:r>
              <a:rPr lang="en-US" sz="2400" dirty="0"/>
              <a:t>need to know theory to build useful DSLs</a:t>
            </a:r>
          </a:p>
          <a:p>
            <a:pPr marL="742950" lvl="1" indent="-285750">
              <a:buFont typeface="Arial" panose="020B0604020202020204" pitchFamily="34" charset="0"/>
              <a:buChar char="•"/>
            </a:pPr>
            <a:r>
              <a:rPr lang="en-US" sz="2400" dirty="0"/>
              <a:t>As your needs grow, so should your understanding</a:t>
            </a:r>
          </a:p>
        </p:txBody>
      </p:sp>
    </p:spTree>
    <p:extLst>
      <p:ext uri="{BB962C8B-B14F-4D97-AF65-F5344CB8AC3E}">
        <p14:creationId xmlns:p14="http://schemas.microsoft.com/office/powerpoint/2010/main" val="77945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3093057" y="323198"/>
            <a:ext cx="6005885" cy="1261884"/>
          </a:xfrm>
          <a:prstGeom prst="rect">
            <a:avLst/>
          </a:prstGeom>
          <a:noFill/>
        </p:spPr>
        <p:txBody>
          <a:bodyPr wrap="square">
            <a:spAutoFit/>
          </a:bodyPr>
          <a:lstStyle/>
          <a:p>
            <a:pPr algn="ctr"/>
            <a:r>
              <a:rPr lang="en-US" sz="4800" dirty="0"/>
              <a:t>Lexical Analysis</a:t>
            </a:r>
          </a:p>
          <a:p>
            <a:pPr algn="ctr"/>
            <a:r>
              <a:rPr lang="en-US" sz="2800" dirty="0"/>
              <a:t>(</a:t>
            </a:r>
            <a:r>
              <a:rPr lang="en-US" sz="2800" dirty="0" err="1"/>
              <a:t>Lexing</a:t>
            </a:r>
            <a:r>
              <a:rPr lang="en-US" sz="2800" dirty="0"/>
              <a:t>, Tokenization)</a:t>
            </a:r>
          </a:p>
        </p:txBody>
      </p:sp>
      <p:sp>
        <p:nvSpPr>
          <p:cNvPr id="2" name="TextBox 1">
            <a:extLst>
              <a:ext uri="{FF2B5EF4-FFF2-40B4-BE49-F238E27FC236}">
                <a16:creationId xmlns:a16="http://schemas.microsoft.com/office/drawing/2014/main" id="{B2E7A3F6-BABC-6F91-B044-7D9A6C4E2664}"/>
              </a:ext>
            </a:extLst>
          </p:cNvPr>
          <p:cNvSpPr txBox="1"/>
          <p:nvPr/>
        </p:nvSpPr>
        <p:spPr>
          <a:xfrm>
            <a:off x="2085058" y="1916264"/>
            <a:ext cx="8021881"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Step through the input, one value at a time, noting what goes together and when you get to the end of a group or token; see if the words are spelled right</a:t>
            </a:r>
          </a:p>
          <a:p>
            <a:pPr marL="285750" indent="-285750">
              <a:buFont typeface="Arial" panose="020B0604020202020204" pitchFamily="34" charset="0"/>
              <a:buChar char="•"/>
            </a:pPr>
            <a:r>
              <a:rPr lang="en-US" sz="2400" dirty="0"/>
              <a:t>A </a:t>
            </a:r>
            <a:r>
              <a:rPr lang="en-US" sz="2400" i="1" dirty="0"/>
              <a:t>token</a:t>
            </a:r>
            <a:r>
              <a:rPr lang="en-US" sz="2400" dirty="0"/>
              <a:t> might be one symbol, like </a:t>
            </a:r>
            <a:r>
              <a:rPr lang="en-US" sz="2400" b="1" dirty="0">
                <a:solidFill>
                  <a:schemeClr val="accent1">
                    <a:lumMod val="75000"/>
                  </a:schemeClr>
                </a:solidFill>
              </a:rPr>
              <a:t>+</a:t>
            </a:r>
            <a:r>
              <a:rPr lang="en-US" sz="2400" dirty="0"/>
              <a:t>, or a group of letters that matches the rules for an identifier or keyword</a:t>
            </a:r>
          </a:p>
          <a:p>
            <a:pPr marL="285750" indent="-285750">
              <a:buFont typeface="Arial" panose="020B0604020202020204" pitchFamily="34" charset="0"/>
              <a:buChar char="•"/>
            </a:pPr>
            <a:r>
              <a:rPr lang="en-US" sz="2400" dirty="0"/>
              <a:t>Terminal and non-terminal are key terms </a:t>
            </a:r>
            <a:r>
              <a:rPr lang="en-US" sz="2400" dirty="0">
                <a:solidFill>
                  <a:srgbClr val="C00000"/>
                </a:solidFill>
              </a:rPr>
              <a:t>(%int-</a:t>
            </a:r>
            <a:r>
              <a:rPr lang="en-US" sz="2400" dirty="0" err="1">
                <a:solidFill>
                  <a:srgbClr val="C00000"/>
                </a:solidFill>
              </a:rPr>
              <a:t>parser.red</a:t>
            </a:r>
            <a:r>
              <a:rPr lang="en-US" sz="2400" dirty="0">
                <a:solidFill>
                  <a:srgbClr val="C00000"/>
                </a:solidFill>
              </a:rPr>
              <a:t>)</a:t>
            </a:r>
          </a:p>
          <a:p>
            <a:pPr marL="285750" indent="-285750">
              <a:buFont typeface="Arial" panose="020B0604020202020204" pitchFamily="34" charset="0"/>
              <a:buChar char="•"/>
            </a:pPr>
            <a:r>
              <a:rPr lang="en-US" sz="2400" dirty="0"/>
              <a:t>Nesting and recursion are fun, until they’re not</a:t>
            </a:r>
          </a:p>
          <a:p>
            <a:pPr marL="285750" indent="-285750">
              <a:buFont typeface="Arial" panose="020B0604020202020204" pitchFamily="34" charset="0"/>
              <a:buChar char="•"/>
            </a:pPr>
            <a:r>
              <a:rPr lang="en-US" sz="2400" dirty="0"/>
              <a:t>Things to practice on: dates, times, IP addresses, URLs; small formats like INI files</a:t>
            </a:r>
          </a:p>
          <a:p>
            <a:pPr marL="285750" indent="-285750">
              <a:buFont typeface="Arial" panose="020B0604020202020204" pitchFamily="34" charset="0"/>
              <a:buChar char="•"/>
            </a:pPr>
            <a:r>
              <a:rPr lang="en-US" sz="2400" i="1" dirty="0">
                <a:solidFill>
                  <a:schemeClr val="accent2">
                    <a:lumMod val="75000"/>
                  </a:schemeClr>
                </a:solidFill>
              </a:rPr>
              <a:t>What can’t you parse with a regex?</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55264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3307742" y="307295"/>
            <a:ext cx="5576515" cy="1261884"/>
          </a:xfrm>
          <a:prstGeom prst="rect">
            <a:avLst/>
          </a:prstGeom>
          <a:noFill/>
        </p:spPr>
        <p:txBody>
          <a:bodyPr wrap="square">
            <a:spAutoFit/>
          </a:bodyPr>
          <a:lstStyle/>
          <a:p>
            <a:pPr algn="ctr"/>
            <a:r>
              <a:rPr lang="en-US" sz="4800" dirty="0"/>
              <a:t>Parsing</a:t>
            </a:r>
          </a:p>
          <a:p>
            <a:pPr algn="ctr"/>
            <a:r>
              <a:rPr lang="en-US" sz="2800" dirty="0"/>
              <a:t>(Semantic Analysis)</a:t>
            </a:r>
          </a:p>
        </p:txBody>
      </p:sp>
      <p:sp>
        <p:nvSpPr>
          <p:cNvPr id="2" name="TextBox 1">
            <a:extLst>
              <a:ext uri="{FF2B5EF4-FFF2-40B4-BE49-F238E27FC236}">
                <a16:creationId xmlns:a16="http://schemas.microsoft.com/office/drawing/2014/main" id="{44A31069-82AD-1938-9BC8-508311626EB7}"/>
              </a:ext>
            </a:extLst>
          </p:cNvPr>
          <p:cNvSpPr txBox="1"/>
          <p:nvPr/>
        </p:nvSpPr>
        <p:spPr>
          <a:xfrm>
            <a:off x="1729751" y="1892411"/>
            <a:ext cx="873249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Types of parsers: Recursive Descent, Shift-Reduce, Vaughn-Pratt(TDOP), Parser Combinators</a:t>
            </a:r>
          </a:p>
          <a:p>
            <a:pPr marL="285750" indent="-285750">
              <a:buFont typeface="Arial" panose="020B0604020202020204" pitchFamily="34" charset="0"/>
              <a:buChar char="•"/>
            </a:pPr>
            <a:r>
              <a:rPr lang="en-US" sz="2400" dirty="0"/>
              <a:t>Operator precedence; try not to need it, at least at first</a:t>
            </a:r>
          </a:p>
          <a:p>
            <a:pPr marL="285750" indent="-285750">
              <a:buFont typeface="Arial" panose="020B0604020202020204" pitchFamily="34" charset="0"/>
              <a:buChar char="•"/>
            </a:pPr>
            <a:r>
              <a:rPr lang="en-US" sz="2400" dirty="0"/>
              <a:t>Generally builds a tree (AST), like diagramming a sentence</a:t>
            </a:r>
          </a:p>
          <a:p>
            <a:pPr marL="742950" lvl="1" indent="-285750">
              <a:buFont typeface="Arial" panose="020B0604020202020204" pitchFamily="34" charset="0"/>
              <a:buChar char="•"/>
            </a:pPr>
            <a:r>
              <a:rPr lang="en-US" sz="2400" dirty="0"/>
              <a:t>Once you have the tree, you can determine if a sentence, statement, or input is well-formed.</a:t>
            </a:r>
          </a:p>
          <a:p>
            <a:pPr marL="742950" lvl="1" indent="-285750">
              <a:buFont typeface="Arial" panose="020B0604020202020204" pitchFamily="34" charset="0"/>
              <a:buChar char="•"/>
            </a:pPr>
            <a:r>
              <a:rPr lang="en-US" sz="2400" dirty="0"/>
              <a:t>An AST usually forgets all about the syntax. The text has become values, which could originally have been in any language.</a:t>
            </a:r>
          </a:p>
          <a:p>
            <a:pPr marL="285750" indent="-285750">
              <a:buFont typeface="Arial" panose="020B0604020202020204" pitchFamily="34" charset="0"/>
              <a:buChar char="•"/>
            </a:pPr>
            <a:r>
              <a:rPr lang="en-US" sz="2400" dirty="0" err="1"/>
              <a:t>Scannerless</a:t>
            </a:r>
            <a:r>
              <a:rPr lang="en-US" sz="2400" dirty="0"/>
              <a:t> parsing doesn’t run a </a:t>
            </a:r>
            <a:r>
              <a:rPr lang="en-US" sz="2400" dirty="0" err="1"/>
              <a:t>lexer</a:t>
            </a:r>
            <a:r>
              <a:rPr lang="en-US" sz="2400" dirty="0"/>
              <a:t> first, it processes data as it encounters it.</a:t>
            </a:r>
          </a:p>
        </p:txBody>
      </p:sp>
    </p:spTree>
    <p:extLst>
      <p:ext uri="{BB962C8B-B14F-4D97-AF65-F5344CB8AC3E}">
        <p14:creationId xmlns:p14="http://schemas.microsoft.com/office/powerpoint/2010/main" val="3941041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ACB12-EA39-D9B5-65EF-AFEC2375FEB6}"/>
              </a:ext>
            </a:extLst>
          </p:cNvPr>
          <p:cNvSpPr>
            <a:spLocks noGrp="1"/>
          </p:cNvSpPr>
          <p:nvPr>
            <p:ph idx="1"/>
          </p:nvPr>
        </p:nvSpPr>
        <p:spPr>
          <a:xfrm>
            <a:off x="838200" y="548640"/>
            <a:ext cx="10515600" cy="5860111"/>
          </a:xfrm>
        </p:spPr>
        <p:txBody>
          <a:bodyPr>
            <a:noAutofit/>
          </a:bodyPr>
          <a:lstStyle/>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Simple DSL with string splitting</a:t>
            </a:r>
          </a:p>
          <a:p>
            <a:pPr marL="0" indent="0" defTabSz="365760">
              <a:spcBef>
                <a:spcPts val="600"/>
              </a:spcBef>
              <a:buNone/>
              <a:tabLst>
                <a:tab pos="365760" algn="l"/>
              </a:tabLst>
            </a:pPr>
            <a:endParaRPr lang="en-US" sz="1200" dirty="0">
              <a:solidFill>
                <a:schemeClr val="accent1">
                  <a:lumMod val="75000"/>
                </a:schemeClr>
              </a:solidFill>
              <a:latin typeface="Consolas" panose="020B0609020204030204" pitchFamily="49" charset="0"/>
            </a:endParaRP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Commands</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say-hello:   </a:t>
            </a:r>
            <a:r>
              <a:rPr lang="en-US" sz="1200" dirty="0" err="1">
                <a:solidFill>
                  <a:schemeClr val="accent1">
                    <a:lumMod val="75000"/>
                  </a:schemeClr>
                </a:solidFill>
                <a:latin typeface="Consolas" panose="020B0609020204030204" pitchFamily="49" charset="0"/>
              </a:rPr>
              <a:t>func</a:t>
            </a:r>
            <a:r>
              <a:rPr lang="en-US" sz="1200" dirty="0">
                <a:solidFill>
                  <a:schemeClr val="accent1">
                    <a:lumMod val="75000"/>
                  </a:schemeClr>
                </a:solidFill>
                <a:latin typeface="Consolas" panose="020B0609020204030204" pitchFamily="49" charset="0"/>
              </a:rPr>
              <a:t> [name][print ["Hello" any [name "...anybody there?"]]]</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say-goodbye: </a:t>
            </a:r>
            <a:r>
              <a:rPr lang="en-US" sz="1200" dirty="0" err="1">
                <a:solidFill>
                  <a:schemeClr val="accent1">
                    <a:lumMod val="75000"/>
                  </a:schemeClr>
                </a:solidFill>
                <a:latin typeface="Consolas" panose="020B0609020204030204" pitchFamily="49" charset="0"/>
              </a:rPr>
              <a:t>func</a:t>
            </a:r>
            <a:r>
              <a:rPr lang="en-US" sz="1200" dirty="0">
                <a:solidFill>
                  <a:schemeClr val="accent1">
                    <a:lumMod val="75000"/>
                  </a:schemeClr>
                </a:solidFill>
                <a:latin typeface="Consolas" panose="020B0609020204030204" pitchFamily="49" charset="0"/>
              </a:rPr>
              <a:t> [name][print ["Goodbye" any [name "Whoever you are"]]]</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say-something-random: does [</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print random/only ["I wish I were taller" "There is no spoon" "Avast ye scurvy dogs!"]</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a:t>
            </a:r>
          </a:p>
          <a:p>
            <a:pPr marL="0" indent="0" defTabSz="365760">
              <a:spcBef>
                <a:spcPts val="600"/>
              </a:spcBef>
              <a:buNone/>
              <a:tabLst>
                <a:tab pos="365760" algn="l"/>
              </a:tabLst>
            </a:pPr>
            <a:endParaRPr lang="en-US" sz="1200" dirty="0">
              <a:solidFill>
                <a:schemeClr val="accent1">
                  <a:lumMod val="75000"/>
                </a:schemeClr>
              </a:solidFill>
              <a:latin typeface="Consolas" panose="020B0609020204030204" pitchFamily="49" charset="0"/>
            </a:endParaRP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ask-a-question: does [</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print random/only [</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"Do you like </a:t>
            </a:r>
            <a:r>
              <a:rPr lang="en-US" sz="1200" dirty="0" err="1">
                <a:solidFill>
                  <a:schemeClr val="accent1">
                    <a:lumMod val="75000"/>
                  </a:schemeClr>
                </a:solidFill>
                <a:latin typeface="Consolas" panose="020B0609020204030204" pitchFamily="49" charset="0"/>
              </a:rPr>
              <a:t>Javascript</a:t>
            </a:r>
            <a:r>
              <a:rPr lang="en-US" sz="1200" dirty="0">
                <a:solidFill>
                  <a:schemeClr val="accent1">
                    <a:lumMod val="75000"/>
                  </a:schemeClr>
                </a:solidFill>
                <a:latin typeface="Consolas" panose="020B0609020204030204" pitchFamily="49" charset="0"/>
              </a:rPr>
              <a:t> as much as I do?"</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"How many people are in this room right now?"</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"Is the voltage low in here, or is it just me?"</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a:t>
            </a:r>
          </a:p>
          <a:p>
            <a:pPr marL="0" indent="0" defTabSz="365760">
              <a:spcBef>
                <a:spcPts val="600"/>
              </a:spcBef>
              <a:buNone/>
              <a:tabLst>
                <a:tab pos="365760" algn="l"/>
              </a:tabLst>
            </a:pPr>
            <a:endParaRPr lang="en-US" sz="1200" dirty="0">
              <a:solidFill>
                <a:schemeClr val="accent1">
                  <a:lumMod val="75000"/>
                </a:schemeClr>
              </a:solidFill>
              <a:latin typeface="Consolas" panose="020B0609020204030204" pitchFamily="49" charset="0"/>
            </a:endParaRP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ask-for-help: does [</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print random/only ["Can I get some assistance?" "Little help here? " "Help!"]</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blah-blah-blah: does [</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	print "I see you typing, but I have no idea what you're saying."</a:t>
            </a:r>
          </a:p>
          <a:p>
            <a:pPr marL="0" indent="0" defTabSz="365760">
              <a:spcBef>
                <a:spcPts val="600"/>
              </a:spcBef>
              <a:buNone/>
              <a:tabLst>
                <a:tab pos="365760" algn="l"/>
              </a:tabLst>
            </a:pPr>
            <a:r>
              <a:rPr lang="en-US" sz="1200" dirty="0">
                <a:solidFill>
                  <a:schemeClr val="accent1">
                    <a:lumMod val="75000"/>
                  </a:schemeClr>
                </a:solidFill>
                <a:latin typeface="Consolas" panose="020B0609020204030204" pitchFamily="49" charset="0"/>
              </a:rPr>
              <a:t>]</a:t>
            </a:r>
          </a:p>
        </p:txBody>
      </p:sp>
    </p:spTree>
    <p:extLst>
      <p:ext uri="{BB962C8B-B14F-4D97-AF65-F5344CB8AC3E}">
        <p14:creationId xmlns:p14="http://schemas.microsoft.com/office/powerpoint/2010/main" val="227925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0091F-9ED2-AD2C-1014-48BF9FD59FE2}"/>
              </a:ext>
            </a:extLst>
          </p:cNvPr>
          <p:cNvSpPr>
            <a:spLocks noGrp="1"/>
          </p:cNvSpPr>
          <p:nvPr>
            <p:ph idx="1"/>
          </p:nvPr>
        </p:nvSpPr>
        <p:spPr>
          <a:xfrm>
            <a:off x="838200" y="310101"/>
            <a:ext cx="10515600" cy="6233822"/>
          </a:xfrm>
        </p:spPr>
        <p:txBody>
          <a:bodyPr>
            <a:noAutofit/>
          </a:bodyPr>
          <a:lstStyle/>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Input Processing</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done?: no</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repeat </a:t>
            </a:r>
            <a:r>
              <a:rPr lang="en-US" sz="1100" dirty="0" err="1">
                <a:solidFill>
                  <a:schemeClr val="accent1">
                    <a:lumMod val="75000"/>
                  </a:schemeClr>
                </a:solidFill>
                <a:latin typeface="Consolas" panose="020B0609020204030204" pitchFamily="49" charset="0"/>
              </a:rPr>
              <a:t>i</a:t>
            </a:r>
            <a:r>
              <a:rPr lang="en-US" sz="1100" dirty="0">
                <a:solidFill>
                  <a:schemeClr val="accent1">
                    <a:lumMod val="75000"/>
                  </a:schemeClr>
                </a:solidFill>
                <a:latin typeface="Consolas" panose="020B0609020204030204" pitchFamily="49" charset="0"/>
              </a:rPr>
              <a:t> 5 [	; limit a session to 5 commands</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t>
            </a:r>
            <a:r>
              <a:rPr lang="en-US" sz="1100" dirty="0" err="1">
                <a:solidFill>
                  <a:schemeClr val="accent1">
                    <a:lumMod val="75000"/>
                  </a:schemeClr>
                </a:solidFill>
                <a:latin typeface="Consolas" panose="020B0609020204030204" pitchFamily="49" charset="0"/>
              </a:rPr>
              <a:t>cmd</a:t>
            </a:r>
            <a:r>
              <a:rPr lang="en-US" sz="1100" dirty="0">
                <a:solidFill>
                  <a:schemeClr val="accent1">
                    <a:lumMod val="75000"/>
                  </a:schemeClr>
                </a:solidFill>
                <a:latin typeface="Consolas" panose="020B0609020204030204" pitchFamily="49" charset="0"/>
              </a:rPr>
              <a:t>: ask "Enter a command: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words: split </a:t>
            </a:r>
            <a:r>
              <a:rPr lang="en-US" sz="1100" dirty="0" err="1">
                <a:solidFill>
                  <a:schemeClr val="accent1">
                    <a:lumMod val="75000"/>
                  </a:schemeClr>
                </a:solidFill>
                <a:latin typeface="Consolas" panose="020B0609020204030204" pitchFamily="49" charset="0"/>
              </a:rPr>
              <a:t>cmd</a:t>
            </a:r>
            <a:r>
              <a:rPr lang="en-US" sz="1100" dirty="0">
                <a:solidFill>
                  <a:schemeClr val="accent1">
                    <a:lumMod val="75000"/>
                  </a:schemeClr>
                </a:solidFill>
                <a:latin typeface="Consolas" panose="020B0609020204030204" pitchFamily="49" charset="0"/>
              </a:rPr>
              <a:t> "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switch/default first words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"say"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switch second words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"hello"    [say-hello third words]</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"goodbye"  [say-goodbye third words  done?: yes]</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"anything" [say-something-random]</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"ask"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case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all [words/2 = "a"   words/3 = "question"][ask-a-question]</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all [words/2 = "for" words/3 = "help"]    [ask-for-help]</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blah-blah-blah</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if done? [break]</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if not done? [</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	print "^/Game Over. Deposit another quarter to play again."</a:t>
            </a:r>
          </a:p>
          <a:p>
            <a:pPr marL="0" indent="0" defTabSz="365760">
              <a:spcBef>
                <a:spcPts val="600"/>
              </a:spcBef>
              <a:buNone/>
              <a:tabLst>
                <a:tab pos="365760" algn="l"/>
              </a:tabLst>
            </a:pPr>
            <a:r>
              <a:rPr lang="en-US" sz="1100" dirty="0">
                <a:solidFill>
                  <a:schemeClr val="accent1">
                    <a:lumMod val="75000"/>
                  </a:schemeClr>
                </a:solidFill>
                <a:latin typeface="Consolas" panose="020B0609020204030204" pitchFamily="49" charset="0"/>
              </a:rPr>
              <a:t>]</a:t>
            </a:r>
          </a:p>
        </p:txBody>
      </p:sp>
    </p:spTree>
    <p:extLst>
      <p:ext uri="{BB962C8B-B14F-4D97-AF65-F5344CB8AC3E}">
        <p14:creationId xmlns:p14="http://schemas.microsoft.com/office/powerpoint/2010/main" val="4193977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0091F-9ED2-AD2C-1014-48BF9FD59FE2}"/>
              </a:ext>
            </a:extLst>
          </p:cNvPr>
          <p:cNvSpPr>
            <a:spLocks noGrp="1"/>
          </p:cNvSpPr>
          <p:nvPr>
            <p:ph idx="1"/>
          </p:nvPr>
        </p:nvSpPr>
        <p:spPr>
          <a:xfrm>
            <a:off x="838200" y="310101"/>
            <a:ext cx="10515600" cy="6233822"/>
          </a:xfrm>
        </p:spPr>
        <p:txBody>
          <a:bodyPr>
            <a:noAutofit/>
          </a:bodyPr>
          <a:lstStyle/>
          <a:p>
            <a:pPr marL="0" indent="0" defTabSz="365760">
              <a:spcBef>
                <a:spcPts val="600"/>
              </a:spcBef>
              <a:buNone/>
              <a:tabLst>
                <a:tab pos="365760" algn="l"/>
              </a:tabLst>
            </a:pPr>
            <a:r>
              <a:rPr lang="en-US" sz="1800" dirty="0">
                <a:solidFill>
                  <a:srgbClr val="C00000"/>
                </a:solidFill>
                <a:latin typeface="Consolas" panose="020B0609020204030204" pitchFamily="49" charset="0"/>
              </a:rPr>
              <a:t>%simple-letter-num-</a:t>
            </a:r>
            <a:r>
              <a:rPr lang="en-US" sz="1800" dirty="0" err="1">
                <a:solidFill>
                  <a:srgbClr val="C00000"/>
                </a:solidFill>
                <a:latin typeface="Consolas" panose="020B0609020204030204" pitchFamily="49" charset="0"/>
              </a:rPr>
              <a:t>parser.red</a:t>
            </a:r>
            <a:endParaRPr lang="en-US" sz="1800" dirty="0">
              <a:solidFill>
                <a:schemeClr val="accent1">
                  <a:lumMod val="75000"/>
                </a:schemeClr>
              </a:solidFill>
              <a:latin typeface="Consolas" panose="020B0609020204030204" pitchFamily="49" charset="0"/>
            </a:endParaRPr>
          </a:p>
          <a:p>
            <a:pPr marL="0" indent="0" defTabSz="365760">
              <a:spcBef>
                <a:spcPts val="600"/>
              </a:spcBef>
              <a:buNone/>
              <a:tabLst>
                <a:tab pos="365760" algn="l"/>
              </a:tabLst>
            </a:pPr>
            <a:endParaRPr lang="en-US" sz="1800" dirty="0">
              <a:solidFill>
                <a:srgbClr val="C00000"/>
              </a:solidFill>
              <a:latin typeface="Consolas" panose="020B0609020204030204" pitchFamily="49" charset="0"/>
            </a:endParaRPr>
          </a:p>
          <a:p>
            <a:pPr marL="0" indent="0" defTabSz="365760">
              <a:spcBef>
                <a:spcPts val="600"/>
              </a:spcBef>
              <a:buNone/>
              <a:tabLst>
                <a:tab pos="365760" algn="l"/>
              </a:tabLst>
            </a:pPr>
            <a:r>
              <a:rPr lang="en-US" sz="1800" dirty="0">
                <a:solidFill>
                  <a:srgbClr val="C00000"/>
                </a:solidFill>
                <a:latin typeface="Consolas" panose="020B0609020204030204" pitchFamily="49" charset="0"/>
              </a:rPr>
              <a:t>%</a:t>
            </a:r>
            <a:r>
              <a:rPr lang="en-US" sz="1800" dirty="0" err="1">
                <a:solidFill>
                  <a:srgbClr val="C00000"/>
                </a:solidFill>
                <a:latin typeface="Consolas" panose="020B0609020204030204" pitchFamily="49" charset="0"/>
              </a:rPr>
              <a:t>countdown.red</a:t>
            </a:r>
            <a:endParaRPr lang="en-US" sz="1800" dirty="0">
              <a:latin typeface="Consolas" panose="020B0609020204030204" pitchFamily="49" charset="0"/>
            </a:endParaRPr>
          </a:p>
        </p:txBody>
      </p:sp>
    </p:spTree>
    <p:extLst>
      <p:ext uri="{BB962C8B-B14F-4D97-AF65-F5344CB8AC3E}">
        <p14:creationId xmlns:p14="http://schemas.microsoft.com/office/powerpoint/2010/main" val="7427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51476-4FAE-0204-CC22-13D44B947944}"/>
              </a:ext>
            </a:extLst>
          </p:cNvPr>
          <p:cNvSpPr txBox="1"/>
          <p:nvPr/>
        </p:nvSpPr>
        <p:spPr>
          <a:xfrm>
            <a:off x="1869882" y="624005"/>
            <a:ext cx="8452236" cy="5755422"/>
          </a:xfrm>
          <a:prstGeom prst="rect">
            <a:avLst/>
          </a:prstGeom>
          <a:noFill/>
        </p:spPr>
        <p:txBody>
          <a:bodyPr wrap="square" rtlCol="0">
            <a:spAutoFit/>
          </a:bodyPr>
          <a:lstStyle/>
          <a:p>
            <a:pPr algn="ctr"/>
            <a:r>
              <a:rPr lang="en-US" sz="4400" dirty="0"/>
              <a:t>Agenda</a:t>
            </a:r>
          </a:p>
          <a:p>
            <a:pPr marL="285750" indent="-285750">
              <a:buFont typeface="Arial" panose="020B0604020202020204" pitchFamily="34" charset="0"/>
              <a:buChar char="•"/>
            </a:pPr>
            <a:r>
              <a:rPr lang="en-US" sz="3600" dirty="0"/>
              <a:t>What are DSLs?</a:t>
            </a:r>
          </a:p>
          <a:p>
            <a:pPr marL="742950" lvl="1" indent="-285750">
              <a:buFont typeface="Arial" panose="020B0604020202020204" pitchFamily="34" charset="0"/>
              <a:buChar char="•"/>
            </a:pPr>
            <a:r>
              <a:rPr lang="en-US" sz="3600" dirty="0"/>
              <a:t>Examples, Paradigms, DSLs vs Fluent Interfaces and other models</a:t>
            </a:r>
          </a:p>
          <a:p>
            <a:pPr marL="285750" indent="-285750">
              <a:buFont typeface="Arial" panose="020B0604020202020204" pitchFamily="34" charset="0"/>
              <a:buChar char="•"/>
            </a:pPr>
            <a:r>
              <a:rPr lang="en-US" sz="3600" dirty="0"/>
              <a:t>Why use them?</a:t>
            </a:r>
          </a:p>
          <a:p>
            <a:pPr marL="742950" lvl="1" indent="-285750">
              <a:buFont typeface="Arial" panose="020B0604020202020204" pitchFamily="34" charset="0"/>
              <a:buChar char="•"/>
            </a:pPr>
            <a:r>
              <a:rPr lang="en-US" sz="3600" dirty="0"/>
              <a:t>Safer, Higher Level, More Accessible</a:t>
            </a:r>
          </a:p>
          <a:p>
            <a:pPr marL="742950" lvl="1" indent="-285750">
              <a:buFont typeface="Arial" panose="020B0604020202020204" pitchFamily="34" charset="0"/>
              <a:buChar char="•"/>
            </a:pPr>
            <a:r>
              <a:rPr lang="en-US" sz="3600" dirty="0"/>
              <a:t>Empathy</a:t>
            </a:r>
          </a:p>
          <a:p>
            <a:pPr marL="285750" indent="-285750">
              <a:buFont typeface="Arial" panose="020B0604020202020204" pitchFamily="34" charset="0"/>
              <a:buChar char="•"/>
            </a:pPr>
            <a:r>
              <a:rPr lang="en-US" sz="3600" dirty="0"/>
              <a:t>How do you build them?</a:t>
            </a:r>
          </a:p>
          <a:p>
            <a:pPr marL="742950" lvl="1" indent="-285750">
              <a:buFont typeface="Arial" panose="020B0604020202020204" pitchFamily="34" charset="0"/>
              <a:buChar char="•"/>
            </a:pPr>
            <a:r>
              <a:rPr lang="en-US" sz="3600" dirty="0"/>
              <a:t>Internal vs External, Syntax and Semantics, Tools and Approaches</a:t>
            </a:r>
          </a:p>
        </p:txBody>
      </p:sp>
    </p:spTree>
    <p:extLst>
      <p:ext uri="{BB962C8B-B14F-4D97-AF65-F5344CB8AC3E}">
        <p14:creationId xmlns:p14="http://schemas.microsoft.com/office/powerpoint/2010/main" val="296650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0091F-9ED2-AD2C-1014-48BF9FD59FE2}"/>
              </a:ext>
            </a:extLst>
          </p:cNvPr>
          <p:cNvSpPr>
            <a:spLocks noGrp="1"/>
          </p:cNvSpPr>
          <p:nvPr>
            <p:ph idx="1"/>
          </p:nvPr>
        </p:nvSpPr>
        <p:spPr>
          <a:xfrm>
            <a:off x="838200" y="310101"/>
            <a:ext cx="10515600" cy="6233822"/>
          </a:xfrm>
        </p:spPr>
        <p:txBody>
          <a:bodyPr>
            <a:noAutofit/>
          </a:bodyPr>
          <a:lstStyle/>
          <a:p>
            <a:pPr defTabSz="365760">
              <a:spcBef>
                <a:spcPts val="600"/>
              </a:spcBef>
              <a:tabLst>
                <a:tab pos="365760" algn="l"/>
              </a:tabLst>
            </a:pPr>
            <a:r>
              <a:rPr lang="en-US" sz="2400" dirty="0"/>
              <a:t>Grammar Definition Languages you may care about</a:t>
            </a:r>
          </a:p>
          <a:p>
            <a:pPr lvl="1" defTabSz="365760">
              <a:spcBef>
                <a:spcPts val="600"/>
              </a:spcBef>
              <a:tabLst>
                <a:tab pos="365760" algn="l"/>
              </a:tabLst>
            </a:pPr>
            <a:r>
              <a:rPr lang="en-US" sz="2000" dirty="0"/>
              <a:t>PEGs(many variants), ABNF(used by IETF RFCs), ANTLR, EBNF</a:t>
            </a:r>
          </a:p>
          <a:p>
            <a:pPr lvl="1" defTabSz="365760">
              <a:spcBef>
                <a:spcPts val="600"/>
              </a:spcBef>
              <a:tabLst>
                <a:tab pos="365760" algn="l"/>
              </a:tabLst>
            </a:pPr>
            <a:r>
              <a:rPr lang="en-US" sz="2000" dirty="0"/>
              <a:t>Others, including the original BNF are either outdated or much less widely used</a:t>
            </a:r>
          </a:p>
          <a:p>
            <a:pPr defTabSz="365760">
              <a:spcBef>
                <a:spcPts val="600"/>
              </a:spcBef>
              <a:tabLst>
                <a:tab pos="365760" algn="l"/>
              </a:tabLst>
            </a:pPr>
            <a:r>
              <a:rPr lang="en-US" sz="2400" dirty="0" err="1"/>
              <a:t>Lexing</a:t>
            </a:r>
            <a:r>
              <a:rPr lang="en-US" sz="2400" dirty="0"/>
              <a:t> and Parsing Tools</a:t>
            </a:r>
          </a:p>
          <a:p>
            <a:pPr lvl="1" defTabSz="365760">
              <a:spcBef>
                <a:spcPts val="600"/>
              </a:spcBef>
              <a:tabLst>
                <a:tab pos="365760" algn="l"/>
              </a:tabLst>
            </a:pPr>
            <a:r>
              <a:rPr lang="en-US" sz="2000" dirty="0" err="1"/>
              <a:t>Lexx</a:t>
            </a:r>
            <a:r>
              <a:rPr lang="en-US" sz="2000" dirty="0"/>
              <a:t>, YACC, Bison, ANTLR</a:t>
            </a:r>
          </a:p>
          <a:p>
            <a:pPr lvl="1" defTabSz="365760">
              <a:spcBef>
                <a:spcPts val="600"/>
              </a:spcBef>
              <a:tabLst>
                <a:tab pos="365760" algn="l"/>
              </a:tabLst>
            </a:pPr>
            <a:r>
              <a:rPr lang="en-US" sz="2000" dirty="0"/>
              <a:t>These are old-school, though ANTLR is modern with high level features.</a:t>
            </a:r>
            <a:br>
              <a:rPr lang="en-US" sz="2000" dirty="0"/>
            </a:br>
            <a:r>
              <a:rPr lang="en-US" sz="2000" dirty="0"/>
              <a:t>All require quite some up-front investment in time.</a:t>
            </a:r>
          </a:p>
          <a:p>
            <a:pPr lvl="1" defTabSz="365760">
              <a:spcBef>
                <a:spcPts val="600"/>
              </a:spcBef>
              <a:tabLst>
                <a:tab pos="365760" algn="l"/>
              </a:tabLst>
            </a:pPr>
            <a:r>
              <a:rPr lang="en-US" sz="2000" dirty="0" err="1"/>
              <a:t>Xtext</a:t>
            </a:r>
            <a:r>
              <a:rPr lang="en-US" sz="2000" dirty="0"/>
              <a:t> was an Eclipse plugin, but now works with IntelliJ as well.</a:t>
            </a:r>
          </a:p>
          <a:p>
            <a:pPr lvl="1" defTabSz="365760">
              <a:spcBef>
                <a:spcPts val="600"/>
              </a:spcBef>
              <a:tabLst>
                <a:tab pos="365760" algn="l"/>
              </a:tabLst>
            </a:pPr>
            <a:r>
              <a:rPr lang="en-US" sz="2000" dirty="0" err="1"/>
              <a:t>TextX</a:t>
            </a:r>
            <a:r>
              <a:rPr lang="en-US" sz="2000" dirty="0"/>
              <a:t> is a Python framework</a:t>
            </a:r>
          </a:p>
          <a:p>
            <a:pPr lvl="1" defTabSz="365760">
              <a:spcBef>
                <a:spcPts val="600"/>
              </a:spcBef>
              <a:tabLst>
                <a:tab pos="365760" algn="l"/>
              </a:tabLst>
            </a:pPr>
            <a:r>
              <a:rPr lang="en-US" sz="2000" dirty="0"/>
              <a:t>Red, </a:t>
            </a:r>
            <a:r>
              <a:rPr lang="en-US" sz="2000" dirty="0" err="1"/>
              <a:t>Rebol</a:t>
            </a:r>
            <a:r>
              <a:rPr lang="en-US" sz="2000" dirty="0"/>
              <a:t>, and related “</a:t>
            </a:r>
            <a:r>
              <a:rPr lang="en-US" sz="2000" dirty="0" err="1"/>
              <a:t>Redbol</a:t>
            </a:r>
            <a:r>
              <a:rPr lang="en-US" sz="2000" dirty="0"/>
              <a:t>” </a:t>
            </a:r>
            <a:r>
              <a:rPr lang="en-US" sz="2000" dirty="0" err="1"/>
              <a:t>langs</a:t>
            </a:r>
            <a:r>
              <a:rPr lang="en-US" sz="2000" dirty="0"/>
              <a:t>; have a </a:t>
            </a:r>
            <a:r>
              <a:rPr lang="en-US" sz="2000" dirty="0">
                <a:solidFill>
                  <a:schemeClr val="accent1">
                    <a:lumMod val="75000"/>
                  </a:schemeClr>
                </a:solidFill>
                <a:latin typeface="Consolas" panose="020B0609020204030204" pitchFamily="49" charset="0"/>
              </a:rPr>
              <a:t>parse</a:t>
            </a:r>
            <a:r>
              <a:rPr lang="en-US" sz="2000" dirty="0"/>
              <a:t> function built in</a:t>
            </a:r>
            <a:br>
              <a:rPr lang="en-US" sz="2000" dirty="0"/>
            </a:br>
            <a:r>
              <a:rPr lang="en-US" sz="2000" dirty="0"/>
              <a:t>that uses a PEG style grammar inspired by BNF long ago. It can parse at</a:t>
            </a:r>
            <a:br>
              <a:rPr lang="en-US" sz="2000" dirty="0"/>
            </a:br>
            <a:r>
              <a:rPr lang="en-US" sz="2000" dirty="0"/>
              <a:t>the string level (external DSLs) but also at the block/value level for</a:t>
            </a:r>
            <a:br>
              <a:rPr lang="en-US" sz="2000" dirty="0"/>
            </a:br>
            <a:r>
              <a:rPr lang="en-US" sz="2000" dirty="0"/>
              <a:t>embedded DSLs.</a:t>
            </a:r>
          </a:p>
          <a:p>
            <a:pPr defTabSz="365760">
              <a:spcBef>
                <a:spcPts val="600"/>
              </a:spcBef>
              <a:tabLst>
                <a:tab pos="365760" algn="l"/>
              </a:tabLst>
            </a:pPr>
            <a:r>
              <a:rPr lang="en-US" sz="2400" dirty="0"/>
              <a:t>Graphical Tools and Languages / </a:t>
            </a:r>
            <a:r>
              <a:rPr lang="en-US" sz="2400" dirty="0" err="1"/>
              <a:t>Projectional</a:t>
            </a:r>
            <a:r>
              <a:rPr lang="en-US" sz="2400" dirty="0"/>
              <a:t> Editors</a:t>
            </a:r>
          </a:p>
          <a:p>
            <a:pPr lvl="1" defTabSz="365760">
              <a:spcBef>
                <a:spcPts val="600"/>
              </a:spcBef>
              <a:tabLst>
                <a:tab pos="365760" algn="l"/>
              </a:tabLst>
            </a:pPr>
            <a:r>
              <a:rPr lang="en-US" sz="2000" dirty="0"/>
              <a:t>That’s another talk entirely.</a:t>
            </a:r>
          </a:p>
          <a:p>
            <a:pPr lvl="1" defTabSz="365760">
              <a:spcBef>
                <a:spcPts val="600"/>
              </a:spcBef>
              <a:tabLst>
                <a:tab pos="365760" algn="l"/>
              </a:tabLst>
            </a:pPr>
            <a:r>
              <a:rPr lang="en-US" sz="2000" dirty="0"/>
              <a:t>JetBrains MPS is the leading player in </a:t>
            </a:r>
            <a:r>
              <a:rPr lang="en-US" sz="2000" dirty="0" err="1"/>
              <a:t>Projectional</a:t>
            </a:r>
            <a:r>
              <a:rPr lang="en-US" sz="2000" dirty="0"/>
              <a:t> Editors</a:t>
            </a:r>
          </a:p>
        </p:txBody>
      </p:sp>
    </p:spTree>
    <p:extLst>
      <p:ext uri="{BB962C8B-B14F-4D97-AF65-F5344CB8AC3E}">
        <p14:creationId xmlns:p14="http://schemas.microsoft.com/office/powerpoint/2010/main" val="509480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1503F2-23EE-CF81-282B-9E2DD08C3CA2}"/>
              </a:ext>
            </a:extLst>
          </p:cNvPr>
          <p:cNvSpPr txBox="1">
            <a:spLocks/>
          </p:cNvSpPr>
          <p:nvPr/>
        </p:nvSpPr>
        <p:spPr>
          <a:xfrm>
            <a:off x="1524000" y="263818"/>
            <a:ext cx="9144000" cy="5795075"/>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Thanks for coming to</a:t>
            </a:r>
            <a:r>
              <a:rPr lang="en-US" sz="4000" dirty="0"/>
              <a:t> </a:t>
            </a:r>
          </a:p>
          <a:p>
            <a:endParaRPr lang="en-US" sz="4000" dirty="0"/>
          </a:p>
          <a:p>
            <a:endParaRPr lang="en-US" sz="4000" dirty="0"/>
          </a:p>
          <a:p>
            <a:r>
              <a:rPr lang="en-US" dirty="0"/>
              <a:t>Domain Specific Languages (DSLs)</a:t>
            </a:r>
          </a:p>
          <a:p>
            <a:r>
              <a:rPr lang="en-US" sz="4600" dirty="0"/>
              <a:t>What, Why, and How</a:t>
            </a:r>
          </a:p>
          <a:p>
            <a:endParaRPr lang="en-US" sz="4600" dirty="0"/>
          </a:p>
          <a:p>
            <a:endParaRPr lang="en-US" sz="4600" dirty="0"/>
          </a:p>
          <a:p>
            <a:endParaRPr lang="en-US" sz="4600" dirty="0"/>
          </a:p>
          <a:p>
            <a:r>
              <a:rPr lang="en-US" sz="4600" dirty="0">
                <a:latin typeface="Gabriola" panose="04040605051002020D02" pitchFamily="82" charset="0"/>
              </a:rPr>
              <a:t>Most of all, a language should be a good tool for thinking in -- Paul Graham</a:t>
            </a:r>
          </a:p>
        </p:txBody>
      </p:sp>
    </p:spTree>
    <p:extLst>
      <p:ext uri="{BB962C8B-B14F-4D97-AF65-F5344CB8AC3E}">
        <p14:creationId xmlns:p14="http://schemas.microsoft.com/office/powerpoint/2010/main" val="81774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F814F-3DB6-DDFF-473E-EDA8702D4B48}"/>
              </a:ext>
            </a:extLst>
          </p:cNvPr>
          <p:cNvSpPr txBox="1"/>
          <p:nvPr/>
        </p:nvSpPr>
        <p:spPr>
          <a:xfrm>
            <a:off x="2138901" y="1685677"/>
            <a:ext cx="7183124" cy="3046988"/>
          </a:xfrm>
          <a:prstGeom prst="rect">
            <a:avLst/>
          </a:prstGeom>
          <a:noFill/>
        </p:spPr>
        <p:txBody>
          <a:bodyPr wrap="square" rtlCol="0">
            <a:spAutoFit/>
          </a:bodyPr>
          <a:lstStyle/>
          <a:p>
            <a:pPr algn="ctr"/>
            <a:r>
              <a:rPr lang="en-US" sz="4800" dirty="0">
                <a:latin typeface="Gabriola" panose="04040605051002020D02" pitchFamily="82" charset="0"/>
              </a:rPr>
              <a:t>The limits of language</a:t>
            </a:r>
          </a:p>
          <a:p>
            <a:pPr algn="ctr"/>
            <a:r>
              <a:rPr lang="en-US" sz="4800" dirty="0">
                <a:latin typeface="Gabriola" panose="04040605051002020D02" pitchFamily="82" charset="0"/>
              </a:rPr>
              <a:t>are the limits of my world.</a:t>
            </a:r>
          </a:p>
          <a:p>
            <a:pPr algn="ctr"/>
            <a:endParaRPr lang="en-US" sz="4800" dirty="0">
              <a:latin typeface="Gabriola" panose="04040605051002020D02" pitchFamily="82" charset="0"/>
            </a:endParaRPr>
          </a:p>
          <a:p>
            <a:pPr algn="ctr"/>
            <a:r>
              <a:rPr lang="en-US" sz="4800" dirty="0">
                <a:latin typeface="Gabriola" panose="04040605051002020D02" pitchFamily="82" charset="0"/>
              </a:rPr>
              <a:t>-- Ludwig Wittgenstein</a:t>
            </a:r>
          </a:p>
        </p:txBody>
      </p:sp>
    </p:spTree>
    <p:extLst>
      <p:ext uri="{BB962C8B-B14F-4D97-AF65-F5344CB8AC3E}">
        <p14:creationId xmlns:p14="http://schemas.microsoft.com/office/powerpoint/2010/main" val="32903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4027335" y="378856"/>
            <a:ext cx="4137329" cy="830997"/>
          </a:xfrm>
          <a:prstGeom prst="rect">
            <a:avLst/>
          </a:prstGeom>
          <a:noFill/>
        </p:spPr>
        <p:txBody>
          <a:bodyPr wrap="square">
            <a:spAutoFit/>
          </a:bodyPr>
          <a:lstStyle/>
          <a:p>
            <a:r>
              <a:rPr lang="en-US" sz="4800" dirty="0"/>
              <a:t>What are DSLs?</a:t>
            </a:r>
          </a:p>
        </p:txBody>
      </p:sp>
      <p:sp>
        <p:nvSpPr>
          <p:cNvPr id="4" name="TextBox 3">
            <a:extLst>
              <a:ext uri="{FF2B5EF4-FFF2-40B4-BE49-F238E27FC236}">
                <a16:creationId xmlns:a16="http://schemas.microsoft.com/office/drawing/2014/main" id="{257AB4F7-C9F5-0C73-8AB4-F4512DDCEB6A}"/>
              </a:ext>
            </a:extLst>
          </p:cNvPr>
          <p:cNvSpPr txBox="1"/>
          <p:nvPr/>
        </p:nvSpPr>
        <p:spPr>
          <a:xfrm>
            <a:off x="1352061" y="1422400"/>
            <a:ext cx="1009747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Historically called Little Languages</a:t>
            </a:r>
          </a:p>
          <a:p>
            <a:pPr marL="285750" indent="-285750">
              <a:buFont typeface="Arial" panose="020B0604020202020204" pitchFamily="34" charset="0"/>
              <a:buChar char="•"/>
            </a:pPr>
            <a:r>
              <a:rPr lang="en-US" sz="2400" dirty="0"/>
              <a:t>They are built for a specific purpose or domain</a:t>
            </a:r>
          </a:p>
          <a:p>
            <a:pPr marL="742950" lvl="1" indent="-285750">
              <a:buFont typeface="Arial" panose="020B0604020202020204" pitchFamily="34" charset="0"/>
              <a:buChar char="•"/>
            </a:pPr>
            <a:r>
              <a:rPr lang="en-US" sz="2400" dirty="0"/>
              <a:t>Nomenclature, vernacular, jargon</a:t>
            </a:r>
          </a:p>
          <a:p>
            <a:pPr marL="742950" lvl="1" indent="-285750">
              <a:buFont typeface="Arial" panose="020B0604020202020204" pitchFamily="34" charset="0"/>
              <a:buChar char="•"/>
            </a:pPr>
            <a:r>
              <a:rPr lang="en-US" sz="2400" dirty="0"/>
              <a:t>Use terms and styles that experts do, e.g. legalese or Gov’t </a:t>
            </a:r>
            <a:r>
              <a:rPr lang="en-US" sz="2400" dirty="0" err="1"/>
              <a:t>ThudSpeak</a:t>
            </a:r>
            <a:r>
              <a:rPr lang="en-US" sz="2400" dirty="0"/>
              <a:t>™</a:t>
            </a:r>
          </a:p>
          <a:p>
            <a:pPr marL="742950" lvl="1" indent="-285750">
              <a:buFont typeface="Arial" panose="020B0604020202020204" pitchFamily="34" charset="0"/>
              <a:buChar char="•"/>
            </a:pPr>
            <a:r>
              <a:rPr lang="en-US" sz="2400" dirty="0"/>
              <a:t>Math is a DSL</a:t>
            </a:r>
          </a:p>
          <a:p>
            <a:pPr marL="285750" indent="-285750">
              <a:buFont typeface="Arial" panose="020B0604020202020204" pitchFamily="34" charset="0"/>
              <a:buChar char="•"/>
            </a:pPr>
            <a:r>
              <a:rPr lang="en-US" sz="2400" dirty="0"/>
              <a:t>Forth was originally created to control telescopes</a:t>
            </a:r>
          </a:p>
          <a:p>
            <a:pPr marL="285750" indent="-285750">
              <a:buFont typeface="Arial" panose="020B0604020202020204" pitchFamily="34" charset="0"/>
              <a:buChar char="•"/>
            </a:pPr>
            <a:r>
              <a:rPr lang="en-US" sz="2400" dirty="0">
                <a:solidFill>
                  <a:schemeClr val="accent2">
                    <a:lumMod val="75000"/>
                  </a:schemeClr>
                </a:solidFill>
              </a:rPr>
              <a:t>COBOL was written for…?</a:t>
            </a:r>
          </a:p>
          <a:p>
            <a:pPr marL="285750" indent="-285750">
              <a:buFont typeface="Arial" panose="020B0604020202020204" pitchFamily="34" charset="0"/>
              <a:buChar char="•"/>
            </a:pPr>
            <a:r>
              <a:rPr lang="en-US" sz="2400" dirty="0">
                <a:solidFill>
                  <a:schemeClr val="accent2">
                    <a:lumMod val="75000"/>
                  </a:schemeClr>
                </a:solidFill>
              </a:rPr>
              <a:t>FORTRAN was written for…?</a:t>
            </a:r>
          </a:p>
          <a:p>
            <a:pPr marL="285750" indent="-285750">
              <a:buFont typeface="Arial" panose="020B0604020202020204" pitchFamily="34" charset="0"/>
              <a:buChar char="•"/>
            </a:pPr>
            <a:r>
              <a:rPr lang="en-US" sz="2400" dirty="0">
                <a:solidFill>
                  <a:schemeClr val="accent2">
                    <a:lumMod val="75000"/>
                  </a:schemeClr>
                </a:solidFill>
              </a:rPr>
              <a:t>Who here uses DSLs today?</a:t>
            </a:r>
          </a:p>
        </p:txBody>
      </p:sp>
      <p:sp>
        <p:nvSpPr>
          <p:cNvPr id="2" name="TextBox 1">
            <a:extLst>
              <a:ext uri="{FF2B5EF4-FFF2-40B4-BE49-F238E27FC236}">
                <a16:creationId xmlns:a16="http://schemas.microsoft.com/office/drawing/2014/main" id="{F1AED976-B35F-D336-EFBB-BA3A485A134A}"/>
              </a:ext>
            </a:extLst>
          </p:cNvPr>
          <p:cNvSpPr txBox="1"/>
          <p:nvPr/>
        </p:nvSpPr>
        <p:spPr>
          <a:xfrm>
            <a:off x="2683045" y="5120641"/>
            <a:ext cx="6825908" cy="1077218"/>
          </a:xfrm>
          <a:prstGeom prst="rect">
            <a:avLst/>
          </a:prstGeom>
          <a:noFill/>
        </p:spPr>
        <p:txBody>
          <a:bodyPr wrap="none" rtlCol="0">
            <a:spAutoFit/>
          </a:bodyPr>
          <a:lstStyle/>
          <a:p>
            <a:r>
              <a:rPr lang="en-US" sz="3200" dirty="0">
                <a:latin typeface="Gabriola" panose="04040605051002020D02" pitchFamily="82" charset="0"/>
              </a:rPr>
              <a:t>A language is any mechanism used to express intent.</a:t>
            </a:r>
          </a:p>
          <a:p>
            <a:r>
              <a:rPr lang="en-US" sz="3200" dirty="0">
                <a:latin typeface="Gabriola" panose="04040605051002020D02" pitchFamily="82" charset="0"/>
              </a:rPr>
              <a:t>					-- Jon Bentley</a:t>
            </a:r>
          </a:p>
        </p:txBody>
      </p:sp>
    </p:spTree>
    <p:extLst>
      <p:ext uri="{BB962C8B-B14F-4D97-AF65-F5344CB8AC3E}">
        <p14:creationId xmlns:p14="http://schemas.microsoft.com/office/powerpoint/2010/main" val="392321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4810539" y="347052"/>
            <a:ext cx="2570922" cy="830997"/>
          </a:xfrm>
          <a:prstGeom prst="rect">
            <a:avLst/>
          </a:prstGeom>
          <a:noFill/>
        </p:spPr>
        <p:txBody>
          <a:bodyPr wrap="square">
            <a:spAutoFit/>
          </a:bodyPr>
          <a:lstStyle/>
          <a:p>
            <a:r>
              <a:rPr lang="en-US" sz="4800" dirty="0"/>
              <a:t>Examples</a:t>
            </a:r>
          </a:p>
        </p:txBody>
      </p:sp>
      <p:sp>
        <p:nvSpPr>
          <p:cNvPr id="4" name="TextBox 3">
            <a:extLst>
              <a:ext uri="{FF2B5EF4-FFF2-40B4-BE49-F238E27FC236}">
                <a16:creationId xmlns:a16="http://schemas.microsoft.com/office/drawing/2014/main" id="{94FF7CD6-A331-42A5-A3F9-84F1BFD53B64}"/>
              </a:ext>
            </a:extLst>
          </p:cNvPr>
          <p:cNvSpPr txBox="1"/>
          <p:nvPr/>
        </p:nvSpPr>
        <p:spPr>
          <a:xfrm>
            <a:off x="2250830" y="1286805"/>
            <a:ext cx="7690339" cy="5262979"/>
          </a:xfrm>
          <a:prstGeom prst="rect">
            <a:avLst/>
          </a:prstGeom>
          <a:noFill/>
        </p:spPr>
        <p:txBody>
          <a:bodyPr wrap="square">
            <a:spAutoFit/>
          </a:bodyPr>
          <a:lstStyle/>
          <a:p>
            <a:pPr marL="285750" indent="-285750">
              <a:buFont typeface="Arial" panose="020B0604020202020204" pitchFamily="34" charset="0"/>
              <a:buChar char="•"/>
            </a:pPr>
            <a:r>
              <a:rPr lang="en-US" sz="2400" dirty="0"/>
              <a:t>SQL (incl DDL), </a:t>
            </a:r>
            <a:r>
              <a:rPr lang="en-US" sz="2400" dirty="0" err="1"/>
              <a:t>GraphQL</a:t>
            </a:r>
            <a:endParaRPr lang="en-US" sz="2400" dirty="0"/>
          </a:p>
          <a:p>
            <a:pPr marL="285750" indent="-285750">
              <a:buFont typeface="Arial" panose="020B0604020202020204" pitchFamily="34" charset="0"/>
              <a:buChar char="•"/>
            </a:pPr>
            <a:r>
              <a:rPr lang="en-US" sz="2400" dirty="0"/>
              <a:t>HTML, CSS</a:t>
            </a:r>
          </a:p>
          <a:p>
            <a:pPr marL="285750" indent="-285750">
              <a:buFont typeface="Arial" panose="020B0604020202020204" pitchFamily="34" charset="0"/>
              <a:buChar char="•"/>
            </a:pPr>
            <a:r>
              <a:rPr lang="en-US" sz="2400" dirty="0" err="1"/>
              <a:t>RegEx</a:t>
            </a:r>
            <a:endParaRPr lang="en-US" sz="2400" dirty="0"/>
          </a:p>
          <a:p>
            <a:pPr marL="285750" indent="-285750">
              <a:buFont typeface="Arial" panose="020B0604020202020204" pitchFamily="34" charset="0"/>
              <a:buChar char="•"/>
            </a:pPr>
            <a:r>
              <a:rPr lang="en-US" sz="2400" dirty="0"/>
              <a:t>The Logo Turtle</a:t>
            </a:r>
          </a:p>
          <a:p>
            <a:pPr marL="285750" indent="-285750">
              <a:buFont typeface="Arial" panose="020B0604020202020204" pitchFamily="34" charset="0"/>
              <a:buChar char="•"/>
            </a:pPr>
            <a:r>
              <a:rPr lang="en-US" sz="2400" dirty="0"/>
              <a:t>Sed, AWK, Perl</a:t>
            </a:r>
          </a:p>
          <a:p>
            <a:pPr marL="285750" indent="-285750">
              <a:buFont typeface="Arial" panose="020B0604020202020204" pitchFamily="34" charset="0"/>
              <a:buChar char="•"/>
            </a:pPr>
            <a:r>
              <a:rPr lang="en-US" sz="2400" dirty="0"/>
              <a:t>Make</a:t>
            </a:r>
          </a:p>
          <a:p>
            <a:pPr marL="285750" indent="-285750">
              <a:buFont typeface="Arial" panose="020B0604020202020204" pitchFamily="34" charset="0"/>
              <a:buChar char="•"/>
            </a:pPr>
            <a:r>
              <a:rPr lang="en-US" sz="2400" dirty="0"/>
              <a:t>Gherkin</a:t>
            </a:r>
          </a:p>
          <a:p>
            <a:pPr marL="285750" indent="-285750">
              <a:buFont typeface="Arial" panose="020B0604020202020204" pitchFamily="34" charset="0"/>
              <a:buChar char="•"/>
            </a:pPr>
            <a:r>
              <a:rPr lang="en-US" sz="2400" dirty="0"/>
              <a:t>Pic, </a:t>
            </a:r>
            <a:r>
              <a:rPr lang="en-US" sz="2400" dirty="0" err="1"/>
              <a:t>tbl</a:t>
            </a:r>
            <a:r>
              <a:rPr lang="en-US" sz="2400" dirty="0"/>
              <a:t>, </a:t>
            </a:r>
            <a:r>
              <a:rPr lang="en-US" sz="2400" dirty="0" err="1"/>
              <a:t>eqn</a:t>
            </a:r>
            <a:r>
              <a:rPr lang="en-US" sz="2400" dirty="0"/>
              <a:t>, DOT(</a:t>
            </a:r>
            <a:r>
              <a:rPr lang="en-US" sz="2400" dirty="0" err="1"/>
              <a:t>GraphViz</a:t>
            </a:r>
            <a:r>
              <a:rPr lang="en-US" sz="2400" dirty="0"/>
              <a:t>)</a:t>
            </a:r>
          </a:p>
          <a:p>
            <a:pPr marL="285750" indent="-285750">
              <a:buFont typeface="Arial" panose="020B0604020202020204" pitchFamily="34" charset="0"/>
              <a:buChar char="•"/>
            </a:pPr>
            <a:r>
              <a:rPr lang="en-US" sz="2400"/>
              <a:t>Pixel Shaders</a:t>
            </a:r>
            <a:endParaRPr lang="en-US" sz="2400" dirty="0"/>
          </a:p>
          <a:p>
            <a:pPr marL="285750" indent="-285750">
              <a:buFont typeface="Arial" panose="020B0604020202020204" pitchFamily="34" charset="0"/>
              <a:buChar char="•"/>
            </a:pPr>
            <a:r>
              <a:rPr lang="en-US" sz="2400" dirty="0">
                <a:solidFill>
                  <a:schemeClr val="accent2">
                    <a:lumMod val="75000"/>
                  </a:schemeClr>
                </a:solidFill>
              </a:rPr>
              <a:t>Domain Inspired, but General Purpose</a:t>
            </a:r>
          </a:p>
          <a:p>
            <a:pPr marL="742950" lvl="1" indent="-285750">
              <a:buFont typeface="Arial" panose="020B0604020202020204" pitchFamily="34" charset="0"/>
              <a:buChar char="•"/>
            </a:pPr>
            <a:r>
              <a:rPr lang="en-US" sz="2400" dirty="0">
                <a:solidFill>
                  <a:schemeClr val="accent2">
                    <a:lumMod val="75000"/>
                  </a:schemeClr>
                </a:solidFill>
              </a:rPr>
              <a:t>COBOL</a:t>
            </a:r>
          </a:p>
          <a:p>
            <a:pPr marL="742950" lvl="1" indent="-285750">
              <a:buFont typeface="Arial" panose="020B0604020202020204" pitchFamily="34" charset="0"/>
              <a:buChar char="•"/>
            </a:pPr>
            <a:r>
              <a:rPr lang="en-US" sz="2400" dirty="0">
                <a:solidFill>
                  <a:schemeClr val="accent2">
                    <a:lumMod val="75000"/>
                  </a:schemeClr>
                </a:solidFill>
              </a:rPr>
              <a:t>FORTRAN</a:t>
            </a:r>
          </a:p>
          <a:p>
            <a:pPr marL="742950" lvl="1" indent="-285750">
              <a:buFont typeface="Arial" panose="020B0604020202020204" pitchFamily="34" charset="0"/>
              <a:buChar char="•"/>
            </a:pPr>
            <a:r>
              <a:rPr lang="en-US" sz="2400" dirty="0">
                <a:solidFill>
                  <a:schemeClr val="accent2">
                    <a:lumMod val="75000"/>
                  </a:schemeClr>
                </a:solidFill>
              </a:rPr>
              <a:t>Lisp</a:t>
            </a:r>
          </a:p>
          <a:p>
            <a:pPr marL="742950" lvl="1" indent="-285750">
              <a:buFont typeface="Arial" panose="020B0604020202020204" pitchFamily="34" charset="0"/>
              <a:buChar char="•"/>
            </a:pPr>
            <a:r>
              <a:rPr lang="en-US" sz="2400" dirty="0">
                <a:solidFill>
                  <a:schemeClr val="accent2">
                    <a:lumMod val="75000"/>
                  </a:schemeClr>
                </a:solidFill>
              </a:rPr>
              <a:t>Forth</a:t>
            </a:r>
            <a:endParaRPr lang="en-US" sz="2400" dirty="0"/>
          </a:p>
        </p:txBody>
      </p:sp>
    </p:spTree>
    <p:extLst>
      <p:ext uri="{BB962C8B-B14F-4D97-AF65-F5344CB8AC3E}">
        <p14:creationId xmlns:p14="http://schemas.microsoft.com/office/powerpoint/2010/main" val="354571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2742248" y="414167"/>
            <a:ext cx="6512118" cy="830997"/>
          </a:xfrm>
          <a:prstGeom prst="rect">
            <a:avLst/>
          </a:prstGeom>
          <a:noFill/>
        </p:spPr>
        <p:txBody>
          <a:bodyPr wrap="square">
            <a:spAutoFit/>
          </a:bodyPr>
          <a:lstStyle/>
          <a:p>
            <a:r>
              <a:rPr lang="en-US" sz="4800" dirty="0"/>
              <a:t>Paradigms and Use Cases</a:t>
            </a:r>
          </a:p>
        </p:txBody>
      </p:sp>
      <p:sp>
        <p:nvSpPr>
          <p:cNvPr id="2" name="TextBox 1">
            <a:extLst>
              <a:ext uri="{FF2B5EF4-FFF2-40B4-BE49-F238E27FC236}">
                <a16:creationId xmlns:a16="http://schemas.microsoft.com/office/drawing/2014/main" id="{43474AD4-44C8-D0EF-6A60-6AB1AF183C08}"/>
              </a:ext>
            </a:extLst>
          </p:cNvPr>
          <p:cNvSpPr txBox="1"/>
          <p:nvPr/>
        </p:nvSpPr>
        <p:spPr>
          <a:xfrm>
            <a:off x="1633415" y="1312985"/>
            <a:ext cx="872978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Paradigms</a:t>
            </a:r>
          </a:p>
          <a:p>
            <a:pPr marL="742950" lvl="1" indent="-285750">
              <a:buFont typeface="Arial" panose="020B0604020202020204" pitchFamily="34" charset="0"/>
              <a:buChar char="•"/>
            </a:pPr>
            <a:r>
              <a:rPr lang="en-US" sz="2400" dirty="0"/>
              <a:t>Declarative (What, now How)</a:t>
            </a:r>
          </a:p>
          <a:p>
            <a:pPr marL="742950" lvl="1" indent="-285750">
              <a:buFont typeface="Arial" panose="020B0604020202020204" pitchFamily="34" charset="0"/>
              <a:buChar char="•"/>
            </a:pPr>
            <a:r>
              <a:rPr lang="en-US" sz="2400" dirty="0"/>
              <a:t>Data Definition</a:t>
            </a:r>
          </a:p>
          <a:p>
            <a:pPr marL="742950" lvl="1" indent="-285750">
              <a:buFont typeface="Arial" panose="020B0604020202020204" pitchFamily="34" charset="0"/>
              <a:buChar char="•"/>
            </a:pPr>
            <a:r>
              <a:rPr lang="en-US" sz="2400" dirty="0"/>
              <a:t>Command-Query</a:t>
            </a:r>
          </a:p>
          <a:p>
            <a:pPr marL="742950" lvl="1" indent="-285750">
              <a:buFont typeface="Arial" panose="020B0604020202020204" pitchFamily="34" charset="0"/>
              <a:buChar char="•"/>
            </a:pPr>
            <a:r>
              <a:rPr lang="en-US" sz="2400" dirty="0"/>
              <a:t>Imperative (with limited control features)</a:t>
            </a:r>
          </a:p>
          <a:p>
            <a:pPr marL="742950" lvl="1" indent="-285750">
              <a:buFont typeface="Arial" panose="020B0604020202020204" pitchFamily="34" charset="0"/>
              <a:buChar char="•"/>
            </a:pPr>
            <a:r>
              <a:rPr lang="en-US" sz="2400" dirty="0">
                <a:solidFill>
                  <a:schemeClr val="accent2">
                    <a:lumMod val="75000"/>
                  </a:schemeClr>
                </a:solidFill>
              </a:rPr>
              <a:t>Functional DSLs – Who can describe what a monad is…</a:t>
            </a:r>
            <a:br>
              <a:rPr lang="en-US" sz="2400" dirty="0">
                <a:solidFill>
                  <a:schemeClr val="accent2">
                    <a:lumMod val="75000"/>
                  </a:schemeClr>
                </a:solidFill>
              </a:rPr>
            </a:br>
            <a:r>
              <a:rPr lang="en-US" sz="2400" dirty="0">
                <a:solidFill>
                  <a:schemeClr val="accent2">
                    <a:lumMod val="75000"/>
                  </a:schemeClr>
                </a:solidFill>
              </a:rPr>
              <a:t>to your Mother? Until then, don’t try to build a functional</a:t>
            </a:r>
            <a:br>
              <a:rPr lang="en-US" sz="2400" dirty="0">
                <a:solidFill>
                  <a:schemeClr val="accent2">
                    <a:lumMod val="75000"/>
                  </a:schemeClr>
                </a:solidFill>
              </a:rPr>
            </a:br>
            <a:r>
              <a:rPr lang="en-US" sz="2400" dirty="0">
                <a:solidFill>
                  <a:schemeClr val="accent2">
                    <a:lumMod val="75000"/>
                  </a:schemeClr>
                </a:solidFill>
              </a:rPr>
              <a:t>paradigm DSL.</a:t>
            </a:r>
          </a:p>
          <a:p>
            <a:pPr marL="285750" indent="-285750">
              <a:buFont typeface="Arial" panose="020B0604020202020204" pitchFamily="34" charset="0"/>
              <a:buChar char="•"/>
            </a:pPr>
            <a:r>
              <a:rPr lang="en-US" sz="2400" dirty="0"/>
              <a:t>Use Cases (my personal, anecdotal list)</a:t>
            </a:r>
          </a:p>
          <a:p>
            <a:pPr marL="742950" lvl="1" indent="-285750">
              <a:buFont typeface="Arial" panose="020B0604020202020204" pitchFamily="34" charset="0"/>
              <a:buChar char="•"/>
            </a:pPr>
            <a:r>
              <a:rPr lang="en-US" sz="2400" dirty="0"/>
              <a:t>Config files </a:t>
            </a:r>
            <a:r>
              <a:rPr lang="en-US" sz="2400" dirty="0">
                <a:solidFill>
                  <a:srgbClr val="C00000"/>
                </a:solidFill>
              </a:rPr>
              <a:t>(%*.config)</a:t>
            </a:r>
          </a:p>
          <a:p>
            <a:pPr marL="742950" lvl="1" indent="-285750">
              <a:buFont typeface="Arial" panose="020B0604020202020204" pitchFamily="34" charset="0"/>
              <a:buChar char="•"/>
            </a:pPr>
            <a:r>
              <a:rPr lang="en-US" sz="2400" dirty="0"/>
              <a:t>Code Generators </a:t>
            </a:r>
            <a:r>
              <a:rPr lang="en-US" sz="2400" dirty="0">
                <a:solidFill>
                  <a:srgbClr val="C00000"/>
                </a:solidFill>
              </a:rPr>
              <a:t>(BIZ)</a:t>
            </a:r>
          </a:p>
          <a:p>
            <a:pPr marL="742950" lvl="1" indent="-285750">
              <a:buFont typeface="Arial" panose="020B0604020202020204" pitchFamily="34" charset="0"/>
              <a:buChar char="•"/>
            </a:pPr>
            <a:r>
              <a:rPr lang="en-US" sz="2400" dirty="0"/>
              <a:t>Rich Function, Module, and Library Interfaces</a:t>
            </a:r>
          </a:p>
        </p:txBody>
      </p:sp>
    </p:spTree>
    <p:extLst>
      <p:ext uri="{BB962C8B-B14F-4D97-AF65-F5344CB8AC3E}">
        <p14:creationId xmlns:p14="http://schemas.microsoft.com/office/powerpoint/2010/main" val="246101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3048000" y="267131"/>
            <a:ext cx="6096000" cy="830997"/>
          </a:xfrm>
          <a:prstGeom prst="rect">
            <a:avLst/>
          </a:prstGeom>
          <a:noFill/>
        </p:spPr>
        <p:txBody>
          <a:bodyPr wrap="square">
            <a:spAutoFit/>
          </a:bodyPr>
          <a:lstStyle/>
          <a:p>
            <a:r>
              <a:rPr lang="en-US" sz="4800" dirty="0"/>
              <a:t>Fluent Interfaces, et al</a:t>
            </a:r>
          </a:p>
        </p:txBody>
      </p:sp>
      <p:sp>
        <p:nvSpPr>
          <p:cNvPr id="2" name="TextBox 1">
            <a:extLst>
              <a:ext uri="{FF2B5EF4-FFF2-40B4-BE49-F238E27FC236}">
                <a16:creationId xmlns:a16="http://schemas.microsoft.com/office/drawing/2014/main" id="{BF4D1FF1-441D-0CB3-71F7-80C5854DC8CE}"/>
              </a:ext>
            </a:extLst>
          </p:cNvPr>
          <p:cNvSpPr txBox="1"/>
          <p:nvPr/>
        </p:nvSpPr>
        <p:spPr>
          <a:xfrm>
            <a:off x="1542387" y="1281723"/>
            <a:ext cx="932099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onsolas" panose="020B0609020204030204" pitchFamily="49" charset="0"/>
              </a:rPr>
              <a:t>All about naming, not sequence enforcement</a:t>
            </a:r>
          </a:p>
          <a:p>
            <a:pPr marL="285750" indent="-285750">
              <a:buFont typeface="Arial" panose="020B0604020202020204" pitchFamily="34" charset="0"/>
              <a:buChar char="•"/>
            </a:pPr>
            <a:r>
              <a:rPr lang="en-US" sz="2400" dirty="0">
                <a:latin typeface="Consolas" panose="020B0609020204030204" pitchFamily="49" charset="0"/>
              </a:rPr>
              <a:t>Fluent* interfaces </a:t>
            </a:r>
            <a:r>
              <a:rPr lang="en-US" dirty="0">
                <a:latin typeface="Consolas" panose="020B0609020204030204" pitchFamily="49" charset="0"/>
              </a:rPr>
              <a:t>(*</a:t>
            </a:r>
            <a:r>
              <a:rPr lang="en-US" b="0" dirty="0">
                <a:solidFill>
                  <a:srgbClr val="202124"/>
                </a:solidFill>
                <a:effectLst/>
                <a:highlight>
                  <a:srgbClr val="FFFFFF"/>
                </a:highlight>
                <a:latin typeface="Roboto" panose="020F0502020204030204" pitchFamily="2" charset="0"/>
              </a:rPr>
              <a:t>able to express </a:t>
            </a:r>
            <a:r>
              <a:rPr lang="en-US" b="0" u="none" strike="noStrike" dirty="0">
                <a:solidFill>
                  <a:srgbClr val="202124"/>
                </a:solidFill>
                <a:effectLst/>
                <a:highlight>
                  <a:srgbClr val="FFFFFF"/>
                </a:highlight>
                <a:latin typeface="Roboto" panose="020F0502020204030204" pitchFamily="2" charset="0"/>
              </a:rPr>
              <a:t>oneself</a:t>
            </a:r>
            <a:r>
              <a:rPr lang="en-US" b="0" dirty="0">
                <a:solidFill>
                  <a:srgbClr val="202124"/>
                </a:solidFill>
                <a:effectLst/>
                <a:highlight>
                  <a:srgbClr val="FFFFFF"/>
                </a:highlight>
                <a:latin typeface="Roboto" panose="020F0502020204030204" pitchFamily="2" charset="0"/>
              </a:rPr>
              <a:t> easily and articulately)</a:t>
            </a:r>
            <a:endParaRPr lang="en-US" dirty="0">
              <a:latin typeface="Consolas" panose="020B0609020204030204" pitchFamily="49" charset="0"/>
            </a:endParaRPr>
          </a:p>
          <a:p>
            <a:br>
              <a:rPr lang="en-US" sz="1600" dirty="0">
                <a:solidFill>
                  <a:schemeClr val="accent1">
                    <a:lumMod val="75000"/>
                  </a:schemeClr>
                </a:solidFill>
                <a:latin typeface="Consolas" panose="020B0609020204030204" pitchFamily="49" charset="0"/>
              </a:rPr>
            </a:br>
            <a:r>
              <a:rPr lang="en-US" dirty="0">
                <a:solidFill>
                  <a:schemeClr val="accent1">
                    <a:lumMod val="75000"/>
                  </a:schemeClr>
                </a:solidFill>
                <a:latin typeface="Consolas" panose="020B0609020204030204" pitchFamily="49" charset="0"/>
              </a:rPr>
              <a:t>  </a:t>
            </a:r>
            <a:r>
              <a:rPr lang="en-US" sz="1600" dirty="0">
                <a:solidFill>
                  <a:schemeClr val="accent1">
                    <a:lumMod val="75000"/>
                  </a:schemeClr>
                </a:solidFill>
                <a:latin typeface="Consolas" panose="020B0609020204030204" pitchFamily="49" charset="0"/>
              </a:rPr>
              <a:t>Customer </a:t>
            </a:r>
            <a:r>
              <a:rPr lang="en-US" sz="1600" dirty="0" err="1">
                <a:solidFill>
                  <a:schemeClr val="accent1">
                    <a:lumMod val="75000"/>
                  </a:schemeClr>
                </a:solidFill>
                <a:latin typeface="Consolas" panose="020B0609020204030204" pitchFamily="49" charset="0"/>
              </a:rPr>
              <a:t>cust</a:t>
            </a:r>
            <a:r>
              <a:rPr lang="en-US" sz="1600" dirty="0">
                <a:solidFill>
                  <a:schemeClr val="accent1">
                    <a:lumMod val="75000"/>
                  </a:schemeClr>
                </a:solidFill>
                <a:latin typeface="Consolas" panose="020B0609020204030204" pitchFamily="49" charset="0"/>
              </a:rPr>
              <a:t> = new Customer();</a:t>
            </a:r>
          </a:p>
          <a:p>
            <a:r>
              <a:rPr lang="en-US" sz="1600" dirty="0">
                <a:solidFill>
                  <a:schemeClr val="accent1">
                    <a:lumMod val="75000"/>
                  </a:schemeClr>
                </a:solidFill>
                <a:latin typeface="Consolas" panose="020B0609020204030204" pitchFamily="49" charset="0"/>
              </a:rPr>
              <a:t>  </a:t>
            </a:r>
            <a:r>
              <a:rPr lang="en-US" sz="1600" dirty="0" err="1">
                <a:solidFill>
                  <a:schemeClr val="accent1">
                    <a:lumMod val="75000"/>
                  </a:schemeClr>
                </a:solidFill>
                <a:latin typeface="Consolas" panose="020B0609020204030204" pitchFamily="49" charset="0"/>
              </a:rPr>
              <a:t>cust.FirstName</a:t>
            </a:r>
            <a:r>
              <a:rPr lang="en-US" sz="1600" dirty="0">
                <a:solidFill>
                  <a:schemeClr val="accent1">
                    <a:lumMod val="75000"/>
                  </a:schemeClr>
                </a:solidFill>
                <a:latin typeface="Consolas" panose="020B0609020204030204" pitchFamily="49" charset="0"/>
              </a:rPr>
              <a:t>(“Luke").</a:t>
            </a:r>
            <a:r>
              <a:rPr lang="en-US" sz="1600" dirty="0" err="1">
                <a:solidFill>
                  <a:schemeClr val="accent1">
                    <a:lumMod val="75000"/>
                  </a:schemeClr>
                </a:solidFill>
                <a:latin typeface="Consolas" panose="020B0609020204030204" pitchFamily="49" charset="0"/>
              </a:rPr>
              <a:t>LastName</a:t>
            </a:r>
            <a:r>
              <a:rPr lang="en-US" sz="1600" dirty="0">
                <a:solidFill>
                  <a:schemeClr val="accent1">
                    <a:lumMod val="75000"/>
                  </a:schemeClr>
                </a:solidFill>
                <a:latin typeface="Consolas" panose="020B0609020204030204" pitchFamily="49" charset="0"/>
              </a:rPr>
              <a:t>(“Skywalker").Address(“Tatooine").Print();</a:t>
            </a:r>
          </a:p>
          <a:p>
            <a:endParaRPr lang="en-US" sz="1600" dirty="0">
              <a:solidFill>
                <a:schemeClr val="accent1">
                  <a:lumMod val="75000"/>
                </a:schemeClr>
              </a:solidFill>
              <a:latin typeface="Consolas" panose="020B0609020204030204" pitchFamily="49" charset="0"/>
            </a:endParaRPr>
          </a:p>
          <a:p>
            <a:r>
              <a:rPr lang="en-US" dirty="0">
                <a:solidFill>
                  <a:schemeClr val="accent1">
                    <a:lumMod val="75000"/>
                  </a:schemeClr>
                </a:solidFill>
                <a:latin typeface="Consolas" panose="020B0609020204030204" pitchFamily="49" charset="0"/>
              </a:rPr>
              <a:t>  </a:t>
            </a:r>
            <a:r>
              <a:rPr lang="en-US" sz="1600" dirty="0" err="1">
                <a:solidFill>
                  <a:schemeClr val="accent1">
                    <a:lumMod val="75000"/>
                  </a:schemeClr>
                </a:solidFill>
                <a:latin typeface="Consolas" panose="020B0609020204030204" pitchFamily="49" charset="0"/>
              </a:rPr>
              <a:t>FluentGlutApp</a:t>
            </a:r>
            <a:r>
              <a:rPr lang="en-US" sz="1600" dirty="0">
                <a:solidFill>
                  <a:schemeClr val="accent1">
                    <a:lumMod val="75000"/>
                  </a:schemeClr>
                </a:solidFill>
                <a:latin typeface="Consolas" panose="020B0609020204030204" pitchFamily="49" charset="0"/>
              </a:rPr>
              <a:t>(</a:t>
            </a:r>
            <a:r>
              <a:rPr lang="en-US" sz="1600" dirty="0" err="1">
                <a:solidFill>
                  <a:schemeClr val="accent1">
                    <a:lumMod val="75000"/>
                  </a:schemeClr>
                </a:solidFill>
                <a:latin typeface="Consolas" panose="020B0609020204030204" pitchFamily="49" charset="0"/>
              </a:rPr>
              <a:t>argc</a:t>
            </a:r>
            <a:r>
              <a:rPr lang="en-US" sz="1600" dirty="0">
                <a:solidFill>
                  <a:schemeClr val="accent1">
                    <a:lumMod val="75000"/>
                  </a:schemeClr>
                </a:solidFill>
                <a:latin typeface="Consolas" panose="020B0609020204030204" pitchFamily="49" charset="0"/>
              </a:rPr>
              <a:t>, </a:t>
            </a:r>
            <a:r>
              <a:rPr lang="en-US" sz="1600" dirty="0" err="1">
                <a:solidFill>
                  <a:schemeClr val="accent1">
                    <a:lumMod val="75000"/>
                  </a:schemeClr>
                </a:solidFill>
                <a:latin typeface="Consolas" panose="020B0609020204030204" pitchFamily="49" charset="0"/>
              </a:rPr>
              <a:t>argv</a:t>
            </a:r>
            <a:r>
              <a:rPr lang="en-US" sz="1600" dirty="0">
                <a:solidFill>
                  <a:schemeClr val="accent1">
                    <a:lumMod val="75000"/>
                  </a:schemeClr>
                </a:solidFill>
                <a:latin typeface="Consolas" panose="020B0609020204030204" pitchFamily="49" charset="0"/>
              </a:rPr>
              <a:t>)	; from Wikipedia</a:t>
            </a:r>
          </a:p>
          <a:p>
            <a:r>
              <a:rPr lang="en-US" sz="1600" dirty="0">
                <a:solidFill>
                  <a:schemeClr val="accent1">
                    <a:lumMod val="75000"/>
                  </a:schemeClr>
                </a:solidFill>
                <a:latin typeface="Consolas" panose="020B0609020204030204" pitchFamily="49" charset="0"/>
              </a:rPr>
              <a:t>    .</a:t>
            </a:r>
            <a:r>
              <a:rPr lang="en-US" sz="1600" dirty="0" err="1">
                <a:solidFill>
                  <a:schemeClr val="accent1">
                    <a:lumMod val="75000"/>
                  </a:schemeClr>
                </a:solidFill>
                <a:latin typeface="Consolas" panose="020B0609020204030204" pitchFamily="49" charset="0"/>
              </a:rPr>
              <a:t>withDoubleBuffer</a:t>
            </a:r>
            <a:r>
              <a:rPr lang="en-US" sz="1600" dirty="0">
                <a:solidFill>
                  <a:schemeClr val="accent1">
                    <a:lumMod val="75000"/>
                  </a:schemeClr>
                </a:solidFill>
                <a:latin typeface="Consolas" panose="020B0609020204030204" pitchFamily="49" charset="0"/>
              </a:rPr>
              <a:t>().</a:t>
            </a:r>
            <a:r>
              <a:rPr lang="en-US" sz="1600" dirty="0" err="1">
                <a:solidFill>
                  <a:schemeClr val="accent1">
                    <a:lumMod val="75000"/>
                  </a:schemeClr>
                </a:solidFill>
                <a:latin typeface="Consolas" panose="020B0609020204030204" pitchFamily="49" charset="0"/>
              </a:rPr>
              <a:t>withRGBA</a:t>
            </a:r>
            <a:r>
              <a:rPr lang="en-US" sz="1600" dirty="0">
                <a:solidFill>
                  <a:schemeClr val="accent1">
                    <a:lumMod val="75000"/>
                  </a:schemeClr>
                </a:solidFill>
                <a:latin typeface="Consolas" panose="020B0609020204030204" pitchFamily="49" charset="0"/>
              </a:rPr>
              <a:t>().</a:t>
            </a:r>
            <a:r>
              <a:rPr lang="en-US" sz="1600" dirty="0" err="1">
                <a:solidFill>
                  <a:schemeClr val="accent1">
                    <a:lumMod val="75000"/>
                  </a:schemeClr>
                </a:solidFill>
                <a:latin typeface="Consolas" panose="020B0609020204030204" pitchFamily="49" charset="0"/>
              </a:rPr>
              <a:t>withAlpha</a:t>
            </a:r>
            <a:r>
              <a:rPr lang="en-US" sz="1600" dirty="0">
                <a:solidFill>
                  <a:schemeClr val="accent1">
                    <a:lumMod val="75000"/>
                  </a:schemeClr>
                </a:solidFill>
                <a:latin typeface="Consolas" panose="020B0609020204030204" pitchFamily="49" charset="0"/>
              </a:rPr>
              <a:t>().</a:t>
            </a:r>
            <a:r>
              <a:rPr lang="en-US" sz="1600" dirty="0" err="1">
                <a:solidFill>
                  <a:schemeClr val="accent1">
                    <a:lumMod val="75000"/>
                  </a:schemeClr>
                </a:solidFill>
                <a:latin typeface="Consolas" panose="020B0609020204030204" pitchFamily="49" charset="0"/>
              </a:rPr>
              <a:t>withDepth</a:t>
            </a:r>
            <a:r>
              <a:rPr lang="en-US" sz="1600" dirty="0">
                <a:solidFill>
                  <a:schemeClr val="accent1">
                    <a:lumMod val="75000"/>
                  </a:schemeClr>
                </a:solidFill>
                <a:latin typeface="Consolas" panose="020B0609020204030204" pitchFamily="49" charset="0"/>
              </a:rPr>
              <a:t>()</a:t>
            </a:r>
          </a:p>
          <a:p>
            <a:r>
              <a:rPr lang="en-US" sz="1600" dirty="0">
                <a:solidFill>
                  <a:schemeClr val="accent1">
                    <a:lumMod val="75000"/>
                  </a:schemeClr>
                </a:solidFill>
                <a:latin typeface="Consolas" panose="020B0609020204030204" pitchFamily="49" charset="0"/>
              </a:rPr>
              <a:t>    .at(200, 200).across(500, 500)</a:t>
            </a:r>
          </a:p>
          <a:p>
            <a:r>
              <a:rPr lang="en-US" sz="1600" dirty="0">
                <a:solidFill>
                  <a:schemeClr val="accent1">
                    <a:lumMod val="75000"/>
                  </a:schemeClr>
                </a:solidFill>
                <a:latin typeface="Consolas" panose="020B0609020204030204" pitchFamily="49" charset="0"/>
              </a:rPr>
              <a:t>    .named("My OpenGL/GLUT App")</a:t>
            </a:r>
          </a:p>
          <a:p>
            <a:r>
              <a:rPr lang="en-US" sz="1600" dirty="0">
                <a:solidFill>
                  <a:schemeClr val="accent1">
                    <a:lumMod val="75000"/>
                  </a:schemeClr>
                </a:solidFill>
                <a:latin typeface="Consolas" panose="020B0609020204030204" pitchFamily="49" charset="0"/>
              </a:rPr>
              <a:t>    .create();</a:t>
            </a:r>
            <a:br>
              <a:rPr lang="en-US" sz="1600" dirty="0">
                <a:solidFill>
                  <a:schemeClr val="accent1">
                    <a:lumMod val="75000"/>
                  </a:schemeClr>
                </a:solidFill>
                <a:latin typeface="Consolas" panose="020B0609020204030204" pitchFamily="49" charset="0"/>
              </a:rPr>
            </a:br>
            <a:endParaRPr lang="en-US" sz="1600" dirty="0">
              <a:solidFill>
                <a:schemeClr val="accent1">
                  <a:lumMod val="75000"/>
                </a:schemeClr>
              </a:solidFill>
              <a:latin typeface="Consolas" panose="020B0609020204030204" pitchFamily="49" charset="0"/>
            </a:endParaRPr>
          </a:p>
          <a:p>
            <a:pPr marL="285750" indent="-285750">
              <a:buFont typeface="Arial" panose="020B0604020202020204" pitchFamily="34" charset="0"/>
              <a:buChar char="•"/>
            </a:pPr>
            <a:r>
              <a:rPr lang="en-US" sz="2400" dirty="0">
                <a:latin typeface="Consolas" panose="020B0609020204030204" pitchFamily="49" charset="0"/>
              </a:rPr>
              <a:t>APIs: URL syntax + fragment, query</a:t>
            </a:r>
          </a:p>
          <a:p>
            <a:pPr marL="285750" indent="-285750">
              <a:buFont typeface="Arial" panose="020B0604020202020204" pitchFamily="34" charset="0"/>
              <a:buChar char="•"/>
            </a:pPr>
            <a:r>
              <a:rPr lang="en-US" sz="2400" dirty="0">
                <a:latin typeface="Consolas" panose="020B0609020204030204" pitchFamily="49" charset="0"/>
              </a:rPr>
              <a:t>CLIs: switches, </a:t>
            </a:r>
            <a:r>
              <a:rPr lang="en-US" sz="2400" dirty="0" err="1">
                <a:latin typeface="Consolas" panose="020B0609020204030204" pitchFamily="49" charset="0"/>
              </a:rPr>
              <a:t>args</a:t>
            </a:r>
            <a:r>
              <a:rPr lang="en-US" sz="2400" dirty="0">
                <a:latin typeface="Consolas" panose="020B0609020204030204" pitchFamily="49" charset="0"/>
              </a:rPr>
              <a:t>, opt-</a:t>
            </a:r>
            <a:r>
              <a:rPr lang="en-US" sz="2400" dirty="0" err="1">
                <a:latin typeface="Consolas" panose="020B0609020204030204" pitchFamily="49" charset="0"/>
              </a:rPr>
              <a:t>args</a:t>
            </a:r>
            <a:r>
              <a:rPr lang="en-US" sz="2400" dirty="0">
                <a:latin typeface="Consolas" panose="020B0609020204030204" pitchFamily="49" charset="0"/>
              </a:rPr>
              <a:t>; many standards</a:t>
            </a:r>
          </a:p>
          <a:p>
            <a:pPr marL="285750" indent="-285750">
              <a:buFont typeface="Arial" panose="020B0604020202020204" pitchFamily="34" charset="0"/>
              <a:buChar char="•"/>
            </a:pPr>
            <a:r>
              <a:rPr lang="en-US" sz="2400" dirty="0">
                <a:latin typeface="Consolas" panose="020B0609020204030204" pitchFamily="49" charset="0"/>
              </a:rPr>
              <a:t>Interrogative Interfaces: A really nice model (IMO)</a:t>
            </a:r>
          </a:p>
        </p:txBody>
      </p:sp>
    </p:spTree>
    <p:extLst>
      <p:ext uri="{BB962C8B-B14F-4D97-AF65-F5344CB8AC3E}">
        <p14:creationId xmlns:p14="http://schemas.microsoft.com/office/powerpoint/2010/main" val="231824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3288733" y="275779"/>
            <a:ext cx="5828306" cy="830997"/>
          </a:xfrm>
          <a:prstGeom prst="rect">
            <a:avLst/>
          </a:prstGeom>
          <a:noFill/>
        </p:spPr>
        <p:txBody>
          <a:bodyPr wrap="square">
            <a:spAutoFit/>
          </a:bodyPr>
          <a:lstStyle/>
          <a:p>
            <a:r>
              <a:rPr lang="en-US" sz="4800" dirty="0"/>
              <a:t>Why Use (Build) DSLs?</a:t>
            </a:r>
          </a:p>
        </p:txBody>
      </p:sp>
      <p:sp>
        <p:nvSpPr>
          <p:cNvPr id="2" name="TextBox 1">
            <a:extLst>
              <a:ext uri="{FF2B5EF4-FFF2-40B4-BE49-F238E27FC236}">
                <a16:creationId xmlns:a16="http://schemas.microsoft.com/office/drawing/2014/main" id="{BF4D1FF1-441D-0CB3-71F7-80C5854DC8CE}"/>
              </a:ext>
            </a:extLst>
          </p:cNvPr>
          <p:cNvSpPr txBox="1"/>
          <p:nvPr/>
        </p:nvSpPr>
        <p:spPr>
          <a:xfrm>
            <a:off x="1542387" y="1281723"/>
            <a:ext cx="932099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Safer</a:t>
            </a:r>
          </a:p>
          <a:p>
            <a:pPr marL="285750" indent="-285750">
              <a:buFont typeface="Arial" panose="020B0604020202020204" pitchFamily="34" charset="0"/>
              <a:buChar char="•"/>
            </a:pPr>
            <a:r>
              <a:rPr lang="en-US" sz="2400" dirty="0"/>
              <a:t>Easier to learn and use</a:t>
            </a:r>
          </a:p>
          <a:p>
            <a:pPr marL="285750" indent="-285750">
              <a:buFont typeface="Arial" panose="020B0604020202020204" pitchFamily="34" charset="0"/>
              <a:buChar char="•"/>
            </a:pPr>
            <a:r>
              <a:rPr lang="en-US" sz="2400" dirty="0"/>
              <a:t>Problem Oriented; our job is to solve problems</a:t>
            </a:r>
          </a:p>
          <a:p>
            <a:pPr marL="285750" indent="-285750">
              <a:buFont typeface="Arial" panose="020B0604020202020204" pitchFamily="34" charset="0"/>
              <a:buChar char="•"/>
            </a:pPr>
            <a:r>
              <a:rPr lang="en-US" sz="2400" dirty="0"/>
              <a:t>It makes you learn new skills; parsing data is widely applicable</a:t>
            </a:r>
          </a:p>
          <a:p>
            <a:pPr marL="285750" indent="-285750">
              <a:buFont typeface="Arial" panose="020B0604020202020204" pitchFamily="34" charset="0"/>
              <a:buChar char="•"/>
            </a:pPr>
            <a:r>
              <a:rPr lang="en-US" sz="2400" dirty="0"/>
              <a:t>Empathy – It’s a soft skill</a:t>
            </a:r>
          </a:p>
          <a:p>
            <a:pPr marL="742950" lvl="1" indent="-285750">
              <a:buFont typeface="Arial" panose="020B0604020202020204" pitchFamily="34" charset="0"/>
              <a:buChar char="•"/>
            </a:pPr>
            <a:r>
              <a:rPr lang="en-US" sz="2400" i="1" dirty="0">
                <a:solidFill>
                  <a:schemeClr val="accent2">
                    <a:lumMod val="75000"/>
                  </a:schemeClr>
                </a:solidFill>
              </a:rPr>
              <a:t>Questions about soft skills?</a:t>
            </a:r>
          </a:p>
        </p:txBody>
      </p:sp>
      <p:sp>
        <p:nvSpPr>
          <p:cNvPr id="4" name="TextBox 3">
            <a:extLst>
              <a:ext uri="{FF2B5EF4-FFF2-40B4-BE49-F238E27FC236}">
                <a16:creationId xmlns:a16="http://schemas.microsoft.com/office/drawing/2014/main" id="{4BE08BE3-7ECA-6B78-AFCF-613EC6ABD7F2}"/>
              </a:ext>
            </a:extLst>
          </p:cNvPr>
          <p:cNvSpPr txBox="1"/>
          <p:nvPr/>
        </p:nvSpPr>
        <p:spPr>
          <a:xfrm>
            <a:off x="2569140" y="4549824"/>
            <a:ext cx="7267492" cy="1384995"/>
          </a:xfrm>
          <a:prstGeom prst="rect">
            <a:avLst/>
          </a:prstGeom>
          <a:noFill/>
        </p:spPr>
        <p:txBody>
          <a:bodyPr wrap="square" rtlCol="0">
            <a:spAutoFit/>
          </a:bodyPr>
          <a:lstStyle/>
          <a:p>
            <a:r>
              <a:rPr lang="en-US" sz="2800" dirty="0">
                <a:latin typeface="Gabriola" panose="04040605051002020D02" pitchFamily="82" charset="0"/>
              </a:rPr>
              <a:t>A programming language is like a natural, human language in that it favors certain metaphors, images, and ways of thinking.</a:t>
            </a:r>
          </a:p>
          <a:p>
            <a:r>
              <a:rPr lang="en-US" sz="2800" dirty="0">
                <a:latin typeface="Gabriola" panose="04040605051002020D02" pitchFamily="82" charset="0"/>
              </a:rPr>
              <a:t>					-- Seymour </a:t>
            </a:r>
            <a:r>
              <a:rPr lang="en-US" sz="2800" dirty="0" err="1">
                <a:latin typeface="Gabriola" panose="04040605051002020D02" pitchFamily="82" charset="0"/>
              </a:rPr>
              <a:t>Papert</a:t>
            </a:r>
            <a:endParaRPr lang="en-US" sz="2800" dirty="0">
              <a:latin typeface="Gabriola" panose="04040605051002020D02" pitchFamily="82" charset="0"/>
            </a:endParaRPr>
          </a:p>
        </p:txBody>
      </p:sp>
    </p:spTree>
    <p:extLst>
      <p:ext uri="{BB962C8B-B14F-4D97-AF65-F5344CB8AC3E}">
        <p14:creationId xmlns:p14="http://schemas.microsoft.com/office/powerpoint/2010/main" val="138244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1887-27AD-7721-1ED4-1E8274BD2CF1}"/>
              </a:ext>
            </a:extLst>
          </p:cNvPr>
          <p:cNvSpPr txBox="1"/>
          <p:nvPr/>
        </p:nvSpPr>
        <p:spPr>
          <a:xfrm>
            <a:off x="5356528" y="267131"/>
            <a:ext cx="1478943" cy="830997"/>
          </a:xfrm>
          <a:prstGeom prst="rect">
            <a:avLst/>
          </a:prstGeom>
          <a:noFill/>
        </p:spPr>
        <p:txBody>
          <a:bodyPr wrap="square">
            <a:spAutoFit/>
          </a:bodyPr>
          <a:lstStyle/>
          <a:p>
            <a:r>
              <a:rPr lang="en-US" sz="4800" dirty="0"/>
              <a:t>Safer</a:t>
            </a:r>
          </a:p>
        </p:txBody>
      </p:sp>
      <p:sp>
        <p:nvSpPr>
          <p:cNvPr id="2" name="TextBox 1">
            <a:extLst>
              <a:ext uri="{FF2B5EF4-FFF2-40B4-BE49-F238E27FC236}">
                <a16:creationId xmlns:a16="http://schemas.microsoft.com/office/drawing/2014/main" id="{BF4D1FF1-441D-0CB3-71F7-80C5854DC8CE}"/>
              </a:ext>
            </a:extLst>
          </p:cNvPr>
          <p:cNvSpPr txBox="1"/>
          <p:nvPr/>
        </p:nvSpPr>
        <p:spPr>
          <a:xfrm>
            <a:off x="2174972" y="1351508"/>
            <a:ext cx="847182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Sandboxed by default</a:t>
            </a:r>
          </a:p>
          <a:p>
            <a:pPr marL="742950" lvl="1" indent="-285750">
              <a:buFont typeface="Arial" panose="020B0604020202020204" pitchFamily="34" charset="0"/>
              <a:buChar char="•"/>
            </a:pPr>
            <a:r>
              <a:rPr lang="en-US" sz="2400" dirty="0"/>
              <a:t>If you don’t make it possible, it isn’t</a:t>
            </a:r>
          </a:p>
          <a:p>
            <a:pPr marL="285750" indent="-285750">
              <a:buFont typeface="Arial" panose="020B0604020202020204" pitchFamily="34" charset="0"/>
              <a:buChar char="•"/>
            </a:pPr>
            <a:r>
              <a:rPr lang="en-US" sz="2400" dirty="0"/>
              <a:t>Rarely support function creation</a:t>
            </a:r>
          </a:p>
          <a:p>
            <a:pPr marL="285750" indent="-285750">
              <a:buFont typeface="Arial" panose="020B0604020202020204" pitchFamily="34" charset="0"/>
              <a:buChar char="•"/>
            </a:pPr>
            <a:r>
              <a:rPr lang="en-US" sz="2400" dirty="0"/>
              <a:t>Often don’t support, or need recursion</a:t>
            </a:r>
          </a:p>
          <a:p>
            <a:pPr marL="285750" indent="-285750">
              <a:buFont typeface="Arial" panose="020B0604020202020204" pitchFamily="34" charset="0"/>
              <a:buChar char="•"/>
            </a:pPr>
            <a:r>
              <a:rPr lang="en-US" sz="2400" dirty="0"/>
              <a:t>Lack of loops, or even branching constructs</a:t>
            </a:r>
          </a:p>
          <a:p>
            <a:pPr marL="285750" indent="-285750">
              <a:buFont typeface="Arial" panose="020B0604020202020204" pitchFamily="34" charset="0"/>
              <a:buChar char="•"/>
            </a:pPr>
            <a:r>
              <a:rPr lang="en-US" sz="2400" dirty="0"/>
              <a:t>Often declarative in nature (see Paradigms)</a:t>
            </a:r>
            <a:endParaRPr lang="en-US" sz="2400" b="0" i="0" dirty="0">
              <a:solidFill>
                <a:srgbClr val="222222"/>
              </a:solidFill>
              <a:effectLst/>
              <a:latin typeface="DDG_ProximaNova"/>
            </a:endParaRPr>
          </a:p>
          <a:p>
            <a:pPr marL="285750" indent="-285750">
              <a:buFont typeface="Arial" panose="020B0604020202020204" pitchFamily="34" charset="0"/>
              <a:buChar char="•"/>
            </a:pPr>
            <a:r>
              <a:rPr lang="en-US" sz="2400" dirty="0">
                <a:solidFill>
                  <a:srgbClr val="222222"/>
                </a:solidFill>
                <a:latin typeface="DDG_ProximaNova"/>
              </a:rPr>
              <a:t>No memory access, pointers, or other footguns</a:t>
            </a:r>
          </a:p>
          <a:p>
            <a:pPr marL="285750" indent="-285750">
              <a:buFont typeface="Arial" panose="020B0604020202020204" pitchFamily="34" charset="0"/>
              <a:buChar char="•"/>
            </a:pPr>
            <a:r>
              <a:rPr lang="en-US" sz="2400" b="0" i="0" dirty="0">
                <a:solidFill>
                  <a:srgbClr val="222222"/>
                </a:solidFill>
                <a:effectLst/>
                <a:latin typeface="DDG_ProximaNova"/>
              </a:rPr>
              <a:t>If you call out </a:t>
            </a:r>
            <a:r>
              <a:rPr lang="en-US" sz="2400" dirty="0">
                <a:solidFill>
                  <a:srgbClr val="222222"/>
                </a:solidFill>
                <a:latin typeface="DDG_ProximaNova"/>
              </a:rPr>
              <a:t>to some arbitrary evaluator, all bets are off</a:t>
            </a:r>
          </a:p>
          <a:p>
            <a:pPr marL="742950" lvl="1" indent="-285750">
              <a:buFont typeface="Arial" panose="020B0604020202020204" pitchFamily="34" charset="0"/>
              <a:buChar char="•"/>
            </a:pPr>
            <a:r>
              <a:rPr lang="en-US" sz="2400" b="0" i="0" dirty="0">
                <a:solidFill>
                  <a:srgbClr val="222222"/>
                </a:solidFill>
                <a:effectLst/>
                <a:latin typeface="DDG_ProximaNova"/>
              </a:rPr>
              <a:t>See: SQL injection attacks</a:t>
            </a:r>
          </a:p>
          <a:p>
            <a:pPr marL="285750" indent="-285750">
              <a:buFont typeface="Arial" panose="020B0604020202020204" pitchFamily="34" charset="0"/>
              <a:buChar char="•"/>
            </a:pPr>
            <a:r>
              <a:rPr lang="en-US" sz="2400" dirty="0">
                <a:solidFill>
                  <a:schemeClr val="accent2">
                    <a:lumMod val="75000"/>
                  </a:schemeClr>
                </a:solidFill>
              </a:rPr>
              <a:t>If you want to write a "programming language", you're not writing a DSL, you're writing a GPL</a:t>
            </a:r>
          </a:p>
        </p:txBody>
      </p:sp>
    </p:spTree>
    <p:extLst>
      <p:ext uri="{BB962C8B-B14F-4D97-AF65-F5344CB8AC3E}">
        <p14:creationId xmlns:p14="http://schemas.microsoft.com/office/powerpoint/2010/main" val="1689398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7530</TotalTime>
  <Words>2623</Words>
  <Application>Microsoft Office PowerPoint</Application>
  <PresentationFormat>Widescreen</PresentationFormat>
  <Paragraphs>271</Paragraphs>
  <Slides>21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Consolas</vt:lpstr>
      <vt:lpstr>DDG_ProximaNova</vt:lpstr>
      <vt:lpstr>Gabriola</vt:lpstr>
      <vt:lpstr>Roboto</vt:lpstr>
      <vt:lpstr>Office Theme</vt:lpstr>
      <vt:lpstr>Domain Specific Languages (DSLs)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Complexity</dc:title>
  <dc:creator>Gregg Irwin</dc:creator>
  <cp:lastModifiedBy>Gregg Irwin</cp:lastModifiedBy>
  <cp:revision>68</cp:revision>
  <dcterms:created xsi:type="dcterms:W3CDTF">2024-03-11T23:21:33Z</dcterms:created>
  <dcterms:modified xsi:type="dcterms:W3CDTF">2024-05-07T17:43:38Z</dcterms:modified>
</cp:coreProperties>
</file>