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7"/>
  </p:notesMasterIdLst>
  <p:sldIdLst>
    <p:sldId id="2561" r:id="rId2"/>
    <p:sldId id="2563" r:id="rId3"/>
    <p:sldId id="2564" r:id="rId4"/>
    <p:sldId id="2565" r:id="rId5"/>
    <p:sldId id="2573"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396"/>
    <p:restoredTop sz="94658"/>
  </p:normalViewPr>
  <p:slideViewPr>
    <p:cSldViewPr snapToGrid="0">
      <p:cViewPr varScale="1">
        <p:scale>
          <a:sx n="120" d="100"/>
          <a:sy n="120" d="100"/>
        </p:scale>
        <p:origin x="36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4F09A9-5A39-C546-8779-513C8B6E4A4B}" type="datetimeFigureOut">
              <a:rPr lang="en-US" smtClean="0"/>
              <a:t>8/16/24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BF4E88-B1A4-8447-AE47-0056C7A970E0}" type="slidenum">
              <a:rPr lang="en-US" smtClean="0"/>
              <a:t>‹#›</a:t>
            </a:fld>
            <a:endParaRPr lang="en-US"/>
          </a:p>
        </p:txBody>
      </p:sp>
    </p:spTree>
    <p:extLst>
      <p:ext uri="{BB962C8B-B14F-4D97-AF65-F5344CB8AC3E}">
        <p14:creationId xmlns:p14="http://schemas.microsoft.com/office/powerpoint/2010/main" val="1703113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Github is a web-based platform used for version control and collaboration. In this presentation, we will explore the basics of Github and its importance in software development.</a:t>
            </a:r>
          </a:p>
        </p:txBody>
      </p:sp>
      <p:sp>
        <p:nvSpPr>
          <p:cNvPr id="4" name="Slide Number Placeholder 3"/>
          <p:cNvSpPr>
            <a:spLocks noGrp="1"/>
          </p:cNvSpPr>
          <p:nvPr>
            <p:ph type="sldNum" sz="quarter" idx="5"/>
          </p:nvPr>
        </p:nvSpPr>
        <p:spPr/>
        <p:txBody>
          <a:bodyPr/>
          <a:lstStyle/>
          <a:p>
            <a:fld id="{47E8F09B-8E48-E340-BC85-F7EEC9F1A10A}" type="slidenum">
              <a:rPr lang="en-US" smtClean="0"/>
              <a:t>1</a:t>
            </a:fld>
            <a:endParaRPr lang="en-US"/>
          </a:p>
        </p:txBody>
      </p:sp>
    </p:spTree>
    <p:extLst>
      <p:ext uri="{BB962C8B-B14F-4D97-AF65-F5344CB8AC3E}">
        <p14:creationId xmlns:p14="http://schemas.microsoft.com/office/powerpoint/2010/main" val="1156903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Github is a web-based platform that allows developers to store and share their code. It provides version control and collaboration features that make it easy to work on projects with others.</a:t>
            </a:r>
          </a:p>
        </p:txBody>
      </p:sp>
      <p:sp>
        <p:nvSpPr>
          <p:cNvPr id="4" name="Slide Number Placeholder 3"/>
          <p:cNvSpPr>
            <a:spLocks noGrp="1"/>
          </p:cNvSpPr>
          <p:nvPr>
            <p:ph type="sldNum" sz="quarter" idx="5"/>
          </p:nvPr>
        </p:nvSpPr>
        <p:spPr/>
        <p:txBody>
          <a:bodyPr/>
          <a:lstStyle/>
          <a:p>
            <a:fld id="{47E8F09B-8E48-E340-BC85-F7EEC9F1A10A}" type="slidenum">
              <a:rPr lang="en-US" smtClean="0"/>
              <a:t>2</a:t>
            </a:fld>
            <a:endParaRPr lang="en-US"/>
          </a:p>
        </p:txBody>
      </p:sp>
    </p:spTree>
    <p:extLst>
      <p:ext uri="{BB962C8B-B14F-4D97-AF65-F5344CB8AC3E}">
        <p14:creationId xmlns:p14="http://schemas.microsoft.com/office/powerpoint/2010/main" val="1315852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Github is an essential tool for software developers. It allows developers to track changes to their code, collaborate with others, and deploy their code to production environments. It also provides a platform for open source projects, making it easy for developers to share and contribute to projects.</a:t>
            </a:r>
          </a:p>
        </p:txBody>
      </p:sp>
      <p:sp>
        <p:nvSpPr>
          <p:cNvPr id="4" name="Slide Number Placeholder 3"/>
          <p:cNvSpPr>
            <a:spLocks noGrp="1"/>
          </p:cNvSpPr>
          <p:nvPr>
            <p:ph type="sldNum" sz="quarter" idx="5"/>
          </p:nvPr>
        </p:nvSpPr>
        <p:spPr/>
        <p:txBody>
          <a:bodyPr/>
          <a:lstStyle/>
          <a:p>
            <a:fld id="{47E8F09B-8E48-E340-BC85-F7EEC9F1A10A}" type="slidenum">
              <a:rPr lang="en-US" smtClean="0"/>
              <a:t>3</a:t>
            </a:fld>
            <a:endParaRPr lang="en-US"/>
          </a:p>
        </p:txBody>
      </p:sp>
    </p:spTree>
    <p:extLst>
      <p:ext uri="{BB962C8B-B14F-4D97-AF65-F5344CB8AC3E}">
        <p14:creationId xmlns:p14="http://schemas.microsoft.com/office/powerpoint/2010/main" val="26690322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get started with Github, you need to create an account and a repository. A repository is a container for your code. You can add files to a repository, make changes to the code, and commit your changes. Github also provides collaboration features, such as pull requests and issues, to help you work with others.</a:t>
            </a:r>
          </a:p>
        </p:txBody>
      </p:sp>
      <p:sp>
        <p:nvSpPr>
          <p:cNvPr id="4" name="Slide Number Placeholder 3"/>
          <p:cNvSpPr>
            <a:spLocks noGrp="1"/>
          </p:cNvSpPr>
          <p:nvPr>
            <p:ph type="sldNum" sz="quarter" idx="5"/>
          </p:nvPr>
        </p:nvSpPr>
        <p:spPr/>
        <p:txBody>
          <a:bodyPr/>
          <a:lstStyle/>
          <a:p>
            <a:fld id="{47E8F09B-8E48-E340-BC85-F7EEC9F1A10A}" type="slidenum">
              <a:rPr lang="en-US" smtClean="0"/>
              <a:t>4</a:t>
            </a:fld>
            <a:endParaRPr lang="en-US"/>
          </a:p>
        </p:txBody>
      </p:sp>
    </p:spTree>
    <p:extLst>
      <p:ext uri="{BB962C8B-B14F-4D97-AF65-F5344CB8AC3E}">
        <p14:creationId xmlns:p14="http://schemas.microsoft.com/office/powerpoint/2010/main" val="606223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Github is a powerful tool for software developers. It provides version control and collaboration features that make it easy to work on projects with others. By following the basics of using Github, including creating repositories and testing pull and push requests, you can become proficient in using Github.</a:t>
            </a:r>
          </a:p>
        </p:txBody>
      </p:sp>
      <p:sp>
        <p:nvSpPr>
          <p:cNvPr id="4" name="Slide Number Placeholder 3"/>
          <p:cNvSpPr>
            <a:spLocks noGrp="1"/>
          </p:cNvSpPr>
          <p:nvPr>
            <p:ph type="sldNum" sz="quarter" idx="5"/>
          </p:nvPr>
        </p:nvSpPr>
        <p:spPr/>
        <p:txBody>
          <a:bodyPr/>
          <a:lstStyle/>
          <a:p>
            <a:fld id="{47E8F09B-8E48-E340-BC85-F7EEC9F1A10A}" type="slidenum">
              <a:rPr lang="en-US" smtClean="0"/>
              <a:t>5</a:t>
            </a:fld>
            <a:endParaRPr lang="en-US"/>
          </a:p>
        </p:txBody>
      </p:sp>
    </p:spTree>
    <p:extLst>
      <p:ext uri="{BB962C8B-B14F-4D97-AF65-F5344CB8AC3E}">
        <p14:creationId xmlns:p14="http://schemas.microsoft.com/office/powerpoint/2010/main" val="4048775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8/16/24</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85125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8/16/24</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260381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8/16/24</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4013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8/16/24</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05346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8/16/24</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9593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8/16/24</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033136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8/16/24</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95920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8/16/24</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640158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8/16/24</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703927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8/16/24</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646339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8/16/24</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966348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8/16/24</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5C4BD44-A159-50BA-C647-9B0394A6EF9A}"/>
              </a:ext>
            </a:extLst>
          </p:cNvPr>
          <p:cNvSpPr txBox="1"/>
          <p:nvPr userDrawn="1">
            <p:extLst>
              <p:ext uri="{1162E1C5-73C7-4A58-AE30-91384D911F3F}">
                <p184:classification xmlns:p184="http://schemas.microsoft.com/office/powerpoint/2018/4/main" val="ftr"/>
              </p:ext>
            </p:extLst>
          </p:nvPr>
        </p:nvSpPr>
        <p:spPr>
          <a:xfrm>
            <a:off x="5714175" y="6642100"/>
            <a:ext cx="792162"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cs typeface="Calibri" panose="020F0502020204030204" pitchFamily="34" charset="0"/>
              </a:rPr>
              <a:t>Low Sensitivity</a:t>
            </a:r>
          </a:p>
        </p:txBody>
      </p:sp>
    </p:spTree>
    <p:extLst>
      <p:ext uri="{BB962C8B-B14F-4D97-AF65-F5344CB8AC3E}">
        <p14:creationId xmlns:p14="http://schemas.microsoft.com/office/powerpoint/2010/main" val="36220103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pic>
        <p:nvPicPr>
          <p:cNvPr id="4" name="Picture 3" descr="Bald young caucasian man, working as a developer coding at his office desk. Screens show coding language user interface. Software engineer create innovative e-commerce app. Program development">
            <a:extLst>
              <a:ext uri="{FF2B5EF4-FFF2-40B4-BE49-F238E27FC236}">
                <a16:creationId xmlns:a16="http://schemas.microsoft.com/office/drawing/2014/main" id="{69FAD86B-EFAA-4B8F-ACA0-0849CDB03B4D}"/>
              </a:ext>
            </a:extLst>
          </p:cNvPr>
          <p:cNvPicPr>
            <a:picLocks noChangeAspect="1"/>
          </p:cNvPicPr>
          <p:nvPr/>
        </p:nvPicPr>
        <p:blipFill>
          <a:blip r:embed="rId3"/>
          <a:srcRect t="3311" b="12419"/>
          <a:stretch/>
        </p:blipFill>
        <p:spPr>
          <a:xfrm>
            <a:off x="1" y="10"/>
            <a:ext cx="12192000" cy="6857990"/>
          </a:xfrm>
          <a:prstGeom prst="rect">
            <a:avLst/>
          </a:prstGeom>
        </p:spPr>
      </p:pic>
      <p:sp>
        <p:nvSpPr>
          <p:cNvPr id="11" name="Rectangle 10">
            <a:extLst>
              <a:ext uri="{FF2B5EF4-FFF2-40B4-BE49-F238E27FC236}">
                <a16:creationId xmlns:a16="http://schemas.microsoft.com/office/drawing/2014/main" id="{36136311-C81B-47C5-AE0A-5641A5A595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4444" y="1066800"/>
            <a:ext cx="4682990" cy="4724400"/>
          </a:xfrm>
          <a:prstGeom prst="rect">
            <a:avLst/>
          </a:prstGeom>
          <a:solidFill>
            <a:schemeClr val="bg1">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475F54CD-6F94-C3E7-CA3D-2630D8DD959E}"/>
              </a:ext>
            </a:extLst>
          </p:cNvPr>
          <p:cNvSpPr>
            <a:spLocks noGrp="1"/>
          </p:cNvSpPr>
          <p:nvPr>
            <p:ph type="ctrTitle"/>
          </p:nvPr>
        </p:nvSpPr>
        <p:spPr>
          <a:xfrm>
            <a:off x="804818" y="1562101"/>
            <a:ext cx="3905203" cy="2738530"/>
          </a:xfrm>
        </p:spPr>
        <p:txBody>
          <a:bodyPr anchor="t">
            <a:normAutofit/>
          </a:bodyPr>
          <a:lstStyle/>
          <a:p>
            <a:r>
              <a:rPr lang="en-US" sz="4800"/>
              <a:t>Introduction to Github</a:t>
            </a:r>
          </a:p>
        </p:txBody>
      </p:sp>
      <p:sp>
        <p:nvSpPr>
          <p:cNvPr id="3" name="Subtitle 2">
            <a:extLst>
              <a:ext uri="{FF2B5EF4-FFF2-40B4-BE49-F238E27FC236}">
                <a16:creationId xmlns:a16="http://schemas.microsoft.com/office/drawing/2014/main" id="{0F502C31-868C-5E73-5503-F161EF4F1260}"/>
              </a:ext>
            </a:extLst>
          </p:cNvPr>
          <p:cNvSpPr>
            <a:spLocks noGrp="1"/>
          </p:cNvSpPr>
          <p:nvPr>
            <p:ph type="subTitle" idx="1"/>
          </p:nvPr>
        </p:nvSpPr>
        <p:spPr>
          <a:xfrm>
            <a:off x="804818" y="4321622"/>
            <a:ext cx="3816351" cy="941832"/>
          </a:xfrm>
        </p:spPr>
        <p:txBody>
          <a:bodyPr>
            <a:normAutofit/>
          </a:bodyPr>
          <a:lstStyle/>
          <a:p>
            <a:pPr>
              <a:lnSpc>
                <a:spcPct val="120000"/>
              </a:lnSpc>
            </a:pPr>
            <a:r>
              <a:rPr lang="en-US" sz="1500"/>
              <a:t>The importance of version control in software development</a:t>
            </a:r>
          </a:p>
        </p:txBody>
      </p:sp>
      <p:cxnSp>
        <p:nvCxnSpPr>
          <p:cNvPr id="13" name="Straight Connector 12">
            <a:extLst>
              <a:ext uri="{FF2B5EF4-FFF2-40B4-BE49-F238E27FC236}">
                <a16:creationId xmlns:a16="http://schemas.microsoft.com/office/drawing/2014/main" id="{7CC73A33-65FF-41A9-A3B0-006753CD10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V="1">
            <a:off x="305077" y="1063752"/>
            <a:ext cx="0" cy="4727448"/>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509384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grpId="1" nodeType="withEffect">
                                  <p:stCondLst>
                                    <p:cond delay="250"/>
                                  </p:stCondLst>
                                  <p:iterate type="lt">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omputer script on a screen">
            <a:extLst>
              <a:ext uri="{FF2B5EF4-FFF2-40B4-BE49-F238E27FC236}">
                <a16:creationId xmlns:a16="http://schemas.microsoft.com/office/drawing/2014/main" id="{6CBDF37F-0157-4406-BF46-36F6D8CEACC9}"/>
              </a:ext>
            </a:extLst>
          </p:cNvPr>
          <p:cNvPicPr>
            <a:picLocks noGrp="1" noChangeAspect="1"/>
          </p:cNvPicPr>
          <p:nvPr>
            <p:ph sz="half" idx="1"/>
          </p:nvPr>
        </p:nvPicPr>
        <p:blipFill>
          <a:blip r:embed="rId3"/>
          <a:srcRect r="5624" b="-1"/>
          <a:stretch/>
        </p:blipFill>
        <p:spPr>
          <a:xfrm>
            <a:off x="20" y="535709"/>
            <a:ext cx="8229580" cy="5820640"/>
          </a:xfrm>
          <a:prstGeom prst="rect">
            <a:avLst/>
          </a:prstGeom>
        </p:spPr>
      </p:pic>
      <p:cxnSp>
        <p:nvCxnSpPr>
          <p:cNvPr id="14" name="Straight Connector 13">
            <a:extLst>
              <a:ext uri="{FF2B5EF4-FFF2-40B4-BE49-F238E27FC236}">
                <a16:creationId xmlns:a16="http://schemas.microsoft.com/office/drawing/2014/main" id="{02C7985C-B0C3-CC50-E86A-B5EBA40E01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 y="6359240"/>
            <a:ext cx="82296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9F17043-86BF-1527-950E-0F704322E97C}"/>
              </a:ext>
            </a:extLst>
          </p:cNvPr>
          <p:cNvSpPr>
            <a:spLocks noGrp="1"/>
          </p:cNvSpPr>
          <p:nvPr>
            <p:ph type="title"/>
          </p:nvPr>
        </p:nvSpPr>
        <p:spPr>
          <a:xfrm>
            <a:off x="8719126" y="979051"/>
            <a:ext cx="2811879" cy="1807048"/>
          </a:xfrm>
        </p:spPr>
        <p:txBody>
          <a:bodyPr vert="horz" lIns="91440" tIns="45720" rIns="91440" bIns="45720" rtlCol="0" anchor="b">
            <a:normAutofit/>
          </a:bodyPr>
          <a:lstStyle/>
          <a:p>
            <a:r>
              <a:rPr lang="en-US" sz="3600"/>
              <a:t>What is Github</a:t>
            </a:r>
          </a:p>
        </p:txBody>
      </p:sp>
      <p:sp>
        <p:nvSpPr>
          <p:cNvPr id="4" name="Content Placeholder 3">
            <a:extLst>
              <a:ext uri="{FF2B5EF4-FFF2-40B4-BE49-F238E27FC236}">
                <a16:creationId xmlns:a16="http://schemas.microsoft.com/office/drawing/2014/main" id="{16401BF0-98E0-2E23-BB49-51DD84F7D7D1}"/>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8719128" y="2922624"/>
            <a:ext cx="2811880" cy="3409950"/>
          </a:xfrm>
        </p:spPr>
        <p:txBody>
          <a:bodyPr>
            <a:normAutofit/>
          </a:bodyPr>
          <a:lstStyle/>
          <a:p>
            <a:pPr marL="0" indent="0">
              <a:spcBef>
                <a:spcPts val="2500"/>
              </a:spcBef>
              <a:buNone/>
            </a:pPr>
            <a:endParaRPr lang="en-US" sz="1400" b="1" dirty="0"/>
          </a:p>
          <a:p>
            <a:pPr marL="0" lvl="1" indent="0">
              <a:buNone/>
            </a:pPr>
            <a:r>
              <a:rPr lang="en-US" sz="1400" dirty="0" err="1"/>
              <a:t>Github</a:t>
            </a:r>
            <a:r>
              <a:rPr lang="en-US" sz="1400" dirty="0"/>
              <a:t> is a web-based platform that allows developers to store and share their code with others. It provides an easy way to manage code repositories and track changes over time using version control.</a:t>
            </a:r>
          </a:p>
        </p:txBody>
      </p:sp>
    </p:spTree>
    <p:extLst>
      <p:ext uri="{BB962C8B-B14F-4D97-AF65-F5344CB8AC3E}">
        <p14:creationId xmlns:p14="http://schemas.microsoft.com/office/powerpoint/2010/main" val="23838136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8FCE029E-5073-4498-8104-8427AA987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pic>
        <p:nvPicPr>
          <p:cNvPr id="5" name="Content Placeholder 4" descr="People working on a computer">
            <a:extLst>
              <a:ext uri="{FF2B5EF4-FFF2-40B4-BE49-F238E27FC236}">
                <a16:creationId xmlns:a16="http://schemas.microsoft.com/office/drawing/2014/main" id="{0D9EC8A1-DBFE-44B4-8068-007517189E09}"/>
              </a:ext>
            </a:extLst>
          </p:cNvPr>
          <p:cNvPicPr>
            <a:picLocks noGrp="1" noChangeAspect="1"/>
          </p:cNvPicPr>
          <p:nvPr>
            <p:ph sz="half" idx="1"/>
          </p:nvPr>
        </p:nvPicPr>
        <p:blipFill>
          <a:blip r:embed="rId3"/>
          <a:srcRect l="10498" r="1" b="1"/>
          <a:stretch/>
        </p:blipFill>
        <p:spPr>
          <a:xfrm>
            <a:off x="1" y="2613892"/>
            <a:ext cx="4946906" cy="3689359"/>
          </a:xfrm>
          <a:prstGeom prst="rect">
            <a:avLst/>
          </a:prstGeom>
        </p:spPr>
      </p:pic>
      <p:cxnSp>
        <p:nvCxnSpPr>
          <p:cNvPr id="14" name="Straight Connector 13">
            <a:extLst>
              <a:ext uri="{FF2B5EF4-FFF2-40B4-BE49-F238E27FC236}">
                <a16:creationId xmlns:a16="http://schemas.microsoft.com/office/drawing/2014/main" id="{BEFF515C-2521-4964-9DAC-2BFB8EC86A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74446"/>
            <a:ext cx="4946904"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96BFEE6-86D1-BAC1-DCFF-7D8D52F06DF7}"/>
              </a:ext>
            </a:extLst>
          </p:cNvPr>
          <p:cNvSpPr>
            <a:spLocks noGrp="1"/>
          </p:cNvSpPr>
          <p:nvPr>
            <p:ph type="title"/>
          </p:nvPr>
        </p:nvSpPr>
        <p:spPr>
          <a:xfrm>
            <a:off x="640080" y="914401"/>
            <a:ext cx="4306824" cy="1477817"/>
          </a:xfrm>
        </p:spPr>
        <p:txBody>
          <a:bodyPr vert="horz" lIns="91440" tIns="45720" rIns="91440" bIns="45720" rtlCol="0" anchor="t">
            <a:normAutofit/>
          </a:bodyPr>
          <a:lstStyle/>
          <a:p>
            <a:r>
              <a:rPr lang="en-US"/>
              <a:t>Why use Github?</a:t>
            </a:r>
          </a:p>
        </p:txBody>
      </p:sp>
      <p:sp>
        <p:nvSpPr>
          <p:cNvPr id="4" name="Content Placeholder 3">
            <a:extLst>
              <a:ext uri="{FF2B5EF4-FFF2-40B4-BE49-F238E27FC236}">
                <a16:creationId xmlns:a16="http://schemas.microsoft.com/office/drawing/2014/main" id="{221E6961-B3B6-AC45-0261-88A160D4459D}"/>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641848" y="1014984"/>
            <a:ext cx="5889161" cy="5288267"/>
          </a:xfrm>
        </p:spPr>
        <p:txBody>
          <a:bodyPr>
            <a:normAutofit/>
          </a:bodyPr>
          <a:lstStyle/>
          <a:p>
            <a:pPr marL="0" indent="0">
              <a:spcBef>
                <a:spcPts val="2500"/>
              </a:spcBef>
              <a:buNone/>
            </a:pPr>
            <a:r>
              <a:rPr lang="en-US" sz="1400" b="1"/>
              <a:t>Version Control</a:t>
            </a:r>
          </a:p>
          <a:p>
            <a:pPr marL="0" lvl="1" indent="0">
              <a:buNone/>
            </a:pPr>
            <a:r>
              <a:rPr lang="en-US" sz="1400"/>
              <a:t>Github provides a powerful version control system that allows developers to track changes to their code, ensuring that the codebase is always up-to-date and can be easily rolled back to a previous version if needed.</a:t>
            </a:r>
          </a:p>
          <a:p>
            <a:pPr marL="0" indent="0">
              <a:spcBef>
                <a:spcPts val="2500"/>
              </a:spcBef>
              <a:buNone/>
            </a:pPr>
            <a:r>
              <a:rPr lang="en-US" sz="1400" b="1"/>
              <a:t>Collaboration</a:t>
            </a:r>
          </a:p>
          <a:p>
            <a:pPr marL="0" lvl="1" indent="0">
              <a:buNone/>
            </a:pPr>
            <a:r>
              <a:rPr lang="en-US" sz="1400"/>
              <a:t>Github makes it easy for developers to collaborate on code, even if they are working in different parts of the world. It provides tools for code reviews, issue tracking, and pull requests that make collaboration seamless and efficient.</a:t>
            </a:r>
          </a:p>
          <a:p>
            <a:pPr marL="0" indent="0">
              <a:spcBef>
                <a:spcPts val="2500"/>
              </a:spcBef>
              <a:buNone/>
            </a:pPr>
            <a:r>
              <a:rPr lang="en-US" sz="1400" b="1"/>
              <a:t>Deployment</a:t>
            </a:r>
          </a:p>
          <a:p>
            <a:pPr marL="0" lvl="1" indent="0">
              <a:buNone/>
            </a:pPr>
            <a:r>
              <a:rPr lang="en-US" sz="1400"/>
              <a:t>Github provides a platform for developers to deploy their code to production environments, ensuring that the code is always available and accessible. It also provides tools for continuous integration and delivery, making the deployment process faster and more streamlined.</a:t>
            </a:r>
          </a:p>
        </p:txBody>
      </p:sp>
    </p:spTree>
    <p:extLst>
      <p:ext uri="{BB962C8B-B14F-4D97-AF65-F5344CB8AC3E}">
        <p14:creationId xmlns:p14="http://schemas.microsoft.com/office/powerpoint/2010/main" val="20576601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8FCE029E-5073-4498-8104-8427AA987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pic>
        <p:nvPicPr>
          <p:cNvPr id="5" name="Content Placeholder 4" descr="Business team brainstorming">
            <a:extLst>
              <a:ext uri="{FF2B5EF4-FFF2-40B4-BE49-F238E27FC236}">
                <a16:creationId xmlns:a16="http://schemas.microsoft.com/office/drawing/2014/main" id="{AF484AE5-150A-4D96-9E57-4397C5541F48}"/>
              </a:ext>
            </a:extLst>
          </p:cNvPr>
          <p:cNvPicPr>
            <a:picLocks noGrp="1" noChangeAspect="1"/>
          </p:cNvPicPr>
          <p:nvPr>
            <p:ph sz="half" idx="1"/>
          </p:nvPr>
        </p:nvPicPr>
        <p:blipFill>
          <a:blip r:embed="rId3"/>
          <a:srcRect l="10498" r="1" b="1"/>
          <a:stretch/>
        </p:blipFill>
        <p:spPr>
          <a:xfrm>
            <a:off x="1" y="2613892"/>
            <a:ext cx="4946906" cy="3689359"/>
          </a:xfrm>
          <a:prstGeom prst="rect">
            <a:avLst/>
          </a:prstGeom>
        </p:spPr>
      </p:pic>
      <p:cxnSp>
        <p:nvCxnSpPr>
          <p:cNvPr id="14" name="Straight Connector 13">
            <a:extLst>
              <a:ext uri="{FF2B5EF4-FFF2-40B4-BE49-F238E27FC236}">
                <a16:creationId xmlns:a16="http://schemas.microsoft.com/office/drawing/2014/main" id="{BEFF515C-2521-4964-9DAC-2BFB8EC86A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74446"/>
            <a:ext cx="4946904"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EE40767-3A48-5A61-70EC-27207442D65E}"/>
              </a:ext>
            </a:extLst>
          </p:cNvPr>
          <p:cNvSpPr>
            <a:spLocks noGrp="1"/>
          </p:cNvSpPr>
          <p:nvPr>
            <p:ph type="title"/>
          </p:nvPr>
        </p:nvSpPr>
        <p:spPr>
          <a:xfrm>
            <a:off x="640080" y="914401"/>
            <a:ext cx="4306824" cy="1477817"/>
          </a:xfrm>
        </p:spPr>
        <p:txBody>
          <a:bodyPr vert="horz" lIns="91440" tIns="45720" rIns="91440" bIns="45720" rtlCol="0" anchor="t">
            <a:normAutofit/>
          </a:bodyPr>
          <a:lstStyle/>
          <a:p>
            <a:r>
              <a:rPr lang="en-US"/>
              <a:t>Github Basics</a:t>
            </a:r>
          </a:p>
        </p:txBody>
      </p:sp>
      <p:sp>
        <p:nvSpPr>
          <p:cNvPr id="4" name="Content Placeholder 3">
            <a:extLst>
              <a:ext uri="{FF2B5EF4-FFF2-40B4-BE49-F238E27FC236}">
                <a16:creationId xmlns:a16="http://schemas.microsoft.com/office/drawing/2014/main" id="{08092BA7-9D75-DF4B-58BA-DDCF580223E4}"/>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641848" y="1014984"/>
            <a:ext cx="5889161" cy="5288267"/>
          </a:xfrm>
        </p:spPr>
        <p:txBody>
          <a:bodyPr>
            <a:normAutofit/>
          </a:bodyPr>
          <a:lstStyle/>
          <a:p>
            <a:pPr marL="0" indent="0">
              <a:spcBef>
                <a:spcPts val="2500"/>
              </a:spcBef>
              <a:buNone/>
            </a:pPr>
            <a:r>
              <a:rPr lang="en-US" sz="1400" b="1"/>
              <a:t>Create an Account</a:t>
            </a:r>
          </a:p>
          <a:p>
            <a:pPr marL="0" lvl="1" indent="0">
              <a:buNone/>
            </a:pPr>
            <a:r>
              <a:rPr lang="en-US" sz="1400"/>
              <a:t>To get started with Github, you need to create an account. Github provides free accounts for personal use and paid plans for businesses and organizations.</a:t>
            </a:r>
          </a:p>
          <a:p>
            <a:pPr marL="0" indent="0">
              <a:spcBef>
                <a:spcPts val="2500"/>
              </a:spcBef>
              <a:buNone/>
            </a:pPr>
            <a:r>
              <a:rPr lang="en-US" sz="1400" b="1"/>
              <a:t>Create a Repository</a:t>
            </a:r>
          </a:p>
          <a:p>
            <a:pPr marL="0" lvl="1" indent="0">
              <a:buNone/>
            </a:pPr>
            <a:r>
              <a:rPr lang="en-US" sz="1400"/>
              <a:t>A repository is a container for your code and files. You can create a new repository on Github in a few easy steps and start adding files to it.</a:t>
            </a:r>
          </a:p>
          <a:p>
            <a:pPr marL="0" indent="0">
              <a:spcBef>
                <a:spcPts val="2500"/>
              </a:spcBef>
              <a:buNone/>
            </a:pPr>
            <a:r>
              <a:rPr lang="en-US" sz="1400" b="1"/>
              <a:t>Commit Changes</a:t>
            </a:r>
          </a:p>
          <a:p>
            <a:pPr marL="0" lvl="1" indent="0">
              <a:buNone/>
            </a:pPr>
            <a:r>
              <a:rPr lang="en-US" sz="1400"/>
              <a:t>After you have made changes to your code, you can commit those changes to your repository. This allows you to keep track of changes and roll back if needed.</a:t>
            </a:r>
          </a:p>
          <a:p>
            <a:pPr marL="0" indent="0">
              <a:spcBef>
                <a:spcPts val="2500"/>
              </a:spcBef>
              <a:buNone/>
            </a:pPr>
            <a:r>
              <a:rPr lang="en-US" sz="1400" b="1"/>
              <a:t>Collaboration Features</a:t>
            </a:r>
          </a:p>
          <a:p>
            <a:pPr marL="0" lvl="1" indent="0">
              <a:buNone/>
            </a:pPr>
            <a:r>
              <a:rPr lang="en-US" sz="1400"/>
              <a:t>Github provides collaboration features, such as pull requests and issues, to help you work with others on a project. You can easily add collaborators, review code changes, and manage issues and bugs.</a:t>
            </a:r>
          </a:p>
        </p:txBody>
      </p:sp>
    </p:spTree>
    <p:extLst>
      <p:ext uri="{BB962C8B-B14F-4D97-AF65-F5344CB8AC3E}">
        <p14:creationId xmlns:p14="http://schemas.microsoft.com/office/powerpoint/2010/main" val="6027575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t Artificial Intelligence Chatbot Technology, AI Conversation Automation">
            <a:extLst>
              <a:ext uri="{FF2B5EF4-FFF2-40B4-BE49-F238E27FC236}">
                <a16:creationId xmlns:a16="http://schemas.microsoft.com/office/drawing/2014/main" id="{BD782F0E-99EE-43D7-A585-EC4F53E58437}"/>
              </a:ext>
            </a:extLst>
          </p:cNvPr>
          <p:cNvPicPr>
            <a:picLocks noGrp="1" noChangeAspect="1"/>
          </p:cNvPicPr>
          <p:nvPr>
            <p:ph sz="half" idx="1"/>
          </p:nvPr>
        </p:nvPicPr>
        <p:blipFill>
          <a:blip r:embed="rId3"/>
          <a:srcRect l="17673" r="6333" b="1"/>
          <a:stretch/>
        </p:blipFill>
        <p:spPr>
          <a:xfrm>
            <a:off x="20" y="535709"/>
            <a:ext cx="8229580" cy="5820640"/>
          </a:xfrm>
          <a:prstGeom prst="rect">
            <a:avLst/>
          </a:prstGeom>
        </p:spPr>
      </p:pic>
      <p:cxnSp>
        <p:nvCxnSpPr>
          <p:cNvPr id="14" name="Straight Connector 13">
            <a:extLst>
              <a:ext uri="{FF2B5EF4-FFF2-40B4-BE49-F238E27FC236}">
                <a16:creationId xmlns:a16="http://schemas.microsoft.com/office/drawing/2014/main" id="{02C7985C-B0C3-CC50-E86A-B5EBA40E01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 y="6359240"/>
            <a:ext cx="82296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331E040-4E58-F648-F5CB-3044FF05E6C5}"/>
              </a:ext>
            </a:extLst>
          </p:cNvPr>
          <p:cNvSpPr>
            <a:spLocks noGrp="1"/>
          </p:cNvSpPr>
          <p:nvPr>
            <p:ph type="title"/>
          </p:nvPr>
        </p:nvSpPr>
        <p:spPr>
          <a:xfrm>
            <a:off x="8719126" y="979051"/>
            <a:ext cx="2811879" cy="1807048"/>
          </a:xfrm>
        </p:spPr>
        <p:txBody>
          <a:bodyPr vert="horz" lIns="91440" tIns="45720" rIns="91440" bIns="45720" rtlCol="0" anchor="b">
            <a:normAutofit/>
          </a:bodyPr>
          <a:lstStyle/>
          <a:p>
            <a:r>
              <a:rPr lang="en-US" sz="3600"/>
              <a:t>Conclusion</a:t>
            </a:r>
          </a:p>
        </p:txBody>
      </p:sp>
      <p:sp>
        <p:nvSpPr>
          <p:cNvPr id="4" name="Content Placeholder 3">
            <a:extLst>
              <a:ext uri="{FF2B5EF4-FFF2-40B4-BE49-F238E27FC236}">
                <a16:creationId xmlns:a16="http://schemas.microsoft.com/office/drawing/2014/main" id="{0801BE46-6E3A-3EC5-8E78-C5D3859A1757}"/>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8719128" y="2922624"/>
            <a:ext cx="2811880" cy="3409950"/>
          </a:xfrm>
        </p:spPr>
        <p:txBody>
          <a:bodyPr>
            <a:normAutofit/>
          </a:bodyPr>
          <a:lstStyle/>
          <a:p>
            <a:pPr marL="0" indent="0">
              <a:spcBef>
                <a:spcPts val="2500"/>
              </a:spcBef>
              <a:buNone/>
            </a:pPr>
            <a:endParaRPr lang="en-US" sz="1400" b="1"/>
          </a:p>
          <a:p>
            <a:pPr marL="0" lvl="1" indent="0">
              <a:buNone/>
            </a:pPr>
            <a:r>
              <a:rPr lang="en-US" sz="1400"/>
              <a:t>Github is a powerful tool for software developers to work collaboratively. It provides version control and collaboration features that make it easy to work on projects with others.</a:t>
            </a:r>
          </a:p>
        </p:txBody>
      </p:sp>
    </p:spTree>
    <p:extLst>
      <p:ext uri="{BB962C8B-B14F-4D97-AF65-F5344CB8AC3E}">
        <p14:creationId xmlns:p14="http://schemas.microsoft.com/office/powerpoint/2010/main" val="31807901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DashVTI">
  <a:themeElements>
    <a:clrScheme name="">
      <a:dk1>
        <a:srgbClr val="1A1A2E"/>
      </a:dk1>
      <a:lt1>
        <a:srgbClr val="FFFFFF"/>
      </a:lt1>
      <a:dk2>
        <a:srgbClr val="1A1A2E"/>
      </a:dk2>
      <a:lt2>
        <a:srgbClr val="F7FFF7"/>
      </a:lt2>
      <a:accent1>
        <a:srgbClr val="88BDBC"/>
      </a:accent1>
      <a:accent2>
        <a:srgbClr val="F79D84"/>
      </a:accent2>
      <a:accent3>
        <a:srgbClr val="FFDBAC"/>
      </a:accent3>
      <a:accent4>
        <a:srgbClr val="5C677D"/>
      </a:accent4>
      <a:accent5>
        <a:srgbClr val="0B3954"/>
      </a:accent5>
      <a:accent6>
        <a:srgbClr val="EE6C4D"/>
      </a:accent6>
      <a:hlink>
        <a:srgbClr val="0077B5"/>
      </a:hlink>
      <a:folHlink>
        <a:srgbClr val="CA000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590</Words>
  <Application>Microsoft Macintosh PowerPoint</Application>
  <PresentationFormat>Widescreen</PresentationFormat>
  <Paragraphs>34</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Aptos</vt:lpstr>
      <vt:lpstr>Arial</vt:lpstr>
      <vt:lpstr>Calibri</vt:lpstr>
      <vt:lpstr>Grandview Display</vt:lpstr>
      <vt:lpstr>DashVTI</vt:lpstr>
      <vt:lpstr>Introduction to Github</vt:lpstr>
      <vt:lpstr>What is Github</vt:lpstr>
      <vt:lpstr>Why use Github?</vt:lpstr>
      <vt:lpstr>Github Basics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Heffner, Greg</dc:creator>
  <cp:lastModifiedBy>Heffner, Greg</cp:lastModifiedBy>
  <cp:revision>1</cp:revision>
  <dcterms:created xsi:type="dcterms:W3CDTF">2024-08-16T18:59:36Z</dcterms:created>
  <dcterms:modified xsi:type="dcterms:W3CDTF">2024-08-16T19:22:18Z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c9fced2-f7b5-40ca-a8ff-8ca411eb0a6b_Enabled">
    <vt:lpwstr>true</vt:lpwstr>
  </property>
  <property fmtid="{D5CDD505-2E9C-101B-9397-08002B2CF9AE}" pid="3" name="MSIP_Label_5c9fced2-f7b5-40ca-a8ff-8ca411eb0a6b_SetDate">
    <vt:lpwstr>2024-08-16T19:22:18Z</vt:lpwstr>
  </property>
  <property fmtid="{D5CDD505-2E9C-101B-9397-08002B2CF9AE}" pid="4" name="MSIP_Label_5c9fced2-f7b5-40ca-a8ff-8ca411eb0a6b_Method">
    <vt:lpwstr>Standard</vt:lpwstr>
  </property>
  <property fmtid="{D5CDD505-2E9C-101B-9397-08002B2CF9AE}" pid="5" name="MSIP_Label_5c9fced2-f7b5-40ca-a8ff-8ca411eb0a6b_Name">
    <vt:lpwstr>Low Sensitivity</vt:lpwstr>
  </property>
  <property fmtid="{D5CDD505-2E9C-101B-9397-08002B2CF9AE}" pid="6" name="MSIP_Label_5c9fced2-f7b5-40ca-a8ff-8ca411eb0a6b_SiteId">
    <vt:lpwstr>48d1dcb6-bccc-4365-ac7f-b937a7f7fd71</vt:lpwstr>
  </property>
  <property fmtid="{D5CDD505-2E9C-101B-9397-08002B2CF9AE}" pid="7" name="MSIP_Label_5c9fced2-f7b5-40ca-a8ff-8ca411eb0a6b_ActionId">
    <vt:lpwstr>127170c3-e1c4-48ee-ab1b-d47fca3d96e4</vt:lpwstr>
  </property>
  <property fmtid="{D5CDD505-2E9C-101B-9397-08002B2CF9AE}" pid="8" name="MSIP_Label_5c9fced2-f7b5-40ca-a8ff-8ca411eb0a6b_ContentBits">
    <vt:lpwstr>2</vt:lpwstr>
  </property>
  <property fmtid="{D5CDD505-2E9C-101B-9397-08002B2CF9AE}" pid="9" name="ClassificationContentMarkingFooterLocations">
    <vt:lpwstr>DashVTI:8</vt:lpwstr>
  </property>
  <property fmtid="{D5CDD505-2E9C-101B-9397-08002B2CF9AE}" pid="10" name="ClassificationContentMarkingFooterText">
    <vt:lpwstr>Low Sensitivity</vt:lpwstr>
  </property>
</Properties>
</file>