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2BB"/>
    <a:srgbClr val="004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130" autoAdjust="0"/>
    <p:restoredTop sz="94660"/>
  </p:normalViewPr>
  <p:slideViewPr>
    <p:cSldViewPr snapToGrid="0" snapToObjects="1">
      <p:cViewPr>
        <p:scale>
          <a:sx n="50" d="100"/>
          <a:sy n="50" d="100"/>
        </p:scale>
        <p:origin x="-1080" y="6828"/>
      </p:cViewPr>
      <p:guideLst>
        <p:guide orient="horz" pos="1152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24BB5-C07C-4845-B203-2C5B171FEF55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3E9E8-68FF-8046-9FB8-5DB0685F66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63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3E9E8-68FF-8046-9FB8-5DB0685F667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2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70"/>
            <a:ext cx="2331720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7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0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7814739"/>
            <a:ext cx="18516600" cy="1664377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7814739"/>
            <a:ext cx="55092600" cy="1664377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5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3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23503469"/>
            <a:ext cx="23317200" cy="72644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15502472"/>
            <a:ext cx="23317200" cy="8000997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7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45516800"/>
            <a:ext cx="36804600" cy="1287356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45516800"/>
            <a:ext cx="36804600" cy="1287356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1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187269"/>
            <a:ext cx="12120564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1599333"/>
            <a:ext cx="12120564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69"/>
            <a:ext cx="12125325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3"/>
            <a:ext cx="12125325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8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8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7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1456267"/>
            <a:ext cx="9024939" cy="61976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69"/>
            <a:ext cx="15335250" cy="3121660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7653869"/>
            <a:ext cx="9024939" cy="25019003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6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5603200"/>
            <a:ext cx="16459200" cy="3022603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268133"/>
            <a:ext cx="16459200" cy="219456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8625803"/>
            <a:ext cx="16459200" cy="4292597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534403"/>
            <a:ext cx="24688800" cy="24138469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FEEA5-1C33-A546-B0CB-742BBF77893D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1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1828800" rtl="0" eaLnBrk="1" latinLnBrk="0" hangingPunct="1">
        <a:spcBef>
          <a:spcPct val="20000"/>
        </a:spcBef>
        <a:buFont typeface="Arial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1828800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182880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1828800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1828800" rtl="0" eaLnBrk="1" latinLnBrk="0" hangingPunct="1">
        <a:spcBef>
          <a:spcPct val="20000"/>
        </a:spcBef>
        <a:buFont typeface="Arial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png"/><Relationship Id="rId17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jpg"/><Relationship Id="rId5" Type="http://schemas.openxmlformats.org/officeDocument/2006/relationships/image" Target="../media/image3.emf"/><Relationship Id="rId15" Type="http://schemas.openxmlformats.org/officeDocument/2006/relationships/image" Target="../media/image13.png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1415" y="508000"/>
            <a:ext cx="25918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IX: A Dataplane</a:t>
            </a:r>
            <a:r>
              <a:rPr lang="en-US" b="1" dirty="0"/>
              <a:t> </a:t>
            </a:r>
            <a:r>
              <a:rPr lang="en-US" b="1" dirty="0" smtClean="0"/>
              <a:t>Operating System for</a:t>
            </a:r>
          </a:p>
          <a:p>
            <a:pPr algn="ctr"/>
            <a:r>
              <a:rPr lang="en-US" b="1" dirty="0" smtClean="0"/>
              <a:t>High Throughput and Low Latency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415" y="2653759"/>
            <a:ext cx="25907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400" dirty="0" smtClean="0"/>
              <a:t>Adam Belay</a:t>
            </a:r>
            <a:r>
              <a:rPr lang="en-US" sz="4400" baseline="30000" dirty="0"/>
              <a:t>1</a:t>
            </a:r>
            <a:r>
              <a:rPr lang="ro-RO" sz="4400" dirty="0" smtClean="0"/>
              <a:t>, </a:t>
            </a:r>
            <a:r>
              <a:rPr lang="en-US" sz="4400" dirty="0"/>
              <a:t>George </a:t>
            </a:r>
            <a:r>
              <a:rPr lang="en-US" sz="4400" dirty="0" smtClean="0"/>
              <a:t>Prekas</a:t>
            </a:r>
            <a:r>
              <a:rPr lang="en-US" sz="4400" baseline="30000" dirty="0" smtClean="0"/>
              <a:t>2</a:t>
            </a:r>
            <a:r>
              <a:rPr lang="ro-RO" sz="4400" dirty="0" smtClean="0"/>
              <a:t>, </a:t>
            </a:r>
            <a:r>
              <a:rPr lang="es-ES_tradnl" sz="4400" dirty="0" smtClean="0"/>
              <a:t>Ana Klimovic</a:t>
            </a:r>
            <a:r>
              <a:rPr lang="en-US" sz="4400" baseline="30000" dirty="0" smtClean="0"/>
              <a:t>1</a:t>
            </a:r>
            <a:r>
              <a:rPr lang="es-ES_tradnl" sz="4400" dirty="0" smtClean="0"/>
              <a:t>,</a:t>
            </a:r>
            <a:r>
              <a:rPr lang="ro-RO" sz="4400" dirty="0" smtClean="0"/>
              <a:t> </a:t>
            </a:r>
            <a:r>
              <a:rPr lang="en-US" sz="4400" dirty="0" smtClean="0"/>
              <a:t>Samuel Grossman</a:t>
            </a:r>
            <a:r>
              <a:rPr lang="en-US" sz="4400" baseline="30000" dirty="0" smtClean="0"/>
              <a:t>1</a:t>
            </a:r>
            <a:r>
              <a:rPr lang="ro-RO" sz="4400" dirty="0" smtClean="0"/>
              <a:t>, </a:t>
            </a:r>
            <a:r>
              <a:rPr lang="ro-RO" sz="4400" dirty="0"/>
              <a:t>Christos </a:t>
            </a:r>
            <a:r>
              <a:rPr lang="ro-RO" sz="4400" dirty="0" smtClean="0"/>
              <a:t>Kozyrakis</a:t>
            </a:r>
            <a:r>
              <a:rPr lang="en-US" sz="4400" baseline="30000" dirty="0" smtClean="0"/>
              <a:t>1</a:t>
            </a:r>
            <a:r>
              <a:rPr lang="ro-RO" sz="4400" dirty="0" smtClean="0"/>
              <a:t>, </a:t>
            </a:r>
            <a:r>
              <a:rPr lang="ro-RO" sz="4400" dirty="0"/>
              <a:t>Edouard </a:t>
            </a:r>
            <a:r>
              <a:rPr lang="ro-RO" sz="4400" dirty="0" smtClean="0"/>
              <a:t>Bugnion</a:t>
            </a:r>
            <a:r>
              <a:rPr lang="en-US" sz="4400" baseline="30000" dirty="0" smtClean="0"/>
              <a:t>2</a:t>
            </a:r>
            <a:endParaRPr lang="ro-RO" sz="4400" dirty="0" smtClean="0"/>
          </a:p>
          <a:p>
            <a:pPr algn="ctr"/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675290" y="5948009"/>
            <a:ext cx="89449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</a:rPr>
              <a:t>Datacenter applications require:</a:t>
            </a:r>
            <a:endParaRPr lang="en-US" sz="4400" dirty="0" smtClean="0">
              <a:solidFill>
                <a:srgbClr val="C00000"/>
              </a:solidFill>
            </a:endParaRPr>
          </a:p>
          <a:p>
            <a:pPr algn="ctr"/>
            <a:endParaRPr lang="en-US" sz="1200" dirty="0" smtClean="0"/>
          </a:p>
          <a:p>
            <a:pPr marL="1214437" indent="-742950">
              <a:buFont typeface="+mj-lt"/>
              <a:buAutoNum type="arabicPeriod"/>
            </a:pPr>
            <a:r>
              <a:rPr lang="en-US" sz="3900" dirty="0" smtClean="0"/>
              <a:t>Microsecond </a:t>
            </a:r>
            <a:r>
              <a:rPr lang="en-US" sz="3900" dirty="0"/>
              <a:t>tail </a:t>
            </a:r>
            <a:r>
              <a:rPr lang="en-US" sz="3900" dirty="0" smtClean="0"/>
              <a:t>latency</a:t>
            </a:r>
          </a:p>
          <a:p>
            <a:pPr marL="1214437" indent="-742950">
              <a:buFont typeface="+mj-lt"/>
              <a:buAutoNum type="arabicPeriod"/>
            </a:pPr>
            <a:r>
              <a:rPr lang="en-US" sz="3900" dirty="0" smtClean="0"/>
              <a:t>High </a:t>
            </a:r>
            <a:r>
              <a:rPr lang="en-US" sz="3900" dirty="0"/>
              <a:t>packet </a:t>
            </a:r>
            <a:r>
              <a:rPr lang="en-US" sz="3900" dirty="0" smtClean="0"/>
              <a:t>rates</a:t>
            </a:r>
            <a:endParaRPr lang="en-US" sz="3900" dirty="0">
              <a:solidFill>
                <a:srgbClr val="FF0000"/>
              </a:solidFill>
            </a:endParaRPr>
          </a:p>
          <a:p>
            <a:pPr marL="1214437" indent="-742950">
              <a:buFont typeface="+mj-lt"/>
              <a:buAutoNum type="arabicPeriod"/>
            </a:pPr>
            <a:r>
              <a:rPr lang="en-US" sz="3900" dirty="0" smtClean="0"/>
              <a:t>Connection scalability</a:t>
            </a:r>
          </a:p>
          <a:p>
            <a:pPr marL="1214437" indent="-742950">
              <a:buFont typeface="+mj-lt"/>
              <a:buAutoNum type="arabicPeriod"/>
            </a:pPr>
            <a:r>
              <a:rPr lang="en-US" sz="3900" dirty="0" smtClean="0"/>
              <a:t>Protection</a:t>
            </a:r>
            <a:endParaRPr lang="en-US" sz="3900" dirty="0">
              <a:solidFill>
                <a:srgbClr val="FF0000"/>
              </a:solidFill>
            </a:endParaRPr>
          </a:p>
          <a:p>
            <a:pPr marL="1214437" indent="-742950">
              <a:buFont typeface="+mj-lt"/>
              <a:buAutoNum type="arabicPeriod"/>
            </a:pPr>
            <a:r>
              <a:rPr lang="en-US" sz="3900" dirty="0"/>
              <a:t>Resource </a:t>
            </a:r>
            <a:r>
              <a:rPr lang="en-US" sz="3900" dirty="0" smtClean="0"/>
              <a:t>efficiency</a:t>
            </a:r>
            <a:endParaRPr lang="en-US" sz="3900" dirty="0"/>
          </a:p>
          <a:p>
            <a:pPr algn="ctr"/>
            <a:endParaRPr lang="en-US" sz="3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8293011" y="5925253"/>
            <a:ext cx="8376988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</a:rPr>
              <a:t>Current Approaches</a:t>
            </a:r>
          </a:p>
          <a:p>
            <a:pPr marL="457200" indent="-457200">
              <a:buFont typeface="Arial"/>
              <a:buChar char="•"/>
            </a:pPr>
            <a:r>
              <a:rPr lang="en-US" sz="3900" b="1" dirty="0" smtClean="0"/>
              <a:t>Bypass </a:t>
            </a:r>
            <a:r>
              <a:rPr lang="en-US" sz="3900" b="1" dirty="0" smtClean="0"/>
              <a:t>the kernel</a:t>
            </a:r>
          </a:p>
          <a:p>
            <a:pPr marL="914400" lvl="1" indent="-457200">
              <a:buFont typeface="Arial"/>
              <a:buChar char="•"/>
            </a:pPr>
            <a:r>
              <a:rPr lang="en-US" sz="3900" dirty="0" smtClean="0"/>
              <a:t>User-level stack (e.g. </a:t>
            </a:r>
            <a:r>
              <a:rPr lang="en-US" sz="3900" dirty="0" smtClean="0"/>
              <a:t>mTCP</a:t>
            </a:r>
            <a:r>
              <a:rPr lang="en-US" sz="3900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sz="3900" dirty="0" smtClean="0"/>
              <a:t>Offload </a:t>
            </a:r>
            <a:r>
              <a:rPr lang="en-US" sz="3900" dirty="0" smtClean="0"/>
              <a:t>to </a:t>
            </a:r>
            <a:r>
              <a:rPr lang="en-US" sz="3900" dirty="0" smtClean="0"/>
              <a:t>HW (e.g. RDMA, TOE)</a:t>
            </a:r>
          </a:p>
          <a:p>
            <a:pPr marL="914400" lvl="1" indent="-457200">
              <a:buFont typeface="Arial"/>
              <a:buChar char="•"/>
            </a:pPr>
            <a:r>
              <a:rPr lang="en-US" sz="3900" dirty="0" smtClean="0"/>
              <a:t>Replace TCP (e.g. UDP, Infiniband)</a:t>
            </a:r>
          </a:p>
          <a:p>
            <a:pPr marL="457200" indent="-457200">
              <a:buFont typeface="Arial"/>
              <a:buChar char="•"/>
            </a:pPr>
            <a:r>
              <a:rPr lang="en-US" sz="3900" dirty="0" smtClean="0"/>
              <a:t>User-level networking and </a:t>
            </a:r>
            <a:r>
              <a:rPr lang="en-US" sz="3900" dirty="0" smtClean="0"/>
              <a:t>TCP alternatives </a:t>
            </a:r>
            <a:r>
              <a:rPr lang="en-US" sz="3900" b="1" dirty="0" smtClean="0"/>
              <a:t>s</a:t>
            </a:r>
            <a:r>
              <a:rPr lang="en-US" sz="3900" b="1" dirty="0" smtClean="0"/>
              <a:t>acrifice security </a:t>
            </a:r>
            <a:r>
              <a:rPr lang="en-US" sz="3900" dirty="0" smtClean="0"/>
              <a:t>and limit policy enforcement</a:t>
            </a:r>
            <a:endParaRPr lang="en-US" sz="3900" dirty="0" smtClean="0">
              <a:solidFill>
                <a:srgbClr val="000000"/>
              </a:solidFill>
            </a:endParaRPr>
          </a:p>
        </p:txBody>
      </p:sp>
      <p:pic>
        <p:nvPicPr>
          <p:cNvPr id="18" name="Picture 17" descr="bigpicture-eps-converted-t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878" y="11305023"/>
            <a:ext cx="8471993" cy="585902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62632" y="11153031"/>
            <a:ext cx="8757622" cy="684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371600" algn="ctr"/>
            <a:r>
              <a:rPr lang="en-US" sz="4400" dirty="0" smtClean="0">
                <a:solidFill>
                  <a:srgbClr val="0132BB"/>
                </a:solidFill>
              </a:rPr>
              <a:t>Introducing IX</a:t>
            </a:r>
          </a:p>
          <a:p>
            <a:r>
              <a:rPr lang="en-US" sz="3900" b="1" dirty="0" smtClean="0"/>
              <a:t> IX </a:t>
            </a:r>
            <a:r>
              <a:rPr lang="en-US" sz="3900" b="1" dirty="0"/>
              <a:t>reconciles security </a:t>
            </a:r>
            <a:r>
              <a:rPr lang="en-US" sz="3900" b="1" dirty="0" smtClean="0"/>
              <a:t>and performance</a:t>
            </a:r>
            <a:endParaRPr lang="en-US" sz="3900" b="1" dirty="0"/>
          </a:p>
          <a:p>
            <a:pPr marL="914400" lvl="1" indent="-457200">
              <a:buFont typeface="Arial"/>
              <a:buChar char="•"/>
            </a:pPr>
            <a:r>
              <a:rPr lang="en-US" sz="3900" dirty="0" smtClean="0"/>
              <a:t>Implements a</a:t>
            </a:r>
            <a:r>
              <a:rPr lang="en-US" sz="3900" b="1" dirty="0" smtClean="0">
                <a:solidFill>
                  <a:srgbClr val="800000"/>
                </a:solidFill>
              </a:rPr>
              <a:t> </a:t>
            </a:r>
            <a:r>
              <a:rPr lang="en-US" sz="3900" i="1" dirty="0" smtClean="0"/>
              <a:t>full </a:t>
            </a:r>
            <a:r>
              <a:rPr lang="en-US" sz="3900" i="1" dirty="0" smtClean="0"/>
              <a:t>TCP </a:t>
            </a:r>
            <a:r>
              <a:rPr lang="en-US" sz="3900" i="1" dirty="0" smtClean="0">
                <a:solidFill>
                  <a:srgbClr val="000000"/>
                </a:solidFill>
              </a:rPr>
              <a:t>stack</a:t>
            </a:r>
            <a:r>
              <a:rPr lang="en-US" sz="3900" dirty="0" smtClean="0">
                <a:solidFill>
                  <a:srgbClr val="000000"/>
                </a:solidFill>
              </a:rPr>
              <a:t> in </a:t>
            </a:r>
            <a:r>
              <a:rPr lang="en-US" sz="3900" dirty="0" smtClean="0">
                <a:solidFill>
                  <a:srgbClr val="000000"/>
                </a:solidFill>
              </a:rPr>
              <a:t>dataplane</a:t>
            </a:r>
            <a:r>
              <a:rPr lang="en-US" sz="3900" dirty="0" smtClean="0">
                <a:solidFill>
                  <a:srgbClr val="000000"/>
                </a:solidFill>
              </a:rPr>
              <a:t>, protected from application</a:t>
            </a:r>
          </a:p>
          <a:p>
            <a:pPr marL="914400" lvl="1" indent="-457200">
              <a:buFont typeface="Arial"/>
              <a:buChar char="•"/>
            </a:pPr>
            <a:r>
              <a:rPr lang="en-US" sz="3900" dirty="0" smtClean="0">
                <a:solidFill>
                  <a:srgbClr val="000000"/>
                </a:solidFill>
              </a:rPr>
              <a:t>Saturates </a:t>
            </a:r>
            <a:r>
              <a:rPr lang="en-US" sz="3900" dirty="0">
                <a:solidFill>
                  <a:srgbClr val="000000"/>
                </a:solidFill>
              </a:rPr>
              <a:t>10 GbE NICs with </a:t>
            </a:r>
            <a:r>
              <a:rPr lang="en-US" sz="3900" dirty="0" smtClean="0">
                <a:solidFill>
                  <a:srgbClr val="000000"/>
                </a:solidFill>
              </a:rPr>
              <a:t>64B msgs</a:t>
            </a:r>
          </a:p>
          <a:p>
            <a:pPr marL="914400" lvl="1" indent="-457200">
              <a:buFont typeface="Arial"/>
              <a:buChar char="•"/>
            </a:pPr>
            <a:r>
              <a:rPr lang="en-US" sz="3900" dirty="0" smtClean="0">
                <a:solidFill>
                  <a:srgbClr val="000000"/>
                </a:solidFill>
              </a:rPr>
              <a:t>Saturates up to 4 x 10 GbE interfaces with a single socket</a:t>
            </a:r>
            <a:endParaRPr lang="en-US" sz="3900" dirty="0">
              <a:solidFill>
                <a:srgbClr val="000000"/>
              </a:solidFill>
            </a:endParaRPr>
          </a:p>
          <a:p>
            <a:pPr marL="914400" lvl="1" indent="-457200">
              <a:buFont typeface="Arial"/>
              <a:buChar char="•"/>
            </a:pPr>
            <a:r>
              <a:rPr lang="en-US" sz="3900" dirty="0" smtClean="0">
                <a:solidFill>
                  <a:srgbClr val="000000"/>
                </a:solidFill>
              </a:rPr>
              <a:t>Achieves </a:t>
            </a:r>
            <a:r>
              <a:rPr lang="en-US" sz="3900" dirty="0">
                <a:solidFill>
                  <a:srgbClr val="000000"/>
                </a:solidFill>
              </a:rPr>
              <a:t>up to </a:t>
            </a:r>
            <a:r>
              <a:rPr lang="en-US" sz="3900" b="1" dirty="0" smtClean="0">
                <a:solidFill>
                  <a:srgbClr val="000000"/>
                </a:solidFill>
              </a:rPr>
              <a:t>3.6x</a:t>
            </a:r>
            <a:r>
              <a:rPr lang="en-US" sz="3900" dirty="0" smtClean="0">
                <a:solidFill>
                  <a:srgbClr val="000000"/>
                </a:solidFill>
              </a:rPr>
              <a:t> </a:t>
            </a:r>
            <a:r>
              <a:rPr lang="en-US" sz="3900" dirty="0">
                <a:solidFill>
                  <a:srgbClr val="000000"/>
                </a:solidFill>
              </a:rPr>
              <a:t>more RPS and </a:t>
            </a:r>
            <a:r>
              <a:rPr lang="en-US" sz="3900" b="1" dirty="0">
                <a:solidFill>
                  <a:srgbClr val="000000"/>
                </a:solidFill>
              </a:rPr>
              <a:t>2x</a:t>
            </a:r>
            <a:r>
              <a:rPr lang="en-US" sz="3900" dirty="0">
                <a:solidFill>
                  <a:srgbClr val="000000"/>
                </a:solidFill>
              </a:rPr>
              <a:t> less tail latency compared to </a:t>
            </a:r>
            <a:r>
              <a:rPr lang="en-US" sz="3900" dirty="0" smtClean="0">
                <a:solidFill>
                  <a:srgbClr val="000000"/>
                </a:solidFill>
              </a:rPr>
              <a:t>Linux for Memcached workloads</a:t>
            </a:r>
            <a:endParaRPr lang="en-US" sz="3900" dirty="0">
              <a:solidFill>
                <a:srgbClr val="000000"/>
              </a:solidFill>
            </a:endParaRPr>
          </a:p>
          <a:p>
            <a:pPr marL="914400" lvl="1" indent="-457200">
              <a:buFont typeface="Arial"/>
              <a:buChar char="•"/>
            </a:pPr>
            <a:endParaRPr lang="en-US" sz="32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8311298" y="11189023"/>
            <a:ext cx="8606352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132BB"/>
                </a:solidFill>
              </a:rPr>
              <a:t>Separation of Control and Data</a:t>
            </a:r>
          </a:p>
          <a:p>
            <a:pPr marL="457200" indent="-457200">
              <a:buFont typeface="Arial"/>
              <a:buChar char="•"/>
            </a:pPr>
            <a:r>
              <a:rPr lang="en-US" sz="3900" b="1" dirty="0" smtClean="0"/>
              <a:t>Linux control </a:t>
            </a:r>
            <a:r>
              <a:rPr lang="en-US" sz="3900" b="1" dirty="0" smtClean="0"/>
              <a:t>plane</a:t>
            </a:r>
          </a:p>
          <a:p>
            <a:pPr marL="914400" lvl="1" indent="-457200">
              <a:buFont typeface="Arial"/>
              <a:buChar char="•"/>
            </a:pPr>
            <a:r>
              <a:rPr lang="en-US" sz="3900" dirty="0" smtClean="0"/>
              <a:t>Course-grained </a:t>
            </a:r>
            <a:r>
              <a:rPr lang="en-US" sz="3900" dirty="0" smtClean="0"/>
              <a:t>resource management (e.g. </a:t>
            </a:r>
            <a:r>
              <a:rPr lang="en-US" sz="3900" dirty="0" smtClean="0"/>
              <a:t>network queues)</a:t>
            </a:r>
            <a:endParaRPr lang="en-US" sz="3900" dirty="0" smtClean="0"/>
          </a:p>
          <a:p>
            <a:pPr marL="914400" lvl="1" indent="-457200">
              <a:buFont typeface="Arial"/>
              <a:buChar char="•"/>
            </a:pPr>
            <a:r>
              <a:rPr lang="en-US" sz="3900" dirty="0" smtClean="0"/>
              <a:t>Performs </a:t>
            </a:r>
            <a:r>
              <a:rPr lang="en-US" sz="3900" dirty="0" smtClean="0"/>
              <a:t>load </a:t>
            </a:r>
            <a:r>
              <a:rPr lang="en-US" sz="3900" dirty="0" smtClean="0"/>
              <a:t>balancing</a:t>
            </a:r>
            <a:endParaRPr lang="en-US" sz="3900" dirty="0"/>
          </a:p>
          <a:p>
            <a:pPr marL="457200" indent="-457200">
              <a:buFont typeface="Arial"/>
              <a:buChar char="•"/>
            </a:pPr>
            <a:r>
              <a:rPr lang="en-US" sz="3900" b="1" dirty="0" smtClean="0"/>
              <a:t>IX </a:t>
            </a:r>
            <a:r>
              <a:rPr lang="en-US" sz="3900" b="1" dirty="0" smtClean="0"/>
              <a:t>data </a:t>
            </a:r>
            <a:r>
              <a:rPr lang="en-US" sz="3900" b="1" dirty="0" smtClean="0"/>
              <a:t>plane (powered by Dune</a:t>
            </a:r>
            <a:r>
              <a:rPr lang="en-US" sz="3900" b="1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sz="3900" dirty="0"/>
              <a:t>Inspired by network </a:t>
            </a:r>
            <a:r>
              <a:rPr lang="en-US" sz="3900" dirty="0" err="1" smtClean="0"/>
              <a:t>middleboxes</a:t>
            </a:r>
            <a:endParaRPr lang="en-US" sz="3900" dirty="0" smtClean="0"/>
          </a:p>
          <a:p>
            <a:pPr marL="914400" lvl="1" indent="-457200">
              <a:buFont typeface="Arial"/>
              <a:buChar char="•"/>
            </a:pPr>
            <a:r>
              <a:rPr lang="en-US" sz="3900" dirty="0" smtClean="0"/>
              <a:t>A </a:t>
            </a:r>
            <a:r>
              <a:rPr lang="en-US" sz="3900" dirty="0" smtClean="0"/>
              <a:t>custom single-app OS for high performance </a:t>
            </a:r>
            <a:r>
              <a:rPr lang="en-US" sz="3900" dirty="0" smtClean="0"/>
              <a:t>networking </a:t>
            </a:r>
          </a:p>
          <a:p>
            <a:pPr marL="457200" indent="-457200">
              <a:buFont typeface="Arial"/>
              <a:buChar char="•"/>
            </a:pPr>
            <a:r>
              <a:rPr lang="en-US" sz="3900" b="1" dirty="0" smtClean="0"/>
              <a:t>Three-way isolation: App</a:t>
            </a:r>
            <a:r>
              <a:rPr lang="en-US" sz="3900" b="1" dirty="0" smtClean="0"/>
              <a:t>, DP, CP</a:t>
            </a:r>
          </a:p>
        </p:txBody>
      </p:sp>
      <p:pic>
        <p:nvPicPr>
          <p:cNvPr id="2" name="Picture 1" descr="pipeline-2-eps-converted-t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558" y="17781426"/>
            <a:ext cx="7234337" cy="593085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329324" y="17622928"/>
            <a:ext cx="8340675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132BB"/>
                </a:solidFill>
              </a:rPr>
              <a:t>Results Summary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US" sz="3900" dirty="0" smtClean="0"/>
              <a:t>Outperforms </a:t>
            </a:r>
            <a:r>
              <a:rPr lang="en-US" sz="3900" dirty="0"/>
              <a:t>Linux </a:t>
            </a:r>
            <a:r>
              <a:rPr lang="en-US" sz="3900" dirty="0" smtClean="0"/>
              <a:t>by </a:t>
            </a:r>
            <a:r>
              <a:rPr lang="en-US" sz="3900" b="1" dirty="0" smtClean="0"/>
              <a:t>10× </a:t>
            </a:r>
            <a:r>
              <a:rPr lang="en-US" sz="3900" dirty="0" smtClean="0"/>
              <a:t>and mTCP by </a:t>
            </a:r>
            <a:r>
              <a:rPr lang="en-US" sz="3900" b="1" dirty="0" smtClean="0"/>
              <a:t>1.9× </a:t>
            </a:r>
            <a:r>
              <a:rPr lang="en-US" sz="3900" dirty="0" smtClean="0"/>
              <a:t>for </a:t>
            </a:r>
            <a:r>
              <a:rPr lang="en-US" sz="3900" dirty="0"/>
              <a:t>throughput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US" sz="3900" dirty="0" smtClean="0"/>
              <a:t>Achieves unloaded </a:t>
            </a:r>
            <a:r>
              <a:rPr lang="en-US" sz="3900" dirty="0" smtClean="0"/>
              <a:t>uni-dir. </a:t>
            </a:r>
            <a:r>
              <a:rPr lang="en-US" sz="3900" dirty="0"/>
              <a:t>latency </a:t>
            </a:r>
            <a:r>
              <a:rPr lang="en-US" sz="3900" dirty="0" smtClean="0"/>
              <a:t>of </a:t>
            </a:r>
            <a:r>
              <a:rPr lang="en-US" sz="3900" b="1" dirty="0" smtClean="0"/>
              <a:t>5.7µs</a:t>
            </a:r>
            <a:r>
              <a:rPr lang="en-US" sz="3900" dirty="0" smtClean="0"/>
              <a:t>, 4× better than </a:t>
            </a:r>
            <a:r>
              <a:rPr lang="en-US" sz="3900" dirty="0" smtClean="0"/>
              <a:t>Linux, </a:t>
            </a:r>
            <a:r>
              <a:rPr lang="en-US" sz="3900" dirty="0" smtClean="0"/>
              <a:t>an order of magnitude better than mTCP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US" sz="3900" dirty="0" smtClean="0"/>
              <a:t>Scales </a:t>
            </a:r>
            <a:r>
              <a:rPr lang="en-US" sz="3900" dirty="0"/>
              <a:t>to 10</a:t>
            </a:r>
            <a:r>
              <a:rPr lang="en-US" sz="3900" baseline="30000" dirty="0"/>
              <a:t>5</a:t>
            </a:r>
            <a:r>
              <a:rPr lang="en-US" sz="3900" dirty="0"/>
              <a:t>-order </a:t>
            </a:r>
            <a:r>
              <a:rPr lang="en-US" sz="3900" dirty="0" smtClean="0"/>
              <a:t>connections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US" sz="3900" dirty="0" smtClean="0"/>
              <a:t>Memcached with IX versus Linux:</a:t>
            </a:r>
          </a:p>
          <a:p>
            <a:pPr marL="919163" lvl="1" indent="-385763">
              <a:buFont typeface="Arial" panose="020B0604020202020204" pitchFamily="34" charset="0"/>
              <a:buChar char="•"/>
            </a:pPr>
            <a:r>
              <a:rPr lang="en-US" sz="3900" dirty="0" smtClean="0"/>
              <a:t>Up </a:t>
            </a:r>
            <a:r>
              <a:rPr lang="en-US" sz="3900" dirty="0"/>
              <a:t>to </a:t>
            </a:r>
            <a:r>
              <a:rPr lang="en-US" sz="3900" b="1" dirty="0" smtClean="0"/>
              <a:t>3.6×</a:t>
            </a:r>
            <a:r>
              <a:rPr lang="en-US" sz="3900" dirty="0"/>
              <a:t> </a:t>
            </a:r>
            <a:r>
              <a:rPr lang="en-US" sz="3900" dirty="0" smtClean="0"/>
              <a:t>RPS, </a:t>
            </a:r>
            <a:r>
              <a:rPr lang="en-US" sz="3900" b="1" dirty="0" smtClean="0"/>
              <a:t>2×</a:t>
            </a:r>
            <a:r>
              <a:rPr lang="en-US" sz="3900" dirty="0" smtClean="0"/>
              <a:t> less tail latency</a:t>
            </a:r>
          </a:p>
          <a:p>
            <a:pPr marL="919163" lvl="1" indent="-385763">
              <a:buFont typeface="Arial" panose="020B0604020202020204" pitchFamily="34" charset="0"/>
              <a:buChar char="•"/>
            </a:pPr>
            <a:r>
              <a:rPr lang="en-US" sz="3900" dirty="0" smtClean="0"/>
              <a:t>% kernel time &lt; 10% vs. ~75%</a:t>
            </a:r>
            <a:endParaRPr lang="en-US" sz="39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9620254" y="24375029"/>
            <a:ext cx="82902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Connection Duration</a:t>
            </a:r>
          </a:p>
        </p:txBody>
      </p:sp>
      <p:pic>
        <p:nvPicPr>
          <p:cNvPr id="3" name="Picture 2" descr="short-mcore-v2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489" y="24959805"/>
            <a:ext cx="7376583" cy="499490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329737" y="24424634"/>
            <a:ext cx="82902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Multicore Scalability</a:t>
            </a:r>
          </a:p>
        </p:txBody>
      </p:sp>
      <p:pic>
        <p:nvPicPr>
          <p:cNvPr id="8" name="Picture 7" descr="short-roundtrips-v2-eps-converted-to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895" y="25112205"/>
            <a:ext cx="7151515" cy="4842506"/>
          </a:xfrm>
          <a:prstGeom prst="rect">
            <a:avLst/>
          </a:prstGeom>
        </p:spPr>
      </p:pic>
      <p:pic>
        <p:nvPicPr>
          <p:cNvPr id="10" name="Picture 9" descr="short-size-v2-eps-converted-to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668" y="24959805"/>
            <a:ext cx="7376583" cy="499490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736564" y="24404319"/>
            <a:ext cx="82902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Message Size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139815" y="24638134"/>
            <a:ext cx="1931100" cy="230832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Key:</a:t>
            </a:r>
          </a:p>
          <a:p>
            <a:endParaRPr lang="en-US" sz="1200" dirty="0" smtClean="0"/>
          </a:p>
          <a:p>
            <a:r>
              <a:rPr lang="en-US" sz="2000" dirty="0" smtClean="0"/>
              <a:t>IX 10GbE</a:t>
            </a:r>
          </a:p>
          <a:p>
            <a:r>
              <a:rPr lang="en-US" sz="2000" b="1" dirty="0" smtClean="0"/>
              <a:t>IX 4x10GbE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Linux 10GbE</a:t>
            </a:r>
          </a:p>
          <a:p>
            <a:r>
              <a:rPr lang="en-US" sz="2000" b="1" dirty="0" smtClean="0">
                <a:solidFill>
                  <a:schemeClr val="accent2"/>
                </a:solidFill>
              </a:rPr>
              <a:t>Linux 4x10GbE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mTCP 10GbE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07588" y="30084854"/>
            <a:ext cx="2464857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memcached-etc-basic-eps-converted-to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67" y="30204798"/>
            <a:ext cx="8290276" cy="5613595"/>
          </a:xfrm>
          <a:prstGeom prst="rect">
            <a:avLst/>
          </a:prstGeom>
        </p:spPr>
      </p:pic>
      <p:pic>
        <p:nvPicPr>
          <p:cNvPr id="33" name="Picture 32" descr="memcached-usr-basic-eps-converted-to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533" y="30204797"/>
            <a:ext cx="8263066" cy="559517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 rot="16200000">
            <a:off x="-920746" y="32300338"/>
            <a:ext cx="4656668" cy="888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Memcached</a:t>
            </a:r>
            <a:endParaRPr lang="en-US" sz="6000" dirty="0">
              <a:solidFill>
                <a:srgbClr val="00B050"/>
              </a:solidFill>
            </a:endParaRPr>
          </a:p>
        </p:txBody>
      </p:sp>
      <p:pic>
        <p:nvPicPr>
          <p:cNvPr id="37" name="Picture 36" descr="batch-mutilate-eps-converted-to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0254" y="30776843"/>
            <a:ext cx="7200190" cy="487546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8293011" y="30422067"/>
            <a:ext cx="82902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Adaptive Batching</a:t>
            </a:r>
          </a:p>
        </p:txBody>
      </p:sp>
      <p:sp>
        <p:nvSpPr>
          <p:cNvPr id="39" name="Rectangle 38"/>
          <p:cNvSpPr/>
          <p:nvPr/>
        </p:nvSpPr>
        <p:spPr>
          <a:xfrm rot="16200000">
            <a:off x="-920747" y="26521969"/>
            <a:ext cx="4656668" cy="888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TCP Echo</a:t>
            </a:r>
            <a:endParaRPr lang="en-US" sz="6000" dirty="0">
              <a:solidFill>
                <a:srgbClr val="00B050"/>
              </a:solidFill>
            </a:endParaRPr>
          </a:p>
        </p:txBody>
      </p:sp>
      <p:pic>
        <p:nvPicPr>
          <p:cNvPr id="40" name="Picture 39" descr="photo-4.jp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9" t="14594"/>
          <a:stretch/>
        </p:blipFill>
        <p:spPr>
          <a:xfrm rot="5400000">
            <a:off x="7240503" y="3726681"/>
            <a:ext cx="2111772" cy="179757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53726" y="3514495"/>
            <a:ext cx="1586243" cy="211499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057400" y="3505200"/>
            <a:ext cx="1629699" cy="210740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905" y="3524637"/>
            <a:ext cx="4130567" cy="204040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7" y="3852458"/>
            <a:ext cx="5145465" cy="156259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854489" y="3514495"/>
            <a:ext cx="1989411" cy="2126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1942" y="3657645"/>
            <a:ext cx="476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aseline="30000" dirty="0"/>
              <a:t>1</a:t>
            </a:r>
            <a:endParaRPr lang="en-US" sz="4400" dirty="0"/>
          </a:p>
        </p:txBody>
      </p:sp>
      <p:sp>
        <p:nvSpPr>
          <p:cNvPr id="49" name="TextBox 48"/>
          <p:cNvSpPr txBox="1"/>
          <p:nvPr/>
        </p:nvSpPr>
        <p:spPr>
          <a:xfrm>
            <a:off x="19993730" y="3600494"/>
            <a:ext cx="476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aseline="30000" dirty="0" smtClean="0"/>
              <a:t>2</a:t>
            </a:r>
            <a:endParaRPr lang="en-US" sz="4400" dirty="0"/>
          </a:p>
        </p:txBody>
      </p:sp>
      <p:sp>
        <p:nvSpPr>
          <p:cNvPr id="60" name="TextBox 59"/>
          <p:cNvSpPr txBox="1"/>
          <p:nvPr/>
        </p:nvSpPr>
        <p:spPr>
          <a:xfrm>
            <a:off x="1059481" y="17621108"/>
            <a:ext cx="9357052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132BB"/>
                </a:solidFill>
              </a:rPr>
              <a:t>IX Design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900" b="1" dirty="0" smtClean="0"/>
              <a:t>Run </a:t>
            </a:r>
            <a:r>
              <a:rPr lang="en-US" sz="3900" b="1" dirty="0" smtClean="0"/>
              <a:t>to completion</a:t>
            </a:r>
          </a:p>
          <a:p>
            <a:pPr marL="692150" lvl="1" indent="-349250">
              <a:buFont typeface="Arial"/>
              <a:buChar char="•"/>
            </a:pPr>
            <a:r>
              <a:rPr lang="en-US" sz="3900" dirty="0" smtClean="0"/>
              <a:t>Improve </a:t>
            </a:r>
            <a:r>
              <a:rPr lang="en-US" sz="3900" dirty="0" smtClean="0"/>
              <a:t>D-cache behavior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900" b="1" dirty="0" smtClean="0"/>
              <a:t>Adaptive batching</a:t>
            </a:r>
          </a:p>
          <a:p>
            <a:pPr marL="685800" lvl="1" indent="-349250">
              <a:buFont typeface="Arial"/>
              <a:buChar char="•"/>
            </a:pPr>
            <a:r>
              <a:rPr lang="en-US" sz="3900" dirty="0" smtClean="0"/>
              <a:t>Ensure low jitter by batching only     during </a:t>
            </a:r>
            <a:r>
              <a:rPr lang="en-US" sz="3900" i="1" dirty="0" smtClean="0"/>
              <a:t>congestion</a:t>
            </a:r>
            <a:r>
              <a:rPr lang="en-US" sz="39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900" b="1" dirty="0" smtClean="0"/>
              <a:t>Native zero copy API</a:t>
            </a:r>
          </a:p>
          <a:p>
            <a:pPr marL="685800" lvl="1" indent="-342900">
              <a:buFont typeface="Arial"/>
              <a:buChar char="•"/>
            </a:pPr>
            <a:r>
              <a:rPr lang="en-US" sz="3900" dirty="0" smtClean="0"/>
              <a:t>Maximize programming </a:t>
            </a:r>
            <a:r>
              <a:rPr lang="en-US" sz="3900" dirty="0" smtClean="0"/>
              <a:t>model flexibility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900" b="1" dirty="0" smtClean="0"/>
              <a:t>Flow consistent </a:t>
            </a:r>
            <a:r>
              <a:rPr lang="en-US" sz="3900" b="1" dirty="0" smtClean="0"/>
              <a:t>+ coherence </a:t>
            </a:r>
            <a:r>
              <a:rPr lang="en-US" sz="3900" b="1" dirty="0" smtClean="0"/>
              <a:t>free</a:t>
            </a:r>
            <a:endParaRPr lang="en-US" sz="3900" b="1" dirty="0"/>
          </a:p>
          <a:p>
            <a:pPr marL="685800" lvl="1" indent="-342900">
              <a:buFont typeface="Arial"/>
              <a:buChar char="•"/>
            </a:pPr>
            <a:r>
              <a:rPr lang="en-US" sz="3900" dirty="0" smtClean="0"/>
              <a:t>Improve </a:t>
            </a:r>
            <a:r>
              <a:rPr lang="en-US" sz="3900" dirty="0" smtClean="0"/>
              <a:t>multicore scalability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75289" y="5931839"/>
            <a:ext cx="25907998" cy="4850154"/>
          </a:xfrm>
          <a:prstGeom prst="roundRect">
            <a:avLst>
              <a:gd name="adj" fmla="val 1326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7001F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75289" y="11065772"/>
            <a:ext cx="25886733" cy="6255817"/>
          </a:xfrm>
          <a:prstGeom prst="roundRect">
            <a:avLst>
              <a:gd name="adj" fmla="val 11225"/>
            </a:avLst>
          </a:prstGeom>
          <a:noFill/>
          <a:ln>
            <a:solidFill>
              <a:srgbClr val="0132B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2BB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96554" y="17618945"/>
            <a:ext cx="25886733" cy="6255817"/>
          </a:xfrm>
          <a:prstGeom prst="roundRect">
            <a:avLst>
              <a:gd name="adj" fmla="val 11225"/>
            </a:avLst>
          </a:prstGeom>
          <a:noFill/>
          <a:ln>
            <a:solidFill>
              <a:srgbClr val="0132B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21364" y="24193375"/>
            <a:ext cx="25886733" cy="11625018"/>
          </a:xfrm>
          <a:prstGeom prst="roundRect">
            <a:avLst>
              <a:gd name="adj" fmla="val 9579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7001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54444" y="5948009"/>
            <a:ext cx="8838566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</a:rPr>
              <a:t>Motivation</a:t>
            </a:r>
            <a:endParaRPr lang="en-US" sz="4000" dirty="0" smtClean="0">
              <a:solidFill>
                <a:srgbClr val="C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3900" b="1" dirty="0" smtClean="0"/>
              <a:t>10 </a:t>
            </a:r>
            <a:r>
              <a:rPr lang="en-US" sz="3900" b="1" dirty="0" smtClean="0"/>
              <a:t>GbE </a:t>
            </a:r>
            <a:r>
              <a:rPr lang="en-US" sz="3900" b="1" dirty="0" smtClean="0"/>
              <a:t>hardware </a:t>
            </a:r>
            <a:r>
              <a:rPr lang="en-US" sz="3900" b="1" dirty="0" smtClean="0"/>
              <a:t>is incredibly fast</a:t>
            </a:r>
            <a:endParaRPr lang="en-US" sz="3900" b="1" dirty="0"/>
          </a:p>
          <a:p>
            <a:pPr marL="914400" lvl="1" indent="-457200">
              <a:buFont typeface="Arial"/>
              <a:buChar char="•"/>
            </a:pPr>
            <a:r>
              <a:rPr lang="en-US" sz="3900" dirty="0" smtClean="0"/>
              <a:t>Over 10 million QPS </a:t>
            </a:r>
            <a:r>
              <a:rPr lang="en-US" sz="3900" dirty="0" smtClean="0"/>
              <a:t>w</a:t>
            </a:r>
            <a:r>
              <a:rPr lang="en-US" sz="3900" dirty="0" smtClean="0"/>
              <a:t>/ small pkts</a:t>
            </a:r>
          </a:p>
          <a:p>
            <a:pPr marL="914400" lvl="1" indent="-457200">
              <a:buFont typeface="Arial"/>
              <a:buChar char="•"/>
            </a:pPr>
            <a:r>
              <a:rPr lang="en-US" sz="3900" dirty="0" smtClean="0"/>
              <a:t>10 – 20 μs latency </a:t>
            </a:r>
            <a:r>
              <a:rPr lang="en-US" sz="3900" dirty="0" smtClean="0"/>
              <a:t>in datacenters </a:t>
            </a:r>
          </a:p>
          <a:p>
            <a:pPr marL="914400" lvl="1" indent="-457200">
              <a:buFont typeface="Arial"/>
              <a:buChar char="•"/>
            </a:pPr>
            <a:r>
              <a:rPr lang="en-US" sz="3900" dirty="0" smtClean="0"/>
              <a:t>40 GbE is </a:t>
            </a:r>
            <a:r>
              <a:rPr lang="en-US" sz="3900" dirty="0" smtClean="0"/>
              <a:t>around the corner</a:t>
            </a:r>
            <a:endParaRPr lang="en-US" sz="3900" dirty="0"/>
          </a:p>
          <a:p>
            <a:pPr marL="457200" indent="-457200">
              <a:buFont typeface="Arial"/>
              <a:buChar char="•"/>
            </a:pPr>
            <a:r>
              <a:rPr lang="en-US" sz="3900" b="1" dirty="0"/>
              <a:t>S</a:t>
            </a:r>
            <a:r>
              <a:rPr lang="en-US" sz="3900" b="1" dirty="0" smtClean="0"/>
              <a:t>ystems software is a </a:t>
            </a:r>
            <a:r>
              <a:rPr lang="en-US" sz="3900" b="1" dirty="0" smtClean="0"/>
              <a:t>bottleneck</a:t>
            </a:r>
            <a:endParaRPr lang="en-US" sz="3900" b="1" dirty="0" smtClean="0"/>
          </a:p>
          <a:p>
            <a:pPr marL="914400" lvl="1" indent="-457200">
              <a:buFont typeface="Arial"/>
              <a:buChar char="•"/>
            </a:pPr>
            <a:r>
              <a:rPr lang="en-US" sz="3900" dirty="0" smtClean="0"/>
              <a:t>Limited throughput, latency jitter, poor multicore scalability</a:t>
            </a:r>
          </a:p>
        </p:txBody>
      </p:sp>
      <p:pic>
        <p:nvPicPr>
          <p:cNvPr id="6" name="Picture 5" descr="ana_photo.jp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8" b="34824"/>
          <a:stretch/>
        </p:blipFill>
        <p:spPr>
          <a:xfrm>
            <a:off x="11301169" y="3519873"/>
            <a:ext cx="1968274" cy="21096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502922" y="3494528"/>
            <a:ext cx="2118078" cy="211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4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13051</TotalTime>
  <Words>363</Words>
  <Application>Microsoft Office PowerPoint</Application>
  <PresentationFormat>Custom</PresentationFormat>
  <Paragraphs>69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Belay</dc:creator>
  <cp:lastModifiedBy>Ana</cp:lastModifiedBy>
  <cp:revision>95</cp:revision>
  <dcterms:created xsi:type="dcterms:W3CDTF">2014-09-21T02:40:41Z</dcterms:created>
  <dcterms:modified xsi:type="dcterms:W3CDTF">2014-09-30T23:13:21Z</dcterms:modified>
</cp:coreProperties>
</file>