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27" r:id="rId2"/>
    <p:sldId id="320" r:id="rId3"/>
    <p:sldId id="321" r:id="rId4"/>
    <p:sldId id="322" r:id="rId5"/>
    <p:sldId id="328" r:id="rId6"/>
    <p:sldId id="274" r:id="rId7"/>
    <p:sldId id="300" r:id="rId8"/>
    <p:sldId id="289" r:id="rId9"/>
    <p:sldId id="303" r:id="rId10"/>
    <p:sldId id="306" r:id="rId11"/>
    <p:sldId id="331" r:id="rId12"/>
    <p:sldId id="332" r:id="rId13"/>
    <p:sldId id="333" r:id="rId14"/>
    <p:sldId id="334" r:id="rId15"/>
    <p:sldId id="307" r:id="rId16"/>
    <p:sldId id="308" r:id="rId17"/>
    <p:sldId id="309" r:id="rId18"/>
    <p:sldId id="329" r:id="rId19"/>
    <p:sldId id="316" r:id="rId20"/>
    <p:sldId id="335" r:id="rId21"/>
    <p:sldId id="325" r:id="rId22"/>
    <p:sldId id="337" r:id="rId23"/>
    <p:sldId id="323" r:id="rId24"/>
    <p:sldId id="315" r:id="rId25"/>
    <p:sldId id="338" r:id="rId26"/>
    <p:sldId id="339" r:id="rId27"/>
    <p:sldId id="342" r:id="rId28"/>
    <p:sldId id="336" r:id="rId29"/>
    <p:sldId id="341" r:id="rId30"/>
    <p:sldId id="313" r:id="rId31"/>
    <p:sldId id="340" r:id="rId32"/>
    <p:sldId id="32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2" autoAdjust="0"/>
    <p:restoredTop sz="80000" autoAdjust="0"/>
  </p:normalViewPr>
  <p:slideViewPr>
    <p:cSldViewPr snapToGrid="0" snapToObjects="1">
      <p:cViewPr>
        <p:scale>
          <a:sx n="81" d="100"/>
          <a:sy n="81" d="100"/>
        </p:scale>
        <p:origin x="-8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7258058358127"/>
          <c:y val="0.0387963075057108"/>
          <c:w val="0.59260307412788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HW Limit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549160"/>
        <c:axId val="2094552072"/>
      </c:barChart>
      <c:catAx>
        <c:axId val="2094549160"/>
        <c:scaling>
          <c:orientation val="minMax"/>
        </c:scaling>
        <c:delete val="0"/>
        <c:axPos val="b"/>
        <c:majorTickMark val="out"/>
        <c:minorTickMark val="none"/>
        <c:tickLblPos val="nextTo"/>
        <c:crossAx val="2094552072"/>
        <c:crosses val="autoZero"/>
        <c:auto val="1"/>
        <c:lblAlgn val="ctr"/>
        <c:lblOffset val="100"/>
        <c:noMultiLvlLbl val="0"/>
      </c:catAx>
      <c:valAx>
        <c:axId val="2094552072"/>
        <c:scaling>
          <c:orientation val="minMax"/>
          <c:max val="6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45491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250928610817111"/>
          <c:y val="0.357224723283555"/>
          <c:w val="0.264699660577845"/>
          <c:h val="0.37892158452560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4275313467432"/>
          <c:y val="0.0387963075057108"/>
          <c:w val="0.78558598540991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 Rate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8.8E6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615688"/>
        <c:axId val="2094618600"/>
      </c:barChart>
      <c:catAx>
        <c:axId val="2094615688"/>
        <c:scaling>
          <c:orientation val="minMax"/>
        </c:scaling>
        <c:delete val="0"/>
        <c:axPos val="b"/>
        <c:majorTickMark val="out"/>
        <c:minorTickMark val="none"/>
        <c:tickLblPos val="nextTo"/>
        <c:crossAx val="2094618600"/>
        <c:crosses val="autoZero"/>
        <c:auto val="1"/>
        <c:lblAlgn val="ctr"/>
        <c:lblOffset val="100"/>
        <c:noMultiLvlLbl val="0"/>
      </c:catAx>
      <c:valAx>
        <c:axId val="2094618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4615688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0"/>
                <c:y val="0.113800386578937"/>
              </c:manualLayout>
            </c:layout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7258058358127"/>
          <c:y val="0.0387963075057108"/>
          <c:w val="0.59260307412788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HW Limit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5676968"/>
        <c:axId val="2095679880"/>
      </c:barChart>
      <c:catAx>
        <c:axId val="2095676968"/>
        <c:scaling>
          <c:orientation val="minMax"/>
        </c:scaling>
        <c:delete val="0"/>
        <c:axPos val="b"/>
        <c:majorTickMark val="out"/>
        <c:minorTickMark val="none"/>
        <c:tickLblPos val="nextTo"/>
        <c:crossAx val="2095679880"/>
        <c:crosses val="autoZero"/>
        <c:auto val="1"/>
        <c:lblAlgn val="ctr"/>
        <c:lblOffset val="100"/>
        <c:noMultiLvlLbl val="0"/>
      </c:catAx>
      <c:valAx>
        <c:axId val="2095679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5676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250928610817111"/>
          <c:y val="0.357224723283555"/>
          <c:w val="0.264699660577845"/>
          <c:h val="0.37892158452560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4275313467432"/>
          <c:y val="0.0387963075057108"/>
          <c:w val="0.78558598540991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 Rate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8.8E6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1.0E6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5711704"/>
        <c:axId val="2095714616"/>
      </c:barChart>
      <c:catAx>
        <c:axId val="2095711704"/>
        <c:scaling>
          <c:orientation val="minMax"/>
        </c:scaling>
        <c:delete val="0"/>
        <c:axPos val="b"/>
        <c:majorTickMark val="out"/>
        <c:minorTickMark val="none"/>
        <c:tickLblPos val="nextTo"/>
        <c:crossAx val="2095714616"/>
        <c:crosses val="autoZero"/>
        <c:auto val="1"/>
        <c:lblAlgn val="ctr"/>
        <c:lblOffset val="100"/>
        <c:noMultiLvlLbl val="0"/>
      </c:catAx>
      <c:valAx>
        <c:axId val="2095714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5711704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0"/>
                <c:y val="0.113800386578937"/>
              </c:manualLayout>
            </c:layout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7258058358127"/>
          <c:y val="0.0387963075057108"/>
          <c:w val="0.59260307412788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HW Limit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831240"/>
        <c:axId val="2094834152"/>
      </c:barChart>
      <c:catAx>
        <c:axId val="2094831240"/>
        <c:scaling>
          <c:orientation val="minMax"/>
        </c:scaling>
        <c:delete val="0"/>
        <c:axPos val="b"/>
        <c:majorTickMark val="out"/>
        <c:minorTickMark val="none"/>
        <c:tickLblPos val="nextTo"/>
        <c:crossAx val="2094834152"/>
        <c:crosses val="autoZero"/>
        <c:auto val="1"/>
        <c:lblAlgn val="ctr"/>
        <c:lblOffset val="100"/>
        <c:noMultiLvlLbl val="0"/>
      </c:catAx>
      <c:valAx>
        <c:axId val="2094834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48312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250928610817111"/>
          <c:y val="0.357224723283555"/>
          <c:w val="0.264699660577845"/>
          <c:h val="0.37892158452560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4275313467432"/>
          <c:y val="0.0387963075057108"/>
          <c:w val="0.78558598540991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 Rate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8.8E6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1.0E6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8.8E6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5901320"/>
        <c:axId val="2095904312"/>
      </c:barChart>
      <c:catAx>
        <c:axId val="2095901320"/>
        <c:scaling>
          <c:orientation val="minMax"/>
        </c:scaling>
        <c:delete val="0"/>
        <c:axPos val="b"/>
        <c:majorTickMark val="out"/>
        <c:minorTickMark val="none"/>
        <c:tickLblPos val="nextTo"/>
        <c:crossAx val="2095904312"/>
        <c:crosses val="autoZero"/>
        <c:auto val="1"/>
        <c:lblAlgn val="ctr"/>
        <c:lblOffset val="100"/>
        <c:noMultiLvlLbl val="0"/>
      </c:catAx>
      <c:valAx>
        <c:axId val="2095904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590132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0"/>
                <c:y val="0.113800386578937"/>
              </c:manualLayout>
            </c:layout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7258058358127"/>
          <c:y val="0.0387963075057108"/>
          <c:w val="0.59260307412788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HW Limit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874408"/>
        <c:axId val="2094877384"/>
      </c:barChart>
      <c:catAx>
        <c:axId val="2094874408"/>
        <c:scaling>
          <c:orientation val="minMax"/>
        </c:scaling>
        <c:delete val="0"/>
        <c:axPos val="b"/>
        <c:majorTickMark val="out"/>
        <c:minorTickMark val="none"/>
        <c:tickLblPos val="nextTo"/>
        <c:crossAx val="2094877384"/>
        <c:crosses val="autoZero"/>
        <c:auto val="1"/>
        <c:lblAlgn val="ctr"/>
        <c:lblOffset val="100"/>
        <c:noMultiLvlLbl val="0"/>
      </c:catAx>
      <c:valAx>
        <c:axId val="2094877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48744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250928610817111"/>
          <c:y val="0.357224723283555"/>
          <c:w val="0.264699660577845"/>
          <c:h val="0.37892158452560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4275313467432"/>
          <c:y val="0.0387963075057108"/>
          <c:w val="0.78558598540991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 Rate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8.8E6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1.0E6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8.8E6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899032"/>
        <c:axId val="2094902008"/>
      </c:barChart>
      <c:catAx>
        <c:axId val="2094899032"/>
        <c:scaling>
          <c:orientation val="minMax"/>
        </c:scaling>
        <c:delete val="0"/>
        <c:axPos val="b"/>
        <c:majorTickMark val="out"/>
        <c:minorTickMark val="none"/>
        <c:tickLblPos val="nextTo"/>
        <c:crossAx val="2094902008"/>
        <c:crosses val="autoZero"/>
        <c:auto val="1"/>
        <c:lblAlgn val="ctr"/>
        <c:lblOffset val="100"/>
        <c:noMultiLvlLbl val="0"/>
      </c:catAx>
      <c:valAx>
        <c:axId val="2094902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489903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0"/>
                <c:y val="0.113800386578937"/>
              </c:manualLayout>
            </c:layout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32368-5EDB-9A42-A4C2-3EBB3A8243E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B0EE8-8B64-E146-B31D-22DA1A2F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8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31043-1C5D-4A4E-9541-50AE6178E03C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436D8-6DD0-BA44-BFE3-D3522A75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01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Christos:</a:t>
            </a:r>
            <a:r>
              <a:rPr lang="en-US" baseline="0" dirty="0" smtClean="0"/>
              <a:t> edited the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2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1.)  Well this is not new, we separate the </a:t>
            </a:r>
            <a:r>
              <a:rPr lang="en-US" baseline="0" dirty="0" err="1" smtClean="0"/>
              <a:t>controlplane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and the host operating system is really just used to allocate resources in a course-grained manner</a:t>
            </a:r>
          </a:p>
          <a:p>
            <a:r>
              <a:rPr lang="en-US" baseline="0" dirty="0" smtClean="0"/>
              <a:t>At this point the diagram is actually not very different from </a:t>
            </a:r>
            <a:r>
              <a:rPr lang="en-US" baseline="0" dirty="0" err="1" smtClean="0"/>
              <a:t>arrakis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TCP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2.) Show queues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3.) click in extra protection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4.) Rather than building a hypervisor we use the dune kernel module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5.) Reveal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internals and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1.)  Well this is not new, we separate the </a:t>
            </a:r>
            <a:r>
              <a:rPr lang="en-US" baseline="0" dirty="0" err="1" smtClean="0"/>
              <a:t>controlplane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and the host operating system is really just used to allocate resources in a course-grained manner</a:t>
            </a:r>
          </a:p>
          <a:p>
            <a:r>
              <a:rPr lang="en-US" baseline="0" dirty="0" smtClean="0"/>
              <a:t>At this point the diagram is actually not very different from </a:t>
            </a:r>
            <a:r>
              <a:rPr lang="en-US" baseline="0" dirty="0" err="1" smtClean="0"/>
              <a:t>arrakis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TCP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2.) Show queues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3.) click in extra protection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4.) Rather than building a hypervisor we use the dune kernel module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5.) Reveal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internals and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9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1.)  Well this is not new, we separate the </a:t>
            </a:r>
            <a:r>
              <a:rPr lang="en-US" baseline="0" dirty="0" err="1" smtClean="0"/>
              <a:t>controlplane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and the host operating system is really just used to allocate resources in a course-grained manner</a:t>
            </a:r>
          </a:p>
          <a:p>
            <a:r>
              <a:rPr lang="en-US" baseline="0" dirty="0" smtClean="0"/>
              <a:t>At this point the diagram is actually not very different from </a:t>
            </a:r>
            <a:r>
              <a:rPr lang="en-US" baseline="0" dirty="0" err="1" smtClean="0"/>
              <a:t>arrakis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TCP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2.) Show queues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3.) click in extra protection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4.) Rather than building a hypervisor we use the dune kernel module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5.) Reveal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internals and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9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1.)  Well this is not new, we separate the </a:t>
            </a:r>
            <a:r>
              <a:rPr lang="en-US" baseline="0" dirty="0" err="1" smtClean="0"/>
              <a:t>controlplane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and the host operating system is really just used to allocate resources in a course-grained manner</a:t>
            </a:r>
          </a:p>
          <a:p>
            <a:r>
              <a:rPr lang="en-US" baseline="0" dirty="0" smtClean="0"/>
              <a:t>At this point the diagram is actually not very different from </a:t>
            </a:r>
            <a:r>
              <a:rPr lang="en-US" baseline="0" dirty="0" err="1" smtClean="0"/>
              <a:t>arrakis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TCP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2.) Show queues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3.) click in extra protection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4.) Rather than building a hypervisor we use the dune kernel module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5.) Reveal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internals and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9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1.)  Well this is not new, we separate the </a:t>
            </a:r>
            <a:r>
              <a:rPr lang="en-US" baseline="0" dirty="0" err="1" smtClean="0"/>
              <a:t>controlplane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and the host operating system is really just used to allocate resources in a course-grained manner</a:t>
            </a:r>
          </a:p>
          <a:p>
            <a:r>
              <a:rPr lang="en-US" baseline="0" dirty="0" smtClean="0"/>
              <a:t>At this point the diagram is actually not very different from </a:t>
            </a:r>
            <a:r>
              <a:rPr lang="en-US" baseline="0" dirty="0" err="1" smtClean="0"/>
              <a:t>arrakis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TCP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2.) Show queues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3.) click in extra protection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4.) Rather than building a hypervisor we use the dune kernel module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5.) Reveal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internals and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9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Synchronous not asynchronous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6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is for event-based application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Asychronous</a:t>
            </a:r>
            <a:r>
              <a:rPr lang="en-US" baseline="0" dirty="0" smtClean="0"/>
              <a:t>, non-blocking, batched system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62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Okay I fixed latency, now I need to fix throughput. But batching kills</a:t>
            </a:r>
            <a:r>
              <a:rPr lang="en-US" baseline="0" dirty="0" smtClean="0"/>
              <a:t> latency, how do I do this, by using “adaptive batching”</a:t>
            </a:r>
          </a:p>
          <a:p>
            <a:endParaRPr lang="en-US" dirty="0" smtClean="0"/>
          </a:p>
          <a:p>
            <a:r>
              <a:rPr lang="en-US" dirty="0" smtClean="0"/>
              <a:t>Animate a</a:t>
            </a:r>
            <a:r>
              <a:rPr lang="en-US" baseline="0" dirty="0" smtClean="0"/>
              <a:t> packet a second bubble, each phase animated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scratch pad between stages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Christos:</a:t>
            </a:r>
            <a:r>
              <a:rPr lang="en-US" baseline="0" dirty="0" smtClean="0"/>
              <a:t> edited the slide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66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Bonding</a:t>
            </a:r>
            <a:r>
              <a:rPr lang="en-US" baseline="0" dirty="0" smtClean="0"/>
              <a:t> 4x10gbe makes for a logical 40gbe NIC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 in black, Linux in Red, White for IX (or Tan)</a:t>
            </a:r>
          </a:p>
          <a:p>
            <a:endParaRPr lang="en-US" dirty="0" smtClean="0"/>
          </a:p>
          <a:p>
            <a:r>
              <a:rPr lang="en-US" dirty="0" smtClean="0"/>
              <a:t>Making it a build:</a:t>
            </a:r>
            <a:r>
              <a:rPr lang="en-US" baseline="0" dirty="0" smtClean="0"/>
              <a:t> 1.) Hardware is fast 2.) Software is a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5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IX saturates at 3 cores</a:t>
            </a:r>
          </a:p>
          <a:p>
            <a:r>
              <a:rPr lang="en-US" dirty="0" err="1" smtClean="0"/>
              <a:t>mTCP</a:t>
            </a:r>
            <a:r>
              <a:rPr lang="en-US" baseline="0" dirty="0" smtClean="0"/>
              <a:t> can saturate but it needs all the cores</a:t>
            </a:r>
          </a:p>
          <a:p>
            <a:r>
              <a:rPr lang="en-US" baseline="0" dirty="0" smtClean="0"/>
              <a:t>Linux never gets anywhere close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Minimal message size for 50% of bandwidth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61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Linux clients, we’ve experimented with IX on the client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change the client we can get another 6x tail latency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3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 for your attention and I’ll take any questions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Immediately</a:t>
            </a:r>
            <a:r>
              <a:rPr lang="en-US" baseline="0" dirty="0" smtClean="0"/>
              <a:t> have unanimated figures next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31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1.)  Well this is not new, we separate the </a:t>
            </a:r>
            <a:r>
              <a:rPr lang="en-US" baseline="0" dirty="0" err="1" smtClean="0"/>
              <a:t>controlplane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and the host operating system is really just used to allocate resources in a course-grained manner</a:t>
            </a:r>
          </a:p>
          <a:p>
            <a:r>
              <a:rPr lang="en-US" baseline="0" dirty="0" smtClean="0"/>
              <a:t>At this point the diagram is actually not very different from </a:t>
            </a:r>
            <a:r>
              <a:rPr lang="en-US" baseline="0" dirty="0" err="1" smtClean="0"/>
              <a:t>arrakis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TCP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2.) Show queues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3.) click in extra protection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4.) Rather than building a hypervisor we use the dune kernel module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5.) Reveal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internals and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9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Synchronous not asynchronous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6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IX is the black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7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 in black, Linux in Red, White for IX (or Tan)</a:t>
            </a:r>
          </a:p>
          <a:p>
            <a:endParaRPr lang="en-US" dirty="0" smtClean="0"/>
          </a:p>
          <a:p>
            <a:r>
              <a:rPr lang="en-US" dirty="0" smtClean="0"/>
              <a:t>Making it a build:</a:t>
            </a:r>
            <a:r>
              <a:rPr lang="en-US" baseline="0" dirty="0" smtClean="0"/>
              <a:t> 1.) Hardware is fast 2.) Software is a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 in black, Linux in Red, White for IX (or Tan)</a:t>
            </a:r>
          </a:p>
          <a:p>
            <a:endParaRPr lang="en-US" dirty="0" smtClean="0"/>
          </a:p>
          <a:p>
            <a:r>
              <a:rPr lang="en-US" dirty="0" smtClean="0"/>
              <a:t>Making it a build:</a:t>
            </a:r>
            <a:r>
              <a:rPr lang="en-US" baseline="0" dirty="0" smtClean="0"/>
              <a:t> 1.) Hardware is fast 2.) Software is a bottleneck</a:t>
            </a:r>
          </a:p>
          <a:p>
            <a:endParaRPr lang="en-US" baseline="0" dirty="0"/>
          </a:p>
          <a:p>
            <a:r>
              <a:rPr lang="en-US" baseline="0" dirty="0" smtClean="0"/>
              <a:t>Just say #2 on the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 in black, Linux in Red, White for IX (or Tan)</a:t>
            </a:r>
          </a:p>
          <a:p>
            <a:endParaRPr lang="en-US" dirty="0" smtClean="0"/>
          </a:p>
          <a:p>
            <a:r>
              <a:rPr lang="en-US" dirty="0" smtClean="0"/>
              <a:t>Making it a build:</a:t>
            </a:r>
            <a:r>
              <a:rPr lang="en-US" baseline="0" dirty="0" smtClean="0"/>
              <a:t> 1.) Hardware is fast 2.) Software is a bottleneck</a:t>
            </a:r>
          </a:p>
          <a:p>
            <a:endParaRPr lang="en-US" baseline="0" dirty="0"/>
          </a:p>
          <a:p>
            <a:r>
              <a:rPr lang="en-US" baseline="0" dirty="0" smtClean="0"/>
              <a:t>Just say #2 on the slide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Christos:</a:t>
            </a:r>
            <a:r>
              <a:rPr lang="en-US" baseline="0" dirty="0" smtClean="0"/>
              <a:t> edited the slide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asynchronous</a:t>
            </a:r>
            <a:r>
              <a:rPr lang="en-US" baseline="0" dirty="0" smtClean="0"/>
              <a:t>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scale data center workloads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Memory access latencies have changed</a:t>
            </a:r>
          </a:p>
          <a:p>
            <a:endParaRPr lang="en-US" dirty="0" smtClean="0"/>
          </a:p>
          <a:p>
            <a:r>
              <a:rPr lang="en-US" dirty="0" smtClean="0"/>
              <a:t>Very general unifying abstraction</a:t>
            </a:r>
          </a:p>
          <a:p>
            <a:endParaRPr lang="en-US" dirty="0" smtClean="0"/>
          </a:p>
          <a:p>
            <a:r>
              <a:rPr lang="en-US" dirty="0" smtClean="0"/>
              <a:t>Tradeoffs back then were such that you could do this</a:t>
            </a:r>
            <a:r>
              <a:rPr lang="en-US" baseline="0" dirty="0" smtClean="0"/>
              <a:t> without hurting performance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Easy intuitive explanation of quantitative trends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Don’t emphasize </a:t>
            </a:r>
            <a:r>
              <a:rPr lang="en-US" baseline="0" dirty="0" err="1" smtClean="0"/>
              <a:t>berkenely</a:t>
            </a:r>
            <a:r>
              <a:rPr lang="en-US" baseline="0" dirty="0" smtClean="0"/>
              <a:t> sockets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5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say what we do, push</a:t>
            </a:r>
            <a:r>
              <a:rPr lang="en-US" baseline="0" dirty="0" smtClean="0"/>
              <a:t> this to discussion end of paper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Shown how IX does it, this turns out to be very different from how people have done it in the past</a:t>
            </a:r>
          </a:p>
          <a:p>
            <a:endParaRPr lang="en-US" baseline="0" dirty="0" smtClean="0"/>
          </a:p>
          <a:p>
            <a:r>
              <a:rPr lang="en-US" dirty="0" smtClean="0"/>
              <a:t>TOE might be in the wrong 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8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C00-F942-2C4C-AB75-B7D7F4B5DF3A}" type="datetime1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939-A0AB-0E4E-A677-F017907EA645}" type="datetime1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6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3992-C2C6-674F-AB01-528BF136967F}" type="datetime1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9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11B5-5F6D-8248-8213-6881ED60C36A}" type="datetime1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6854-514B-154A-A997-397C3DA9E882}" type="datetime1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2F96-4887-BA47-AA3B-300AF9753B98}" type="datetime1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022-717B-0F43-9417-CD2963F867F7}" type="datetime1">
              <a:rPr lang="en-US" smtClean="0"/>
              <a:t>10/3/14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332E-52CA-FA45-AB14-BBA99887B5C2}" type="datetime1">
              <a:rPr lang="en-US" smtClean="0"/>
              <a:t>10/3/14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9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0A0B-9613-DF44-BD5A-4BEDED4D355D}" type="datetime1">
              <a:rPr lang="en-US" smtClean="0"/>
              <a:t>10/3/14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7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6A5E-EF1E-5849-8D95-F95A675CF18E}" type="datetime1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B91C-5426-6545-BA17-D60ADDB11C3F}" type="datetime1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0266-0711-3D44-86D4-421C9E054A8E}" type="datetime1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66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IX: A Protected </a:t>
            </a:r>
            <a:r>
              <a:rPr lang="en-US" dirty="0" err="1" smtClean="0"/>
              <a:t>Dataplane</a:t>
            </a:r>
            <a:r>
              <a:rPr lang="en-US" dirty="0" smtClean="0"/>
              <a:t> Operating System for High Throughput and Low Latency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3452" y="3459767"/>
            <a:ext cx="7006104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Adam Belay</a:t>
            </a:r>
            <a:r>
              <a:rPr lang="en-US" dirty="0" smtClean="0">
                <a:solidFill>
                  <a:srgbClr val="595959"/>
                </a:solidFill>
              </a:rPr>
              <a:t>, </a:t>
            </a:r>
            <a:r>
              <a:rPr lang="en-US" dirty="0">
                <a:solidFill>
                  <a:srgbClr val="595959"/>
                </a:solidFill>
              </a:rPr>
              <a:t>George </a:t>
            </a:r>
            <a:r>
              <a:rPr lang="en-US" dirty="0" err="1" smtClean="0">
                <a:solidFill>
                  <a:srgbClr val="595959"/>
                </a:solidFill>
              </a:rPr>
              <a:t>Prekas</a:t>
            </a:r>
            <a:r>
              <a:rPr lang="en-US" dirty="0" smtClean="0">
                <a:solidFill>
                  <a:srgbClr val="595959"/>
                </a:solidFill>
              </a:rPr>
              <a:t>, </a:t>
            </a:r>
          </a:p>
          <a:p>
            <a:r>
              <a:rPr lang="es-ES_tradnl" dirty="0" smtClean="0">
                <a:solidFill>
                  <a:srgbClr val="595959"/>
                </a:solidFill>
              </a:rPr>
              <a:t>Samuel Grossman, </a:t>
            </a:r>
            <a:r>
              <a:rPr lang="en-US" dirty="0">
                <a:solidFill>
                  <a:srgbClr val="595959"/>
                </a:solidFill>
              </a:rPr>
              <a:t>Ana </a:t>
            </a:r>
            <a:r>
              <a:rPr lang="en-US" dirty="0" err="1" smtClean="0">
                <a:solidFill>
                  <a:srgbClr val="595959"/>
                </a:solidFill>
              </a:rPr>
              <a:t>Klimovic</a:t>
            </a:r>
            <a:r>
              <a:rPr lang="en-US" dirty="0" smtClean="0">
                <a:solidFill>
                  <a:srgbClr val="595959"/>
                </a:solidFill>
              </a:rPr>
              <a:t>, </a:t>
            </a:r>
          </a:p>
          <a:p>
            <a:r>
              <a:rPr lang="tr-TR" dirty="0" smtClean="0">
                <a:solidFill>
                  <a:srgbClr val="595959"/>
                </a:solidFill>
              </a:rPr>
              <a:t>Christos Kozyrakis, </a:t>
            </a:r>
            <a:r>
              <a:rPr lang="ro-RO" dirty="0" smtClean="0">
                <a:solidFill>
                  <a:srgbClr val="595959"/>
                </a:solidFill>
              </a:rPr>
              <a:t>Edouard </a:t>
            </a:r>
            <a:r>
              <a:rPr lang="ro-RO" dirty="0">
                <a:solidFill>
                  <a:srgbClr val="595959"/>
                </a:solidFill>
              </a:rPr>
              <a:t>Bugnion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4" name="Picture 3" descr="EPFL_LOG_QUADRI_Re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5482206"/>
            <a:ext cx="2006600" cy="977900"/>
          </a:xfrm>
          <a:prstGeom prst="rect">
            <a:avLst/>
          </a:prstGeom>
        </p:spPr>
      </p:pic>
      <p:pic>
        <p:nvPicPr>
          <p:cNvPr id="7" name="Picture 6" descr="SUSig_2color_Stree_StnfrdOnly_Left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52" y="5482206"/>
            <a:ext cx="2870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2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of Control and Data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81684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DP</a:t>
            </a:r>
            <a:endParaRPr lang="en-US" sz="2400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58629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DP</a:t>
            </a:r>
            <a:endParaRPr lang="en-US" sz="2400" dirty="0" smtClean="0"/>
          </a:p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76421" y="4195007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88716" y="4368633"/>
            <a:ext cx="1577474" cy="1125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 Kernel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6181" y="1876925"/>
            <a:ext cx="1024019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1967" y="32305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Userspace</a:t>
            </a:r>
            <a:endParaRPr lang="en-US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-7801" y="460478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Kernelspace</a:t>
            </a:r>
            <a:endParaRPr lang="en-US" b="1" dirty="0" smtClean="0"/>
          </a:p>
        </p:txBody>
      </p:sp>
      <p:sp>
        <p:nvSpPr>
          <p:cNvPr id="29" name="Process 28"/>
          <p:cNvSpPr/>
          <p:nvPr/>
        </p:nvSpPr>
        <p:spPr>
          <a:xfrm>
            <a:off x="1855528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Process 29"/>
          <p:cNvSpPr/>
          <p:nvPr/>
        </p:nvSpPr>
        <p:spPr>
          <a:xfrm>
            <a:off x="327526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Process 30"/>
          <p:cNvSpPr/>
          <p:nvPr/>
        </p:nvSpPr>
        <p:spPr>
          <a:xfrm>
            <a:off x="4125487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Process 40"/>
          <p:cNvSpPr/>
          <p:nvPr/>
        </p:nvSpPr>
        <p:spPr>
          <a:xfrm>
            <a:off x="5237753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" name="Process 41"/>
          <p:cNvSpPr/>
          <p:nvPr/>
        </p:nvSpPr>
        <p:spPr>
          <a:xfrm>
            <a:off x="608798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0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of Control and Data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81684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DP</a:t>
            </a:r>
            <a:endParaRPr lang="en-US" sz="2400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58629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DP</a:t>
            </a:r>
            <a:endParaRPr lang="en-US" sz="2400" dirty="0" smtClean="0"/>
          </a:p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76421" y="4195007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88716" y="4368633"/>
            <a:ext cx="1577474" cy="1125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 Kernel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6181" y="1876925"/>
            <a:ext cx="1024019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1967" y="32305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Userspace</a:t>
            </a:r>
            <a:endParaRPr lang="en-US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-7801" y="460478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Kernelspace</a:t>
            </a:r>
            <a:endParaRPr lang="en-US" b="1" dirty="0" smtClean="0"/>
          </a:p>
        </p:txBody>
      </p:sp>
      <p:sp>
        <p:nvSpPr>
          <p:cNvPr id="29" name="Process 28"/>
          <p:cNvSpPr/>
          <p:nvPr/>
        </p:nvSpPr>
        <p:spPr>
          <a:xfrm>
            <a:off x="1855528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Process 29"/>
          <p:cNvSpPr/>
          <p:nvPr/>
        </p:nvSpPr>
        <p:spPr>
          <a:xfrm>
            <a:off x="327526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Process 30"/>
          <p:cNvSpPr/>
          <p:nvPr/>
        </p:nvSpPr>
        <p:spPr>
          <a:xfrm>
            <a:off x="4125487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Process 40"/>
          <p:cNvSpPr/>
          <p:nvPr/>
        </p:nvSpPr>
        <p:spPr>
          <a:xfrm>
            <a:off x="5237753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" name="Process 41"/>
          <p:cNvSpPr/>
          <p:nvPr/>
        </p:nvSpPr>
        <p:spPr>
          <a:xfrm>
            <a:off x="608798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Donut 15"/>
          <p:cNvSpPr/>
          <p:nvPr/>
        </p:nvSpPr>
        <p:spPr>
          <a:xfrm>
            <a:off x="3235156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260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8" name="Donut 17"/>
          <p:cNvSpPr/>
          <p:nvPr/>
        </p:nvSpPr>
        <p:spPr>
          <a:xfrm>
            <a:off x="4112119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52223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2" name="Donut 21"/>
          <p:cNvSpPr/>
          <p:nvPr/>
        </p:nvSpPr>
        <p:spPr>
          <a:xfrm>
            <a:off x="5197649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7753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5" name="Donut 24"/>
          <p:cNvSpPr/>
          <p:nvPr/>
        </p:nvSpPr>
        <p:spPr>
          <a:xfrm>
            <a:off x="6074612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4716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81133" y="3676317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5428" y="3684341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30251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04545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62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of Control and Data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81684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 DP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58629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 DP</a:t>
            </a:r>
          </a:p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76421" y="4195007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88716" y="4368633"/>
            <a:ext cx="1577474" cy="1125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 Kernel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6181" y="1876925"/>
            <a:ext cx="1024019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 CP</a:t>
            </a:r>
            <a:endParaRPr lang="en-US" sz="2400" dirty="0"/>
          </a:p>
        </p:txBody>
      </p:sp>
      <p:sp>
        <p:nvSpPr>
          <p:cNvPr id="29" name="Process 28"/>
          <p:cNvSpPr/>
          <p:nvPr/>
        </p:nvSpPr>
        <p:spPr>
          <a:xfrm>
            <a:off x="1855528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Process 29"/>
          <p:cNvSpPr/>
          <p:nvPr/>
        </p:nvSpPr>
        <p:spPr>
          <a:xfrm>
            <a:off x="327526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Process 30"/>
          <p:cNvSpPr/>
          <p:nvPr/>
        </p:nvSpPr>
        <p:spPr>
          <a:xfrm>
            <a:off x="4125487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Process 40"/>
          <p:cNvSpPr/>
          <p:nvPr/>
        </p:nvSpPr>
        <p:spPr>
          <a:xfrm>
            <a:off x="5237753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" name="Process 41"/>
          <p:cNvSpPr/>
          <p:nvPr/>
        </p:nvSpPr>
        <p:spPr>
          <a:xfrm>
            <a:off x="608798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Donut 15"/>
          <p:cNvSpPr/>
          <p:nvPr/>
        </p:nvSpPr>
        <p:spPr>
          <a:xfrm>
            <a:off x="3235156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260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8" name="Donut 17"/>
          <p:cNvSpPr/>
          <p:nvPr/>
        </p:nvSpPr>
        <p:spPr>
          <a:xfrm>
            <a:off x="4112119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52223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2" name="Donut 21"/>
          <p:cNvSpPr/>
          <p:nvPr/>
        </p:nvSpPr>
        <p:spPr>
          <a:xfrm>
            <a:off x="5197649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7753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5" name="Donut 24"/>
          <p:cNvSpPr/>
          <p:nvPr/>
        </p:nvSpPr>
        <p:spPr>
          <a:xfrm>
            <a:off x="6074612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4716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81133" y="3676317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5428" y="3684341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30251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04545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0737" y="21385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80737" y="323051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0737" y="4604784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Host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176421" y="2986501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9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of Control and Data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81684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 DP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58629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 DP</a:t>
            </a:r>
          </a:p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76421" y="4195007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88716" y="4368633"/>
            <a:ext cx="1577474" cy="1125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Linux kernel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596181" y="1876925"/>
            <a:ext cx="1024019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 CP</a:t>
            </a:r>
            <a:endParaRPr lang="en-US" sz="2400" dirty="0"/>
          </a:p>
        </p:txBody>
      </p:sp>
      <p:sp>
        <p:nvSpPr>
          <p:cNvPr id="29" name="Process 28"/>
          <p:cNvSpPr/>
          <p:nvPr/>
        </p:nvSpPr>
        <p:spPr>
          <a:xfrm>
            <a:off x="1855528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Process 29"/>
          <p:cNvSpPr/>
          <p:nvPr/>
        </p:nvSpPr>
        <p:spPr>
          <a:xfrm>
            <a:off x="327526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Process 30"/>
          <p:cNvSpPr/>
          <p:nvPr/>
        </p:nvSpPr>
        <p:spPr>
          <a:xfrm>
            <a:off x="4125487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Process 40"/>
          <p:cNvSpPr/>
          <p:nvPr/>
        </p:nvSpPr>
        <p:spPr>
          <a:xfrm>
            <a:off x="5237753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" name="Process 41"/>
          <p:cNvSpPr/>
          <p:nvPr/>
        </p:nvSpPr>
        <p:spPr>
          <a:xfrm>
            <a:off x="608798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Donut 15"/>
          <p:cNvSpPr/>
          <p:nvPr/>
        </p:nvSpPr>
        <p:spPr>
          <a:xfrm>
            <a:off x="3235156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260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8" name="Donut 17"/>
          <p:cNvSpPr/>
          <p:nvPr/>
        </p:nvSpPr>
        <p:spPr>
          <a:xfrm>
            <a:off x="4112119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52223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2" name="Donut 21"/>
          <p:cNvSpPr/>
          <p:nvPr/>
        </p:nvSpPr>
        <p:spPr>
          <a:xfrm>
            <a:off x="5197649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7753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5" name="Donut 24"/>
          <p:cNvSpPr/>
          <p:nvPr/>
        </p:nvSpPr>
        <p:spPr>
          <a:xfrm>
            <a:off x="6074612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4716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81133" y="3676317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5428" y="3684341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30251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04545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0737" y="21385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80737" y="323051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0737" y="4604784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Host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176421" y="2986501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09034" y="4923115"/>
            <a:ext cx="1283368" cy="40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37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of Control and Data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81684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58629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76421" y="4195007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88716" y="4368633"/>
            <a:ext cx="1577474" cy="1125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Linux kernel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596181" y="1876925"/>
            <a:ext cx="1024019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 CP</a:t>
            </a:r>
            <a:endParaRPr lang="en-US" sz="2400" dirty="0"/>
          </a:p>
        </p:txBody>
      </p:sp>
      <p:sp>
        <p:nvSpPr>
          <p:cNvPr id="29" name="Process 28"/>
          <p:cNvSpPr/>
          <p:nvPr/>
        </p:nvSpPr>
        <p:spPr>
          <a:xfrm>
            <a:off x="1855528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Process 29"/>
          <p:cNvSpPr/>
          <p:nvPr/>
        </p:nvSpPr>
        <p:spPr>
          <a:xfrm>
            <a:off x="327526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Process 30"/>
          <p:cNvSpPr/>
          <p:nvPr/>
        </p:nvSpPr>
        <p:spPr>
          <a:xfrm>
            <a:off x="4125487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Process 40"/>
          <p:cNvSpPr/>
          <p:nvPr/>
        </p:nvSpPr>
        <p:spPr>
          <a:xfrm>
            <a:off x="5237753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" name="Process 41"/>
          <p:cNvSpPr/>
          <p:nvPr/>
        </p:nvSpPr>
        <p:spPr>
          <a:xfrm>
            <a:off x="608798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Donut 15"/>
          <p:cNvSpPr/>
          <p:nvPr/>
        </p:nvSpPr>
        <p:spPr>
          <a:xfrm>
            <a:off x="3235156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260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8" name="Donut 17"/>
          <p:cNvSpPr/>
          <p:nvPr/>
        </p:nvSpPr>
        <p:spPr>
          <a:xfrm>
            <a:off x="4112119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52223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2" name="Donut 21"/>
          <p:cNvSpPr/>
          <p:nvPr/>
        </p:nvSpPr>
        <p:spPr>
          <a:xfrm>
            <a:off x="5197649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7753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5" name="Donut 24"/>
          <p:cNvSpPr/>
          <p:nvPr/>
        </p:nvSpPr>
        <p:spPr>
          <a:xfrm>
            <a:off x="6074612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4716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81133" y="3676317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5428" y="3684341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30251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04545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0737" y="21385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80737" y="323051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0737" y="4604784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Host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176421" y="2986501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09034" y="4923115"/>
            <a:ext cx="1283368" cy="40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Dune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328737" y="3088104"/>
            <a:ext cx="1283368" cy="7887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IX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328737" y="2446421"/>
            <a:ext cx="1283368" cy="406400"/>
          </a:xfrm>
          <a:prstGeom prst="rect">
            <a:avLst/>
          </a:prstGeom>
          <a:solidFill>
            <a:srgbClr val="40315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libIX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328737" y="1826123"/>
            <a:ext cx="1283368" cy="5801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Memcached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5205682" y="3088104"/>
            <a:ext cx="1283368" cy="7887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IX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205682" y="2446421"/>
            <a:ext cx="1283368" cy="406400"/>
          </a:xfrm>
          <a:prstGeom prst="rect">
            <a:avLst/>
          </a:prstGeom>
          <a:solidFill>
            <a:srgbClr val="40315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libIX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205682" y="1826123"/>
            <a:ext cx="1283368" cy="5801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HTTPd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87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IX Execution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15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 flipH="1">
            <a:off x="5932714" y="4953704"/>
            <a:ext cx="530180" cy="471589"/>
          </a:xfrm>
          <a:custGeom>
            <a:avLst/>
            <a:gdLst>
              <a:gd name="connsiteX0" fmla="*/ 0 w 700097"/>
              <a:gd name="connsiteY0" fmla="*/ 35029 h 262951"/>
              <a:gd name="connsiteX1" fmla="*/ 504721 w 700097"/>
              <a:gd name="connsiteY1" fmla="*/ 18749 h 262951"/>
              <a:gd name="connsiteX2" fmla="*/ 700097 w 700097"/>
              <a:gd name="connsiteY2" fmla="*/ 262951 h 26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097" h="262951">
                <a:moveTo>
                  <a:pt x="0" y="35029"/>
                </a:moveTo>
                <a:cubicBezTo>
                  <a:pt x="194019" y="7895"/>
                  <a:pt x="388038" y="-19238"/>
                  <a:pt x="504721" y="18749"/>
                </a:cubicBezTo>
                <a:cubicBezTo>
                  <a:pt x="621404" y="56736"/>
                  <a:pt x="634972" y="186977"/>
                  <a:pt x="700097" y="2629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14009" y="2888598"/>
            <a:ext cx="7413991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 Same Side Corner Rectangle 6"/>
          <p:cNvSpPr/>
          <p:nvPr/>
        </p:nvSpPr>
        <p:spPr>
          <a:xfrm>
            <a:off x="2832950" y="1394630"/>
            <a:ext cx="3451642" cy="617377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vent-driven app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32950" y="2012007"/>
            <a:ext cx="3451642" cy="61737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libIX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3114179" y="5425293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8938" y="5490969"/>
            <a:ext cx="42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3" name="Donut 12"/>
          <p:cNvSpPr/>
          <p:nvPr/>
        </p:nvSpPr>
        <p:spPr>
          <a:xfrm>
            <a:off x="5103021" y="5425293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91" y="5491452"/>
            <a:ext cx="4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348609" y="3670045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  <a:endCxn id="19" idx="2"/>
          </p:cNvCxnSpPr>
          <p:nvPr/>
        </p:nvCxnSpPr>
        <p:spPr>
          <a:xfrm flipV="1">
            <a:off x="1899238" y="4409613"/>
            <a:ext cx="0" cy="370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23138" y="3464305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17085" y="4822775"/>
            <a:ext cx="60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84807"/>
                </a:solidFill>
              </a:rPr>
              <a:t>RX</a:t>
            </a:r>
          </a:p>
          <a:p>
            <a:pPr algn="ctr"/>
            <a:r>
              <a:rPr lang="en-US" dirty="0" smtClean="0">
                <a:solidFill>
                  <a:srgbClr val="984807"/>
                </a:solidFill>
              </a:rPr>
              <a:t>FIFO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009" y="1928545"/>
            <a:ext cx="118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Conditions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19" idx="0"/>
          </p:cNvCxnSpPr>
          <p:nvPr/>
        </p:nvCxnSpPr>
        <p:spPr>
          <a:xfrm flipV="1">
            <a:off x="1899238" y="3169106"/>
            <a:ext cx="1664" cy="500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18286" y="1267045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2052605" y="1860305"/>
            <a:ext cx="628643" cy="9320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38742" y="1928545"/>
            <a:ext cx="953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84807"/>
                </a:solidFill>
              </a:rPr>
              <a:t>Batched</a:t>
            </a:r>
          </a:p>
          <a:p>
            <a:pPr algn="ctr"/>
            <a:r>
              <a:rPr lang="en-US" dirty="0" err="1" smtClean="0">
                <a:solidFill>
                  <a:srgbClr val="984807"/>
                </a:solidFill>
              </a:rPr>
              <a:t>Syscalls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14051" y="3670045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414051" y="4625103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cxnSp>
        <p:nvCxnSpPr>
          <p:cNvPr id="39" name="Curved Connector 38"/>
          <p:cNvCxnSpPr>
            <a:stCxn id="37" idx="1"/>
            <a:endCxn id="13" idx="6"/>
          </p:cNvCxnSpPr>
          <p:nvPr/>
        </p:nvCxnSpPr>
        <p:spPr>
          <a:xfrm rot="10800000" flipV="1">
            <a:off x="5655923" y="4039828"/>
            <a:ext cx="758128" cy="16362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0"/>
          </p:cNvCxnSpPr>
          <p:nvPr/>
        </p:nvCxnSpPr>
        <p:spPr>
          <a:xfrm flipH="1">
            <a:off x="6964680" y="3152176"/>
            <a:ext cx="11501" cy="517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251303" y="3516744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61666" y="4512574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726974" y="5158931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0737" y="13946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3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0738" y="342049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sp>
        <p:nvSpPr>
          <p:cNvPr id="47" name="Internal Storage 46"/>
          <p:cNvSpPr/>
          <p:nvPr/>
        </p:nvSpPr>
        <p:spPr>
          <a:xfrm>
            <a:off x="1484353" y="2539345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nternal Storage 47"/>
          <p:cNvSpPr/>
          <p:nvPr/>
        </p:nvSpPr>
        <p:spPr>
          <a:xfrm>
            <a:off x="6559632" y="2539345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/>
          <p:nvPr/>
        </p:nvCxnSpPr>
        <p:spPr>
          <a:xfrm>
            <a:off x="6300873" y="2012007"/>
            <a:ext cx="675308" cy="6117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635010" y="4780032"/>
            <a:ext cx="528456" cy="722204"/>
            <a:chOff x="1635010" y="4780032"/>
            <a:chExt cx="528456" cy="722204"/>
          </a:xfrm>
        </p:grpSpPr>
        <p:sp>
          <p:nvSpPr>
            <p:cNvPr id="18" name="Rectangle 17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Curved Connector 9"/>
          <p:cNvCxnSpPr>
            <a:stCxn id="9" idx="2"/>
            <a:endCxn id="17" idx="2"/>
          </p:cNvCxnSpPr>
          <p:nvPr/>
        </p:nvCxnSpPr>
        <p:spPr>
          <a:xfrm rot="10800000">
            <a:off x="1899239" y="5502236"/>
            <a:ext cx="1214941" cy="1738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78098" y="5474098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7" grpId="0"/>
      <p:bldP spid="28" grpId="0"/>
      <p:bldP spid="30" grpId="0" animBg="1"/>
      <p:bldP spid="36" grpId="0"/>
      <p:bldP spid="42" grpId="0" animBg="1"/>
      <p:bldP spid="43" grpId="0" animBg="1"/>
      <p:bldP spid="44" grpId="0" animBg="1"/>
      <p:bldP spid="47" grpId="0" animBg="1"/>
      <p:bldP spid="4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(1): Run to Completion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16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 flipH="1">
            <a:off x="5932714" y="4953704"/>
            <a:ext cx="530180" cy="471589"/>
          </a:xfrm>
          <a:custGeom>
            <a:avLst/>
            <a:gdLst>
              <a:gd name="connsiteX0" fmla="*/ 0 w 700097"/>
              <a:gd name="connsiteY0" fmla="*/ 35029 h 262951"/>
              <a:gd name="connsiteX1" fmla="*/ 504721 w 700097"/>
              <a:gd name="connsiteY1" fmla="*/ 18749 h 262951"/>
              <a:gd name="connsiteX2" fmla="*/ 700097 w 700097"/>
              <a:gd name="connsiteY2" fmla="*/ 262951 h 26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097" h="262951">
                <a:moveTo>
                  <a:pt x="0" y="35029"/>
                </a:moveTo>
                <a:cubicBezTo>
                  <a:pt x="194019" y="7895"/>
                  <a:pt x="388038" y="-19238"/>
                  <a:pt x="504721" y="18749"/>
                </a:cubicBezTo>
                <a:cubicBezTo>
                  <a:pt x="621404" y="56736"/>
                  <a:pt x="634972" y="186977"/>
                  <a:pt x="700097" y="2629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14009" y="2888598"/>
            <a:ext cx="7413991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 Same Side Corner Rectangle 6"/>
          <p:cNvSpPr/>
          <p:nvPr/>
        </p:nvSpPr>
        <p:spPr>
          <a:xfrm>
            <a:off x="2832950" y="1394630"/>
            <a:ext cx="3451642" cy="617377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vent-driven app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32950" y="2012007"/>
            <a:ext cx="3451642" cy="61737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libIX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3114179" y="5425293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8938" y="5490969"/>
            <a:ext cx="42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3" name="Donut 12"/>
          <p:cNvSpPr/>
          <p:nvPr/>
        </p:nvSpPr>
        <p:spPr>
          <a:xfrm>
            <a:off x="5103021" y="5425293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91" y="5491452"/>
            <a:ext cx="4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348609" y="3670045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  <a:endCxn id="19" idx="2"/>
          </p:cNvCxnSpPr>
          <p:nvPr/>
        </p:nvCxnSpPr>
        <p:spPr>
          <a:xfrm flipV="1">
            <a:off x="1899238" y="4409613"/>
            <a:ext cx="0" cy="370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23138" y="3464305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17085" y="4822775"/>
            <a:ext cx="60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84807"/>
                </a:solidFill>
              </a:rPr>
              <a:t>RX</a:t>
            </a:r>
          </a:p>
          <a:p>
            <a:pPr algn="ctr"/>
            <a:r>
              <a:rPr lang="en-US" dirty="0" smtClean="0">
                <a:solidFill>
                  <a:srgbClr val="984807"/>
                </a:solidFill>
              </a:rPr>
              <a:t>FIFO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009" y="1928545"/>
            <a:ext cx="118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Conditions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19" idx="0"/>
          </p:cNvCxnSpPr>
          <p:nvPr/>
        </p:nvCxnSpPr>
        <p:spPr>
          <a:xfrm flipV="1">
            <a:off x="1899238" y="3169106"/>
            <a:ext cx="1664" cy="500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18286" y="1267045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2052605" y="1860305"/>
            <a:ext cx="628643" cy="9320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38742" y="1928545"/>
            <a:ext cx="953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84807"/>
                </a:solidFill>
              </a:rPr>
              <a:t>Batched</a:t>
            </a:r>
          </a:p>
          <a:p>
            <a:pPr algn="ctr"/>
            <a:r>
              <a:rPr lang="en-US" dirty="0" err="1" smtClean="0">
                <a:solidFill>
                  <a:srgbClr val="984807"/>
                </a:solidFill>
              </a:rPr>
              <a:t>Syscalls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14051" y="3670045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414051" y="4625103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cxnSp>
        <p:nvCxnSpPr>
          <p:cNvPr id="39" name="Curved Connector 38"/>
          <p:cNvCxnSpPr>
            <a:stCxn id="37" idx="1"/>
            <a:endCxn id="13" idx="6"/>
          </p:cNvCxnSpPr>
          <p:nvPr/>
        </p:nvCxnSpPr>
        <p:spPr>
          <a:xfrm rot="10800000" flipV="1">
            <a:off x="5655923" y="4039828"/>
            <a:ext cx="758128" cy="16362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0"/>
          </p:cNvCxnSpPr>
          <p:nvPr/>
        </p:nvCxnSpPr>
        <p:spPr>
          <a:xfrm flipH="1">
            <a:off x="6964680" y="3152176"/>
            <a:ext cx="11501" cy="517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251303" y="3516744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61666" y="4512574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726974" y="5158931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0737" y="13946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3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0738" y="342049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sp>
        <p:nvSpPr>
          <p:cNvPr id="47" name="Internal Storage 46"/>
          <p:cNvSpPr/>
          <p:nvPr/>
        </p:nvSpPr>
        <p:spPr>
          <a:xfrm>
            <a:off x="1484353" y="2539345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nternal Storage 47"/>
          <p:cNvSpPr/>
          <p:nvPr/>
        </p:nvSpPr>
        <p:spPr>
          <a:xfrm>
            <a:off x="6559632" y="2539345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/>
          <p:nvPr/>
        </p:nvCxnSpPr>
        <p:spPr>
          <a:xfrm>
            <a:off x="6300873" y="2012007"/>
            <a:ext cx="675308" cy="6117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635010" y="4780032"/>
            <a:ext cx="528456" cy="722204"/>
            <a:chOff x="1635010" y="4780032"/>
            <a:chExt cx="528456" cy="722204"/>
          </a:xfrm>
        </p:grpSpPr>
        <p:sp>
          <p:nvSpPr>
            <p:cNvPr id="18" name="Rectangle 17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Curved Connector 9"/>
          <p:cNvCxnSpPr>
            <a:stCxn id="9" idx="2"/>
            <a:endCxn id="17" idx="2"/>
          </p:cNvCxnSpPr>
          <p:nvPr/>
        </p:nvCxnSpPr>
        <p:spPr>
          <a:xfrm rot="10800000">
            <a:off x="1899239" y="5502236"/>
            <a:ext cx="1214941" cy="1738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78098" y="5474098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1298" y="5949030"/>
            <a:ext cx="54390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Improves Data-Cache Locality</a:t>
            </a:r>
          </a:p>
          <a:p>
            <a:pPr algn="ctr"/>
            <a:r>
              <a:rPr lang="en-US" sz="2800" b="1" dirty="0">
                <a:solidFill>
                  <a:srgbClr val="800000"/>
                </a:solidFill>
              </a:rPr>
              <a:t>R</a:t>
            </a:r>
            <a:r>
              <a:rPr lang="en-US" sz="2800" b="1" dirty="0" smtClean="0">
                <a:solidFill>
                  <a:srgbClr val="800000"/>
                </a:solidFill>
              </a:rPr>
              <a:t>emoves </a:t>
            </a:r>
            <a:r>
              <a:rPr lang="en-US" sz="2800" b="1" dirty="0">
                <a:solidFill>
                  <a:srgbClr val="800000"/>
                </a:solidFill>
              </a:rPr>
              <a:t>S</a:t>
            </a:r>
            <a:r>
              <a:rPr lang="en-US" sz="2800" b="1" dirty="0" smtClean="0">
                <a:solidFill>
                  <a:srgbClr val="800000"/>
                </a:solidFill>
              </a:rPr>
              <a:t>cheduling </a:t>
            </a:r>
            <a:r>
              <a:rPr lang="en-US" sz="2800" b="1" dirty="0">
                <a:solidFill>
                  <a:srgbClr val="800000"/>
                </a:solidFill>
              </a:rPr>
              <a:t>U</a:t>
            </a:r>
            <a:r>
              <a:rPr lang="en-US" sz="2800" b="1" dirty="0" smtClean="0">
                <a:solidFill>
                  <a:srgbClr val="800000"/>
                </a:solidFill>
              </a:rPr>
              <a:t>npredictably</a:t>
            </a:r>
            <a:endParaRPr lang="en-US" sz="2800" b="1" dirty="0">
              <a:solidFill>
                <a:srgbClr val="80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256" y="3236817"/>
            <a:ext cx="2031619" cy="20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3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(2): Adaptive Batching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17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 flipH="1">
            <a:off x="5932714" y="4953704"/>
            <a:ext cx="530180" cy="471589"/>
          </a:xfrm>
          <a:custGeom>
            <a:avLst/>
            <a:gdLst>
              <a:gd name="connsiteX0" fmla="*/ 0 w 700097"/>
              <a:gd name="connsiteY0" fmla="*/ 35029 h 262951"/>
              <a:gd name="connsiteX1" fmla="*/ 504721 w 700097"/>
              <a:gd name="connsiteY1" fmla="*/ 18749 h 262951"/>
              <a:gd name="connsiteX2" fmla="*/ 700097 w 700097"/>
              <a:gd name="connsiteY2" fmla="*/ 262951 h 26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097" h="262951">
                <a:moveTo>
                  <a:pt x="0" y="35029"/>
                </a:moveTo>
                <a:cubicBezTo>
                  <a:pt x="194019" y="7895"/>
                  <a:pt x="388038" y="-19238"/>
                  <a:pt x="504721" y="18749"/>
                </a:cubicBezTo>
                <a:cubicBezTo>
                  <a:pt x="621404" y="56736"/>
                  <a:pt x="634972" y="186977"/>
                  <a:pt x="700097" y="2629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14009" y="2888598"/>
            <a:ext cx="7413991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 Same Side Corner Rectangle 6"/>
          <p:cNvSpPr/>
          <p:nvPr/>
        </p:nvSpPr>
        <p:spPr>
          <a:xfrm>
            <a:off x="2832950" y="1394630"/>
            <a:ext cx="3451642" cy="617377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vent-driven app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32950" y="2012007"/>
            <a:ext cx="3451642" cy="61737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libIX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3114179" y="5425293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8938" y="5490969"/>
            <a:ext cx="42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3" name="Donut 12"/>
          <p:cNvSpPr/>
          <p:nvPr/>
        </p:nvSpPr>
        <p:spPr>
          <a:xfrm>
            <a:off x="5103021" y="5425293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91" y="5491452"/>
            <a:ext cx="4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348609" y="3670045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  <a:endCxn id="19" idx="2"/>
          </p:cNvCxnSpPr>
          <p:nvPr/>
        </p:nvCxnSpPr>
        <p:spPr>
          <a:xfrm flipV="1">
            <a:off x="1899238" y="4409613"/>
            <a:ext cx="0" cy="370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23138" y="3464305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17085" y="4822775"/>
            <a:ext cx="60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84807"/>
                </a:solidFill>
              </a:rPr>
              <a:t>RX</a:t>
            </a:r>
          </a:p>
          <a:p>
            <a:pPr algn="ctr"/>
            <a:r>
              <a:rPr lang="en-US" dirty="0" smtClean="0">
                <a:solidFill>
                  <a:srgbClr val="984807"/>
                </a:solidFill>
              </a:rPr>
              <a:t>FIFO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009" y="1928545"/>
            <a:ext cx="118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Conditions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19" idx="0"/>
          </p:cNvCxnSpPr>
          <p:nvPr/>
        </p:nvCxnSpPr>
        <p:spPr>
          <a:xfrm flipV="1">
            <a:off x="1899238" y="3169106"/>
            <a:ext cx="1664" cy="500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18286" y="1267045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2052605" y="1860305"/>
            <a:ext cx="628643" cy="9320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38742" y="1928545"/>
            <a:ext cx="953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84807"/>
                </a:solidFill>
              </a:rPr>
              <a:t>Batched</a:t>
            </a:r>
          </a:p>
          <a:p>
            <a:pPr algn="ctr"/>
            <a:r>
              <a:rPr lang="en-US" dirty="0" err="1" smtClean="0">
                <a:solidFill>
                  <a:srgbClr val="984807"/>
                </a:solidFill>
              </a:rPr>
              <a:t>Syscalls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14051" y="3670045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414051" y="4625103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cxnSp>
        <p:nvCxnSpPr>
          <p:cNvPr id="39" name="Curved Connector 38"/>
          <p:cNvCxnSpPr>
            <a:stCxn id="37" idx="1"/>
            <a:endCxn id="13" idx="6"/>
          </p:cNvCxnSpPr>
          <p:nvPr/>
        </p:nvCxnSpPr>
        <p:spPr>
          <a:xfrm rot="10800000" flipV="1">
            <a:off x="5655923" y="4039828"/>
            <a:ext cx="758128" cy="16362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0"/>
          </p:cNvCxnSpPr>
          <p:nvPr/>
        </p:nvCxnSpPr>
        <p:spPr>
          <a:xfrm flipH="1">
            <a:off x="6964680" y="3152176"/>
            <a:ext cx="11501" cy="517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251303" y="3516744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61666" y="4512574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726974" y="5158931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0737" y="13946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3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0738" y="342049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sp>
        <p:nvSpPr>
          <p:cNvPr id="47" name="Internal Storage 46"/>
          <p:cNvSpPr/>
          <p:nvPr/>
        </p:nvSpPr>
        <p:spPr>
          <a:xfrm>
            <a:off x="1484353" y="2539345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nternal Storage 47"/>
          <p:cNvSpPr/>
          <p:nvPr/>
        </p:nvSpPr>
        <p:spPr>
          <a:xfrm>
            <a:off x="6559632" y="2539345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/>
          <p:nvPr/>
        </p:nvCxnSpPr>
        <p:spPr>
          <a:xfrm>
            <a:off x="6300873" y="2012007"/>
            <a:ext cx="675308" cy="6117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635010" y="4780032"/>
            <a:ext cx="528456" cy="722204"/>
            <a:chOff x="1635010" y="4780032"/>
            <a:chExt cx="528456" cy="722204"/>
          </a:xfrm>
        </p:grpSpPr>
        <p:sp>
          <p:nvSpPr>
            <p:cNvPr id="18" name="Rectangle 17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Curved Connector 9"/>
          <p:cNvCxnSpPr>
            <a:stCxn id="9" idx="2"/>
            <a:endCxn id="17" idx="2"/>
          </p:cNvCxnSpPr>
          <p:nvPr/>
        </p:nvCxnSpPr>
        <p:spPr>
          <a:xfrm rot="10800000">
            <a:off x="1899239" y="5502236"/>
            <a:ext cx="1214941" cy="1738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78098" y="5474098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6942" y="6193563"/>
            <a:ext cx="7946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800000"/>
                </a:solidFill>
              </a:rPr>
              <a:t>Improves Instruction-Cache Locality and Prefetching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3028715" y="4410513"/>
            <a:ext cx="2070580" cy="677458"/>
          </a:xfrm>
          <a:prstGeom prst="wedgeEllipseCallout">
            <a:avLst>
              <a:gd name="adj1" fmla="val -83207"/>
              <a:gd name="adj2" fmla="val 34873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Adaptive Batch</a:t>
            </a:r>
          </a:p>
          <a:p>
            <a:pPr algn="ctr"/>
            <a:r>
              <a:rPr lang="en-US" sz="1600" dirty="0" smtClean="0"/>
              <a:t>Calculation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1799452" y="4837769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799452" y="5066061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99452" y="5307254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655830" y="2923494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655830" y="2701159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963894" y="2701159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963894" y="2932381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710771" y="2680339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62743" y="2680339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710771" y="2920448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ket 23"/>
          <p:cNvSpPr/>
          <p:nvPr/>
        </p:nvSpPr>
        <p:spPr>
          <a:xfrm>
            <a:off x="2223138" y="4780032"/>
            <a:ext cx="94312" cy="416958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3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the Paper for 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(3): Flow consistent hashing</a:t>
            </a:r>
          </a:p>
          <a:p>
            <a:pPr lvl="1"/>
            <a:r>
              <a:rPr lang="en-US" dirty="0" smtClean="0"/>
              <a:t>Synchronization &amp; coherence free operation</a:t>
            </a:r>
          </a:p>
          <a:p>
            <a:r>
              <a:rPr lang="en-US" dirty="0" smtClean="0"/>
              <a:t>Design (4): </a:t>
            </a:r>
            <a:r>
              <a:rPr lang="en-US" dirty="0"/>
              <a:t>N</a:t>
            </a:r>
            <a:r>
              <a:rPr lang="en-US" dirty="0" smtClean="0"/>
              <a:t>ative zero-copy API</a:t>
            </a:r>
          </a:p>
          <a:p>
            <a:pPr lvl="1"/>
            <a:r>
              <a:rPr lang="en-US" dirty="0" smtClean="0"/>
              <a:t>Flow control exposed to application</a:t>
            </a:r>
          </a:p>
          <a:p>
            <a:r>
              <a:rPr lang="en-US" dirty="0" err="1"/>
              <a:t>Libix</a:t>
            </a:r>
            <a:r>
              <a:rPr lang="en-US" dirty="0"/>
              <a:t>: </a:t>
            </a:r>
            <a:r>
              <a:rPr lang="en-US" dirty="0" err="1"/>
              <a:t>Libevent</a:t>
            </a:r>
            <a:r>
              <a:rPr lang="en-US" dirty="0"/>
              <a:t>-like event-based programming</a:t>
            </a:r>
          </a:p>
          <a:p>
            <a:r>
              <a:rPr lang="en-US" dirty="0" smtClean="0"/>
              <a:t>IX prototype implementation </a:t>
            </a:r>
          </a:p>
          <a:p>
            <a:pPr lvl="1"/>
            <a:r>
              <a:rPr lang="en-US" dirty="0" smtClean="0"/>
              <a:t>Dune, DPDK, LWIP, ~40K SLOC of kernel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7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0166"/>
          </a:xfrm>
        </p:spPr>
        <p:txBody>
          <a:bodyPr>
            <a:normAutofit/>
          </a:bodyPr>
          <a:lstStyle/>
          <a:p>
            <a:r>
              <a:rPr lang="en-US" dirty="0" smtClean="0"/>
              <a:t>Comparison </a:t>
            </a:r>
            <a:r>
              <a:rPr lang="en-US" dirty="0" smtClean="0"/>
              <a:t>IX to</a:t>
            </a:r>
            <a:r>
              <a:rPr lang="en-US" dirty="0" smtClean="0"/>
              <a:t> Linux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mTCP</a:t>
            </a:r>
            <a:r>
              <a:rPr lang="en-US" dirty="0" smtClean="0"/>
              <a:t> [NSDI </a:t>
            </a:r>
            <a:r>
              <a:rPr lang="fr-FR" dirty="0" smtClean="0"/>
              <a:t>’</a:t>
            </a:r>
            <a:r>
              <a:rPr lang="en-US" dirty="0" smtClean="0"/>
              <a:t>14]</a:t>
            </a:r>
            <a:endParaRPr lang="en-US" dirty="0" smtClean="0"/>
          </a:p>
          <a:p>
            <a:r>
              <a:rPr lang="en-US" dirty="0" smtClean="0"/>
              <a:t>TCP </a:t>
            </a:r>
            <a:r>
              <a:rPr lang="en-US" dirty="0" err="1" smtClean="0"/>
              <a:t>microbenchmarks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Memcached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3400" y="4361412"/>
            <a:ext cx="3848755" cy="10518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10GbE Switch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73400" y="3309543"/>
            <a:ext cx="487511" cy="461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2617156" y="3771339"/>
            <a:ext cx="0" cy="590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13311" y="3309543"/>
            <a:ext cx="487511" cy="461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3257067" y="3771339"/>
            <a:ext cx="0" cy="590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67597" y="3309543"/>
            <a:ext cx="487511" cy="461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3911353" y="3771339"/>
            <a:ext cx="0" cy="590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21886" y="3309543"/>
            <a:ext cx="487511" cy="461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4565642" y="3771339"/>
            <a:ext cx="0" cy="590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76174" y="3309543"/>
            <a:ext cx="487511" cy="461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5219930" y="3771339"/>
            <a:ext cx="0" cy="590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30463" y="3309543"/>
            <a:ext cx="487511" cy="461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5874219" y="3771339"/>
            <a:ext cx="0" cy="590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6222155" y="3168438"/>
            <a:ext cx="230927" cy="7055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89042" y="329763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25 Linux Hosts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73400" y="5894554"/>
            <a:ext cx="1667796" cy="461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65642" y="5894554"/>
            <a:ext cx="1667796" cy="461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IX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3207298" y="5413282"/>
            <a:ext cx="0" cy="4812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59164" y="5413282"/>
            <a:ext cx="0" cy="4812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31208" y="5413282"/>
            <a:ext cx="0" cy="4812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91976" y="5413282"/>
            <a:ext cx="0" cy="4812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76852" y="5413282"/>
            <a:ext cx="0" cy="4812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65642" y="5592871"/>
            <a:ext cx="1656513" cy="1282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80288" y="5637031"/>
            <a:ext cx="10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1x10GbE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53082" y="5630382"/>
            <a:ext cx="157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4x10GbE</a:t>
            </a:r>
          </a:p>
          <a:p>
            <a:r>
              <a:rPr lang="en-US" dirty="0" smtClean="0"/>
              <a:t>w/ L3+L4 bond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2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is fast</a:t>
            </a:r>
            <a:r>
              <a:rPr lang="en-US" dirty="0" smtClean="0">
                <a:solidFill>
                  <a:srgbClr val="FFFFFF"/>
                </a:solidFill>
              </a:rPr>
              <a:t>, but SW is a Bottleneck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65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64-byte TCP Echo: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082786877"/>
              </p:ext>
            </p:extLst>
          </p:nvPr>
        </p:nvGraphicFramePr>
        <p:xfrm>
          <a:off x="-25323" y="3365499"/>
          <a:ext cx="4594868" cy="299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54847142"/>
              </p:ext>
            </p:extLst>
          </p:nvPr>
        </p:nvGraphicFramePr>
        <p:xfrm>
          <a:off x="4949249" y="3365499"/>
          <a:ext cx="3364966" cy="299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8713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en-US" dirty="0" err="1" smtClean="0"/>
              <a:t>Netpipe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pingpong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4" y="1072677"/>
            <a:ext cx="8686800" cy="570307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160147" y="3559339"/>
            <a:ext cx="7526653" cy="3136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62712" y="2210383"/>
            <a:ext cx="1599122" cy="1102200"/>
          </a:xfrm>
          <a:prstGeom prst="wedgeEllipseCallout">
            <a:avLst>
              <a:gd name="adj1" fmla="val 50708"/>
              <a:gd name="adj2" fmla="val 72344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½ Bandwidth</a:t>
            </a:r>
          </a:p>
          <a:p>
            <a:pPr algn="ctr"/>
            <a:r>
              <a:rPr lang="en-US" sz="1600" b="1" dirty="0" smtClean="0"/>
              <a:t>@ 20 KB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3386378" y="2210383"/>
            <a:ext cx="1599122" cy="1102200"/>
          </a:xfrm>
          <a:prstGeom prst="wedgeEllipseCallout">
            <a:avLst>
              <a:gd name="adj1" fmla="val -52233"/>
              <a:gd name="adj2" fmla="val 72344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½ Bandwidth</a:t>
            </a:r>
          </a:p>
          <a:p>
            <a:pPr algn="ctr"/>
            <a:r>
              <a:rPr lang="en-US" sz="1600" b="1" dirty="0" smtClean="0"/>
              <a:t>@ </a:t>
            </a:r>
            <a:r>
              <a:rPr lang="en-US" sz="1600" b="1" dirty="0" smtClean="0"/>
              <a:t>135 KB</a:t>
            </a:r>
            <a:endParaRPr lang="en-US" sz="1600" b="1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720163" y="3586300"/>
            <a:ext cx="0" cy="223094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6265" y="3590699"/>
            <a:ext cx="0" cy="223094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Callout 12"/>
          <p:cNvSpPr/>
          <p:nvPr/>
        </p:nvSpPr>
        <p:spPr>
          <a:xfrm>
            <a:off x="203814" y="5221095"/>
            <a:ext cx="990241" cy="600550"/>
          </a:xfrm>
          <a:prstGeom prst="wedgeEllipseCallout">
            <a:avLst>
              <a:gd name="adj1" fmla="val 74755"/>
              <a:gd name="adj2" fmla="val 33550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5.7 us ½ RTT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58940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TCP Echo: Multicore Scalability</a:t>
            </a:r>
            <a:br>
              <a:rPr lang="en-US" dirty="0" smtClean="0"/>
            </a:br>
            <a:r>
              <a:rPr lang="en-US" dirty="0" smtClean="0"/>
              <a:t>for Short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39661" y="6356350"/>
            <a:ext cx="2133600" cy="365125"/>
          </a:xfrm>
        </p:spPr>
        <p:txBody>
          <a:bodyPr/>
          <a:lstStyle/>
          <a:p>
            <a:fld id="{033E9C22-9B2B-1149-A9D9-1A86A16611D7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 descr="short-mcore-v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4" y="1616438"/>
            <a:ext cx="7491508" cy="507272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598981" y="1912013"/>
            <a:ext cx="2210145" cy="1186775"/>
            <a:chOff x="24139815" y="26886063"/>
            <a:chExt cx="2210145" cy="1483133"/>
          </a:xfrm>
        </p:grpSpPr>
        <p:sp>
          <p:nvSpPr>
            <p:cNvPr id="14" name="TextBox 13"/>
            <p:cNvSpPr txBox="1"/>
            <p:nvPr/>
          </p:nvSpPr>
          <p:spPr>
            <a:xfrm>
              <a:off x="24638542" y="26886063"/>
              <a:ext cx="1711418" cy="1483133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4x10GbE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4x10GbE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mTCP 10GbE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139815" y="28313432"/>
              <a:ext cx="505442" cy="0"/>
            </a:xfrm>
            <a:prstGeom prst="line">
              <a:avLst/>
            </a:prstGeom>
            <a:ln w="9525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24349673" y="28262884"/>
              <a:ext cx="97632" cy="84166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Callout 25"/>
          <p:cNvSpPr/>
          <p:nvPr/>
        </p:nvSpPr>
        <p:spPr>
          <a:xfrm>
            <a:off x="1611810" y="3310522"/>
            <a:ext cx="1451847" cy="1102200"/>
          </a:xfrm>
          <a:prstGeom prst="wedgeEllipseCallout">
            <a:avLst>
              <a:gd name="adj1" fmla="val 86031"/>
              <a:gd name="adj2" fmla="val 22553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Saturates</a:t>
            </a:r>
          </a:p>
          <a:p>
            <a:pPr algn="ctr"/>
            <a:r>
              <a:rPr lang="en-US" sz="1600" b="1" dirty="0" smtClean="0"/>
              <a:t>1x10GbE</a:t>
            </a:r>
          </a:p>
        </p:txBody>
      </p:sp>
    </p:spTree>
    <p:extLst>
      <p:ext uri="{BB962C8B-B14F-4D97-AF65-F5344CB8AC3E}">
        <p14:creationId xmlns:p14="http://schemas.microsoft.com/office/powerpoint/2010/main" val="68663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Scalability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 descr="connscaling-throughput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21" y="1417638"/>
            <a:ext cx="7663831" cy="518941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6346468" y="1962050"/>
            <a:ext cx="2119475" cy="1102200"/>
          </a:xfrm>
          <a:prstGeom prst="wedgeEllipseCallout">
            <a:avLst>
              <a:gd name="adj1" fmla="val -62987"/>
              <a:gd name="adj2" fmla="val 59541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~10,000 Connections</a:t>
            </a:r>
          </a:p>
          <a:p>
            <a:pPr algn="ctr"/>
            <a:r>
              <a:rPr lang="en-US" sz="1600" b="1" dirty="0" smtClean="0"/>
              <a:t>Limited by L3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22734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over TCP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memcached-usr-basic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6" y="1417638"/>
            <a:ext cx="8263066" cy="559517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602542" y="1768172"/>
            <a:ext cx="1660515" cy="1315745"/>
            <a:chOff x="24139815" y="26886063"/>
            <a:chExt cx="2210145" cy="1315745"/>
          </a:xfrm>
        </p:grpSpPr>
        <p:sp>
          <p:nvSpPr>
            <p:cNvPr id="7" name="TextBox 6"/>
            <p:cNvSpPr txBox="1"/>
            <p:nvPr/>
          </p:nvSpPr>
          <p:spPr>
            <a:xfrm>
              <a:off x="24638542" y="26886063"/>
              <a:ext cx="1711418" cy="1315745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(p99)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(avg)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(p99)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(avg)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Callout 15"/>
          <p:cNvSpPr/>
          <p:nvPr/>
        </p:nvSpPr>
        <p:spPr>
          <a:xfrm>
            <a:off x="5760302" y="3284866"/>
            <a:ext cx="1163339" cy="986751"/>
          </a:xfrm>
          <a:prstGeom prst="wedgeEllipseCallout">
            <a:avLst>
              <a:gd name="adj1" fmla="val 84263"/>
              <a:gd name="adj2" fmla="val -68705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3.6x More RPS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1602542" y="4047946"/>
            <a:ext cx="1221940" cy="986751"/>
          </a:xfrm>
          <a:prstGeom prst="wedgeEllipseCallout">
            <a:avLst>
              <a:gd name="adj1" fmla="val -2235"/>
              <a:gd name="adj2" fmla="val 108519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2x </a:t>
            </a:r>
            <a:r>
              <a:rPr lang="en-US" sz="1600" b="1" dirty="0"/>
              <a:t>L</a:t>
            </a:r>
            <a:r>
              <a:rPr lang="en-US" sz="1600" b="1" dirty="0" smtClean="0"/>
              <a:t>ess Tail </a:t>
            </a:r>
            <a:r>
              <a:rPr lang="en-US" sz="1600" b="1" dirty="0"/>
              <a:t>L</a:t>
            </a:r>
            <a:r>
              <a:rPr lang="en-US" sz="1600" b="1" dirty="0" smtClean="0"/>
              <a:t>atency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150695" y="5832926"/>
            <a:ext cx="1826547" cy="888549"/>
          </a:xfrm>
          <a:prstGeom prst="wedgeEllipseCallout">
            <a:avLst>
              <a:gd name="adj1" fmla="val 70834"/>
              <a:gd name="adj2" fmla="val -57795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6x Less Tail Latency</a:t>
            </a:r>
          </a:p>
          <a:p>
            <a:pPr algn="ctr"/>
            <a:r>
              <a:rPr lang="en-US" sz="1400" b="1" dirty="0" smtClean="0"/>
              <a:t>With IX clients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37129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IX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protected </a:t>
            </a:r>
            <a:r>
              <a:rPr lang="en-US" dirty="0" err="1" smtClean="0"/>
              <a:t>dataplane</a:t>
            </a:r>
            <a:r>
              <a:rPr lang="en-US" dirty="0" smtClean="0"/>
              <a:t> OS for datacenter applications with an event-driven model and demanding connection scalability requirements</a:t>
            </a:r>
          </a:p>
          <a:p>
            <a:r>
              <a:rPr lang="en-US" dirty="0" smtClean="0"/>
              <a:t>Efficient </a:t>
            </a:r>
            <a:r>
              <a:rPr lang="en-US" dirty="0" smtClean="0"/>
              <a:t>access to HW, without sacrificing security, through virtualization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High throughput and low latency enabled by </a:t>
            </a:r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 err="1" smtClean="0">
                <a:solidFill>
                  <a:srgbClr val="000000"/>
                </a:solidFill>
              </a:rPr>
              <a:t>dataplane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execution </a:t>
            </a:r>
            <a:r>
              <a:rPr lang="en-US" dirty="0" smtClean="0">
                <a:solidFill>
                  <a:srgbClr val="000000"/>
                </a:solidFill>
              </a:rPr>
              <a:t>model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8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of Control and Data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81684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58629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76421" y="4195007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88716" y="4368633"/>
            <a:ext cx="1577474" cy="1125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Linux kernel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596181" y="1876925"/>
            <a:ext cx="1024019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 CP</a:t>
            </a:r>
            <a:endParaRPr lang="en-US" sz="2400" dirty="0"/>
          </a:p>
        </p:txBody>
      </p:sp>
      <p:sp>
        <p:nvSpPr>
          <p:cNvPr id="29" name="Process 28"/>
          <p:cNvSpPr/>
          <p:nvPr/>
        </p:nvSpPr>
        <p:spPr>
          <a:xfrm>
            <a:off x="1855528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Process 29"/>
          <p:cNvSpPr/>
          <p:nvPr/>
        </p:nvSpPr>
        <p:spPr>
          <a:xfrm>
            <a:off x="327526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Process 30"/>
          <p:cNvSpPr/>
          <p:nvPr/>
        </p:nvSpPr>
        <p:spPr>
          <a:xfrm>
            <a:off x="4125487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Process 40"/>
          <p:cNvSpPr/>
          <p:nvPr/>
        </p:nvSpPr>
        <p:spPr>
          <a:xfrm>
            <a:off x="5237753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" name="Process 41"/>
          <p:cNvSpPr/>
          <p:nvPr/>
        </p:nvSpPr>
        <p:spPr>
          <a:xfrm>
            <a:off x="608798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Donut 15"/>
          <p:cNvSpPr/>
          <p:nvPr/>
        </p:nvSpPr>
        <p:spPr>
          <a:xfrm>
            <a:off x="3235156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260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8" name="Donut 17"/>
          <p:cNvSpPr/>
          <p:nvPr/>
        </p:nvSpPr>
        <p:spPr>
          <a:xfrm>
            <a:off x="4112119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52223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2" name="Donut 21"/>
          <p:cNvSpPr/>
          <p:nvPr/>
        </p:nvSpPr>
        <p:spPr>
          <a:xfrm>
            <a:off x="5197649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7753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5" name="Donut 24"/>
          <p:cNvSpPr/>
          <p:nvPr/>
        </p:nvSpPr>
        <p:spPr>
          <a:xfrm>
            <a:off x="6074612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4716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81133" y="3676317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5428" y="3684341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30251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04545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0737" y="21385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80737" y="323051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0737" y="4604784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Host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176421" y="2986501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09034" y="4923115"/>
            <a:ext cx="1283368" cy="40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Dune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328737" y="3088104"/>
            <a:ext cx="1283368" cy="7887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IX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328737" y="2446421"/>
            <a:ext cx="1283368" cy="406400"/>
          </a:xfrm>
          <a:prstGeom prst="rect">
            <a:avLst/>
          </a:prstGeom>
          <a:solidFill>
            <a:srgbClr val="40315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libIX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328737" y="1826123"/>
            <a:ext cx="1283368" cy="5801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Memcached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5205682" y="3088104"/>
            <a:ext cx="1283368" cy="7887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IX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205682" y="2446421"/>
            <a:ext cx="1283368" cy="406400"/>
          </a:xfrm>
          <a:prstGeom prst="rect">
            <a:avLst/>
          </a:prstGeom>
          <a:solidFill>
            <a:srgbClr val="40315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libIX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205682" y="1826123"/>
            <a:ext cx="1283368" cy="5801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HTTPd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4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IX Execution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26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 flipH="1">
            <a:off x="5932714" y="4953704"/>
            <a:ext cx="530180" cy="471589"/>
          </a:xfrm>
          <a:custGeom>
            <a:avLst/>
            <a:gdLst>
              <a:gd name="connsiteX0" fmla="*/ 0 w 700097"/>
              <a:gd name="connsiteY0" fmla="*/ 35029 h 262951"/>
              <a:gd name="connsiteX1" fmla="*/ 504721 w 700097"/>
              <a:gd name="connsiteY1" fmla="*/ 18749 h 262951"/>
              <a:gd name="connsiteX2" fmla="*/ 700097 w 700097"/>
              <a:gd name="connsiteY2" fmla="*/ 262951 h 26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097" h="262951">
                <a:moveTo>
                  <a:pt x="0" y="35029"/>
                </a:moveTo>
                <a:cubicBezTo>
                  <a:pt x="194019" y="7895"/>
                  <a:pt x="388038" y="-19238"/>
                  <a:pt x="504721" y="18749"/>
                </a:cubicBezTo>
                <a:cubicBezTo>
                  <a:pt x="621404" y="56736"/>
                  <a:pt x="634972" y="186977"/>
                  <a:pt x="700097" y="2629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14009" y="2888598"/>
            <a:ext cx="7413991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 Same Side Corner Rectangle 6"/>
          <p:cNvSpPr/>
          <p:nvPr/>
        </p:nvSpPr>
        <p:spPr>
          <a:xfrm>
            <a:off x="2832950" y="1394630"/>
            <a:ext cx="3451642" cy="617377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vent-driven app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32950" y="2012007"/>
            <a:ext cx="3451642" cy="61737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libIX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3114179" y="5425293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8938" y="5490969"/>
            <a:ext cx="42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3" name="Donut 12"/>
          <p:cNvSpPr/>
          <p:nvPr/>
        </p:nvSpPr>
        <p:spPr>
          <a:xfrm>
            <a:off x="5103021" y="5425293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91" y="5491452"/>
            <a:ext cx="4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348609" y="3670045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  <a:endCxn id="19" idx="2"/>
          </p:cNvCxnSpPr>
          <p:nvPr/>
        </p:nvCxnSpPr>
        <p:spPr>
          <a:xfrm flipV="1">
            <a:off x="1899238" y="4409613"/>
            <a:ext cx="0" cy="370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23138" y="3464305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17085" y="4822775"/>
            <a:ext cx="60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84807"/>
                </a:solidFill>
              </a:rPr>
              <a:t>RX</a:t>
            </a:r>
          </a:p>
          <a:p>
            <a:pPr algn="ctr"/>
            <a:r>
              <a:rPr lang="en-US" dirty="0" smtClean="0">
                <a:solidFill>
                  <a:srgbClr val="984807"/>
                </a:solidFill>
              </a:rPr>
              <a:t>FIFO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009" y="1928545"/>
            <a:ext cx="118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Conditions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19" idx="0"/>
          </p:cNvCxnSpPr>
          <p:nvPr/>
        </p:nvCxnSpPr>
        <p:spPr>
          <a:xfrm flipV="1">
            <a:off x="1899238" y="3169106"/>
            <a:ext cx="1664" cy="500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18286" y="1267045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2052605" y="1860305"/>
            <a:ext cx="628643" cy="9320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38742" y="1928545"/>
            <a:ext cx="953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84807"/>
                </a:solidFill>
              </a:rPr>
              <a:t>Batched</a:t>
            </a:r>
          </a:p>
          <a:p>
            <a:pPr algn="ctr"/>
            <a:r>
              <a:rPr lang="en-US" dirty="0" err="1" smtClean="0">
                <a:solidFill>
                  <a:srgbClr val="984807"/>
                </a:solidFill>
              </a:rPr>
              <a:t>Syscalls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14051" y="3670045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414051" y="4625103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cxnSp>
        <p:nvCxnSpPr>
          <p:cNvPr id="39" name="Curved Connector 38"/>
          <p:cNvCxnSpPr>
            <a:stCxn id="37" idx="1"/>
            <a:endCxn id="13" idx="6"/>
          </p:cNvCxnSpPr>
          <p:nvPr/>
        </p:nvCxnSpPr>
        <p:spPr>
          <a:xfrm rot="10800000" flipV="1">
            <a:off x="5655923" y="4039828"/>
            <a:ext cx="758128" cy="16362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0"/>
          </p:cNvCxnSpPr>
          <p:nvPr/>
        </p:nvCxnSpPr>
        <p:spPr>
          <a:xfrm flipH="1">
            <a:off x="6964680" y="3152176"/>
            <a:ext cx="11501" cy="517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251303" y="3516744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61666" y="4512574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726974" y="5158931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0737" y="13946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3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0738" y="342049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sp>
        <p:nvSpPr>
          <p:cNvPr id="47" name="Internal Storage 46"/>
          <p:cNvSpPr/>
          <p:nvPr/>
        </p:nvSpPr>
        <p:spPr>
          <a:xfrm>
            <a:off x="1484353" y="2539345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nternal Storage 47"/>
          <p:cNvSpPr/>
          <p:nvPr/>
        </p:nvSpPr>
        <p:spPr>
          <a:xfrm>
            <a:off x="6559632" y="2539345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/>
          <p:nvPr/>
        </p:nvCxnSpPr>
        <p:spPr>
          <a:xfrm>
            <a:off x="6300873" y="2012007"/>
            <a:ext cx="675308" cy="6117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635010" y="4780032"/>
            <a:ext cx="528456" cy="722204"/>
            <a:chOff x="1635010" y="4780032"/>
            <a:chExt cx="528456" cy="722204"/>
          </a:xfrm>
        </p:grpSpPr>
        <p:sp>
          <p:nvSpPr>
            <p:cNvPr id="18" name="Rectangle 17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Curved Connector 9"/>
          <p:cNvCxnSpPr>
            <a:stCxn id="9" idx="2"/>
            <a:endCxn id="17" idx="2"/>
          </p:cNvCxnSpPr>
          <p:nvPr/>
        </p:nvCxnSpPr>
        <p:spPr>
          <a:xfrm rot="10800000">
            <a:off x="1899239" y="5502236"/>
            <a:ext cx="1214941" cy="1738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78098" y="5474098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7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Batching w/ </a:t>
            </a:r>
            <a:r>
              <a:rPr lang="en-US" dirty="0" err="1" smtClean="0"/>
              <a:t>Memcached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batch-mutilate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2" y="1487215"/>
            <a:ext cx="7937960" cy="53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0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Scalability Counters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connscaling-hw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50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3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Memcached</a:t>
            </a:r>
            <a:r>
              <a:rPr lang="en-US" dirty="0" smtClean="0"/>
              <a:t>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memcached-etc-basic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7" y="1354918"/>
            <a:ext cx="8002108" cy="54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4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is fast, but SW is a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65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64-byte TCP Echo: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062786376"/>
              </p:ext>
            </p:extLst>
          </p:nvPr>
        </p:nvGraphicFramePr>
        <p:xfrm>
          <a:off x="-25323" y="3365499"/>
          <a:ext cx="4594868" cy="299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663606694"/>
              </p:ext>
            </p:extLst>
          </p:nvPr>
        </p:nvGraphicFramePr>
        <p:xfrm>
          <a:off x="4949249" y="3365499"/>
          <a:ext cx="3364966" cy="299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ight Bracket 4"/>
          <p:cNvSpPr/>
          <p:nvPr/>
        </p:nvSpPr>
        <p:spPr>
          <a:xfrm>
            <a:off x="3418692" y="4042708"/>
            <a:ext cx="473480" cy="1431504"/>
          </a:xfrm>
          <a:prstGeom prst="rightBracket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7225195" y="3839742"/>
            <a:ext cx="473480" cy="1783279"/>
          </a:xfrm>
          <a:prstGeom prst="rightBracket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00680" y="4442518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4.8x</a:t>
            </a:r>
          </a:p>
          <a:p>
            <a:r>
              <a:rPr lang="en-US" b="1" dirty="0" smtClean="0"/>
              <a:t>Gap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05651" y="4442518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  <a:r>
              <a:rPr lang="en-US" b="1" dirty="0" smtClean="0"/>
              <a:t>.8x</a:t>
            </a:r>
          </a:p>
          <a:p>
            <a:r>
              <a:rPr lang="en-US" b="1" dirty="0" smtClean="0"/>
              <a:t>Gap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973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Echo: Long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39661" y="6356350"/>
            <a:ext cx="2133600" cy="365125"/>
          </a:xfrm>
        </p:spPr>
        <p:txBody>
          <a:bodyPr/>
          <a:lstStyle/>
          <a:p>
            <a:fld id="{033E9C22-9B2B-1149-A9D9-1A86A16611D7}" type="slidenum">
              <a:rPr lang="en-US" smtClean="0"/>
              <a:t>30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598981" y="1912013"/>
            <a:ext cx="2210145" cy="1186775"/>
            <a:chOff x="24139815" y="26886063"/>
            <a:chExt cx="2210145" cy="1483133"/>
          </a:xfrm>
        </p:grpSpPr>
        <p:sp>
          <p:nvSpPr>
            <p:cNvPr id="14" name="TextBox 13"/>
            <p:cNvSpPr txBox="1"/>
            <p:nvPr/>
          </p:nvSpPr>
          <p:spPr>
            <a:xfrm>
              <a:off x="24638542" y="26886063"/>
              <a:ext cx="1711418" cy="1483133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4x10GbE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4x10GbE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mTCP 10GbE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139815" y="28313432"/>
              <a:ext cx="505442" cy="0"/>
            </a:xfrm>
            <a:prstGeom prst="line">
              <a:avLst/>
            </a:prstGeom>
            <a:ln w="9525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24349673" y="28262884"/>
              <a:ext cx="97632" cy="84166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short-roundtrips-v2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5208"/>
            <a:ext cx="7555812" cy="511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6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Echo: Message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hort-size-v2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81199"/>
            <a:ext cx="8034315" cy="544027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666500" y="1564845"/>
            <a:ext cx="2210145" cy="1186775"/>
            <a:chOff x="24139815" y="26886063"/>
            <a:chExt cx="2210145" cy="1483133"/>
          </a:xfrm>
        </p:grpSpPr>
        <p:sp>
          <p:nvSpPr>
            <p:cNvPr id="7" name="TextBox 6"/>
            <p:cNvSpPr txBox="1"/>
            <p:nvPr/>
          </p:nvSpPr>
          <p:spPr>
            <a:xfrm>
              <a:off x="24638542" y="26886063"/>
              <a:ext cx="1711418" cy="1483133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4x10GbE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4x10GbE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mTCP 10GbE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4139815" y="28313432"/>
              <a:ext cx="505442" cy="0"/>
            </a:xfrm>
            <a:prstGeom prst="line">
              <a:avLst/>
            </a:prstGeom>
            <a:ln w="9525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4349673" y="28262884"/>
              <a:ext cx="97632" cy="84166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04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Echo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39661" y="6356350"/>
            <a:ext cx="2133600" cy="365125"/>
          </a:xfrm>
        </p:spPr>
        <p:txBody>
          <a:bodyPr/>
          <a:lstStyle/>
          <a:p>
            <a:fld id="{033E9C22-9B2B-1149-A9D9-1A86A16611D7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3500" y="2844010"/>
            <a:ext cx="1811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Baseline parameters:</a:t>
            </a:r>
          </a:p>
          <a:p>
            <a:r>
              <a:rPr lang="en-US" sz="1400" dirty="0" smtClean="0"/>
              <a:t>8 cores (1 socket)</a:t>
            </a:r>
          </a:p>
          <a:p>
            <a:r>
              <a:rPr lang="en-US" sz="1400" dirty="0" smtClean="0"/>
              <a:t>1 echo per connection</a:t>
            </a:r>
          </a:p>
          <a:p>
            <a:r>
              <a:rPr lang="en-US" sz="1400" dirty="0" smtClean="0"/>
              <a:t>64 byte message size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46627" y="4085656"/>
            <a:ext cx="307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Connection Duration</a:t>
            </a:r>
          </a:p>
        </p:txBody>
      </p:sp>
      <p:pic>
        <p:nvPicPr>
          <p:cNvPr id="8" name="Picture 7" descr="short-mcore-v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3" y="1516828"/>
            <a:ext cx="3468741" cy="23487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6627" y="1289183"/>
            <a:ext cx="307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Multicore Scalability</a:t>
            </a:r>
          </a:p>
        </p:txBody>
      </p:sp>
      <p:pic>
        <p:nvPicPr>
          <p:cNvPr id="10" name="Picture 9" descr="short-roundtrips-v2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69" y="4401502"/>
            <a:ext cx="3379095" cy="2288087"/>
          </a:xfrm>
          <a:prstGeom prst="rect">
            <a:avLst/>
          </a:prstGeom>
        </p:spPr>
      </p:pic>
      <p:pic>
        <p:nvPicPr>
          <p:cNvPr id="11" name="Picture 10" descr="short-size-v2-eps-converted-t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66" y="4401502"/>
            <a:ext cx="3360696" cy="22756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0300" y="4085656"/>
            <a:ext cx="3778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Message Size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037202" y="1507798"/>
            <a:ext cx="2210145" cy="1186775"/>
            <a:chOff x="24139815" y="26886063"/>
            <a:chExt cx="2210145" cy="1483133"/>
          </a:xfrm>
        </p:grpSpPr>
        <p:sp>
          <p:nvSpPr>
            <p:cNvPr id="14" name="TextBox 13"/>
            <p:cNvSpPr txBox="1"/>
            <p:nvPr/>
          </p:nvSpPr>
          <p:spPr>
            <a:xfrm>
              <a:off x="24638542" y="26886063"/>
              <a:ext cx="1711418" cy="1483133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4x10GbE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4x10GbE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mTCP 10GbE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139815" y="28313432"/>
              <a:ext cx="505442" cy="0"/>
            </a:xfrm>
            <a:prstGeom prst="line">
              <a:avLst/>
            </a:prstGeom>
            <a:ln w="9525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24349673" y="28262884"/>
              <a:ext cx="97632" cy="84166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9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IX Closes the SW Performance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65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64-byte TCP Echo: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679336332"/>
              </p:ext>
            </p:extLst>
          </p:nvPr>
        </p:nvGraphicFramePr>
        <p:xfrm>
          <a:off x="-25323" y="3365499"/>
          <a:ext cx="4594868" cy="299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619828914"/>
              </p:ext>
            </p:extLst>
          </p:nvPr>
        </p:nvGraphicFramePr>
        <p:xfrm>
          <a:off x="4949249" y="3365499"/>
          <a:ext cx="3364966" cy="299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9973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60" y="1587738"/>
            <a:ext cx="9143999" cy="2063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900" dirty="0" smtClean="0"/>
              <a:t>#1: Protection and direct HW access through virtualization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900" dirty="0" smtClean="0"/>
              <a:t>#2: Execution model for low latency </a:t>
            </a:r>
            <a:r>
              <a:rPr lang="en-US" sz="2900" u="sng" dirty="0" smtClean="0"/>
              <a:t>and</a:t>
            </a:r>
            <a:r>
              <a:rPr lang="en-US" sz="2900" dirty="0" smtClean="0"/>
              <a:t> high throughput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63814628"/>
              </p:ext>
            </p:extLst>
          </p:nvPr>
        </p:nvGraphicFramePr>
        <p:xfrm>
          <a:off x="-25323" y="3365499"/>
          <a:ext cx="4594868" cy="299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456093566"/>
              </p:ext>
            </p:extLst>
          </p:nvPr>
        </p:nvGraphicFramePr>
        <p:xfrm>
          <a:off x="4949249" y="3365499"/>
          <a:ext cx="3364966" cy="299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657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SW Slow?</a:t>
            </a:r>
            <a:endParaRPr lang="en-US" dirty="0"/>
          </a:p>
        </p:txBody>
      </p:sp>
      <p:pic>
        <p:nvPicPr>
          <p:cNvPr id="4" name="Content Placeholder 3" descr="Network_data_flow_through_kerne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0" b="85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6226851"/>
            <a:ext cx="845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by:</a:t>
            </a:r>
            <a:r>
              <a:rPr lang="cs-CZ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Arnout</a:t>
            </a:r>
            <a:r>
              <a:rPr lang="cs-CZ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cs-CZ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Vandecappelle</a:t>
            </a:r>
            <a:endParaRPr lang="cs-CZ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www.linuxfoundation.org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/collaborate/workgroups/networking/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kernel_flow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5969" y="3175359"/>
            <a:ext cx="5219611" cy="369332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Complex Interface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7837" y="5075662"/>
            <a:ext cx="6667743" cy="369332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Code Paths Convoluted by Interrupts and Scheduling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0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1980s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5775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Berkeley sockets, designed for CPU time sharing</a:t>
            </a:r>
          </a:p>
          <a:p>
            <a:r>
              <a:rPr lang="en-US" dirty="0" smtClean="0"/>
              <a:t>Today’s large-scale datacenter workloads: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20490"/>
            <a:ext cx="2133600" cy="365125"/>
          </a:xfrm>
        </p:spPr>
        <p:txBody>
          <a:bodyPr/>
          <a:lstStyle/>
          <a:p>
            <a:fld id="{033E9C22-9B2B-1149-A9D9-1A86A16611D7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7934" y="2823940"/>
            <a:ext cx="7608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Hardware: Dense Multicore + </a:t>
            </a:r>
            <a:r>
              <a:rPr lang="en-US" sz="2400" b="1" dirty="0" smtClean="0">
                <a:solidFill>
                  <a:srgbClr val="800000"/>
                </a:solidFill>
              </a:rPr>
              <a:t>10 </a:t>
            </a:r>
            <a:r>
              <a:rPr lang="en-US" sz="2400" b="1" dirty="0" err="1" smtClean="0">
                <a:solidFill>
                  <a:srgbClr val="800000"/>
                </a:solidFill>
              </a:rPr>
              <a:t>GbE</a:t>
            </a:r>
            <a:r>
              <a:rPr lang="en-US" sz="2400" b="1" dirty="0" smtClean="0">
                <a:solidFill>
                  <a:srgbClr val="800000"/>
                </a:solidFill>
              </a:rPr>
              <a:t> (soon 40)</a:t>
            </a:r>
            <a:endParaRPr lang="en-US" sz="2400" b="1" dirty="0" smtClean="0">
              <a:solidFill>
                <a:srgbClr val="8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/>
              <a:t>API scalability critical!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</a:t>
            </a:r>
            <a:r>
              <a:rPr lang="en-US" sz="2000" dirty="0" smtClean="0"/>
              <a:t>ap between compute and RAM -&gt; Cache behavior matters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Packet inter-arrival times of 50 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7935" y="4359275"/>
            <a:ext cx="6070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Scale out access patterns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Fan-in -&gt; Large connection counts, </a:t>
            </a:r>
            <a:r>
              <a:rPr lang="en-US" sz="2000" dirty="0" smtClean="0"/>
              <a:t>high </a:t>
            </a:r>
            <a:r>
              <a:rPr lang="en-US" sz="2000" dirty="0" smtClean="0"/>
              <a:t>request rates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Fan-out -&gt; Tail latency matters!</a:t>
            </a:r>
          </a:p>
        </p:txBody>
      </p:sp>
    </p:spTree>
    <p:extLst>
      <p:ext uri="{BB962C8B-B14F-4D97-AF65-F5344CB8AC3E}">
        <p14:creationId xmlns:p14="http://schemas.microsoft.com/office/powerpoint/2010/main" val="395731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968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Bypass the kernel</a:t>
            </a:r>
          </a:p>
          <a:p>
            <a:pPr lvl="1"/>
            <a:r>
              <a:rPr lang="en-US" sz="2200" dirty="0" smtClean="0"/>
              <a:t>Move TCP to user-space (</a:t>
            </a:r>
            <a:r>
              <a:rPr lang="en-US" sz="2200" dirty="0" err="1" smtClean="0"/>
              <a:t>Onload</a:t>
            </a:r>
            <a:r>
              <a:rPr lang="en-US" sz="2200" dirty="0" smtClean="0"/>
              <a:t>, </a:t>
            </a:r>
            <a:r>
              <a:rPr lang="en-US" sz="2200" dirty="0" err="1" smtClean="0"/>
              <a:t>mTCP</a:t>
            </a:r>
            <a:r>
              <a:rPr lang="en-US" sz="2200" dirty="0" smtClean="0"/>
              <a:t>, Sandstorm)</a:t>
            </a:r>
          </a:p>
          <a:p>
            <a:pPr lvl="1"/>
            <a:r>
              <a:rPr lang="en-US" sz="2200" dirty="0" smtClean="0"/>
              <a:t>Move TCP to hardware (</a:t>
            </a:r>
            <a:r>
              <a:rPr lang="en-US" sz="2200" dirty="0"/>
              <a:t>TOE</a:t>
            </a:r>
            <a:r>
              <a:rPr lang="en-US" sz="2200" dirty="0" smtClean="0"/>
              <a:t>)</a:t>
            </a:r>
          </a:p>
          <a:p>
            <a:r>
              <a:rPr lang="en-US" dirty="0" smtClean="0"/>
              <a:t>Avoid the </a:t>
            </a:r>
            <a:r>
              <a:rPr lang="en-US" dirty="0"/>
              <a:t>c</a:t>
            </a:r>
            <a:r>
              <a:rPr lang="en-US" dirty="0" smtClean="0"/>
              <a:t>onnection </a:t>
            </a:r>
            <a:r>
              <a:rPr lang="en-US" dirty="0"/>
              <a:t>s</a:t>
            </a:r>
            <a:r>
              <a:rPr lang="en-US" dirty="0" smtClean="0"/>
              <a:t>calability bottleneck</a:t>
            </a:r>
          </a:p>
          <a:p>
            <a:pPr lvl="1"/>
            <a:r>
              <a:rPr lang="en-US" sz="2200" dirty="0" smtClean="0"/>
              <a:t>Use datagrams instead of connections (DIY congestion management)</a:t>
            </a:r>
          </a:p>
          <a:p>
            <a:pPr lvl="1"/>
            <a:r>
              <a:rPr lang="en-US" sz="2200" dirty="0" smtClean="0"/>
              <a:t>Use proxies at the expense of latency</a:t>
            </a:r>
          </a:p>
          <a:p>
            <a:r>
              <a:rPr lang="en-US" dirty="0" smtClean="0"/>
              <a:t>Replace classic Ethernet</a:t>
            </a:r>
          </a:p>
          <a:p>
            <a:pPr lvl="1"/>
            <a:r>
              <a:rPr lang="en-US" sz="2200" dirty="0" smtClean="0"/>
              <a:t>Use a lossless fabric (</a:t>
            </a:r>
            <a:r>
              <a:rPr lang="en-US" sz="2200" dirty="0" err="1" smtClean="0"/>
              <a:t>Infiniband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Offload memory access (</a:t>
            </a:r>
            <a:r>
              <a:rPr lang="en-US" sz="2200" dirty="0" err="1" smtClean="0"/>
              <a:t>rDMA</a:t>
            </a:r>
            <a:r>
              <a:rPr lang="en-US" sz="2200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Common thread: Give up on systems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75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Bypass the kernel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Move TCP to user-space (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Onload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mTCP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, Sandstorm)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Move TCP to hardware (TOE)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Avoid the connection scalability bottleneck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Use datagrams instead of connections (DIY congestion management)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Use proxies at the expense of latency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Replace classic Ethernet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Use a lossless fabric (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Infiniband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Offload memory access (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rDMA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 smtClean="0"/>
              <a:t>Tackle the problem head 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20156" y="1664319"/>
            <a:ext cx="4731383" cy="11102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1122" y="1483537"/>
            <a:ext cx="2492689" cy="1200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Robust Protection</a:t>
            </a:r>
          </a:p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Between App</a:t>
            </a:r>
          </a:p>
          <a:p>
            <a:pPr algn="ctr"/>
            <a:r>
              <a:rPr lang="en-US" sz="2400" b="1" dirty="0">
                <a:solidFill>
                  <a:srgbClr val="800000"/>
                </a:solidFill>
              </a:rPr>
              <a:t>a</a:t>
            </a:r>
            <a:r>
              <a:rPr lang="en-US" sz="2400" b="1" dirty="0" smtClean="0">
                <a:solidFill>
                  <a:srgbClr val="800000"/>
                </a:solidFill>
              </a:rPr>
              <a:t>nd </a:t>
            </a:r>
            <a:r>
              <a:rPr lang="en-US" sz="2400" b="1" dirty="0" err="1">
                <a:solidFill>
                  <a:srgbClr val="800000"/>
                </a:solidFill>
              </a:rPr>
              <a:t>N</a:t>
            </a:r>
            <a:r>
              <a:rPr lang="en-US" sz="2400" b="1" dirty="0" err="1" smtClean="0">
                <a:solidFill>
                  <a:srgbClr val="800000"/>
                </a:solidFill>
              </a:rPr>
              <a:t>etstack</a:t>
            </a:r>
            <a:endParaRPr lang="en-US" sz="2400" b="1" dirty="0" smtClean="0">
              <a:solidFill>
                <a:srgbClr val="8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3249" y="2710466"/>
            <a:ext cx="4731383" cy="12177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47180" y="2697748"/>
            <a:ext cx="1637888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Connection</a:t>
            </a:r>
          </a:p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Scalability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0849" y="3967619"/>
            <a:ext cx="4883783" cy="10310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38380" y="3821712"/>
            <a:ext cx="2415294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Commodity 10Gb</a:t>
            </a:r>
          </a:p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Ethernet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69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28275</TotalTime>
  <Words>1946</Words>
  <Application>Microsoft Macintosh PowerPoint</Application>
  <PresentationFormat>On-screen Show (4:3)</PresentationFormat>
  <Paragraphs>557</Paragraphs>
  <Slides>32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IX: A Protected Dataplane Operating System for High Throughput and Low Latency</vt:lpstr>
      <vt:lpstr>HW is fast, but SW is a Bottleneck</vt:lpstr>
      <vt:lpstr>HW is fast, but SW is a Bottleneck</vt:lpstr>
      <vt:lpstr>IX Closes the SW Performance Gap</vt:lpstr>
      <vt:lpstr>Two Contributions</vt:lpstr>
      <vt:lpstr>Why is SW Slow?</vt:lpstr>
      <vt:lpstr>Problem: 1980s Software Architecture</vt:lpstr>
      <vt:lpstr>Conventional Wisdom</vt:lpstr>
      <vt:lpstr>Our Approach</vt:lpstr>
      <vt:lpstr>Separation of Control and Data Plane</vt:lpstr>
      <vt:lpstr>Separation of Control and Data Plane</vt:lpstr>
      <vt:lpstr>Separation of Control and Data Plane</vt:lpstr>
      <vt:lpstr>Separation of Control and Data Plane</vt:lpstr>
      <vt:lpstr>Separation of Control and Data Plane</vt:lpstr>
      <vt:lpstr>The IX Execution Pipeline</vt:lpstr>
      <vt:lpstr>Design (1): Run to Completion</vt:lpstr>
      <vt:lpstr>Design (2): Adaptive Batching</vt:lpstr>
      <vt:lpstr>See the Paper for more Details</vt:lpstr>
      <vt:lpstr>Evaluation</vt:lpstr>
      <vt:lpstr>TCP Netpipe</vt:lpstr>
      <vt:lpstr>TCP Echo: Multicore Scalability for Short Connections</vt:lpstr>
      <vt:lpstr>Connection Scalability</vt:lpstr>
      <vt:lpstr>Memcached over TCP</vt:lpstr>
      <vt:lpstr>IX Conclusion</vt:lpstr>
      <vt:lpstr>Separation of Control and Data Plane</vt:lpstr>
      <vt:lpstr>The IX Execution Pipeline</vt:lpstr>
      <vt:lpstr>Adaptive Batching w/ Memcached</vt:lpstr>
      <vt:lpstr>Connection Scalability Counters</vt:lpstr>
      <vt:lpstr>Another Memcached Workload</vt:lpstr>
      <vt:lpstr>TCP Echo: Long Connections</vt:lpstr>
      <vt:lpstr>TCP Echo: Message Size</vt:lpstr>
      <vt:lpstr>TCP Echo</vt:lpstr>
    </vt:vector>
  </TitlesOfParts>
  <Manager/>
  <Company>Stanford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IX: A Dataplane Operating System for Event-driven, Web-Scale Applications</dc:title>
  <dc:subject/>
  <dc:creator>Adam Belay</dc:creator>
  <cp:keywords/>
  <dc:description/>
  <cp:lastModifiedBy>Adam Belay</cp:lastModifiedBy>
  <cp:revision>323</cp:revision>
  <dcterms:created xsi:type="dcterms:W3CDTF">2014-05-25T21:59:51Z</dcterms:created>
  <dcterms:modified xsi:type="dcterms:W3CDTF">2014-10-06T15:20:09Z</dcterms:modified>
  <cp:category/>
</cp:coreProperties>
</file>