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2" r:id="rId2"/>
    <p:sldId id="304" r:id="rId3"/>
    <p:sldId id="303" r:id="rId4"/>
    <p:sldId id="302" r:id="rId5"/>
    <p:sldId id="301" r:id="rId6"/>
    <p:sldId id="274" r:id="rId7"/>
    <p:sldId id="289" r:id="rId8"/>
    <p:sldId id="300" r:id="rId9"/>
    <p:sldId id="257" r:id="rId10"/>
    <p:sldId id="258" r:id="rId11"/>
    <p:sldId id="262" r:id="rId12"/>
    <p:sldId id="263" r:id="rId13"/>
    <p:sldId id="264" r:id="rId14"/>
    <p:sldId id="271" r:id="rId15"/>
    <p:sldId id="270" r:id="rId16"/>
    <p:sldId id="265" r:id="rId17"/>
    <p:sldId id="273" r:id="rId18"/>
    <p:sldId id="287" r:id="rId19"/>
    <p:sldId id="281" r:id="rId20"/>
    <p:sldId id="299" r:id="rId21"/>
    <p:sldId id="278" r:id="rId22"/>
    <p:sldId id="293" r:id="rId23"/>
    <p:sldId id="297" r:id="rId24"/>
    <p:sldId id="298" r:id="rId25"/>
    <p:sldId id="290" r:id="rId26"/>
    <p:sldId id="291" r:id="rId27"/>
    <p:sldId id="295" r:id="rId28"/>
    <p:sldId id="29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0" autoAdjust="0"/>
    <p:restoredTop sz="93382" autoAdjust="0"/>
  </p:normalViewPr>
  <p:slideViewPr>
    <p:cSldViewPr snapToGrid="0" snapToObjects="1">
      <p:cViewPr>
        <p:scale>
          <a:sx n="119" d="100"/>
          <a:sy n="119" d="100"/>
        </p:scale>
        <p:origin x="-328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77258058358127"/>
          <c:y val="0.0387963075057108"/>
          <c:w val="0.592603074127881"/>
          <c:h val="0.7994686863224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HW Limit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99th Percentile Latency (us)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Linux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99th Percentile Latency (us)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1422056"/>
        <c:axId val="-2141419080"/>
      </c:barChart>
      <c:catAx>
        <c:axId val="-214142205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1419080"/>
        <c:crosses val="autoZero"/>
        <c:auto val="1"/>
        <c:lblAlgn val="ctr"/>
        <c:lblOffset val="100"/>
        <c:noMultiLvlLbl val="0"/>
      </c:catAx>
      <c:valAx>
        <c:axId val="-21414190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14220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0250928610817111"/>
          <c:y val="0.357224723283555"/>
          <c:w val="0.2393625500517"/>
          <c:h val="0.21370553953342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4275313467432"/>
          <c:y val="0.0387963075057108"/>
          <c:w val="0.785585985409911"/>
          <c:h val="0.7994686863224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 Rate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Throughput (QPS)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5.048465E6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Linux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Throughput (QPS)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700000.0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4524088"/>
        <c:axId val="2104527064"/>
      </c:barChart>
      <c:catAx>
        <c:axId val="2104524088"/>
        <c:scaling>
          <c:orientation val="minMax"/>
        </c:scaling>
        <c:delete val="0"/>
        <c:axPos val="b"/>
        <c:majorTickMark val="out"/>
        <c:minorTickMark val="none"/>
        <c:tickLblPos val="nextTo"/>
        <c:crossAx val="2104527064"/>
        <c:crosses val="autoZero"/>
        <c:auto val="1"/>
        <c:lblAlgn val="ctr"/>
        <c:lblOffset val="100"/>
        <c:noMultiLvlLbl val="0"/>
      </c:catAx>
      <c:valAx>
        <c:axId val="2104527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4524088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0"/>
                <c:y val="0.369283371443247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en-US" sz="2000" b="1" dirty="0" smtClean="0"/>
                    <a:t>Millions QPS</a:t>
                  </a:r>
                  <a:endParaRPr lang="en-US" sz="2000" b="1" dirty="0"/>
                </a:p>
              </c:rich>
            </c:tx>
          </c:dispUnitsLbl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Linux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Avg. 1/2 RTT (us)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22.2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mTCP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Avg. 1/2 RTT (us)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92.0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IX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Avg. 1/2 RTT (us)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0186840"/>
        <c:axId val="-2140803400"/>
      </c:barChart>
      <c:catAx>
        <c:axId val="-214018684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0803400"/>
        <c:crosses val="autoZero"/>
        <c:auto val="1"/>
        <c:lblAlgn val="ctr"/>
        <c:lblOffset val="100"/>
        <c:noMultiLvlLbl val="0"/>
      </c:catAx>
      <c:valAx>
        <c:axId val="-2140803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0186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Linux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RPS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538291.851602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mTCP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RPS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3.253521964671E6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IX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RPS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7.074246008746E6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0871208"/>
        <c:axId val="-2140874200"/>
      </c:barChart>
      <c:catAx>
        <c:axId val="-214087120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0874200"/>
        <c:crosses val="autoZero"/>
        <c:auto val="1"/>
        <c:lblAlgn val="ctr"/>
        <c:lblOffset val="100"/>
        <c:noMultiLvlLbl val="0"/>
      </c:catAx>
      <c:valAx>
        <c:axId val="-2140874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0871208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0123456790123457"/>
                <c:y val="0.44279195388915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en-US" sz="2400" dirty="0"/>
                    <a:t>Millions</a:t>
                  </a:r>
                  <a:endParaRPr lang="en-US" dirty="0"/>
                </a:p>
              </c:rich>
            </c:tx>
          </c:dispUnitsLbl>
        </c:dispUnits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32368-5EDB-9A42-A4C2-3EBB3A8243E5}" type="datetimeFigureOut">
              <a:rPr lang="en-US" smtClean="0"/>
              <a:t>7/4/14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B0EE8-8B64-E146-B31D-22DA1A2F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989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31043-1C5D-4A4E-9541-50AE6178E03C}" type="datetimeFigureOut">
              <a:rPr lang="en-US" smtClean="0"/>
              <a:t>7/4/14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436D8-6DD0-BA44-BFE3-D3522A75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01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2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93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protection</a:t>
            </a:r>
          </a:p>
          <a:p>
            <a:r>
              <a:rPr lang="en-US" dirty="0" smtClean="0"/>
              <a:t>Add another slide control</a:t>
            </a:r>
            <a:r>
              <a:rPr lang="en-US" baseline="0" dirty="0" smtClean="0"/>
              <a:t> plane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16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19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63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2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56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45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Pipeline based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dataplane</a:t>
            </a:r>
            <a:r>
              <a:rPr lang="en-US" dirty="0" smtClean="0"/>
              <a:t> based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41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51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how we batch at every stage instead of just the API-level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96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78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436D8-6DD0-BA44-BFE3-D3522A759D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AC00-F942-2C4C-AB75-B7D7F4B5DF3A}" type="datetime1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2939-A0AB-0E4E-A677-F017907EA645}" type="datetime1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6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3992-C2C6-674F-AB01-528BF136967F}" type="datetime1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9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2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11B5-5F6D-8248-8213-6881ED60C36A}" type="datetime1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7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6854-514B-154A-A997-397C3DA9E882}" type="datetime1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7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2F96-4887-BA47-AA3B-300AF9753B98}" type="datetime1">
              <a:rPr lang="en-US" smtClean="0"/>
              <a:t>7/4/14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4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022-717B-0F43-9417-CD2963F867F7}" type="datetime1">
              <a:rPr lang="en-US" smtClean="0"/>
              <a:t>7/4/14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332E-52CA-FA45-AB14-BBA99887B5C2}" type="datetime1">
              <a:rPr lang="en-US" smtClean="0"/>
              <a:t>7/4/14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9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0A0B-9613-DF44-BD5A-4BEDED4D355D}" type="datetime1">
              <a:rPr lang="en-US" smtClean="0"/>
              <a:t>7/4/14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7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6A5E-EF1E-5849-8D95-F95A675CF18E}" type="datetime1">
              <a:rPr lang="en-US" smtClean="0"/>
              <a:t>7/4/14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9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B91C-5426-6545-BA17-D60ADDB11C3F}" type="datetime1">
              <a:rPr lang="en-US" smtClean="0"/>
              <a:t>7/4/14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D0266-0711-3D44-86D4-421C9E054A8E}" type="datetime1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E9C22-9B2B-1149-A9D9-1A86A166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5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w Cen MT"/>
          <a:ea typeface="+mj-ea"/>
          <a:cs typeface="Tw Cen M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w Cen MT"/>
          <a:ea typeface="+mn-ea"/>
          <a:cs typeface="Tw Cen M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w Cen MT"/>
          <a:ea typeface="+mn-ea"/>
          <a:cs typeface="Tw Cen M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w Cen MT"/>
          <a:ea typeface="+mn-ea"/>
          <a:cs typeface="Tw Cen M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w Cen MT"/>
          <a:ea typeface="+mn-ea"/>
          <a:cs typeface="Tw Cen M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w Cen MT"/>
          <a:ea typeface="+mn-ea"/>
          <a:cs typeface="Tw Cen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43596"/>
            <a:ext cx="7899308" cy="2222607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Tw Cen MT"/>
                <a:cs typeface="Tw Cen MT"/>
              </a:rPr>
              <a:t>IX </a:t>
            </a:r>
            <a:br>
              <a:rPr lang="en-US" sz="6600" b="1" dirty="0" smtClean="0">
                <a:latin typeface="Tw Cen MT"/>
                <a:cs typeface="Tw Cen MT"/>
              </a:rPr>
            </a:br>
            <a:r>
              <a:rPr lang="en-US" sz="4000" b="1" dirty="0" smtClean="0">
                <a:latin typeface="Tw Cen MT"/>
                <a:cs typeface="Tw Cen MT"/>
              </a:rPr>
              <a:t>A </a:t>
            </a:r>
            <a:r>
              <a:rPr lang="en-US" sz="4000" b="1" dirty="0" err="1" smtClean="0">
                <a:latin typeface="Tw Cen MT"/>
                <a:cs typeface="Tw Cen MT"/>
              </a:rPr>
              <a:t>Dataplane</a:t>
            </a:r>
            <a:r>
              <a:rPr lang="en-US" sz="4000" b="1" dirty="0" smtClean="0">
                <a:latin typeface="Tw Cen MT"/>
                <a:cs typeface="Tw Cen MT"/>
              </a:rPr>
              <a:t> OS for Web-Scale Apps</a:t>
            </a:r>
            <a:endParaRPr lang="en-US" sz="4000" b="1" dirty="0">
              <a:latin typeface="Tw Cen MT"/>
              <a:cs typeface="Tw Cen M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233" y="3638193"/>
            <a:ext cx="7150838" cy="203739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Adam Belay, George </a:t>
            </a:r>
            <a:r>
              <a:rPr lang="en-US" sz="2400" dirty="0" err="1">
                <a:solidFill>
                  <a:schemeClr val="tx1"/>
                </a:solidFill>
              </a:rPr>
              <a:t>Prekas</a:t>
            </a:r>
            <a:r>
              <a:rPr lang="en-US" sz="2400" dirty="0">
                <a:solidFill>
                  <a:schemeClr val="tx1"/>
                </a:solidFill>
              </a:rPr>
              <a:t>, Ana </a:t>
            </a:r>
            <a:r>
              <a:rPr lang="en-US" sz="2400" dirty="0" err="1">
                <a:solidFill>
                  <a:schemeClr val="tx1"/>
                </a:solidFill>
              </a:rPr>
              <a:t>Klimovic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Sam </a:t>
            </a:r>
            <a:r>
              <a:rPr lang="en-US" sz="2400" dirty="0">
                <a:solidFill>
                  <a:schemeClr val="tx1"/>
                </a:solidFill>
              </a:rPr>
              <a:t>Grossman, </a:t>
            </a:r>
            <a:r>
              <a:rPr lang="en-US" sz="2400" dirty="0" err="1">
                <a:solidFill>
                  <a:schemeClr val="tx1"/>
                </a:solidFill>
              </a:rPr>
              <a:t>Edouard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Bugnion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Christos </a:t>
            </a:r>
            <a:r>
              <a:rPr lang="en-US" sz="2400" dirty="0" smtClean="0">
                <a:solidFill>
                  <a:schemeClr val="tx1"/>
                </a:solidFill>
              </a:rPr>
              <a:t>Kozyrakis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Stanford + EPFL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 descr="SU_Seal_red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25" y="5655509"/>
            <a:ext cx="1055061" cy="107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864" y="6207367"/>
            <a:ext cx="1133245" cy="5485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347" y="5191366"/>
            <a:ext cx="881378" cy="157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86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IX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to Completion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Adaptive Batching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Flow-consistent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Zero </a:t>
            </a:r>
            <a:r>
              <a:rPr lang="en-US" dirty="0" smtClean="0"/>
              <a:t>Copy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Inspired by similar techniques in middle</a:t>
            </a:r>
            <a:r>
              <a:rPr lang="en-US" dirty="0"/>
              <a:t>-</a:t>
            </a:r>
            <a:r>
              <a:rPr lang="en-US" dirty="0" smtClean="0"/>
              <a:t>boxes</a:t>
            </a:r>
          </a:p>
          <a:p>
            <a:pPr lvl="1"/>
            <a:r>
              <a:rPr lang="en-US" dirty="0" smtClean="0"/>
              <a:t>Switches, </a:t>
            </a:r>
            <a:r>
              <a:rPr lang="en-US" dirty="0"/>
              <a:t>routers, load balancers, firewalls</a:t>
            </a:r>
            <a:r>
              <a:rPr lang="en-US" dirty="0" smtClean="0"/>
              <a:t>, … </a:t>
            </a:r>
            <a:endParaRPr lang="en-US" dirty="0"/>
          </a:p>
          <a:p>
            <a:r>
              <a:rPr lang="en-US" dirty="0" smtClean="0"/>
              <a:t>Our </a:t>
            </a:r>
            <a:r>
              <a:rPr lang="en-US" i="1" u="sng" dirty="0" err="1" smtClean="0"/>
              <a:t>dataplane</a:t>
            </a:r>
            <a:r>
              <a:rPr lang="en-US" i="1" u="sng" dirty="0" smtClean="0"/>
              <a:t> OS </a:t>
            </a:r>
            <a:r>
              <a:rPr lang="en-US" dirty="0" smtClean="0"/>
              <a:t>applies them to system SW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5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to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86313"/>
          </a:xfrm>
        </p:spPr>
        <p:txBody>
          <a:bodyPr>
            <a:normAutofit/>
          </a:bodyPr>
          <a:lstStyle/>
          <a:p>
            <a:r>
              <a:rPr lang="en-US" dirty="0" smtClean="0"/>
              <a:t>Process each packet all the way to completion</a:t>
            </a:r>
          </a:p>
          <a:p>
            <a:pPr lvl="1"/>
            <a:r>
              <a:rPr lang="en-US" dirty="0" smtClean="0"/>
              <a:t>Polling, not interrupts, in the common case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b="1" dirty="0">
                <a:solidFill>
                  <a:srgbClr val="800000"/>
                </a:solidFill>
              </a:rPr>
              <a:t>throughput</a:t>
            </a:r>
            <a:r>
              <a:rPr lang="en-US" b="1" dirty="0"/>
              <a:t> </a:t>
            </a:r>
            <a:r>
              <a:rPr lang="en-US" dirty="0"/>
              <a:t>and reduces tail </a:t>
            </a:r>
            <a:r>
              <a:rPr lang="sv-SE" b="1" dirty="0" err="1" smtClean="0">
                <a:solidFill>
                  <a:srgbClr val="800000"/>
                </a:solidFill>
              </a:rPr>
              <a:t>latency</a:t>
            </a:r>
            <a:endParaRPr lang="sv-SE" b="1" dirty="0" smtClean="0">
              <a:solidFill>
                <a:srgbClr val="800000"/>
              </a:solidFill>
            </a:endParaRPr>
          </a:p>
          <a:p>
            <a:pPr lvl="1"/>
            <a:r>
              <a:rPr lang="en-US" dirty="0"/>
              <a:t>B</a:t>
            </a:r>
            <a:r>
              <a:rPr lang="en-US" dirty="0" smtClean="0"/>
              <a:t>etter d-cache behavior, no scheduling or buffering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14051" y="4246495"/>
            <a:ext cx="1126033" cy="939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Timer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2584836" y="5361574"/>
            <a:ext cx="1126033" cy="939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Recv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3899796" y="5361574"/>
            <a:ext cx="1126033" cy="93914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</a:t>
            </a: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5214001" y="5361574"/>
            <a:ext cx="1126033" cy="939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Send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6967916" y="4248016"/>
            <a:ext cx="1126033" cy="939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Free</a:t>
            </a:r>
            <a:endParaRPr lang="en-US" sz="2000" dirty="0"/>
          </a:p>
        </p:txBody>
      </p:sp>
      <p:cxnSp>
        <p:nvCxnSpPr>
          <p:cNvPr id="15" name="Straight Arrow Connector 14"/>
          <p:cNvCxnSpPr>
            <a:stCxn id="9" idx="3"/>
            <a:endCxn id="10" idx="0"/>
          </p:cNvCxnSpPr>
          <p:nvPr/>
        </p:nvCxnSpPr>
        <p:spPr>
          <a:xfrm>
            <a:off x="1940084" y="4716068"/>
            <a:ext cx="1207769" cy="645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3710869" y="5831147"/>
            <a:ext cx="1889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5025829" y="5831147"/>
            <a:ext cx="188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  <a:endCxn id="13" idx="1"/>
          </p:cNvCxnSpPr>
          <p:nvPr/>
        </p:nvCxnSpPr>
        <p:spPr>
          <a:xfrm flipV="1">
            <a:off x="5777018" y="4717589"/>
            <a:ext cx="1190898" cy="643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Diamond 27"/>
          <p:cNvSpPr/>
          <p:nvPr/>
        </p:nvSpPr>
        <p:spPr>
          <a:xfrm>
            <a:off x="3755199" y="3566755"/>
            <a:ext cx="1458803" cy="93691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Idle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944355" y="5594231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13145" y="5594231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285653" y="5594231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58161" y="5594231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630669" y="5594231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797779" y="5594231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56697" y="5260676"/>
            <a:ext cx="110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Queue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017127" y="5571571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185917" y="5571571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358425" y="5571571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530933" y="5571571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703441" y="5571571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870551" y="5571571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29469" y="5238016"/>
            <a:ext cx="109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 Queue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38" idx="3"/>
          </p:cNvCxnSpPr>
          <p:nvPr/>
        </p:nvCxnSpPr>
        <p:spPr>
          <a:xfrm flipV="1">
            <a:off x="1970287" y="5883523"/>
            <a:ext cx="614549" cy="14813"/>
          </a:xfrm>
          <a:prstGeom prst="straightConnector1">
            <a:avLst/>
          </a:prstGeom>
          <a:ln w="76200" cmpd="sng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0" idx="1"/>
          </p:cNvCxnSpPr>
          <p:nvPr/>
        </p:nvCxnSpPr>
        <p:spPr>
          <a:xfrm flipV="1">
            <a:off x="6340034" y="5875676"/>
            <a:ext cx="677093" cy="7847"/>
          </a:xfrm>
          <a:prstGeom prst="straightConnector1">
            <a:avLst/>
          </a:prstGeom>
          <a:ln w="76200" cmpd="sng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11</a:t>
            </a:fld>
            <a:endParaRPr lang="en-US"/>
          </a:p>
        </p:txBody>
      </p:sp>
      <p:cxnSp>
        <p:nvCxnSpPr>
          <p:cNvPr id="54" name="Elbow Connector 53"/>
          <p:cNvCxnSpPr>
            <a:stCxn id="13" idx="0"/>
            <a:endCxn id="28" idx="3"/>
          </p:cNvCxnSpPr>
          <p:nvPr/>
        </p:nvCxnSpPr>
        <p:spPr>
          <a:xfrm rot="16200000" flipV="1">
            <a:off x="6266065" y="2983147"/>
            <a:ext cx="212806" cy="231693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8" idx="1"/>
            <a:endCxn id="9" idx="0"/>
          </p:cNvCxnSpPr>
          <p:nvPr/>
        </p:nvCxnSpPr>
        <p:spPr>
          <a:xfrm rot="10800000" flipV="1">
            <a:off x="1377069" y="4035209"/>
            <a:ext cx="2378131" cy="2112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62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to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498284"/>
          </a:xfrm>
        </p:spPr>
        <p:txBody>
          <a:bodyPr>
            <a:normAutofit/>
          </a:bodyPr>
          <a:lstStyle/>
          <a:p>
            <a:r>
              <a:rPr lang="en-US" dirty="0" smtClean="0"/>
              <a:t>Some packets may arrive out of order</a:t>
            </a:r>
          </a:p>
          <a:p>
            <a:pPr lvl="1"/>
            <a:r>
              <a:rPr lang="en-US" dirty="0" smtClean="0"/>
              <a:t>That’s ok, they’re infrequent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70631" y="5286034"/>
            <a:ext cx="1126033" cy="939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Timer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2584836" y="5286034"/>
            <a:ext cx="1126033" cy="939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Recv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3899796" y="5286034"/>
            <a:ext cx="1126033" cy="93914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5214001" y="5286034"/>
            <a:ext cx="1126033" cy="939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Send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6536749" y="5286034"/>
            <a:ext cx="1126033" cy="939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Free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2396664" y="5755607"/>
            <a:ext cx="188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3710869" y="5755607"/>
            <a:ext cx="1889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5025829" y="5755607"/>
            <a:ext cx="188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6340034" y="5755607"/>
            <a:ext cx="1967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70631" y="5044526"/>
            <a:ext cx="6392151" cy="0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70631" y="4731823"/>
            <a:ext cx="2440238" cy="0"/>
          </a:xfrm>
          <a:prstGeom prst="straightConnector1">
            <a:avLst/>
          </a:prstGeom>
          <a:ln w="7620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59953" y="4639096"/>
            <a:ext cx="1099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Hot Path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2227127" y="4325836"/>
            <a:ext cx="1184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Cold Path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21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Batching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39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 packets in adaptive batches during congestion</a:t>
            </a:r>
            <a:endParaRPr lang="en-US" dirty="0"/>
          </a:p>
          <a:p>
            <a:pPr lvl="1"/>
            <a:r>
              <a:rPr lang="en-US" dirty="0"/>
              <a:t>B</a:t>
            </a:r>
            <a:r>
              <a:rPr lang="en-US" dirty="0" smtClean="0"/>
              <a:t>ounded batch size (&lt;128 packets)</a:t>
            </a:r>
          </a:p>
          <a:p>
            <a:pPr lvl="1"/>
            <a:r>
              <a:rPr lang="en-US" dirty="0" smtClean="0"/>
              <a:t>Batching throughout the I/O pipeline</a:t>
            </a:r>
          </a:p>
          <a:p>
            <a:r>
              <a:rPr lang="en-US" dirty="0" smtClean="0"/>
              <a:t>Improves </a:t>
            </a:r>
            <a:r>
              <a:rPr lang="en-US" b="1" dirty="0">
                <a:solidFill>
                  <a:srgbClr val="800000"/>
                </a:solidFill>
              </a:rPr>
              <a:t>throughput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800000"/>
                </a:solidFill>
              </a:rPr>
              <a:t>latency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during congestion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etter </a:t>
            </a:r>
            <a:r>
              <a:rPr lang="en-US" dirty="0" err="1" smtClean="0"/>
              <a:t>i</a:t>
            </a:r>
            <a:r>
              <a:rPr lang="en-US" dirty="0" smtClean="0"/>
              <a:t>-cache behavior, better prefetching, …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95144" y="4129149"/>
            <a:ext cx="1126033" cy="939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Timer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2584836" y="5286034"/>
            <a:ext cx="1126033" cy="939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Recv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3899796" y="5286034"/>
            <a:ext cx="1126033" cy="93914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5214001" y="5286034"/>
            <a:ext cx="1126033" cy="939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Send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6769237" y="4129149"/>
            <a:ext cx="1126033" cy="939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Free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6" idx="3"/>
            <a:endCxn id="7" idx="0"/>
          </p:cNvCxnSpPr>
          <p:nvPr/>
        </p:nvCxnSpPr>
        <p:spPr>
          <a:xfrm>
            <a:off x="2021177" y="4598722"/>
            <a:ext cx="1126676" cy="68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3710869" y="5755607"/>
            <a:ext cx="1889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5025829" y="5755607"/>
            <a:ext cx="188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10" idx="1"/>
          </p:cNvCxnSpPr>
          <p:nvPr/>
        </p:nvCxnSpPr>
        <p:spPr>
          <a:xfrm flipV="1">
            <a:off x="5777018" y="4598722"/>
            <a:ext cx="992219" cy="68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44355" y="5548859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13145" y="5548859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85653" y="5548859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58161" y="5548859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630669" y="5548859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797779" y="5548859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56697" y="5215304"/>
            <a:ext cx="110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Queue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</p:cNvCxnSpPr>
          <p:nvPr/>
        </p:nvCxnSpPr>
        <p:spPr>
          <a:xfrm>
            <a:off x="1970287" y="5852964"/>
            <a:ext cx="614549" cy="0"/>
          </a:xfrm>
          <a:prstGeom prst="straightConnector1">
            <a:avLst/>
          </a:prstGeom>
          <a:ln w="76200" cmpd="sng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818448" y="5522671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987238" y="5522671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159746" y="5522671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332254" y="5522671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504762" y="5522671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671872" y="5522671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730790" y="5215304"/>
            <a:ext cx="109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 Queue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40" idx="1"/>
          </p:cNvCxnSpPr>
          <p:nvPr/>
        </p:nvCxnSpPr>
        <p:spPr>
          <a:xfrm flipV="1">
            <a:off x="6340034" y="5826776"/>
            <a:ext cx="478414" cy="26188"/>
          </a:xfrm>
          <a:prstGeom prst="straightConnector1">
            <a:avLst/>
          </a:prstGeom>
          <a:ln w="76200" cmpd="sng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458161" y="5693144"/>
            <a:ext cx="512639" cy="322697"/>
            <a:chOff x="1793763" y="4438902"/>
            <a:chExt cx="512639" cy="322697"/>
          </a:xfrm>
        </p:grpSpPr>
        <p:sp>
          <p:nvSpPr>
            <p:cNvPr id="23" name="Oval 22"/>
            <p:cNvSpPr/>
            <p:nvPr/>
          </p:nvSpPr>
          <p:spPr>
            <a:xfrm>
              <a:off x="1793763" y="4441104"/>
              <a:ext cx="172508" cy="32049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968249" y="4438902"/>
              <a:ext cx="172508" cy="32049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133894" y="4438902"/>
              <a:ext cx="172508" cy="32049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Oval 62"/>
          <p:cNvSpPr/>
          <p:nvPr/>
        </p:nvSpPr>
        <p:spPr>
          <a:xfrm>
            <a:off x="1285653" y="5693144"/>
            <a:ext cx="172508" cy="32049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116863" y="5695004"/>
            <a:ext cx="172508" cy="32049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5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286E-6 1.3466E-6 L 0.15789 -0.00463 C 0.1909 -0.00579 0.24075 -0.00625 0.29234 -0.00625 C 0.35157 -0.00625 0.39882 -0.00579 0.43199 -0.00463 L 0.59076 1.3466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29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Consistent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816" y="1491770"/>
            <a:ext cx="8390628" cy="17524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Spread packets evenly across queues and cores</a:t>
            </a:r>
          </a:p>
          <a:p>
            <a:pPr lvl="1"/>
            <a:r>
              <a:rPr lang="en-US" dirty="0" smtClean="0"/>
              <a:t>Rebalancing by adjusting hash targets or reassigning queues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multicore </a:t>
            </a:r>
            <a:r>
              <a:rPr lang="en-US" b="1" dirty="0" smtClean="0">
                <a:solidFill>
                  <a:srgbClr val="800000"/>
                </a:solidFill>
              </a:rPr>
              <a:t>scalability</a:t>
            </a:r>
            <a:endParaRPr lang="en-US" dirty="0" smtClean="0"/>
          </a:p>
          <a:p>
            <a:pPr lvl="1"/>
            <a:r>
              <a:rPr lang="en-US" dirty="0" smtClean="0"/>
              <a:t>No synchronization or coherence traffic on hot-path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2935" y="3461641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61725" y="3461641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34233" y="3461641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06741" y="3461641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79249" y="3461641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46359" y="3461641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05277" y="3128086"/>
            <a:ext cx="110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Queue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626270" y="3399018"/>
            <a:ext cx="3424717" cy="6708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Core 1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7257419" y="3461641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426209" y="3461641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598717" y="3461641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771225" y="3461641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943733" y="3461641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110843" y="3461641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169761" y="3128086"/>
            <a:ext cx="109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 Queue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392935" y="4338537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561725" y="4338537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34233" y="4338537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06741" y="4338537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79249" y="4338537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46359" y="4338537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305277" y="4004982"/>
            <a:ext cx="110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Queue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626270" y="4311684"/>
            <a:ext cx="3424717" cy="6708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Core 2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7257419" y="4338537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426209" y="4338537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598717" y="4338537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771225" y="4338537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943733" y="4338537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110843" y="4338537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169761" y="4004982"/>
            <a:ext cx="109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 Queue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390713" y="5218403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559503" y="5218403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732011" y="5218403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04519" y="5218403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077027" y="5218403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244137" y="5218403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303055" y="4884848"/>
            <a:ext cx="110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Queue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624048" y="5191550"/>
            <a:ext cx="3424717" cy="6708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Core 3</a:t>
            </a:r>
            <a:endParaRPr lang="en-US" sz="2000" dirty="0"/>
          </a:p>
        </p:txBody>
      </p:sp>
      <p:sp>
        <p:nvSpPr>
          <p:cNvPr id="50" name="Rectangle 49"/>
          <p:cNvSpPr/>
          <p:nvPr/>
        </p:nvSpPr>
        <p:spPr>
          <a:xfrm>
            <a:off x="7255197" y="5218403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23987" y="5218403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596495" y="5218403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769003" y="5218403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941511" y="5218403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108621" y="5218403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167539" y="4884848"/>
            <a:ext cx="109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 Queue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392935" y="6137386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561725" y="6137386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734233" y="6137386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906741" y="6137386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079249" y="6137386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246359" y="6137386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305277" y="5803831"/>
            <a:ext cx="110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Queue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3626270" y="6110533"/>
            <a:ext cx="3424717" cy="6708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Core 4</a:t>
            </a:r>
            <a:endParaRPr lang="en-US" sz="2000" dirty="0"/>
          </a:p>
        </p:txBody>
      </p:sp>
      <p:sp>
        <p:nvSpPr>
          <p:cNvPr id="65" name="Rectangle 64"/>
          <p:cNvSpPr/>
          <p:nvPr/>
        </p:nvSpPr>
        <p:spPr>
          <a:xfrm>
            <a:off x="7257419" y="6137386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426209" y="6137386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598717" y="6137386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771225" y="6137386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943733" y="6137386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110843" y="6137386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169761" y="5803831"/>
            <a:ext cx="109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 Queue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737367" y="4588598"/>
            <a:ext cx="912165" cy="10375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72" idx="6"/>
            <a:endCxn id="4" idx="1"/>
          </p:cNvCxnSpPr>
          <p:nvPr/>
        </p:nvCxnSpPr>
        <p:spPr>
          <a:xfrm flipV="1">
            <a:off x="1649532" y="3765746"/>
            <a:ext cx="743403" cy="1341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2" idx="6"/>
            <a:endCxn id="27" idx="1"/>
          </p:cNvCxnSpPr>
          <p:nvPr/>
        </p:nvCxnSpPr>
        <p:spPr>
          <a:xfrm flipV="1">
            <a:off x="1649532" y="4642642"/>
            <a:ext cx="743403" cy="464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2" idx="6"/>
            <a:endCxn id="42" idx="1"/>
          </p:cNvCxnSpPr>
          <p:nvPr/>
        </p:nvCxnSpPr>
        <p:spPr>
          <a:xfrm>
            <a:off x="1649532" y="5107365"/>
            <a:ext cx="741181" cy="415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6"/>
            <a:endCxn id="57" idx="1"/>
          </p:cNvCxnSpPr>
          <p:nvPr/>
        </p:nvCxnSpPr>
        <p:spPr>
          <a:xfrm>
            <a:off x="1649532" y="5107365"/>
            <a:ext cx="743403" cy="133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2" idx="2"/>
          </p:cNvCxnSpPr>
          <p:nvPr/>
        </p:nvCxnSpPr>
        <p:spPr>
          <a:xfrm>
            <a:off x="371816" y="5107365"/>
            <a:ext cx="3655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9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14" y="1590106"/>
            <a:ext cx="8474276" cy="1522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Receive buffers mapped read-only in user-space app</a:t>
            </a:r>
          </a:p>
          <a:p>
            <a:r>
              <a:rPr lang="en-US" sz="2400" dirty="0" smtClean="0"/>
              <a:t>Sent buffers scatter-gathered directly from </a:t>
            </a:r>
            <a:r>
              <a:rPr lang="en-US" sz="2400" dirty="0" err="1" smtClean="0"/>
              <a:t>userspace</a:t>
            </a:r>
            <a:endParaRPr lang="en-US" sz="2400" dirty="0" smtClean="0"/>
          </a:p>
          <a:p>
            <a:r>
              <a:rPr lang="en-US" sz="2400" dirty="0" smtClean="0"/>
              <a:t>Reduces cache footprint, better connection/request </a:t>
            </a:r>
            <a:r>
              <a:rPr lang="en-US" sz="2400" b="1" dirty="0" smtClean="0">
                <a:solidFill>
                  <a:srgbClr val="800000"/>
                </a:solidFill>
              </a:rPr>
              <a:t>scalability</a:t>
            </a:r>
            <a:endParaRPr lang="en-US" sz="2400" b="1" dirty="0">
              <a:solidFill>
                <a:srgbClr val="8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68981" y="4394865"/>
            <a:ext cx="7846178" cy="0"/>
          </a:xfrm>
          <a:prstGeom prst="line">
            <a:avLst/>
          </a:prstGeom>
          <a:ln w="19050" cmpd="sng"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532676" y="4663192"/>
            <a:ext cx="5736553" cy="9659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Kernel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1532676" y="3187738"/>
            <a:ext cx="5736553" cy="9659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App</a:t>
            </a:r>
            <a:endParaRPr lang="en-US" sz="2800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1729731" y="4850267"/>
            <a:ext cx="678753" cy="635026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Packet</a:t>
            </a:r>
            <a:endParaRPr lang="en-US" sz="1200" dirty="0"/>
          </a:p>
        </p:txBody>
      </p:sp>
      <p:sp>
        <p:nvSpPr>
          <p:cNvPr id="19" name="Snip Single Corner Rectangle 18"/>
          <p:cNvSpPr/>
          <p:nvPr/>
        </p:nvSpPr>
        <p:spPr>
          <a:xfrm>
            <a:off x="1729731" y="3349411"/>
            <a:ext cx="678753" cy="635026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Packet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729731" y="3984437"/>
            <a:ext cx="0" cy="8658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8484" y="3973488"/>
            <a:ext cx="0" cy="106290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nip Single Corner Rectangle 22"/>
          <p:cNvSpPr/>
          <p:nvPr/>
        </p:nvSpPr>
        <p:spPr>
          <a:xfrm>
            <a:off x="2571855" y="4860330"/>
            <a:ext cx="678753" cy="635026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Packet</a:t>
            </a:r>
            <a:endParaRPr lang="en-US" sz="1200" dirty="0"/>
          </a:p>
        </p:txBody>
      </p:sp>
      <p:sp>
        <p:nvSpPr>
          <p:cNvPr id="24" name="Snip Single Corner Rectangle 23"/>
          <p:cNvSpPr/>
          <p:nvPr/>
        </p:nvSpPr>
        <p:spPr>
          <a:xfrm>
            <a:off x="2571855" y="3359474"/>
            <a:ext cx="678753" cy="635026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Packet</a:t>
            </a:r>
            <a:endParaRPr lang="en-US" sz="1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571855" y="3994500"/>
            <a:ext cx="0" cy="8658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50608" y="3983551"/>
            <a:ext cx="0" cy="106290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Snip Single Corner Rectangle 27"/>
          <p:cNvSpPr/>
          <p:nvPr/>
        </p:nvSpPr>
        <p:spPr>
          <a:xfrm>
            <a:off x="5505793" y="3359474"/>
            <a:ext cx="678753" cy="635026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32" name="Snip Single Corner Rectangle 31"/>
          <p:cNvSpPr/>
          <p:nvPr/>
        </p:nvSpPr>
        <p:spPr>
          <a:xfrm>
            <a:off x="6347917" y="3369537"/>
            <a:ext cx="678753" cy="635026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3550849" y="6196968"/>
            <a:ext cx="1681244" cy="52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NIC</a:t>
            </a:r>
            <a:endParaRPr lang="en-US" dirty="0"/>
          </a:p>
        </p:txBody>
      </p:sp>
      <p:sp>
        <p:nvSpPr>
          <p:cNvPr id="36" name="Snip and Round Single Corner Rectangle 35"/>
          <p:cNvSpPr/>
          <p:nvPr/>
        </p:nvSpPr>
        <p:spPr>
          <a:xfrm>
            <a:off x="3550848" y="5833146"/>
            <a:ext cx="392290" cy="357765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/>
          <p:cNvCxnSpPr>
            <a:stCxn id="35" idx="1"/>
          </p:cNvCxnSpPr>
          <p:nvPr/>
        </p:nvCxnSpPr>
        <p:spPr>
          <a:xfrm rot="10800000">
            <a:off x="2495219" y="5277280"/>
            <a:ext cx="1055630" cy="118451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endCxn id="35" idx="3"/>
          </p:cNvCxnSpPr>
          <p:nvPr/>
        </p:nvCxnSpPr>
        <p:spPr>
          <a:xfrm rot="5400000">
            <a:off x="4447727" y="4647478"/>
            <a:ext cx="2598678" cy="102994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157851" y="6153800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326641" y="6153800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99149" y="6153800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671657" y="6153800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844165" y="6153800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011275" y="6153800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39657" y="6277124"/>
            <a:ext cx="110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Queue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489960" y="6151862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658750" y="6151862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831258" y="6151862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003766" y="6151862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176274" y="6151862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43384" y="6151862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589937" y="6277124"/>
            <a:ext cx="109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 Queue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1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Clean-slate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877616"/>
          </a:xfrm>
        </p:spPr>
        <p:txBody>
          <a:bodyPr>
            <a:normAutofit/>
          </a:bodyPr>
          <a:lstStyle/>
          <a:p>
            <a:r>
              <a:rPr lang="en-US" dirty="0" smtClean="0"/>
              <a:t>Cannot use Berkeley sockets</a:t>
            </a:r>
          </a:p>
          <a:p>
            <a:pPr lvl="1"/>
            <a:r>
              <a:rPr lang="en-US" dirty="0" smtClean="0"/>
              <a:t>Incompatible with run to completion, batching, flow-consistent hashing, and zero-copy!</a:t>
            </a:r>
          </a:p>
          <a:p>
            <a:endParaRPr lang="en-US" dirty="0" smtClean="0"/>
          </a:p>
          <a:p>
            <a:r>
              <a:rPr lang="en-US" dirty="0" smtClean="0"/>
              <a:t>Our API: two low-level mechanisms</a:t>
            </a:r>
          </a:p>
          <a:p>
            <a:pPr lvl="1"/>
            <a:r>
              <a:rPr lang="en-US" b="1" dirty="0" smtClean="0"/>
              <a:t>Event Conditions</a:t>
            </a:r>
            <a:r>
              <a:rPr lang="en-US" dirty="0" smtClean="0"/>
              <a:t>: notification of state changes</a:t>
            </a:r>
          </a:p>
          <a:p>
            <a:pPr lvl="1"/>
            <a:r>
              <a:rPr lang="en-US" b="1" dirty="0" smtClean="0"/>
              <a:t>Batched System Calls</a:t>
            </a:r>
            <a:r>
              <a:rPr lang="en-US" dirty="0" smtClean="0"/>
              <a:t>: perform I/O and manage buffers</a:t>
            </a:r>
          </a:p>
          <a:p>
            <a:r>
              <a:rPr lang="en-US" dirty="0" smtClean="0"/>
              <a:t>Implemented as simple memory arrays </a:t>
            </a:r>
          </a:p>
          <a:p>
            <a:pPr lvl="1"/>
            <a:r>
              <a:rPr lang="en-US" dirty="0" smtClean="0"/>
              <a:t>Shared between the kernel and user-space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6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736128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311"/>
                <a:gridCol w="63422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w Cen MT"/>
                          <a:cs typeface="Tw Cen MT"/>
                        </a:rPr>
                        <a:t>Type</a:t>
                      </a:r>
                      <a:endParaRPr lang="en-US" dirty="0">
                        <a:latin typeface="Tw Cen MT"/>
                        <a:cs typeface="Tw Cen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w Cen MT"/>
                          <a:cs typeface="Tw Cen MT"/>
                        </a:rPr>
                        <a:t>Description</a:t>
                      </a:r>
                      <a:endParaRPr lang="en-US" dirty="0">
                        <a:latin typeface="Tw Cen MT"/>
                        <a:cs typeface="Tw Cen M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w Cen MT"/>
                          <a:cs typeface="Tw Cen MT"/>
                        </a:rPr>
                        <a:t>Knock</a:t>
                      </a:r>
                      <a:endParaRPr lang="en-US" dirty="0">
                        <a:latin typeface="Tw Cen MT"/>
                        <a:cs typeface="Tw Cen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A remotely initiated connection was opened</a:t>
                      </a:r>
                      <a:endParaRPr lang="en-US" dirty="0">
                        <a:latin typeface="Tw Cen MT"/>
                        <a:cs typeface="Tw Cen M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w Cen MT"/>
                          <a:cs typeface="Tw Cen MT"/>
                        </a:rPr>
                        <a:t>Connected</a:t>
                      </a:r>
                      <a:endParaRPr lang="en-US" dirty="0">
                        <a:latin typeface="Tw Cen MT"/>
                        <a:cs typeface="Tw Cen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A locally initiated connection finished opening</a:t>
                      </a:r>
                      <a:endParaRPr lang="en-US" dirty="0" smtClean="0">
                        <a:latin typeface="Tw Cen MT"/>
                        <a:cs typeface="Tw Cen M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w Cen MT"/>
                          <a:cs typeface="Tw Cen MT"/>
                        </a:rPr>
                        <a:t>Recv</a:t>
                      </a:r>
                      <a:endParaRPr lang="en-US" dirty="0">
                        <a:latin typeface="Tw Cen MT"/>
                        <a:cs typeface="Tw Cen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A message buffer was received</a:t>
                      </a:r>
                      <a:endParaRPr lang="en-US" dirty="0" smtClean="0">
                        <a:latin typeface="Tw Cen MT"/>
                        <a:cs typeface="Tw Cen M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w Cen MT"/>
                          <a:cs typeface="Tw Cen MT"/>
                        </a:rPr>
                        <a:t>Sent</a:t>
                      </a:r>
                      <a:endParaRPr lang="en-US" dirty="0">
                        <a:latin typeface="Tw Cen MT"/>
                        <a:cs typeface="Tw Cen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A send completed and/or the window size changed</a:t>
                      </a:r>
                      <a:endParaRPr lang="en-US" dirty="0" smtClean="0">
                        <a:latin typeface="Tw Cen MT"/>
                        <a:cs typeface="Tw Cen M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w Cen MT"/>
                          <a:cs typeface="Tw Cen MT"/>
                        </a:rPr>
                        <a:t>Dead</a:t>
                      </a:r>
                      <a:endParaRPr lang="en-US" dirty="0">
                        <a:latin typeface="Tw Cen MT"/>
                        <a:cs typeface="Tw Cen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A connection was terminated </a:t>
                      </a:r>
                      <a:endParaRPr lang="en-US" dirty="0" smtClean="0">
                        <a:latin typeface="Tw Cen MT"/>
                        <a:cs typeface="Tw Cen M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6881" y="1198308"/>
            <a:ext cx="2330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w Cen MT"/>
                <a:cs typeface="Tw Cen MT"/>
              </a:rPr>
              <a:t>Event Conditions</a:t>
            </a:r>
            <a:endParaRPr lang="en-US" sz="2400" b="1" dirty="0">
              <a:latin typeface="Tw Cen MT"/>
              <a:cs typeface="Tw Cen MT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325843"/>
              </p:ext>
            </p:extLst>
          </p:nvPr>
        </p:nvGraphicFramePr>
        <p:xfrm>
          <a:off x="473481" y="430697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311"/>
                <a:gridCol w="63422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w Cen MT"/>
                          <a:cs typeface="Tw Cen MT"/>
                        </a:rPr>
                        <a:t>Type</a:t>
                      </a:r>
                      <a:endParaRPr lang="en-US" dirty="0">
                        <a:latin typeface="Tw Cen MT"/>
                        <a:cs typeface="Tw Cen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w Cen MT"/>
                          <a:cs typeface="Tw Cen MT"/>
                        </a:rPr>
                        <a:t>Description</a:t>
                      </a:r>
                      <a:endParaRPr lang="en-US" dirty="0">
                        <a:latin typeface="Tw Cen MT"/>
                        <a:cs typeface="Tw Cen M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w Cen MT"/>
                          <a:cs typeface="Tw Cen MT"/>
                        </a:rPr>
                        <a:t>Connect</a:t>
                      </a:r>
                      <a:endParaRPr lang="en-US" dirty="0">
                        <a:latin typeface="Tw Cen MT"/>
                        <a:cs typeface="Tw Cen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Opens a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connection</a:t>
                      </a:r>
                      <a:endParaRPr lang="fr-FR" dirty="0">
                        <a:latin typeface="Tw Cen MT"/>
                        <a:cs typeface="Tw Cen M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w Cen MT"/>
                          <a:cs typeface="Tw Cen MT"/>
                        </a:rPr>
                        <a:t>Accept</a:t>
                      </a:r>
                      <a:endParaRPr lang="en-US" dirty="0">
                        <a:latin typeface="Tw Cen MT"/>
                        <a:cs typeface="Tw Cen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Accepts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 a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connection</a:t>
                      </a:r>
                      <a:endParaRPr lang="fr-FR" dirty="0">
                        <a:latin typeface="Tw Cen MT"/>
                        <a:cs typeface="Tw Cen M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w Cen MT"/>
                          <a:cs typeface="Tw Cen MT"/>
                        </a:rPr>
                        <a:t>Send</a:t>
                      </a:r>
                      <a:endParaRPr lang="en-US" dirty="0">
                        <a:latin typeface="Tw Cen MT"/>
                        <a:cs typeface="Tw Cen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w Cen MT"/>
                          <a:cs typeface="Tw Cen MT"/>
                        </a:rPr>
                        <a:t>Sends</a:t>
                      </a:r>
                      <a:r>
                        <a:rPr lang="en-US" baseline="0" dirty="0" smtClean="0">
                          <a:latin typeface="Tw Cen MT"/>
                          <a:cs typeface="Tw Cen MT"/>
                        </a:rPr>
                        <a:t> data</a:t>
                      </a:r>
                      <a:endParaRPr lang="en-US" dirty="0" smtClean="0">
                        <a:latin typeface="Tw Cen MT"/>
                        <a:cs typeface="Tw Cen M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w Cen MT"/>
                          <a:cs typeface="Tw Cen MT"/>
                        </a:rPr>
                        <a:t>Recv_done</a:t>
                      </a:r>
                      <a:endParaRPr lang="en-US" dirty="0">
                        <a:latin typeface="Tw Cen MT"/>
                        <a:cs typeface="Tw Cen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Advances the receive window and frees memory buffers</a:t>
                      </a:r>
                      <a:endParaRPr lang="en-US" dirty="0" smtClean="0">
                        <a:latin typeface="Tw Cen MT"/>
                        <a:cs typeface="Tw Cen M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w Cen MT"/>
                          <a:cs typeface="Tw Cen MT"/>
                        </a:rPr>
                        <a:t>Close</a:t>
                      </a:r>
                      <a:endParaRPr lang="en-US" dirty="0">
                        <a:latin typeface="Tw Cen MT"/>
                        <a:cs typeface="Tw Cen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w Cen MT"/>
                          <a:ea typeface="+mn-ea"/>
                          <a:cs typeface="Tw Cen MT"/>
                        </a:rPr>
                        <a:t>Closes or rejects a connection</a:t>
                      </a:r>
                      <a:endParaRPr lang="en-US" dirty="0" smtClean="0">
                        <a:latin typeface="Tw Cen MT"/>
                        <a:cs typeface="Tw Cen M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5181" y="3905086"/>
            <a:ext cx="2904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w Cen MT"/>
                <a:cs typeface="Tw Cen MT"/>
              </a:rPr>
              <a:t>Batched System Calls</a:t>
            </a:r>
            <a:endParaRPr lang="en-US" sz="2400" b="1" dirty="0">
              <a:latin typeface="Tw Cen MT"/>
              <a:cs typeface="Tw Cen M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>
                <a:latin typeface="Tw Cen MT"/>
                <a:cs typeface="Tw Cen MT"/>
              </a:rPr>
              <a:t>17</a:t>
            </a:fld>
            <a:endParaRPr lang="en-US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30853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874" y="3007414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w Cen MT"/>
              <a:cs typeface="Tw Cen M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7664" y="3007414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w Cen MT"/>
              <a:cs typeface="Tw Cen M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0172" y="3007414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w Cen MT"/>
              <a:cs typeface="Tw Cen M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2680" y="3007414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w Cen MT"/>
              <a:cs typeface="Tw Cen M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5188" y="3007414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w Cen MT"/>
              <a:cs typeface="Tw Cen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02298" y="3007414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w Cen MT"/>
              <a:cs typeface="Tw Cen M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216" y="2673859"/>
            <a:ext cx="110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/>
                <a:cs typeface="Tw Cen MT"/>
              </a:rPr>
              <a:t>RX Queue</a:t>
            </a:r>
            <a:endParaRPr lang="en-US" dirty="0">
              <a:latin typeface="Tw Cen MT"/>
              <a:cs typeface="Tw Cen M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8874" y="4377559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w Cen MT"/>
              <a:cs typeface="Tw Cen M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7664" y="4377559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w Cen MT"/>
              <a:cs typeface="Tw Cen M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0172" y="4377559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w Cen MT"/>
              <a:cs typeface="Tw Cen M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2680" y="4377559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w Cen MT"/>
              <a:cs typeface="Tw Cen M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35188" y="4377559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w Cen MT"/>
              <a:cs typeface="Tw Cen M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02298" y="4377559"/>
            <a:ext cx="172508" cy="608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w Cen MT"/>
              <a:cs typeface="Tw Cen M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1216" y="4044004"/>
            <a:ext cx="109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/>
                <a:cs typeface="Tw Cen MT"/>
              </a:rPr>
              <a:t>TX Queue</a:t>
            </a:r>
            <a:endParaRPr lang="en-US" dirty="0">
              <a:latin typeface="Tw Cen MT"/>
              <a:cs typeface="Tw Cen M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422252" y="2206334"/>
            <a:ext cx="1479538" cy="8326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w Cen MT"/>
                <a:cs typeface="Tw Cen MT"/>
              </a:rPr>
              <a:t>TCP/IP</a:t>
            </a:r>
          </a:p>
          <a:p>
            <a:pPr algn="ctr"/>
            <a:r>
              <a:rPr lang="en-US" dirty="0" smtClean="0">
                <a:latin typeface="Tw Cen MT"/>
                <a:cs typeface="Tw Cen MT"/>
              </a:rPr>
              <a:t>In</a:t>
            </a:r>
            <a:endParaRPr lang="en-US" dirty="0">
              <a:latin typeface="Tw Cen MT"/>
              <a:cs typeface="Tw Cen M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996903" y="3043191"/>
            <a:ext cx="2688835" cy="240749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w Cen MT"/>
                <a:cs typeface="Tw Cen MT"/>
              </a:rPr>
              <a:t>Memcached</a:t>
            </a:r>
            <a:endParaRPr lang="en-US" dirty="0">
              <a:latin typeface="Tw Cen MT"/>
              <a:cs typeface="Tw Cen M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05224" y="2108139"/>
            <a:ext cx="1322418" cy="1191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w Cen MT"/>
                <a:cs typeface="Tw Cen MT"/>
              </a:rPr>
              <a:t>Event Conditions</a:t>
            </a:r>
            <a:endParaRPr lang="en-US" sz="1200" b="1" dirty="0">
              <a:latin typeface="Tw Cen MT"/>
              <a:cs typeface="Tw Cen MT"/>
            </a:endParaRPr>
          </a:p>
          <a:p>
            <a:pPr algn="ctr"/>
            <a:endParaRPr lang="en-US" dirty="0" smtClean="0">
              <a:latin typeface="Tw Cen MT"/>
              <a:cs typeface="Tw Cen MT"/>
            </a:endParaRPr>
          </a:p>
          <a:p>
            <a:pPr algn="ctr"/>
            <a:endParaRPr lang="en-US" dirty="0" smtClean="0">
              <a:latin typeface="Tw Cen MT"/>
              <a:cs typeface="Tw Cen MT"/>
            </a:endParaRPr>
          </a:p>
          <a:p>
            <a:pPr algn="ctr"/>
            <a:endParaRPr lang="en-US" dirty="0">
              <a:latin typeface="Tw Cen MT"/>
              <a:cs typeface="Tw Cen MT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805224" y="2743200"/>
            <a:ext cx="13224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813601" y="3000352"/>
            <a:ext cx="13224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13601" y="2476592"/>
            <a:ext cx="13224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805224" y="4854906"/>
            <a:ext cx="1322418" cy="1191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w Cen MT"/>
                <a:cs typeface="Tw Cen MT"/>
              </a:rPr>
              <a:t>System Calls</a:t>
            </a:r>
            <a:endParaRPr lang="en-US" sz="1200" b="1" dirty="0">
              <a:latin typeface="Tw Cen MT"/>
              <a:cs typeface="Tw Cen MT"/>
            </a:endParaRPr>
          </a:p>
          <a:p>
            <a:pPr algn="ctr"/>
            <a:endParaRPr lang="en-US" dirty="0" smtClean="0">
              <a:latin typeface="Tw Cen MT"/>
              <a:cs typeface="Tw Cen MT"/>
            </a:endParaRPr>
          </a:p>
          <a:p>
            <a:pPr algn="ctr"/>
            <a:endParaRPr lang="en-US" dirty="0" smtClean="0">
              <a:latin typeface="Tw Cen MT"/>
              <a:cs typeface="Tw Cen MT"/>
            </a:endParaRPr>
          </a:p>
          <a:p>
            <a:pPr algn="ctr"/>
            <a:endParaRPr lang="en-US" dirty="0">
              <a:latin typeface="Tw Cen MT"/>
              <a:cs typeface="Tw Cen MT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805224" y="5489967"/>
            <a:ext cx="13224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13601" y="5747119"/>
            <a:ext cx="13224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13601" y="5223359"/>
            <a:ext cx="13224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422252" y="4807037"/>
            <a:ext cx="1479538" cy="8326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w Cen MT"/>
                <a:cs typeface="Tw Cen MT"/>
              </a:rPr>
              <a:t>TCP/IP</a:t>
            </a:r>
          </a:p>
          <a:p>
            <a:pPr algn="ctr"/>
            <a:r>
              <a:rPr lang="en-US" dirty="0" smtClean="0">
                <a:latin typeface="Tw Cen MT"/>
                <a:cs typeface="Tw Cen MT"/>
              </a:rPr>
              <a:t>Out + Timer</a:t>
            </a:r>
            <a:endParaRPr lang="en-US" dirty="0">
              <a:latin typeface="Tw Cen MT"/>
              <a:cs typeface="Tw Cen MT"/>
            </a:endParaRPr>
          </a:p>
        </p:txBody>
      </p:sp>
      <p:cxnSp>
        <p:nvCxnSpPr>
          <p:cNvPr id="32" name="Curved Connector 31"/>
          <p:cNvCxnSpPr>
            <a:stCxn id="9" idx="3"/>
            <a:endCxn id="18" idx="1"/>
          </p:cNvCxnSpPr>
          <p:nvPr/>
        </p:nvCxnSpPr>
        <p:spPr>
          <a:xfrm flipV="1">
            <a:off x="1574806" y="2622656"/>
            <a:ext cx="847446" cy="6888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3"/>
            <a:endCxn id="21" idx="1"/>
          </p:cNvCxnSpPr>
          <p:nvPr/>
        </p:nvCxnSpPr>
        <p:spPr>
          <a:xfrm>
            <a:off x="3901790" y="2622656"/>
            <a:ext cx="903434" cy="81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13601" y="2437990"/>
            <a:ext cx="506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w Cen MT"/>
                <a:cs typeface="Tw Cen MT"/>
              </a:rPr>
              <a:t>Recv</a:t>
            </a:r>
            <a:endParaRPr lang="en-US" sz="1400" dirty="0">
              <a:latin typeface="Tw Cen MT"/>
              <a:cs typeface="Tw Cen M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65973" y="5186039"/>
            <a:ext cx="545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w Cen MT"/>
                <a:cs typeface="Tw Cen MT"/>
              </a:rPr>
              <a:t>Send</a:t>
            </a:r>
            <a:endParaRPr lang="en-US" sz="1400" dirty="0">
              <a:latin typeface="Tw Cen MT"/>
              <a:cs typeface="Tw Cen M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58552" y="5185704"/>
            <a:ext cx="172508" cy="32049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w Cen MT"/>
              <a:cs typeface="Tw Cen M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858552" y="5194443"/>
            <a:ext cx="172508" cy="3204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w Cen MT"/>
              <a:cs typeface="Tw Cen MT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031060" y="4985768"/>
            <a:ext cx="522140" cy="274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1"/>
            <a:endCxn id="30" idx="3"/>
          </p:cNvCxnSpPr>
          <p:nvPr/>
        </p:nvCxnSpPr>
        <p:spPr>
          <a:xfrm flipH="1" flipV="1">
            <a:off x="3901790" y="5223359"/>
            <a:ext cx="903434" cy="227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0" idx="1"/>
            <a:endCxn id="16" idx="3"/>
          </p:cNvCxnSpPr>
          <p:nvPr/>
        </p:nvCxnSpPr>
        <p:spPr>
          <a:xfrm rot="10800000">
            <a:off x="1574806" y="4681665"/>
            <a:ext cx="847446" cy="54169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65973" y="5459603"/>
            <a:ext cx="95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w Cen MT"/>
                <a:cs typeface="Tw Cen MT"/>
              </a:rPr>
              <a:t>Recv_done</a:t>
            </a:r>
            <a:endParaRPr lang="en-US" sz="1400" dirty="0">
              <a:latin typeface="Tw Cen MT"/>
              <a:cs typeface="Tw Cen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IX API Operation</a:t>
            </a:r>
            <a:endParaRPr lang="en-US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18</a:t>
            </a:fld>
            <a:endParaRPr lang="en-US"/>
          </a:p>
        </p:txBody>
      </p:sp>
      <p:sp>
        <p:nvSpPr>
          <p:cNvPr id="22" name="Folded Corner 21"/>
          <p:cNvSpPr/>
          <p:nvPr/>
        </p:nvSpPr>
        <p:spPr>
          <a:xfrm>
            <a:off x="6553200" y="4681663"/>
            <a:ext cx="588561" cy="608209"/>
          </a:xfrm>
          <a:prstGeom prst="foldedCorne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w Cen MT"/>
              <a:cs typeface="Tw Cen MT"/>
            </a:endParaRPr>
          </a:p>
        </p:txBody>
      </p:sp>
      <p:sp>
        <p:nvSpPr>
          <p:cNvPr id="45" name="Folded Corner 44"/>
          <p:cNvSpPr/>
          <p:nvPr/>
        </p:nvSpPr>
        <p:spPr>
          <a:xfrm>
            <a:off x="1833692" y="3678812"/>
            <a:ext cx="588561" cy="608209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w Cen MT"/>
              <a:cs typeface="Tw Cen MT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574806" y="3414128"/>
            <a:ext cx="258886" cy="2646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385432" y="3139448"/>
            <a:ext cx="172508" cy="32049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w Cen MT"/>
              <a:cs typeface="Tw Cen M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392208" y="3130776"/>
            <a:ext cx="172508" cy="320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533523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6685E-6 9.44007E-7 C 0.08513 -0.03841 0.17026 -0.07682 0.24184 -0.09533 C 0.31359 -0.11384 0.38586 -0.09695 0.42982 -0.1106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1" y="-569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0257E-6 -0.01458 C -0.11953 0.0111 -0.23905 0.03702 -0.32036 0.02267 C -0.40184 0.00856 -0.46143 -0.09441 -0.48871 -0.0995 " pathEditMode="relative" rAng="0" ptsTypes="aaA">
                                      <p:cBhvr>
                                        <p:cTn id="2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44" y="-16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48" grpId="0" animBg="1"/>
      <p:bldP spid="40" grpId="0" animBg="1"/>
      <p:bldP spid="40" grpId="1" animBg="1"/>
      <p:bldP spid="47" grpId="0"/>
      <p:bldP spid="22" grpId="0" animBg="1"/>
      <p:bldP spid="45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41535"/>
            <a:ext cx="8229600" cy="1725607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Event-based programming models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imilar to non-blocking sockets and </a:t>
            </a:r>
            <a:r>
              <a:rPr lang="en-US" dirty="0" err="1" smtClean="0"/>
              <a:t>libevent</a:t>
            </a:r>
            <a:endParaRPr lang="en-US" dirty="0"/>
          </a:p>
          <a:p>
            <a:r>
              <a:rPr lang="en-US" sz="2600" dirty="0" smtClean="0"/>
              <a:t>Investigating other programming models</a:t>
            </a:r>
          </a:p>
          <a:p>
            <a:pPr lvl="1"/>
            <a:r>
              <a:rPr lang="en-US" b="1" dirty="0" smtClean="0">
                <a:solidFill>
                  <a:srgbClr val="800000"/>
                </a:solidFill>
              </a:rPr>
              <a:t>Light weight threads</a:t>
            </a:r>
            <a:r>
              <a:rPr lang="en-US" dirty="0" smtClean="0"/>
              <a:t>, </a:t>
            </a:r>
            <a:r>
              <a:rPr lang="en-US" dirty="0" err="1"/>
              <a:t>a</a:t>
            </a:r>
            <a:r>
              <a:rPr lang="en-US" dirty="0" err="1" smtClean="0"/>
              <a:t>sync</a:t>
            </a:r>
            <a:r>
              <a:rPr lang="en-US" dirty="0" smtClean="0"/>
              <a:t> I/O, futures, …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32992"/>
            <a:ext cx="82296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void </a:t>
            </a:r>
            <a:r>
              <a:rPr lang="en-US" sz="1400" dirty="0" err="1" smtClean="0">
                <a:latin typeface="Consolas"/>
                <a:cs typeface="Consolas"/>
              </a:rPr>
              <a:t>event_handler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ixev_ctx</a:t>
            </a:r>
            <a:r>
              <a:rPr lang="en-US" sz="1400" dirty="0" smtClean="0">
                <a:latin typeface="Consolas"/>
                <a:cs typeface="Consolas"/>
              </a:rPr>
              <a:t> *</a:t>
            </a:r>
            <a:r>
              <a:rPr lang="en-US" sz="1400" dirty="0" err="1" smtClean="0">
                <a:latin typeface="Consolas"/>
                <a:cs typeface="Consolas"/>
              </a:rPr>
              <a:t>ctx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</a:p>
          <a:p>
            <a:r>
              <a:rPr lang="en-US" sz="1400" dirty="0" smtClean="0">
                <a:latin typeface="Consolas"/>
                <a:cs typeface="Consolas"/>
              </a:rPr>
              <a:t>{</a:t>
            </a:r>
          </a:p>
          <a:p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smtClean="0">
                <a:latin typeface="Consolas"/>
                <a:cs typeface="Consolas"/>
              </a:rPr>
              <a:t>while(</a:t>
            </a:r>
            <a:r>
              <a:rPr lang="en-US" sz="1400" dirty="0" err="1" smtClean="0">
                <a:latin typeface="Consolas"/>
                <a:cs typeface="Consolas"/>
              </a:rPr>
              <a:t>work_to_do</a:t>
            </a:r>
            <a:r>
              <a:rPr lang="en-US" sz="1400" dirty="0" smtClean="0">
                <a:latin typeface="Consolas"/>
                <a:cs typeface="Consolas"/>
              </a:rPr>
              <a:t>) {</a:t>
            </a:r>
          </a:p>
          <a:p>
            <a:r>
              <a:rPr lang="en-US" sz="1400" dirty="0" smtClean="0">
                <a:latin typeface="Consolas"/>
                <a:cs typeface="Consolas"/>
              </a:rPr>
              <a:t>				  if (state == INPUT) {</a:t>
            </a:r>
          </a:p>
          <a:p>
            <a:r>
              <a:rPr lang="en-US" sz="1400" dirty="0" smtClean="0">
                <a:latin typeface="Consolas"/>
                <a:cs typeface="Consolas"/>
              </a:rPr>
              <a:t>			    ret = </a:t>
            </a:r>
            <a:r>
              <a:rPr lang="en-US" sz="1400" b="1" dirty="0" err="1" smtClean="0">
                <a:latin typeface="Consolas"/>
                <a:cs typeface="Consolas"/>
              </a:rPr>
              <a:t>ixev_recv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ctx</a:t>
            </a:r>
            <a:r>
              <a:rPr lang="en-US" sz="1400" dirty="0" smtClean="0">
                <a:latin typeface="Consolas"/>
                <a:cs typeface="Consolas"/>
              </a:rPr>
              <a:t>, </a:t>
            </a:r>
            <a:r>
              <a:rPr lang="en-US" sz="1400" dirty="0" err="1" smtClean="0">
                <a:latin typeface="Consolas"/>
                <a:cs typeface="Consolas"/>
              </a:rPr>
              <a:t>buf</a:t>
            </a:r>
            <a:r>
              <a:rPr lang="en-US" sz="1400" dirty="0" smtClean="0">
                <a:latin typeface="Consolas"/>
                <a:cs typeface="Consolas"/>
              </a:rPr>
              <a:t>, </a:t>
            </a:r>
            <a:r>
              <a:rPr lang="en-US" sz="1400" dirty="0" err="1" smtClean="0">
                <a:latin typeface="Consolas"/>
                <a:cs typeface="Consolas"/>
              </a:rPr>
              <a:t>len</a:t>
            </a:r>
            <a:r>
              <a:rPr lang="en-US" sz="1400" dirty="0" smtClean="0">
                <a:latin typeface="Consolas"/>
                <a:cs typeface="Consolas"/>
              </a:rPr>
              <a:t>);</a:t>
            </a:r>
          </a:p>
          <a:p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smtClean="0">
                <a:latin typeface="Consolas"/>
                <a:cs typeface="Consolas"/>
              </a:rPr>
              <a:t>		    // request + error handling</a:t>
            </a:r>
          </a:p>
          <a:p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smtClean="0">
                <a:latin typeface="Consolas"/>
                <a:cs typeface="Consolas"/>
              </a:rPr>
              <a:t>		    </a:t>
            </a:r>
            <a:r>
              <a:rPr lang="en-US" sz="1400" b="1" dirty="0" err="1" smtClean="0">
                <a:latin typeface="Consolas"/>
                <a:cs typeface="Consolas"/>
              </a:rPr>
              <a:t>ixev_set_handler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ctx</a:t>
            </a:r>
            <a:r>
              <a:rPr lang="en-US" sz="1400" dirty="0" smtClean="0">
                <a:latin typeface="Consolas"/>
                <a:cs typeface="Consolas"/>
              </a:rPr>
              <a:t>, </a:t>
            </a:r>
            <a:r>
              <a:rPr lang="en-US" sz="1400" dirty="0" err="1" smtClean="0">
                <a:latin typeface="Consolas"/>
                <a:cs typeface="Consolas"/>
              </a:rPr>
              <a:t>event_handler</a:t>
            </a:r>
            <a:r>
              <a:rPr lang="en-US" sz="1400" dirty="0" smtClean="0">
                <a:latin typeface="Consolas"/>
                <a:cs typeface="Consolas"/>
              </a:rPr>
              <a:t>, EVENT_OUT);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		} else if (state == OUTPUT) {</a:t>
            </a:r>
          </a:p>
          <a:p>
            <a:r>
              <a:rPr lang="en-US" sz="1400" dirty="0" smtClean="0">
                <a:latin typeface="Consolas"/>
                <a:cs typeface="Consolas"/>
              </a:rPr>
              <a:t>			    ret = </a:t>
            </a:r>
            <a:r>
              <a:rPr lang="en-US" sz="1400" b="1" dirty="0" err="1" smtClean="0">
                <a:latin typeface="Consolas"/>
                <a:cs typeface="Consolas"/>
              </a:rPr>
              <a:t>ixev_send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ctx</a:t>
            </a:r>
            <a:r>
              <a:rPr lang="en-US" sz="1400" dirty="0" smtClean="0">
                <a:latin typeface="Consolas"/>
                <a:cs typeface="Consolas"/>
              </a:rPr>
              <a:t>, </a:t>
            </a:r>
            <a:r>
              <a:rPr lang="en-US" sz="1400" dirty="0" err="1" smtClean="0">
                <a:latin typeface="Consolas"/>
                <a:cs typeface="Consolas"/>
              </a:rPr>
              <a:t>buf</a:t>
            </a:r>
            <a:r>
              <a:rPr lang="en-US" sz="1400" dirty="0" smtClean="0">
                <a:latin typeface="Consolas"/>
                <a:cs typeface="Consolas"/>
              </a:rPr>
              <a:t>, </a:t>
            </a:r>
            <a:r>
              <a:rPr lang="en-US" sz="1400" dirty="0" err="1" smtClean="0">
                <a:latin typeface="Consolas"/>
                <a:cs typeface="Consolas"/>
              </a:rPr>
              <a:t>len</a:t>
            </a:r>
            <a:r>
              <a:rPr lang="en-US" sz="1400" dirty="0" smtClean="0">
                <a:latin typeface="Consolas"/>
                <a:cs typeface="Consolas"/>
              </a:rPr>
              <a:t>);</a:t>
            </a:r>
          </a:p>
          <a:p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smtClean="0">
                <a:latin typeface="Consolas"/>
                <a:cs typeface="Consolas"/>
              </a:rPr>
              <a:t>		    // error handling</a:t>
            </a:r>
          </a:p>
          <a:p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smtClean="0">
                <a:latin typeface="Consolas"/>
                <a:cs typeface="Consolas"/>
              </a:rPr>
              <a:t>		    </a:t>
            </a:r>
            <a:r>
              <a:rPr lang="en-US" sz="1400" b="1" dirty="0" err="1" smtClean="0">
                <a:latin typeface="Consolas"/>
                <a:cs typeface="Consolas"/>
              </a:rPr>
              <a:t>ixev_set_handler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ctx</a:t>
            </a:r>
            <a:r>
              <a:rPr lang="en-US" sz="1400" dirty="0" smtClean="0">
                <a:latin typeface="Consolas"/>
                <a:cs typeface="Consolas"/>
              </a:rPr>
              <a:t>, </a:t>
            </a:r>
            <a:r>
              <a:rPr lang="en-US" sz="1400" dirty="0" err="1" smtClean="0">
                <a:latin typeface="Consolas"/>
                <a:cs typeface="Consolas"/>
              </a:rPr>
              <a:t>event_handler</a:t>
            </a:r>
            <a:r>
              <a:rPr lang="en-US" sz="1400" dirty="0" smtClean="0">
                <a:latin typeface="Consolas"/>
                <a:cs typeface="Consolas"/>
              </a:rPr>
              <a:t>, EVENT_IN);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		}</a:t>
            </a:r>
          </a:p>
          <a:p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41447"/>
            <a:ext cx="7899308" cy="2222607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latin typeface="Tw Cen MT"/>
                <a:cs typeface="Tw Cen MT"/>
              </a:rPr>
              <a:t>How I learned to Stop Worrying</a:t>
            </a:r>
            <a:br>
              <a:rPr lang="en-US" sz="4200" b="1" dirty="0" smtClean="0">
                <a:latin typeface="Tw Cen MT"/>
                <a:cs typeface="Tw Cen MT"/>
              </a:rPr>
            </a:br>
            <a:r>
              <a:rPr lang="en-US" sz="4200" b="1" dirty="0" smtClean="0"/>
              <a:t>and Love the Operating System</a:t>
            </a:r>
            <a:endParaRPr lang="en-US" sz="4000" b="1" dirty="0">
              <a:latin typeface="Tw Cen MT"/>
              <a:cs typeface="Tw Cen M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98" y="3720182"/>
            <a:ext cx="37719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2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IX System Architecture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429000" y="2266938"/>
            <a:ext cx="1447800" cy="152400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029200" y="2266938"/>
            <a:ext cx="1810158" cy="152400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371600" y="3943338"/>
            <a:ext cx="1810158" cy="71040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Linux</a:t>
            </a:r>
          </a:p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prstClr val="black"/>
                </a:solidFill>
                <a:latin typeface="Calibri"/>
              </a:rPr>
              <a:t>Kernel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381000" y="3829038"/>
            <a:ext cx="7594600" cy="381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381000" y="3943342"/>
            <a:ext cx="944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VMX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Root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480511" y="4003931"/>
            <a:ext cx="786846" cy="59055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Dune Module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1007" y="3086088"/>
            <a:ext cx="1161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VMX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Non-Root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CPL 0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81000" y="3028938"/>
            <a:ext cx="7594600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381007" y="2309272"/>
            <a:ext cx="1161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VMX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Non-Root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CPL 3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810000" y="3891747"/>
            <a:ext cx="685800" cy="1200150"/>
            <a:chOff x="5181600" y="3124200"/>
            <a:chExt cx="685800" cy="1200150"/>
          </a:xfrm>
        </p:grpSpPr>
        <p:grpSp>
          <p:nvGrpSpPr>
            <p:cNvPr id="36" name="Group 35"/>
            <p:cNvGrpSpPr/>
            <p:nvPr/>
          </p:nvGrpSpPr>
          <p:grpSpPr>
            <a:xfrm flipV="1">
              <a:off x="5715000" y="4038600"/>
              <a:ext cx="152400" cy="171450"/>
              <a:chOff x="5029200" y="3962400"/>
              <a:chExt cx="152400" cy="228600"/>
            </a:xfrm>
          </p:grpSpPr>
          <p:sp>
            <p:nvSpPr>
              <p:cNvPr id="66" name="Rectangle 65"/>
              <p:cNvSpPr/>
              <p:nvPr/>
            </p:nvSpPr>
            <p:spPr bwMode="auto">
              <a:xfrm>
                <a:off x="5029200" y="3962400"/>
                <a:ext cx="152400" cy="2286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67" name="Straight Connector 66"/>
              <p:cNvCxnSpPr/>
              <p:nvPr/>
            </p:nvCxnSpPr>
            <p:spPr bwMode="auto">
              <a:xfrm flipV="1">
                <a:off x="50292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Straight Connector 67"/>
              <p:cNvCxnSpPr/>
              <p:nvPr/>
            </p:nvCxnSpPr>
            <p:spPr bwMode="auto">
              <a:xfrm flipV="1">
                <a:off x="51816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>
                <a:off x="5029200" y="3962400"/>
                <a:ext cx="152400" cy="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7" name="Group 36"/>
            <p:cNvGrpSpPr/>
            <p:nvPr/>
          </p:nvGrpSpPr>
          <p:grpSpPr>
            <a:xfrm>
              <a:off x="5181600" y="3924300"/>
              <a:ext cx="152400" cy="171450"/>
              <a:chOff x="5029200" y="3962400"/>
              <a:chExt cx="152400" cy="228600"/>
            </a:xfrm>
          </p:grpSpPr>
          <p:sp>
            <p:nvSpPr>
              <p:cNvPr id="62" name="Rectangle 61"/>
              <p:cNvSpPr/>
              <p:nvPr/>
            </p:nvSpPr>
            <p:spPr bwMode="auto">
              <a:xfrm>
                <a:off x="5029200" y="3962400"/>
                <a:ext cx="152400" cy="2286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63" name="Straight Connector 62"/>
              <p:cNvCxnSpPr/>
              <p:nvPr/>
            </p:nvCxnSpPr>
            <p:spPr bwMode="auto">
              <a:xfrm flipV="1">
                <a:off x="50292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 flipV="1">
                <a:off x="51816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Straight Connector 64"/>
              <p:cNvCxnSpPr/>
              <p:nvPr/>
            </p:nvCxnSpPr>
            <p:spPr bwMode="auto">
              <a:xfrm>
                <a:off x="5029200" y="3962400"/>
                <a:ext cx="152400" cy="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3981450"/>
              <a:ext cx="152400" cy="171450"/>
              <a:chOff x="5029200" y="3962400"/>
              <a:chExt cx="152400" cy="228600"/>
            </a:xfrm>
          </p:grpSpPr>
          <p:sp>
            <p:nvSpPr>
              <p:cNvPr id="58" name="Rectangle 57"/>
              <p:cNvSpPr/>
              <p:nvPr/>
            </p:nvSpPr>
            <p:spPr bwMode="auto">
              <a:xfrm>
                <a:off x="5029200" y="3962400"/>
                <a:ext cx="152400" cy="2286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59" name="Straight Connector 58"/>
              <p:cNvCxnSpPr/>
              <p:nvPr/>
            </p:nvCxnSpPr>
            <p:spPr bwMode="auto">
              <a:xfrm flipV="1">
                <a:off x="50292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" name="Straight Connector 59"/>
              <p:cNvCxnSpPr/>
              <p:nvPr/>
            </p:nvCxnSpPr>
            <p:spPr bwMode="auto">
              <a:xfrm flipV="1">
                <a:off x="51816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>
                <a:off x="5029200" y="3962400"/>
                <a:ext cx="152400" cy="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" name="Group 38"/>
            <p:cNvGrpSpPr/>
            <p:nvPr/>
          </p:nvGrpSpPr>
          <p:grpSpPr>
            <a:xfrm>
              <a:off x="5334000" y="4038600"/>
              <a:ext cx="152400" cy="171450"/>
              <a:chOff x="5029200" y="3962400"/>
              <a:chExt cx="152400" cy="228600"/>
            </a:xfrm>
          </p:grpSpPr>
          <p:sp>
            <p:nvSpPr>
              <p:cNvPr id="54" name="Rectangle 53"/>
              <p:cNvSpPr/>
              <p:nvPr/>
            </p:nvSpPr>
            <p:spPr bwMode="auto">
              <a:xfrm>
                <a:off x="5029200" y="3962400"/>
                <a:ext cx="152400" cy="2286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55" name="Straight Connector 54"/>
              <p:cNvCxnSpPr/>
              <p:nvPr/>
            </p:nvCxnSpPr>
            <p:spPr bwMode="auto">
              <a:xfrm flipV="1">
                <a:off x="50292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 flipV="1">
                <a:off x="51816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5029200" y="3962400"/>
                <a:ext cx="152400" cy="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0" name="Group 39"/>
            <p:cNvGrpSpPr/>
            <p:nvPr/>
          </p:nvGrpSpPr>
          <p:grpSpPr>
            <a:xfrm flipV="1">
              <a:off x="5638800" y="3981450"/>
              <a:ext cx="152400" cy="171450"/>
              <a:chOff x="5029200" y="3962400"/>
              <a:chExt cx="152400" cy="228600"/>
            </a:xfrm>
          </p:grpSpPr>
          <p:sp>
            <p:nvSpPr>
              <p:cNvPr id="50" name="Rectangle 49"/>
              <p:cNvSpPr/>
              <p:nvPr/>
            </p:nvSpPr>
            <p:spPr bwMode="auto">
              <a:xfrm>
                <a:off x="5029200" y="3962400"/>
                <a:ext cx="152400" cy="2286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 bwMode="auto">
              <a:xfrm flipV="1">
                <a:off x="50292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 flipV="1">
                <a:off x="51816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5029200" y="3962400"/>
                <a:ext cx="152400" cy="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1" name="Group 40"/>
            <p:cNvGrpSpPr/>
            <p:nvPr/>
          </p:nvGrpSpPr>
          <p:grpSpPr>
            <a:xfrm flipV="1">
              <a:off x="5562600" y="3924300"/>
              <a:ext cx="152400" cy="171450"/>
              <a:chOff x="5029200" y="3962400"/>
              <a:chExt cx="152400" cy="228600"/>
            </a:xfrm>
          </p:grpSpPr>
          <p:sp>
            <p:nvSpPr>
              <p:cNvPr id="46" name="Rectangle 45"/>
              <p:cNvSpPr/>
              <p:nvPr/>
            </p:nvSpPr>
            <p:spPr bwMode="auto">
              <a:xfrm>
                <a:off x="5029200" y="3962400"/>
                <a:ext cx="152400" cy="2286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 bwMode="auto">
              <a:xfrm flipV="1">
                <a:off x="50292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" name="Straight Connector 47"/>
              <p:cNvCxnSpPr/>
              <p:nvPr/>
            </p:nvCxnSpPr>
            <p:spPr bwMode="auto">
              <a:xfrm flipV="1">
                <a:off x="51816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Straight Connector 48"/>
              <p:cNvCxnSpPr/>
              <p:nvPr/>
            </p:nvCxnSpPr>
            <p:spPr bwMode="auto">
              <a:xfrm>
                <a:off x="5029200" y="3962400"/>
                <a:ext cx="152400" cy="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2" name="Straight Arrow Connector 41"/>
            <p:cNvCxnSpPr>
              <a:stCxn id="62" idx="0"/>
            </p:cNvCxnSpPr>
            <p:nvPr/>
          </p:nvCxnSpPr>
          <p:spPr bwMode="auto">
            <a:xfrm flipV="1">
              <a:off x="5257800" y="3124200"/>
              <a:ext cx="0" cy="800100"/>
            </a:xfrm>
            <a:prstGeom prst="straightConnector1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189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 flipV="1">
              <a:off x="5410200" y="4210050"/>
              <a:ext cx="0" cy="114300"/>
            </a:xfrm>
            <a:prstGeom prst="straightConnector1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189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5791200" y="4210050"/>
              <a:ext cx="0" cy="114300"/>
            </a:xfrm>
            <a:prstGeom prst="straightConnector1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189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5638800" y="3124200"/>
              <a:ext cx="0" cy="800100"/>
            </a:xfrm>
            <a:prstGeom prst="straightConnector1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189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0" name="Group 69"/>
          <p:cNvGrpSpPr/>
          <p:nvPr/>
        </p:nvGrpSpPr>
        <p:grpSpPr>
          <a:xfrm>
            <a:off x="5715000" y="3891747"/>
            <a:ext cx="685800" cy="1200150"/>
            <a:chOff x="5181600" y="3124200"/>
            <a:chExt cx="685800" cy="1200150"/>
          </a:xfrm>
        </p:grpSpPr>
        <p:grpSp>
          <p:nvGrpSpPr>
            <p:cNvPr id="71" name="Group 70"/>
            <p:cNvGrpSpPr/>
            <p:nvPr/>
          </p:nvGrpSpPr>
          <p:grpSpPr>
            <a:xfrm flipV="1">
              <a:off x="5715000" y="4038600"/>
              <a:ext cx="152400" cy="171450"/>
              <a:chOff x="5029200" y="3962400"/>
              <a:chExt cx="152400" cy="228600"/>
            </a:xfrm>
          </p:grpSpPr>
          <p:sp>
            <p:nvSpPr>
              <p:cNvPr id="101" name="Rectangle 100"/>
              <p:cNvSpPr/>
              <p:nvPr/>
            </p:nvSpPr>
            <p:spPr bwMode="auto">
              <a:xfrm>
                <a:off x="5029200" y="3962400"/>
                <a:ext cx="152400" cy="2286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02" name="Straight Connector 101"/>
              <p:cNvCxnSpPr/>
              <p:nvPr/>
            </p:nvCxnSpPr>
            <p:spPr bwMode="auto">
              <a:xfrm flipV="1">
                <a:off x="50292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 bwMode="auto">
              <a:xfrm flipV="1">
                <a:off x="51816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 bwMode="auto">
              <a:xfrm>
                <a:off x="5029200" y="3962400"/>
                <a:ext cx="152400" cy="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2" name="Group 71"/>
            <p:cNvGrpSpPr/>
            <p:nvPr/>
          </p:nvGrpSpPr>
          <p:grpSpPr>
            <a:xfrm>
              <a:off x="5181600" y="3924300"/>
              <a:ext cx="152400" cy="171450"/>
              <a:chOff x="5029200" y="3962400"/>
              <a:chExt cx="152400" cy="228600"/>
            </a:xfrm>
          </p:grpSpPr>
          <p:sp>
            <p:nvSpPr>
              <p:cNvPr id="97" name="Rectangle 96"/>
              <p:cNvSpPr/>
              <p:nvPr/>
            </p:nvSpPr>
            <p:spPr bwMode="auto">
              <a:xfrm>
                <a:off x="5029200" y="3962400"/>
                <a:ext cx="152400" cy="2286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98" name="Straight Connector 97"/>
              <p:cNvCxnSpPr/>
              <p:nvPr/>
            </p:nvCxnSpPr>
            <p:spPr bwMode="auto">
              <a:xfrm flipV="1">
                <a:off x="50292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Connector 98"/>
              <p:cNvCxnSpPr/>
              <p:nvPr/>
            </p:nvCxnSpPr>
            <p:spPr bwMode="auto">
              <a:xfrm flipV="1">
                <a:off x="51816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>
                <a:off x="5029200" y="3962400"/>
                <a:ext cx="152400" cy="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3" name="Group 72"/>
            <p:cNvGrpSpPr/>
            <p:nvPr/>
          </p:nvGrpSpPr>
          <p:grpSpPr>
            <a:xfrm>
              <a:off x="5257800" y="3981450"/>
              <a:ext cx="152400" cy="171450"/>
              <a:chOff x="5029200" y="3962400"/>
              <a:chExt cx="152400" cy="228600"/>
            </a:xfrm>
          </p:grpSpPr>
          <p:sp>
            <p:nvSpPr>
              <p:cNvPr id="93" name="Rectangle 92"/>
              <p:cNvSpPr/>
              <p:nvPr/>
            </p:nvSpPr>
            <p:spPr bwMode="auto">
              <a:xfrm>
                <a:off x="5029200" y="3962400"/>
                <a:ext cx="152400" cy="2286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94" name="Straight Connector 93"/>
              <p:cNvCxnSpPr/>
              <p:nvPr/>
            </p:nvCxnSpPr>
            <p:spPr bwMode="auto">
              <a:xfrm flipV="1">
                <a:off x="50292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 flipV="1">
                <a:off x="51816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>
                <a:off x="5029200" y="3962400"/>
                <a:ext cx="152400" cy="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4" name="Group 73"/>
            <p:cNvGrpSpPr/>
            <p:nvPr/>
          </p:nvGrpSpPr>
          <p:grpSpPr>
            <a:xfrm>
              <a:off x="5334000" y="4038600"/>
              <a:ext cx="152400" cy="171450"/>
              <a:chOff x="5029200" y="3962400"/>
              <a:chExt cx="152400" cy="228600"/>
            </a:xfrm>
          </p:grpSpPr>
          <p:sp>
            <p:nvSpPr>
              <p:cNvPr id="89" name="Rectangle 88"/>
              <p:cNvSpPr/>
              <p:nvPr/>
            </p:nvSpPr>
            <p:spPr bwMode="auto">
              <a:xfrm>
                <a:off x="5029200" y="3962400"/>
                <a:ext cx="152400" cy="2286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90" name="Straight Connector 89"/>
              <p:cNvCxnSpPr/>
              <p:nvPr/>
            </p:nvCxnSpPr>
            <p:spPr bwMode="auto">
              <a:xfrm flipV="1">
                <a:off x="50292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Straight Connector 90"/>
              <p:cNvCxnSpPr/>
              <p:nvPr/>
            </p:nvCxnSpPr>
            <p:spPr bwMode="auto">
              <a:xfrm flipV="1">
                <a:off x="51816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Straight Connector 91"/>
              <p:cNvCxnSpPr/>
              <p:nvPr/>
            </p:nvCxnSpPr>
            <p:spPr bwMode="auto">
              <a:xfrm>
                <a:off x="5029200" y="3962400"/>
                <a:ext cx="152400" cy="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5" name="Group 74"/>
            <p:cNvGrpSpPr/>
            <p:nvPr/>
          </p:nvGrpSpPr>
          <p:grpSpPr>
            <a:xfrm flipV="1">
              <a:off x="5638800" y="3981450"/>
              <a:ext cx="152400" cy="171450"/>
              <a:chOff x="5029200" y="3962400"/>
              <a:chExt cx="152400" cy="228600"/>
            </a:xfrm>
          </p:grpSpPr>
          <p:sp>
            <p:nvSpPr>
              <p:cNvPr id="85" name="Rectangle 84"/>
              <p:cNvSpPr/>
              <p:nvPr/>
            </p:nvSpPr>
            <p:spPr bwMode="auto">
              <a:xfrm>
                <a:off x="5029200" y="3962400"/>
                <a:ext cx="152400" cy="2286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 bwMode="auto">
              <a:xfrm flipV="1">
                <a:off x="50292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 bwMode="auto">
              <a:xfrm flipV="1">
                <a:off x="51816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 bwMode="auto">
              <a:xfrm>
                <a:off x="5029200" y="3962400"/>
                <a:ext cx="152400" cy="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6" name="Group 75"/>
            <p:cNvGrpSpPr/>
            <p:nvPr/>
          </p:nvGrpSpPr>
          <p:grpSpPr>
            <a:xfrm flipV="1">
              <a:off x="5562600" y="3924300"/>
              <a:ext cx="152400" cy="171450"/>
              <a:chOff x="5029200" y="3962400"/>
              <a:chExt cx="152400" cy="228600"/>
            </a:xfrm>
          </p:grpSpPr>
          <p:sp>
            <p:nvSpPr>
              <p:cNvPr id="81" name="Rectangle 80"/>
              <p:cNvSpPr/>
              <p:nvPr/>
            </p:nvSpPr>
            <p:spPr bwMode="auto">
              <a:xfrm>
                <a:off x="5029200" y="3962400"/>
                <a:ext cx="152400" cy="2286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82" name="Straight Connector 81"/>
              <p:cNvCxnSpPr/>
              <p:nvPr/>
            </p:nvCxnSpPr>
            <p:spPr bwMode="auto">
              <a:xfrm flipV="1">
                <a:off x="50292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3" name="Straight Connector 82"/>
              <p:cNvCxnSpPr/>
              <p:nvPr/>
            </p:nvCxnSpPr>
            <p:spPr bwMode="auto">
              <a:xfrm flipV="1">
                <a:off x="5181600" y="3962400"/>
                <a:ext cx="0" cy="22860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>
                <a:off x="5029200" y="3962400"/>
                <a:ext cx="152400" cy="0"/>
              </a:xfrm>
              <a:prstGeom prst="line">
                <a:avLst/>
              </a:prstGeom>
              <a:gradFill rotWithShape="1">
                <a:gsLst>
                  <a:gs pos="0">
                    <a:srgbClr val="4D4D4D"/>
                  </a:gs>
                  <a:gs pos="50000">
                    <a:schemeClr val="bg1"/>
                  </a:gs>
                  <a:gs pos="100000">
                    <a:srgbClr val="4D4D4D"/>
                  </a:gs>
                </a:gsLst>
                <a:lin ang="18900000" scaled="1"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7" name="Straight Arrow Connector 76"/>
            <p:cNvCxnSpPr>
              <a:stCxn id="97" idx="0"/>
            </p:cNvCxnSpPr>
            <p:nvPr/>
          </p:nvCxnSpPr>
          <p:spPr bwMode="auto">
            <a:xfrm flipV="1">
              <a:off x="5257800" y="3124200"/>
              <a:ext cx="0" cy="800100"/>
            </a:xfrm>
            <a:prstGeom prst="straightConnector1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189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 bwMode="auto">
            <a:xfrm flipV="1">
              <a:off x="5410200" y="4210050"/>
              <a:ext cx="0" cy="114300"/>
            </a:xfrm>
            <a:prstGeom prst="straightConnector1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189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 bwMode="auto">
            <a:xfrm>
              <a:off x="5791200" y="4210050"/>
              <a:ext cx="0" cy="114300"/>
            </a:xfrm>
            <a:prstGeom prst="straightConnector1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189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Straight Arrow Connector 79"/>
            <p:cNvCxnSpPr/>
            <p:nvPr/>
          </p:nvCxnSpPr>
          <p:spPr bwMode="auto">
            <a:xfrm>
              <a:off x="5638800" y="3124200"/>
              <a:ext cx="0" cy="800100"/>
            </a:xfrm>
            <a:prstGeom prst="straightConnector1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189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5" name="TextBox 104"/>
          <p:cNvSpPr txBox="1"/>
          <p:nvPr/>
        </p:nvSpPr>
        <p:spPr>
          <a:xfrm>
            <a:off x="3581400" y="5034747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NICs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3581400" y="1885938"/>
            <a:ext cx="1066800" cy="304800"/>
            <a:chOff x="3581400" y="1276350"/>
            <a:chExt cx="1066800" cy="304800"/>
          </a:xfrm>
        </p:grpSpPr>
        <p:sp>
          <p:nvSpPr>
            <p:cNvPr id="107" name="Rounded Rectangle 106"/>
            <p:cNvSpPr/>
            <p:nvPr/>
          </p:nvSpPr>
          <p:spPr bwMode="auto">
            <a:xfrm>
              <a:off x="3581400" y="1276350"/>
              <a:ext cx="304800" cy="304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tx1"/>
                  </a:solidFill>
                  <a:latin typeface="Tw Cen MT"/>
                  <a:cs typeface="Tw Cen MT"/>
                </a:rPr>
                <a:t>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/>
                <a:cs typeface="Tw Cen MT"/>
              </a:endParaRPr>
            </a:p>
          </p:txBody>
        </p:sp>
        <p:sp>
          <p:nvSpPr>
            <p:cNvPr id="108" name="Rounded Rectangle 107"/>
            <p:cNvSpPr/>
            <p:nvPr/>
          </p:nvSpPr>
          <p:spPr bwMode="auto">
            <a:xfrm>
              <a:off x="3962400" y="1276350"/>
              <a:ext cx="304800" cy="304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tx1"/>
                  </a:solidFill>
                  <a:latin typeface="Tw Cen MT"/>
                  <a:cs typeface="Tw Cen MT"/>
                </a:rPr>
                <a:t>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/>
                <a:cs typeface="Tw Cen MT"/>
              </a:endParaRPr>
            </a:p>
          </p:txBody>
        </p:sp>
        <p:sp>
          <p:nvSpPr>
            <p:cNvPr id="109" name="Rounded Rectangle 108"/>
            <p:cNvSpPr/>
            <p:nvPr/>
          </p:nvSpPr>
          <p:spPr bwMode="auto">
            <a:xfrm>
              <a:off x="4343400" y="1276350"/>
              <a:ext cx="304800" cy="304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tx1"/>
                  </a:solidFill>
                  <a:latin typeface="Tw Cen MT"/>
                  <a:cs typeface="Tw Cen MT"/>
                </a:rPr>
                <a:t>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/>
                <a:cs typeface="Tw Cen MT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181600" y="1885938"/>
            <a:ext cx="1447800" cy="304800"/>
            <a:chOff x="5181600" y="1276350"/>
            <a:chExt cx="1447800" cy="304800"/>
          </a:xfrm>
        </p:grpSpPr>
        <p:sp>
          <p:nvSpPr>
            <p:cNvPr id="111" name="Rounded Rectangle 110"/>
            <p:cNvSpPr/>
            <p:nvPr/>
          </p:nvSpPr>
          <p:spPr bwMode="auto">
            <a:xfrm>
              <a:off x="5181600" y="1276350"/>
              <a:ext cx="304800" cy="304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tx1"/>
                  </a:solidFill>
                  <a:latin typeface="Tw Cen MT"/>
                  <a:cs typeface="Tw Cen MT"/>
                </a:rPr>
                <a:t>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/>
                <a:cs typeface="Tw Cen MT"/>
              </a:endParaRPr>
            </a:p>
          </p:txBody>
        </p:sp>
        <p:sp>
          <p:nvSpPr>
            <p:cNvPr id="112" name="Rounded Rectangle 111"/>
            <p:cNvSpPr/>
            <p:nvPr/>
          </p:nvSpPr>
          <p:spPr bwMode="auto">
            <a:xfrm>
              <a:off x="5562600" y="1276350"/>
              <a:ext cx="304800" cy="304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tx1"/>
                  </a:solidFill>
                  <a:latin typeface="Tw Cen MT"/>
                  <a:cs typeface="Tw Cen MT"/>
                </a:rPr>
                <a:t>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/>
                <a:cs typeface="Tw Cen MT"/>
              </a:endParaRPr>
            </a:p>
          </p:txBody>
        </p:sp>
        <p:sp>
          <p:nvSpPr>
            <p:cNvPr id="113" name="Rounded Rectangle 112"/>
            <p:cNvSpPr/>
            <p:nvPr/>
          </p:nvSpPr>
          <p:spPr bwMode="auto">
            <a:xfrm>
              <a:off x="5943600" y="1276350"/>
              <a:ext cx="304800" cy="304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tx1"/>
                  </a:solidFill>
                  <a:latin typeface="Tw Cen MT"/>
                  <a:cs typeface="Tw Cen MT"/>
                </a:rPr>
                <a:t>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/>
                <a:cs typeface="Tw Cen MT"/>
              </a:endParaRPr>
            </a:p>
          </p:txBody>
        </p:sp>
        <p:sp>
          <p:nvSpPr>
            <p:cNvPr id="114" name="Rounded Rectangle 113"/>
            <p:cNvSpPr/>
            <p:nvPr/>
          </p:nvSpPr>
          <p:spPr bwMode="auto">
            <a:xfrm>
              <a:off x="6324600" y="1276350"/>
              <a:ext cx="304800" cy="304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tx1"/>
                  </a:solidFill>
                  <a:latin typeface="Tw Cen MT"/>
                  <a:cs typeface="Tw Cen MT"/>
                </a:rPr>
                <a:t>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/>
                <a:cs typeface="Tw Cen MT"/>
              </a:endParaRPr>
            </a:p>
          </p:txBody>
        </p:sp>
      </p:grpSp>
      <p:sp>
        <p:nvSpPr>
          <p:cNvPr id="115" name="Rounded Rectangle 114"/>
          <p:cNvSpPr/>
          <p:nvPr/>
        </p:nvSpPr>
        <p:spPr bwMode="auto">
          <a:xfrm>
            <a:off x="3581400" y="3105138"/>
            <a:ext cx="1143000" cy="609600"/>
          </a:xfrm>
          <a:prstGeom prst="roundRect">
            <a:avLst>
              <a:gd name="adj" fmla="val 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solidFill>
                <a:schemeClr val="tx1"/>
              </a:solidFill>
              <a:latin typeface="Tw Cen MT"/>
              <a:cs typeface="Tw Cen M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Tw Cen MT"/>
                <a:cs typeface="Tw Cen MT"/>
              </a:rPr>
              <a:t>IX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tx1"/>
                </a:solidFill>
                <a:latin typeface="Tw Cen MT"/>
                <a:cs typeface="Tw Cen MT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Tw Cen MT"/>
                <a:cs typeface="Tw Cen MT"/>
              </a:rPr>
              <a:t>Driver+TCP</a:t>
            </a:r>
            <a:r>
              <a:rPr lang="en-US" sz="1200" dirty="0" smtClean="0">
                <a:solidFill>
                  <a:schemeClr val="tx1"/>
                </a:solidFill>
                <a:latin typeface="Tw Cen MT"/>
                <a:cs typeface="Tw Cen MT"/>
              </a:rPr>
              <a:t>/IP)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/>
              <a:cs typeface="Tw Cen MT"/>
            </a:endParaRPr>
          </a:p>
        </p:txBody>
      </p:sp>
      <p:sp>
        <p:nvSpPr>
          <p:cNvPr id="116" name="Rounded Rectangle 115"/>
          <p:cNvSpPr/>
          <p:nvPr/>
        </p:nvSpPr>
        <p:spPr bwMode="auto">
          <a:xfrm>
            <a:off x="5257800" y="3105138"/>
            <a:ext cx="1447800" cy="609600"/>
          </a:xfrm>
          <a:prstGeom prst="roundRect">
            <a:avLst>
              <a:gd name="adj" fmla="val 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solidFill>
                <a:schemeClr val="tx1"/>
              </a:solidFill>
              <a:latin typeface="Tw Cen MT"/>
              <a:cs typeface="Tw Cen M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Tw Cen MT"/>
                <a:cs typeface="Tw Cen MT"/>
              </a:rPr>
              <a:t>IX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tx1"/>
                </a:solidFill>
                <a:latin typeface="Tw Cen MT"/>
                <a:cs typeface="Tw Cen MT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Tw Cen MT"/>
                <a:cs typeface="Tw Cen MT"/>
              </a:rPr>
              <a:t>Driver+TCP</a:t>
            </a:r>
            <a:r>
              <a:rPr lang="en-US" sz="1200" dirty="0" smtClean="0">
                <a:solidFill>
                  <a:schemeClr val="tx1"/>
                </a:solidFill>
                <a:latin typeface="Tw Cen MT"/>
                <a:cs typeface="Tw Cen MT"/>
              </a:rPr>
              <a:t>/IP)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/>
              <a:cs typeface="Tw Cen MT"/>
            </a:endParaRPr>
          </a:p>
        </p:txBody>
      </p:sp>
      <p:sp>
        <p:nvSpPr>
          <p:cNvPr id="117" name="Rounded Rectangle 116"/>
          <p:cNvSpPr/>
          <p:nvPr/>
        </p:nvSpPr>
        <p:spPr bwMode="auto">
          <a:xfrm>
            <a:off x="3581400" y="2724138"/>
            <a:ext cx="1143000" cy="228600"/>
          </a:xfrm>
          <a:prstGeom prst="roundRect">
            <a:avLst>
              <a:gd name="adj" fmla="val 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solidFill>
                <a:schemeClr val="tx1"/>
              </a:solidFill>
              <a:latin typeface="Tw Cen MT"/>
              <a:cs typeface="Tw Cen M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tx1"/>
                </a:solidFill>
                <a:latin typeface="Tw Cen MT"/>
                <a:cs typeface="Tw Cen MT"/>
              </a:rPr>
              <a:t>libIX</a:t>
            </a:r>
            <a:endParaRPr lang="en-US" sz="1200" dirty="0" smtClean="0">
              <a:solidFill>
                <a:schemeClr val="tx1"/>
              </a:solidFill>
              <a:latin typeface="Tw Cen MT"/>
              <a:cs typeface="Tw Cen M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/>
              <a:cs typeface="Tw Cen MT"/>
            </a:endParaRPr>
          </a:p>
        </p:txBody>
      </p:sp>
      <p:sp>
        <p:nvSpPr>
          <p:cNvPr id="118" name="Rounded Rectangle 117"/>
          <p:cNvSpPr/>
          <p:nvPr/>
        </p:nvSpPr>
        <p:spPr bwMode="auto">
          <a:xfrm>
            <a:off x="3581400" y="2343138"/>
            <a:ext cx="1143000" cy="304800"/>
          </a:xfrm>
          <a:prstGeom prst="roundRect">
            <a:avLst>
              <a:gd name="adj" fmla="val 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solidFill>
                <a:schemeClr val="tx1"/>
              </a:solidFill>
              <a:latin typeface="Tw Cen MT"/>
              <a:cs typeface="Tw Cen M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tx1"/>
                </a:solidFill>
                <a:latin typeface="Tw Cen MT"/>
                <a:cs typeface="Tw Cen MT"/>
              </a:rPr>
              <a:t>httpd</a:t>
            </a:r>
            <a:endParaRPr lang="en-US" sz="1200" dirty="0" smtClean="0">
              <a:solidFill>
                <a:schemeClr val="tx1"/>
              </a:solidFill>
              <a:latin typeface="Tw Cen MT"/>
              <a:cs typeface="Tw Cen M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/>
              <a:cs typeface="Tw Cen MT"/>
            </a:endParaRPr>
          </a:p>
        </p:txBody>
      </p:sp>
      <p:sp>
        <p:nvSpPr>
          <p:cNvPr id="119" name="Rounded Rectangle 118"/>
          <p:cNvSpPr/>
          <p:nvPr/>
        </p:nvSpPr>
        <p:spPr bwMode="auto">
          <a:xfrm>
            <a:off x="5257800" y="2724138"/>
            <a:ext cx="1371600" cy="228600"/>
          </a:xfrm>
          <a:prstGeom prst="roundRect">
            <a:avLst>
              <a:gd name="adj" fmla="val 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solidFill>
                <a:schemeClr val="tx1"/>
              </a:solidFill>
              <a:latin typeface="Tw Cen MT"/>
              <a:cs typeface="Tw Cen M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tx1"/>
                </a:solidFill>
                <a:latin typeface="Tw Cen MT"/>
                <a:cs typeface="Tw Cen MT"/>
              </a:rPr>
              <a:t>libIX</a:t>
            </a:r>
            <a:endParaRPr lang="en-US" sz="1200" dirty="0" smtClean="0">
              <a:solidFill>
                <a:schemeClr val="tx1"/>
              </a:solidFill>
              <a:latin typeface="Tw Cen MT"/>
              <a:cs typeface="Tw Cen M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/>
              <a:cs typeface="Tw Cen MT"/>
            </a:endParaRPr>
          </a:p>
        </p:txBody>
      </p:sp>
      <p:sp>
        <p:nvSpPr>
          <p:cNvPr id="120" name="Rounded Rectangle 119"/>
          <p:cNvSpPr/>
          <p:nvPr/>
        </p:nvSpPr>
        <p:spPr bwMode="auto">
          <a:xfrm>
            <a:off x="5257800" y="2343138"/>
            <a:ext cx="1371600" cy="304800"/>
          </a:xfrm>
          <a:prstGeom prst="roundRect">
            <a:avLst>
              <a:gd name="adj" fmla="val 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solidFill>
                <a:schemeClr val="tx1"/>
              </a:solidFill>
              <a:latin typeface="Tw Cen MT"/>
              <a:cs typeface="Tw Cen M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tx1"/>
                </a:solidFill>
                <a:latin typeface="Tw Cen MT"/>
                <a:cs typeface="Tw Cen MT"/>
              </a:rPr>
              <a:t>memcached</a:t>
            </a:r>
            <a:endParaRPr lang="en-US" sz="1200" dirty="0" smtClean="0">
              <a:solidFill>
                <a:schemeClr val="tx1"/>
              </a:solidFill>
              <a:latin typeface="Tw Cen MT"/>
              <a:cs typeface="Tw Cen M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/>
              <a:cs typeface="Tw Cen MT"/>
            </a:endParaRPr>
          </a:p>
        </p:txBody>
      </p:sp>
      <p:sp>
        <p:nvSpPr>
          <p:cNvPr id="124" name="Rectangular Callout 123"/>
          <p:cNvSpPr/>
          <p:nvPr/>
        </p:nvSpPr>
        <p:spPr bwMode="auto">
          <a:xfrm>
            <a:off x="914400" y="1962138"/>
            <a:ext cx="1905000" cy="381000"/>
          </a:xfrm>
          <a:prstGeom prst="wedgeRectCallout">
            <a:avLst>
              <a:gd name="adj1" fmla="val 78325"/>
              <a:gd name="adj2" fmla="val 18942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/>
                <a:cs typeface="Tw Cen MT"/>
              </a:rPr>
              <a:t>3-way protection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5" name="Rectangular Callout 124"/>
          <p:cNvSpPr/>
          <p:nvPr/>
        </p:nvSpPr>
        <p:spPr bwMode="auto">
          <a:xfrm>
            <a:off x="149420" y="4996474"/>
            <a:ext cx="2593780" cy="1011782"/>
          </a:xfrm>
          <a:prstGeom prst="wedgeRectCallout">
            <a:avLst>
              <a:gd name="adj1" fmla="val 51764"/>
              <a:gd name="adj2" fmla="val -82871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/>
                <a:cs typeface="Tw Cen MT"/>
              </a:rPr>
              <a:t>Control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/>
                <a:cs typeface="Tw Cen MT"/>
              </a:rPr>
              <a:t> plane for coarse-grain resource assignment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w Cen MT"/>
                <a:cs typeface="Tw Cen MT"/>
              </a:rPr>
              <a:t>Full API compatibility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33E9C22-9B2B-1149-A9D9-1A86A16611D7}" type="slidenum">
              <a:rPr lang="en-US" smtClean="0"/>
              <a:t>20</a:t>
            </a:fld>
            <a:endParaRPr lang="en-US" dirty="0"/>
          </a:p>
        </p:txBody>
      </p:sp>
      <p:sp>
        <p:nvSpPr>
          <p:cNvPr id="122" name="Rounded Rectangle 121"/>
          <p:cNvSpPr/>
          <p:nvPr/>
        </p:nvSpPr>
        <p:spPr bwMode="auto">
          <a:xfrm>
            <a:off x="5257800" y="3112705"/>
            <a:ext cx="1447800" cy="609600"/>
          </a:xfrm>
          <a:prstGeom prst="roundRect">
            <a:avLst>
              <a:gd name="adj" fmla="val 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solidFill>
                <a:schemeClr val="tx1"/>
              </a:solidFill>
              <a:latin typeface="Tw Cen MT"/>
              <a:cs typeface="Tw Cen M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Tw Cen MT"/>
                <a:cs typeface="Tw Cen MT"/>
              </a:rPr>
              <a:t>IX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tx1"/>
                </a:solidFill>
                <a:latin typeface="Tw Cen MT"/>
                <a:cs typeface="Tw Cen MT"/>
              </a:rPr>
              <a:t>Custom Transport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/>
              <a:cs typeface="Tw Cen MT"/>
            </a:endParaRP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257800" y="2724138"/>
            <a:ext cx="1371600" cy="228600"/>
          </a:xfrm>
          <a:prstGeom prst="roundRect">
            <a:avLst>
              <a:gd name="adj" fmla="val 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solidFill>
                <a:schemeClr val="tx1"/>
              </a:solidFill>
              <a:latin typeface="Tw Cen MT"/>
              <a:cs typeface="Tw Cen M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b="1" dirty="0" smtClean="0">
                <a:solidFill>
                  <a:schemeClr val="tx1"/>
                </a:solidFill>
                <a:latin typeface="Tw Cen MT"/>
                <a:cs typeface="Tw Cen MT"/>
              </a:rPr>
              <a:t>Custom Runtime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/>
              <a:cs typeface="Tw Cen MT"/>
            </a:endParaRPr>
          </a:p>
        </p:txBody>
      </p:sp>
      <p:sp>
        <p:nvSpPr>
          <p:cNvPr id="126" name="Rectangular Callout 125"/>
          <p:cNvSpPr/>
          <p:nvPr/>
        </p:nvSpPr>
        <p:spPr bwMode="auto">
          <a:xfrm>
            <a:off x="7342949" y="2184579"/>
            <a:ext cx="1654869" cy="647760"/>
          </a:xfrm>
          <a:prstGeom prst="wedgeRectCallout">
            <a:avLst>
              <a:gd name="adj1" fmla="val -87627"/>
              <a:gd name="adj2" fmla="val 81354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w Cen MT"/>
                <a:cs typeface="Tw Cen MT"/>
              </a:rPr>
              <a:t>Domain-specific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w Cen MT"/>
                <a:cs typeface="Tw Cen MT"/>
              </a:rPr>
              <a:t> I/O stack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/>
              <a:cs typeface="Tw Cen M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692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9" grpId="0" animBg="1"/>
      <p:bldP spid="105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4" grpId="0" animBg="1"/>
      <p:bldP spid="125" grpId="0" animBg="1"/>
      <p:bldP spid="122" grpId="0" animBg="1"/>
      <p:bldP spid="123" grpId="0" animBg="1"/>
      <p:bldP spid="1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IX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support is based on LWIP</a:t>
            </a:r>
          </a:p>
          <a:p>
            <a:pPr lvl="1"/>
            <a:r>
              <a:rPr lang="en-US" dirty="0"/>
              <a:t>Not yet optimized</a:t>
            </a:r>
          </a:p>
          <a:p>
            <a:r>
              <a:rPr lang="en-US" dirty="0"/>
              <a:t>Kernel built on top of Dune [</a:t>
            </a:r>
            <a:r>
              <a:rPr lang="en-US" dirty="0" smtClean="0"/>
              <a:t>OSDI’12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Privileged HW access inside a normal Linux process</a:t>
            </a:r>
          </a:p>
          <a:p>
            <a:r>
              <a:rPr lang="en-US" dirty="0"/>
              <a:t>Currently supports Intel 10 </a:t>
            </a:r>
            <a:r>
              <a:rPr lang="en-US" dirty="0" err="1"/>
              <a:t>GbE</a:t>
            </a:r>
            <a:endParaRPr lang="en-US" dirty="0"/>
          </a:p>
          <a:p>
            <a:pPr lvl="1"/>
            <a:r>
              <a:rPr lang="en-US" dirty="0"/>
              <a:t>Working on additional </a:t>
            </a:r>
            <a:r>
              <a:rPr lang="en-US" dirty="0" smtClean="0"/>
              <a:t>drivers</a:t>
            </a:r>
            <a:endParaRPr lang="en-US" dirty="0"/>
          </a:p>
          <a:p>
            <a:r>
              <a:rPr lang="en-US" dirty="0" smtClean="0"/>
              <a:t>37K SLOC</a:t>
            </a:r>
          </a:p>
          <a:p>
            <a:pPr lvl="1"/>
            <a:r>
              <a:rPr lang="en-US" dirty="0" smtClean="0"/>
              <a:t>43% driver, 23% LWIP TCP, 16% Dune, 18% new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Configuration</a:t>
            </a:r>
          </a:p>
          <a:p>
            <a:pPr lvl="1"/>
            <a:r>
              <a:rPr lang="en-US" dirty="0" smtClean="0"/>
              <a:t>Six-core Intel </a:t>
            </a:r>
            <a:r>
              <a:rPr lang="en-US" dirty="0" err="1" smtClean="0"/>
              <a:t>SandyBridge</a:t>
            </a:r>
            <a:r>
              <a:rPr lang="en-US" dirty="0" smtClean="0"/>
              <a:t> E5</a:t>
            </a:r>
            <a:r>
              <a:rPr lang="en-US" dirty="0"/>
              <a:t>-</a:t>
            </a:r>
            <a:r>
              <a:rPr lang="en-US" dirty="0" smtClean="0"/>
              <a:t>2630 @ 2.3 GHZ</a:t>
            </a:r>
          </a:p>
          <a:p>
            <a:pPr lvl="1"/>
            <a:r>
              <a:rPr lang="it-IT" dirty="0"/>
              <a:t>Intel 82599EB 10GbE </a:t>
            </a:r>
            <a:r>
              <a:rPr lang="it-IT" dirty="0" smtClean="0"/>
              <a:t> NIC</a:t>
            </a:r>
            <a:endParaRPr lang="it-IT" dirty="0"/>
          </a:p>
          <a:p>
            <a:pPr lvl="1"/>
            <a:r>
              <a:rPr lang="pl-PL" dirty="0" err="1" smtClean="0"/>
              <a:t>Arista</a:t>
            </a:r>
            <a:r>
              <a:rPr lang="pl-PL" dirty="0" smtClean="0"/>
              <a:t> </a:t>
            </a:r>
            <a:r>
              <a:rPr lang="pl-PL" dirty="0"/>
              <a:t>7050S-64 </a:t>
            </a:r>
            <a:r>
              <a:rPr lang="pl-PL" dirty="0" err="1" smtClean="0"/>
              <a:t>switch</a:t>
            </a:r>
            <a:endParaRPr lang="pl-PL" dirty="0" smtClean="0"/>
          </a:p>
          <a:p>
            <a:pPr lvl="1"/>
            <a:endParaRPr lang="pl-PL" dirty="0" smtClean="0"/>
          </a:p>
          <a:p>
            <a:r>
              <a:rPr lang="pl-PL" dirty="0" err="1" smtClean="0"/>
              <a:t>Comparison</a:t>
            </a:r>
            <a:endParaRPr lang="pl-PL" dirty="0" smtClean="0"/>
          </a:p>
          <a:p>
            <a:pPr lvl="1"/>
            <a:r>
              <a:rPr lang="pl-PL" dirty="0" smtClean="0"/>
              <a:t>Linux </a:t>
            </a:r>
            <a:r>
              <a:rPr lang="pl-PL" dirty="0" err="1" smtClean="0"/>
              <a:t>Kernel</a:t>
            </a:r>
            <a:r>
              <a:rPr lang="pl-PL" dirty="0" smtClean="0"/>
              <a:t> 3.11carefully </a:t>
            </a:r>
            <a:r>
              <a:rPr lang="pl-PL" dirty="0" err="1" smtClean="0"/>
              <a:t>tuned</a:t>
            </a:r>
            <a:r>
              <a:rPr lang="pl-PL" dirty="0" smtClean="0"/>
              <a:t> for performance</a:t>
            </a:r>
            <a:endParaRPr lang="pl-PL" dirty="0"/>
          </a:p>
          <a:p>
            <a:pPr lvl="2"/>
            <a:r>
              <a:rPr lang="pl-PL" dirty="0" err="1"/>
              <a:t>T</a:t>
            </a:r>
            <a:r>
              <a:rPr lang="pl-PL" dirty="0" err="1" smtClean="0"/>
              <a:t>hread</a:t>
            </a:r>
            <a:r>
              <a:rPr lang="pl-PL" dirty="0" smtClean="0"/>
              <a:t> </a:t>
            </a:r>
            <a:r>
              <a:rPr lang="pl-PL" dirty="0" err="1" smtClean="0"/>
              <a:t>pinning</a:t>
            </a:r>
            <a:r>
              <a:rPr lang="pl-PL" dirty="0" smtClean="0"/>
              <a:t>, </a:t>
            </a:r>
            <a:r>
              <a:rPr lang="pl-PL" dirty="0" err="1" smtClean="0"/>
              <a:t>flow-affinity</a:t>
            </a:r>
            <a:r>
              <a:rPr lang="pl-PL" dirty="0" smtClean="0"/>
              <a:t> </a:t>
            </a:r>
            <a:r>
              <a:rPr lang="pl-PL" dirty="0" err="1" smtClean="0"/>
              <a:t>interrupt</a:t>
            </a:r>
            <a:r>
              <a:rPr lang="pl-PL" dirty="0" smtClean="0"/>
              <a:t> </a:t>
            </a:r>
            <a:r>
              <a:rPr lang="pl-PL" dirty="0" err="1" smtClean="0"/>
              <a:t>distribution</a:t>
            </a:r>
            <a:endParaRPr lang="pl-PL" dirty="0" smtClean="0"/>
          </a:p>
          <a:p>
            <a:pPr lvl="1"/>
            <a:r>
              <a:rPr lang="pl-PL" dirty="0" err="1" smtClean="0"/>
              <a:t>mTCP</a:t>
            </a:r>
            <a:r>
              <a:rPr lang="pl-PL" dirty="0" smtClean="0"/>
              <a:t>, a high performance </a:t>
            </a:r>
            <a:r>
              <a:rPr lang="pl-PL" dirty="0" err="1" smtClean="0"/>
              <a:t>kernel</a:t>
            </a:r>
            <a:r>
              <a:rPr lang="pl-PL" dirty="0" smtClean="0"/>
              <a:t>-bypass </a:t>
            </a:r>
            <a:r>
              <a:rPr lang="pl-PL" dirty="0" err="1" smtClean="0"/>
              <a:t>stack</a:t>
            </a:r>
            <a:r>
              <a:rPr lang="pl-PL" dirty="0"/>
              <a:t> [</a:t>
            </a:r>
            <a:r>
              <a:rPr lang="pl-PL" dirty="0" smtClean="0"/>
              <a:t>NSDI’14</a:t>
            </a:r>
            <a:r>
              <a:rPr lang="pl-PL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95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Unloaded TCP Latency: 64B Messages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6130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24664" y="4421199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22.2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13200" y="1762668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92.0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03331" y="503080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6.1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5859418" y="3773439"/>
            <a:ext cx="1504878" cy="647760"/>
          </a:xfrm>
          <a:prstGeom prst="wedgeRectCallout">
            <a:avLst>
              <a:gd name="adj1" fmla="val -56670"/>
              <a:gd name="adj2" fmla="val 15219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w Cen MT"/>
                <a:cs typeface="Tw Cen MT"/>
              </a:rPr>
              <a:t>3x reduction over Linux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/>
              <a:cs typeface="Tw Cen M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6198305" y="2132000"/>
            <a:ext cx="1870401" cy="647760"/>
          </a:xfrm>
          <a:prstGeom prst="wedgeRectCallout">
            <a:avLst>
              <a:gd name="adj1" fmla="val -118095"/>
              <a:gd name="adj2" fmla="val -7680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w Cen MT"/>
                <a:cs typeface="Tw Cen MT"/>
              </a:rPr>
              <a:t>Kernel bypass not a panacea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/>
              <a:cs typeface="Tw Cen M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0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Throughput: 64B Messages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3657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60130" y="495986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4796" y="3655994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3.25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37195" y="1827197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7.07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2760130" y="1950578"/>
            <a:ext cx="1870401" cy="647760"/>
          </a:xfrm>
          <a:prstGeom prst="wedgeRectCallout">
            <a:avLst>
              <a:gd name="adj1" fmla="val 43961"/>
              <a:gd name="adj2" fmla="val 214801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w Cen MT"/>
                <a:cs typeface="Tw Cen MT"/>
              </a:rPr>
              <a:t>Kernel bypass not a panacea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/>
              <a:cs typeface="Tw Cen M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6798632" y="1950578"/>
            <a:ext cx="1888168" cy="647760"/>
          </a:xfrm>
          <a:prstGeom prst="wedgeRectCallout">
            <a:avLst>
              <a:gd name="adj1" fmla="val -87187"/>
              <a:gd name="adj2" fmla="val -3891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w Cen MT"/>
                <a:cs typeface="Tw Cen MT"/>
              </a:rPr>
              <a:t>&gt;10x increase over Linux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/>
              <a:cs typeface="Tw Cen M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66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r>
              <a:rPr lang="en-US" dirty="0" smtClean="0"/>
              <a:t> Performance (TCP)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memcached_per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00" y="1209740"/>
            <a:ext cx="8686800" cy="521208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964267" y="4504267"/>
            <a:ext cx="4233333" cy="16933"/>
          </a:xfrm>
          <a:prstGeom prst="straightConnector1">
            <a:avLst/>
          </a:prstGeom>
          <a:ln cap="flat">
            <a:solidFill>
              <a:srgbClr val="800000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59593" y="3700333"/>
            <a:ext cx="2698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00000"/>
                </a:solidFill>
              </a:rPr>
              <a:t>7x Improvement </a:t>
            </a:r>
          </a:p>
          <a:p>
            <a:pPr algn="ctr"/>
            <a:r>
              <a:rPr lang="en-US" sz="2400" b="1" dirty="0" smtClean="0">
                <a:solidFill>
                  <a:srgbClr val="800000"/>
                </a:solidFill>
              </a:rPr>
              <a:t>@ 100 us 99.9</a:t>
            </a:r>
            <a:r>
              <a:rPr lang="en-US" sz="2400" b="1" baseline="30000" dirty="0" smtClean="0">
                <a:solidFill>
                  <a:srgbClr val="800000"/>
                </a:solidFill>
              </a:rPr>
              <a:t>th</a:t>
            </a:r>
            <a:r>
              <a:rPr lang="en-US" sz="2400" b="1" dirty="0" smtClean="0">
                <a:solidFill>
                  <a:srgbClr val="800000"/>
                </a:solidFill>
              </a:rPr>
              <a:t> SLA</a:t>
            </a:r>
            <a:endParaRPr 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00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IX </a:t>
            </a:r>
            <a:r>
              <a:rPr lang="en-US" dirty="0" err="1" smtClean="0"/>
              <a:t>dataplane</a:t>
            </a:r>
            <a:r>
              <a:rPr lang="en-US" dirty="0" smtClean="0"/>
              <a:t> OS 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ernel-level I/O with great </a:t>
            </a:r>
            <a:r>
              <a:rPr lang="en-US" b="1" dirty="0" smtClean="0">
                <a:solidFill>
                  <a:srgbClr val="800000"/>
                </a:solidFill>
              </a:rPr>
              <a:t>throughput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800000"/>
                </a:solidFill>
              </a:rPr>
              <a:t>latency</a:t>
            </a:r>
          </a:p>
          <a:p>
            <a:pPr lvl="1"/>
            <a:r>
              <a:rPr lang="en-US" b="1" dirty="0" smtClean="0">
                <a:solidFill>
                  <a:srgbClr val="800000"/>
                </a:solidFill>
              </a:rPr>
              <a:t>Elasticity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800000"/>
                </a:solidFill>
              </a:rPr>
              <a:t>protection</a:t>
            </a:r>
            <a:endParaRPr lang="en-US" dirty="0"/>
          </a:p>
          <a:p>
            <a:pPr lvl="1"/>
            <a:endParaRPr lang="en-US" b="1" dirty="0" smtClean="0">
              <a:solidFill>
                <a:srgbClr val="800000"/>
              </a:solidFill>
            </a:endParaRP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Elastic resource management </a:t>
            </a:r>
          </a:p>
          <a:p>
            <a:pPr lvl="1"/>
            <a:r>
              <a:rPr lang="en-US" dirty="0" smtClean="0"/>
              <a:t>Performance improvements</a:t>
            </a:r>
          </a:p>
          <a:p>
            <a:pPr lvl="1"/>
            <a:r>
              <a:rPr lang="en-US" dirty="0" smtClean="0"/>
              <a:t>Better programming models for high-performance I/O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6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Latency: </a:t>
            </a:r>
            <a:r>
              <a:rPr lang="en-US" dirty="0" err="1" smtClean="0"/>
              <a:t>NetPipe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01" y="1490676"/>
            <a:ext cx="7711925" cy="5063046"/>
          </a:xfrm>
          <a:prstGeom prst="rect">
            <a:avLst/>
          </a:prstGeom>
        </p:spPr>
      </p:pic>
      <p:pic>
        <p:nvPicPr>
          <p:cNvPr id="8" name="Picture 7" descr="short-key10-eps-converted-t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1" y="1014591"/>
            <a:ext cx="8988641" cy="83228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55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Scaling: TCP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 descr="short-mcore10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6" y="1865119"/>
            <a:ext cx="7103533" cy="4704327"/>
          </a:xfrm>
          <a:prstGeom prst="rect">
            <a:avLst/>
          </a:prstGeom>
        </p:spPr>
      </p:pic>
      <p:pic>
        <p:nvPicPr>
          <p:cNvPr id="6" name="Picture 5" descr="short-key10-eps-converted-t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1" y="1014591"/>
            <a:ext cx="8988641" cy="83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77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 is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4928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Parallelism</a:t>
            </a:r>
            <a:r>
              <a:rPr lang="en-US" sz="2800" dirty="0" smtClean="0"/>
              <a:t> in system SW</a:t>
            </a:r>
          </a:p>
          <a:p>
            <a:pPr lvl="1"/>
            <a:endParaRPr lang="en-US" sz="2400" dirty="0"/>
          </a:p>
          <a:p>
            <a:r>
              <a:rPr lang="en-US" sz="2800" u="sng" dirty="0" smtClean="0"/>
              <a:t>Locality</a:t>
            </a:r>
            <a:r>
              <a:rPr lang="en-US" sz="2800" dirty="0" smtClean="0"/>
              <a:t> management in system SW</a:t>
            </a:r>
          </a:p>
          <a:p>
            <a:pPr lvl="1"/>
            <a:endParaRPr lang="en-US" dirty="0"/>
          </a:p>
          <a:p>
            <a:r>
              <a:rPr lang="en-US" sz="2800" u="sng" dirty="0" smtClean="0"/>
              <a:t>Specialization</a:t>
            </a:r>
            <a:r>
              <a:rPr lang="en-US" sz="2800" dirty="0" smtClean="0"/>
              <a:t> in system SW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Matching system SW to modern HW</a:t>
            </a:r>
          </a:p>
          <a:p>
            <a:pPr lvl="1"/>
            <a:endParaRPr lang="en-US" sz="2400" dirty="0"/>
          </a:p>
          <a:p>
            <a:r>
              <a:rPr lang="en-US" sz="2800" b="1" dirty="0"/>
              <a:t>L</a:t>
            </a:r>
            <a:r>
              <a:rPr lang="en-US" sz="2800" b="1" dirty="0" smtClean="0"/>
              <a:t>ow latency I/O + high throughput I/O + elasticity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68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is Fast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10 </a:t>
            </a:r>
            <a:r>
              <a:rPr lang="en-US" sz="2800" dirty="0" err="1" smtClean="0"/>
              <a:t>GbE</a:t>
            </a:r>
            <a:r>
              <a:rPr lang="en-US" sz="2800" dirty="0" smtClean="0"/>
              <a:t> is widely deployed</a:t>
            </a:r>
          </a:p>
          <a:p>
            <a:pPr lvl="1"/>
            <a:r>
              <a:rPr lang="en-US" sz="2400" dirty="0" smtClean="0"/>
              <a:t>40 and 100 </a:t>
            </a:r>
            <a:r>
              <a:rPr lang="en-US" sz="2400" dirty="0" err="1" smtClean="0"/>
              <a:t>GbE</a:t>
            </a:r>
            <a:r>
              <a:rPr lang="en-US" sz="2400" dirty="0" smtClean="0"/>
              <a:t> right around the corner</a:t>
            </a:r>
          </a:p>
          <a:p>
            <a:r>
              <a:rPr lang="en-US" sz="2800" dirty="0" smtClean="0"/>
              <a:t>&gt;10 cores per server</a:t>
            </a:r>
          </a:p>
          <a:p>
            <a:pPr lvl="1"/>
            <a:r>
              <a:rPr lang="en-US" sz="2400" dirty="0" smtClean="0"/>
              <a:t>With large caches</a:t>
            </a:r>
          </a:p>
          <a:p>
            <a:pPr lvl="1"/>
            <a:endParaRPr lang="en-US" sz="2400" dirty="0" smtClean="0"/>
          </a:p>
          <a:p>
            <a:r>
              <a:rPr lang="en-US" sz="2800" dirty="0"/>
              <a:t>Goal: low </a:t>
            </a:r>
            <a:r>
              <a:rPr lang="en-US" sz="2800" u="sng" dirty="0" smtClean="0"/>
              <a:t>tail</a:t>
            </a:r>
            <a:r>
              <a:rPr lang="en-US" sz="2800" dirty="0" smtClean="0"/>
              <a:t> latency</a:t>
            </a:r>
            <a:endParaRPr lang="en-US" sz="2800" dirty="0"/>
          </a:p>
          <a:p>
            <a:pPr lvl="1"/>
            <a:r>
              <a:rPr lang="en-US" sz="2400" dirty="0" smtClean="0"/>
              <a:t>10-20 us RTT easily achievable</a:t>
            </a:r>
          </a:p>
          <a:p>
            <a:r>
              <a:rPr lang="en-US" sz="2800" dirty="0" smtClean="0"/>
              <a:t>Goal: high throughput</a:t>
            </a:r>
            <a:r>
              <a:rPr lang="en-US" dirty="0"/>
              <a:t> </a:t>
            </a:r>
            <a:r>
              <a:rPr lang="en-US" sz="2800" dirty="0" smtClean="0"/>
              <a:t>for </a:t>
            </a:r>
            <a:r>
              <a:rPr lang="en-US" sz="2800" dirty="0"/>
              <a:t>small </a:t>
            </a:r>
            <a:r>
              <a:rPr lang="en-US" sz="2800" dirty="0" smtClean="0"/>
              <a:t>RPC messages</a:t>
            </a:r>
            <a:endParaRPr lang="en-US" sz="2800" dirty="0"/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illions of QPS easily achievable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5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Software is the Bottleneck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48174"/>
            <a:ext cx="8229600" cy="81739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000" dirty="0" smtClean="0"/>
              <a:t>Example: Linux + </a:t>
            </a:r>
            <a:r>
              <a:rPr lang="en-US" sz="3000" dirty="0" err="1" smtClean="0"/>
              <a:t>memcached</a:t>
            </a:r>
            <a:r>
              <a:rPr lang="en-US" sz="3000" dirty="0" smtClean="0"/>
              <a:t> w/ 200 bytes values</a:t>
            </a:r>
          </a:p>
          <a:p>
            <a:pPr marL="0" indent="0" algn="ctr">
              <a:buNone/>
            </a:pPr>
            <a:r>
              <a:rPr lang="en-US" sz="2200" dirty="0" smtClean="0"/>
              <a:t>Single-socket </a:t>
            </a:r>
            <a:r>
              <a:rPr lang="en-US" sz="2200" dirty="0" err="1" smtClean="0"/>
              <a:t>SandyBridge</a:t>
            </a:r>
            <a:r>
              <a:rPr lang="en-US" sz="2200" dirty="0" smtClean="0"/>
              <a:t> + 10GbE 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72318166"/>
              </p:ext>
            </p:extLst>
          </p:nvPr>
        </p:nvGraphicFramePr>
        <p:xfrm>
          <a:off x="38293" y="2002643"/>
          <a:ext cx="5081246" cy="353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557585427"/>
              </p:ext>
            </p:extLst>
          </p:nvPr>
        </p:nvGraphicFramePr>
        <p:xfrm>
          <a:off x="5119539" y="2002643"/>
          <a:ext cx="3908884" cy="353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ight Bracket 4"/>
          <p:cNvSpPr/>
          <p:nvPr/>
        </p:nvSpPr>
        <p:spPr>
          <a:xfrm>
            <a:off x="4352636" y="2330326"/>
            <a:ext cx="473480" cy="2229908"/>
          </a:xfrm>
          <a:prstGeom prst="rightBracket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18337" y="1637660"/>
            <a:ext cx="2634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tx2"/>
                </a:solidFill>
                <a:latin typeface="Tw Cen MT"/>
                <a:cs typeface="Tw Cen MT"/>
              </a:rPr>
              <a:t>Mostly Unloaded</a:t>
            </a:r>
            <a:endParaRPr lang="en-US" sz="2200" b="1" dirty="0">
              <a:solidFill>
                <a:schemeClr val="tx2"/>
              </a:solidFill>
              <a:latin typeface="Tw Cen MT"/>
              <a:cs typeface="Tw Cen M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201" y="1641192"/>
            <a:ext cx="2047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1F497D"/>
                </a:solidFill>
              </a:rPr>
              <a:t>Peak Load</a:t>
            </a:r>
            <a:endParaRPr lang="en-US" sz="2200" b="1" dirty="0">
              <a:solidFill>
                <a:srgbClr val="1F497D"/>
              </a:solidFill>
            </a:endParaRPr>
          </a:p>
        </p:txBody>
      </p:sp>
      <p:sp>
        <p:nvSpPr>
          <p:cNvPr id="12" name="Right Bracket 11"/>
          <p:cNvSpPr/>
          <p:nvPr/>
        </p:nvSpPr>
        <p:spPr>
          <a:xfrm>
            <a:off x="8254711" y="2600200"/>
            <a:ext cx="473480" cy="2017183"/>
          </a:xfrm>
          <a:prstGeom prst="rightBracket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7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I/O in Linux</a:t>
            </a:r>
            <a:endParaRPr lang="en-US" dirty="0"/>
          </a:p>
        </p:txBody>
      </p:sp>
      <p:pic>
        <p:nvPicPr>
          <p:cNvPr id="4" name="Content Placeholder 3" descr="Network_data_flow_through_kernel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" b="850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6226851"/>
            <a:ext cx="8455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Created by:</a:t>
            </a:r>
            <a:r>
              <a:rPr lang="cs-CZ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Arnout</a:t>
            </a:r>
            <a:r>
              <a:rPr lang="cs-CZ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cs-CZ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Vandecappelle</a:t>
            </a:r>
            <a:endParaRPr lang="cs-CZ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www.linuxfoundation.org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/collaborate/workgroups/networking/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kernel_flow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5641" y="1417638"/>
            <a:ext cx="6631159" cy="213084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36000"/>
                </a:schemeClr>
              </a:gs>
              <a:gs pos="35000">
                <a:schemeClr val="accent1">
                  <a:tint val="37000"/>
                  <a:satMod val="300000"/>
                  <a:alpha val="36000"/>
                </a:schemeClr>
              </a:gs>
              <a:gs pos="100000">
                <a:schemeClr val="accent1">
                  <a:tint val="15000"/>
                  <a:satMod val="350000"/>
                  <a:alpha val="3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w Cen MT"/>
                <a:cs typeface="Tw Cen MT"/>
              </a:rPr>
              <a:t>System Calls</a:t>
            </a:r>
          </a:p>
          <a:p>
            <a:pPr algn="ctr"/>
            <a:r>
              <a:rPr lang="en-US" sz="3200" dirty="0" smtClean="0">
                <a:latin typeface="Tw Cen MT"/>
                <a:cs typeface="Tw Cen MT"/>
              </a:rPr>
              <a:t>And VFS</a:t>
            </a:r>
            <a:endParaRPr lang="en-US" sz="3200" dirty="0">
              <a:latin typeface="Tw Cen MT"/>
              <a:cs typeface="Tw Cen M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681061"/>
            <a:ext cx="2397129" cy="244510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36000"/>
                </a:schemeClr>
              </a:gs>
              <a:gs pos="35000">
                <a:schemeClr val="accent1">
                  <a:tint val="37000"/>
                  <a:satMod val="300000"/>
                  <a:alpha val="36000"/>
                </a:schemeClr>
              </a:gs>
              <a:gs pos="100000">
                <a:schemeClr val="accent1">
                  <a:tint val="15000"/>
                  <a:satMod val="350000"/>
                  <a:alpha val="3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w Cen MT"/>
                <a:cs typeface="Tw Cen MT"/>
              </a:rPr>
              <a:t>Packet</a:t>
            </a:r>
          </a:p>
          <a:p>
            <a:pPr algn="ctr"/>
            <a:r>
              <a:rPr lang="en-US" sz="3200" dirty="0" smtClean="0">
                <a:latin typeface="Tw Cen MT"/>
                <a:cs typeface="Tw Cen MT"/>
              </a:rPr>
              <a:t>Scheduling</a:t>
            </a:r>
            <a:endParaRPr lang="en-US" sz="3200" dirty="0">
              <a:latin typeface="Tw Cen MT"/>
              <a:cs typeface="Tw Cen M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67450" y="3681061"/>
            <a:ext cx="3395871" cy="244510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36000"/>
                </a:schemeClr>
              </a:gs>
              <a:gs pos="35000">
                <a:schemeClr val="accent1">
                  <a:tint val="37000"/>
                  <a:satMod val="300000"/>
                  <a:alpha val="36000"/>
                </a:schemeClr>
              </a:gs>
              <a:gs pos="100000">
                <a:schemeClr val="accent1">
                  <a:tint val="15000"/>
                  <a:satMod val="350000"/>
                  <a:alpha val="3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w Cen MT"/>
                <a:cs typeface="Tw Cen MT"/>
              </a:rPr>
              <a:t>TCP/IP</a:t>
            </a:r>
          </a:p>
          <a:p>
            <a:pPr algn="ctr"/>
            <a:r>
              <a:rPr lang="en-US" sz="3200" dirty="0" smtClean="0">
                <a:latin typeface="Tw Cen MT"/>
                <a:cs typeface="Tw Cen MT"/>
              </a:rPr>
              <a:t>Ethernet + ARP</a:t>
            </a:r>
          </a:p>
        </p:txBody>
      </p:sp>
      <p:sp>
        <p:nvSpPr>
          <p:cNvPr id="8" name="Rectangle 7"/>
          <p:cNvSpPr/>
          <p:nvPr/>
        </p:nvSpPr>
        <p:spPr>
          <a:xfrm>
            <a:off x="6507345" y="3681061"/>
            <a:ext cx="2081828" cy="244510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36000"/>
                </a:schemeClr>
              </a:gs>
              <a:gs pos="35000">
                <a:schemeClr val="accent1">
                  <a:tint val="37000"/>
                  <a:satMod val="300000"/>
                  <a:alpha val="36000"/>
                </a:schemeClr>
              </a:gs>
              <a:gs pos="100000">
                <a:schemeClr val="accent1">
                  <a:tint val="15000"/>
                  <a:satMod val="350000"/>
                  <a:alpha val="3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w Cen MT"/>
                <a:cs typeface="Tw Cen MT"/>
              </a:rPr>
              <a:t>Interrupts</a:t>
            </a:r>
          </a:p>
          <a:p>
            <a:pPr algn="ctr"/>
            <a:r>
              <a:rPr lang="en-US" sz="3200" dirty="0" smtClean="0">
                <a:latin typeface="Tw Cen MT"/>
                <a:cs typeface="Tw Cen MT"/>
              </a:rPr>
              <a:t>And</a:t>
            </a:r>
          </a:p>
          <a:p>
            <a:pPr algn="ctr"/>
            <a:r>
              <a:rPr lang="en-US" sz="3200" dirty="0" smtClean="0">
                <a:latin typeface="Tw Cen MT"/>
                <a:cs typeface="Tw Cen MT"/>
              </a:rPr>
              <a:t>Deferred</a:t>
            </a:r>
            <a:endParaRPr lang="en-US" sz="3200" dirty="0">
              <a:latin typeface="Tw Cen MT"/>
              <a:cs typeface="Tw Cen MT"/>
            </a:endParaRPr>
          </a:p>
          <a:p>
            <a:pPr algn="ctr"/>
            <a:r>
              <a:rPr lang="en-US" sz="3200" dirty="0" smtClean="0">
                <a:latin typeface="Tw Cen MT"/>
                <a:cs typeface="Tw Cen MT"/>
              </a:rPr>
              <a:t>Work</a:t>
            </a:r>
            <a:endParaRPr lang="en-US" sz="3200" dirty="0">
              <a:latin typeface="Tw Cen MT"/>
              <a:cs typeface="Tw Cen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25969" y="3089983"/>
            <a:ext cx="5219611" cy="461665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00000"/>
                </a:solidFill>
                <a:latin typeface="Tw Cen MT"/>
                <a:cs typeface="Tw Cen MT"/>
              </a:rPr>
              <a:t>Complex Interface</a:t>
            </a:r>
            <a:endParaRPr lang="en-US" sz="2400" b="1" dirty="0">
              <a:solidFill>
                <a:srgbClr val="800000"/>
              </a:solidFill>
              <a:latin typeface="Tw Cen MT"/>
              <a:cs typeface="Tw Cen M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7107" y="5666038"/>
            <a:ext cx="5219611" cy="461665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00000"/>
                </a:solidFill>
                <a:latin typeface="Tw Cen MT"/>
                <a:cs typeface="Tw Cen MT"/>
              </a:rPr>
              <a:t>Scheduling and Buffering</a:t>
            </a:r>
            <a:endParaRPr lang="en-US" sz="2400" b="1" dirty="0">
              <a:solidFill>
                <a:srgbClr val="800000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648002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Conventional Wisdom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9631"/>
          </a:xfrm>
        </p:spPr>
        <p:txBody>
          <a:bodyPr>
            <a:normAutofit/>
          </a:bodyPr>
          <a:lstStyle/>
          <a:p>
            <a:r>
              <a:rPr lang="en-US" dirty="0" smtClean="0"/>
              <a:t>Bypass the kernel</a:t>
            </a:r>
          </a:p>
          <a:p>
            <a:pPr lvl="1"/>
            <a:r>
              <a:rPr lang="en-US" dirty="0"/>
              <a:t>Move TCP to user-space </a:t>
            </a:r>
          </a:p>
          <a:p>
            <a:pPr lvl="1"/>
            <a:r>
              <a:rPr lang="en-US" dirty="0" smtClean="0"/>
              <a:t>Avoid protection domain crossings </a:t>
            </a:r>
          </a:p>
          <a:p>
            <a:r>
              <a:rPr lang="en-US" dirty="0" smtClean="0"/>
              <a:t>Replace TCP</a:t>
            </a:r>
          </a:p>
          <a:p>
            <a:pPr lvl="1"/>
            <a:r>
              <a:rPr lang="en-US" dirty="0" smtClean="0"/>
              <a:t>Offload to hardware (TOE)</a:t>
            </a:r>
          </a:p>
          <a:p>
            <a:pPr lvl="1"/>
            <a:r>
              <a:rPr lang="en-US" dirty="0" smtClean="0"/>
              <a:t>Use a different transport protocol (UDP, new)</a:t>
            </a:r>
          </a:p>
          <a:p>
            <a:r>
              <a:rPr lang="en-US" dirty="0" smtClean="0"/>
              <a:t>Replace Ethernet</a:t>
            </a:r>
          </a:p>
          <a:p>
            <a:pPr lvl="1"/>
            <a:r>
              <a:rPr lang="en-US" dirty="0" smtClean="0"/>
              <a:t>Use a different fabric (</a:t>
            </a:r>
            <a:r>
              <a:rPr lang="en-US" dirty="0" err="1" smtClean="0"/>
              <a:t>Infiniband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Offload I/O processing to HW (</a:t>
            </a:r>
            <a:r>
              <a:rPr lang="en-US" dirty="0" err="1" smtClean="0"/>
              <a:t>rDMA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Common thread: give up on system SW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25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</a:t>
            </a:r>
            <a:br>
              <a:rPr lang="en-US" dirty="0" smtClean="0"/>
            </a:br>
            <a:r>
              <a:rPr lang="en-US" dirty="0" smtClean="0"/>
              <a:t>1980s System SW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692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We’re basically still using Berkeley Sockets</a:t>
            </a:r>
          </a:p>
          <a:p>
            <a:pPr lvl="1"/>
            <a:r>
              <a:rPr lang="en-US" dirty="0"/>
              <a:t>Frequent protection domain crossings</a:t>
            </a:r>
          </a:p>
          <a:p>
            <a:pPr lvl="1"/>
            <a:r>
              <a:rPr lang="en-US" dirty="0" smtClean="0"/>
              <a:t>Copying and buffering</a:t>
            </a:r>
          </a:p>
          <a:p>
            <a:pPr lvl="1"/>
            <a:r>
              <a:rPr lang="en-US" dirty="0" smtClean="0"/>
              <a:t>Poor D-cache behavior</a:t>
            </a:r>
          </a:p>
          <a:p>
            <a:pPr lvl="1"/>
            <a:r>
              <a:rPr lang="en-US" dirty="0" smtClean="0"/>
              <a:t>Poor I-cache behavior</a:t>
            </a:r>
          </a:p>
          <a:p>
            <a:pPr lvl="1"/>
            <a:r>
              <a:rPr lang="en-US" dirty="0" smtClean="0"/>
              <a:t>Jitter from process scheduling</a:t>
            </a:r>
          </a:p>
          <a:p>
            <a:pPr lvl="1"/>
            <a:r>
              <a:rPr lang="en-US" dirty="0" smtClean="0"/>
              <a:t>Jitter from interrupts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None of this is inherent to system SW stacks!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1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clean-slate </a:t>
            </a:r>
            <a:r>
              <a:rPr lang="en-US" b="1" dirty="0" smtClean="0"/>
              <a:t>kernel-level</a:t>
            </a:r>
            <a:r>
              <a:rPr lang="en-US" dirty="0" smtClean="0"/>
              <a:t> I/O stack</a:t>
            </a:r>
          </a:p>
          <a:p>
            <a:r>
              <a:rPr lang="en-US" dirty="0"/>
              <a:t>C</a:t>
            </a:r>
            <a:r>
              <a:rPr lang="en-US" dirty="0" smtClean="0"/>
              <a:t>lose to HW performance limits</a:t>
            </a:r>
          </a:p>
          <a:p>
            <a:pPr lvl="1"/>
            <a:r>
              <a:rPr lang="en-US" dirty="0" smtClean="0"/>
              <a:t>10x </a:t>
            </a:r>
            <a:r>
              <a:rPr lang="en-US" b="1" dirty="0" smtClean="0">
                <a:solidFill>
                  <a:srgbClr val="800000"/>
                </a:solidFill>
              </a:rPr>
              <a:t>throughput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improvement for small message RPC</a:t>
            </a:r>
          </a:p>
          <a:p>
            <a:pPr lvl="1"/>
            <a:r>
              <a:rPr lang="en-US" dirty="0" smtClean="0"/>
              <a:t>3x reduction in </a:t>
            </a:r>
            <a:r>
              <a:rPr lang="en-US" b="1" dirty="0" smtClean="0">
                <a:solidFill>
                  <a:srgbClr val="800000"/>
                </a:solidFill>
              </a:rPr>
              <a:t>unloaded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b="1" dirty="0" smtClean="0">
                <a:solidFill>
                  <a:srgbClr val="800000"/>
                </a:solidFill>
              </a:rPr>
              <a:t>latency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ightly bounded </a:t>
            </a:r>
            <a:r>
              <a:rPr lang="en-US" b="1" dirty="0" smtClean="0">
                <a:solidFill>
                  <a:srgbClr val="800000"/>
                </a:solidFill>
              </a:rPr>
              <a:t>tail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b="1" dirty="0" smtClean="0">
                <a:solidFill>
                  <a:srgbClr val="800000"/>
                </a:solidFill>
              </a:rPr>
              <a:t>latency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at high packet rates</a:t>
            </a:r>
          </a:p>
          <a:p>
            <a:r>
              <a:rPr lang="en-US" dirty="0" smtClean="0"/>
              <a:t>Maintains key benefits of socket interface</a:t>
            </a:r>
          </a:p>
          <a:p>
            <a:pPr lvl="1"/>
            <a:r>
              <a:rPr lang="en-US" dirty="0" smtClean="0"/>
              <a:t>TCP </a:t>
            </a:r>
            <a:r>
              <a:rPr lang="en-US" dirty="0"/>
              <a:t>and UDP over </a:t>
            </a:r>
            <a:r>
              <a:rPr lang="en-US" dirty="0" smtClean="0"/>
              <a:t>commodity 10+GbE</a:t>
            </a:r>
          </a:p>
          <a:p>
            <a:pPr lvl="1"/>
            <a:r>
              <a:rPr lang="en-US" dirty="0" smtClean="0"/>
              <a:t>Kernel-enforced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b="1" dirty="0">
                <a:solidFill>
                  <a:srgbClr val="800000"/>
                </a:solidFill>
              </a:rPr>
              <a:t>s</a:t>
            </a:r>
            <a:r>
              <a:rPr lang="en-US" b="1" dirty="0" smtClean="0">
                <a:solidFill>
                  <a:srgbClr val="800000"/>
                </a:solidFill>
              </a:rPr>
              <a:t>ecurity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and isolation </a:t>
            </a:r>
          </a:p>
          <a:p>
            <a:r>
              <a:rPr lang="en-US" dirty="0" smtClean="0"/>
              <a:t>Elastic resource management</a:t>
            </a:r>
          </a:p>
          <a:p>
            <a:pPr lvl="1"/>
            <a:r>
              <a:rPr lang="en-US" dirty="0" smtClean="0"/>
              <a:t>High performance + high HW utilization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C22-9B2B-1149-A9D9-1A86A16611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1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18171</TotalTime>
  <Words>1158</Words>
  <Application>Microsoft Macintosh PowerPoint</Application>
  <PresentationFormat>On-screen Show (4:3)</PresentationFormat>
  <Paragraphs>357</Paragraphs>
  <Slides>28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IX  A Dataplane OS for Web-Scale Apps</vt:lpstr>
      <vt:lpstr>How I learned to Stop Worrying and Love the Operating System</vt:lpstr>
      <vt:lpstr>This Talk is About</vt:lpstr>
      <vt:lpstr>Hardware is Fast</vt:lpstr>
      <vt:lpstr>But Software is the Bottleneck</vt:lpstr>
      <vt:lpstr>Network I/O in Linux</vt:lpstr>
      <vt:lpstr>Conventional Wisdom</vt:lpstr>
      <vt:lpstr>Problem:  1980s System SW Architecture</vt:lpstr>
      <vt:lpstr>IX</vt:lpstr>
      <vt:lpstr>IX Design Principles</vt:lpstr>
      <vt:lpstr>Run to Completion</vt:lpstr>
      <vt:lpstr>Run to Completion</vt:lpstr>
      <vt:lpstr>Adaptive Batching</vt:lpstr>
      <vt:lpstr>Flow Consistent Hashing</vt:lpstr>
      <vt:lpstr>Zero Copy</vt:lpstr>
      <vt:lpstr>Clean-slate API</vt:lpstr>
      <vt:lpstr>API Overview</vt:lpstr>
      <vt:lpstr>IX API Operation</vt:lpstr>
      <vt:lpstr>High-level API</vt:lpstr>
      <vt:lpstr>IX System Architecture</vt:lpstr>
      <vt:lpstr>IX Implementation</vt:lpstr>
      <vt:lpstr>Evaluation Methodology</vt:lpstr>
      <vt:lpstr>Unloaded TCP Latency: 64B Messages</vt:lpstr>
      <vt:lpstr>TCP Throughput: 64B Messages</vt:lpstr>
      <vt:lpstr>Memcached Performance (TCP)</vt:lpstr>
      <vt:lpstr>Conclusion</vt:lpstr>
      <vt:lpstr>Latency: NetPipe</vt:lpstr>
      <vt:lpstr>Multicore Scaling: TCP Connections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IX: A Dataplane Operating System for Event-driven, Web-Scale Applications</dc:title>
  <dc:creator>Adam Belay</dc:creator>
  <cp:lastModifiedBy>Christos Kozyrakis</cp:lastModifiedBy>
  <cp:revision>345</cp:revision>
  <dcterms:created xsi:type="dcterms:W3CDTF">2014-05-25T21:59:51Z</dcterms:created>
  <dcterms:modified xsi:type="dcterms:W3CDTF">2014-07-04T08:21:45Z</dcterms:modified>
</cp:coreProperties>
</file>