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 autoAdjust="0"/>
  </p:normalViewPr>
  <p:slideViewPr>
    <p:cSldViewPr snapToGrid="0">
      <p:cViewPr varScale="1">
        <p:scale>
          <a:sx n="25" d="100"/>
          <a:sy n="25" d="100"/>
        </p:scale>
        <p:origin x="-1784" y="-136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DCBA-2A13-4535-B7B2-4C6248B6A783}" type="datetimeFigureOut">
              <a:rPr lang="en-US" smtClean="0"/>
              <a:t>2014-06-03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393F-3440-4174-ADE4-800007C6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8" Type="http://schemas.openxmlformats.org/officeDocument/2006/relationships/image" Target="../media/image7.w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2476969" y="6168944"/>
            <a:ext cx="11565269" cy="77679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1.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07906" y="5191731"/>
            <a:ext cx="115408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5"/>
                </a:solidFill>
              </a:rPr>
              <a:t>Design Principles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Run to Completion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Run I/O pipeline to completion 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Eliminate buffering, optimize data cache behavior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81560" y="23833192"/>
            <a:ext cx="11558016" cy="76944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480576" y="17910255"/>
            <a:ext cx="11558016" cy="76944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4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480190" y="11633024"/>
            <a:ext cx="11562048" cy="76944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481560" y="15210425"/>
            <a:ext cx="11558016" cy="76944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2476969" y="5157329"/>
            <a:ext cx="11565269" cy="21668491"/>
          </a:xfrm>
          <a:prstGeom prst="roundRect">
            <a:avLst>
              <a:gd name="adj" fmla="val 801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_Seal_red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280" y="393700"/>
            <a:ext cx="2587625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0" y="85975"/>
            <a:ext cx="2560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cap="small" dirty="0" smtClean="0"/>
              <a:t>ix</a:t>
            </a:r>
            <a:r>
              <a:rPr lang="en-US" sz="9600" dirty="0" smtClean="0"/>
              <a:t>: A Dataplane Operating System for Event-driven, Web-scale Applications</a:t>
            </a:r>
            <a:endParaRPr lang="en-US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99381"/>
            <a:ext cx="36576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/>
              <a:t>Adam Belay</a:t>
            </a:r>
            <a:r>
              <a:rPr lang="en-US" sz="5800" baseline="30000" dirty="0" smtClean="0"/>
              <a:t>+</a:t>
            </a:r>
            <a:r>
              <a:rPr lang="en-US" sz="5800" dirty="0" smtClean="0"/>
              <a:t>, George </a:t>
            </a:r>
            <a:r>
              <a:rPr lang="en-US" sz="5800" dirty="0" err="1" smtClean="0"/>
              <a:t>Prekas</a:t>
            </a:r>
            <a:r>
              <a:rPr lang="en-US" sz="5800" dirty="0" smtClean="0"/>
              <a:t>*, Ana Klimovic</a:t>
            </a:r>
            <a:r>
              <a:rPr lang="en-US" sz="5800" baseline="30000" dirty="0"/>
              <a:t>+</a:t>
            </a:r>
            <a:r>
              <a:rPr lang="en-US" sz="5800" dirty="0" smtClean="0"/>
              <a:t>, Sam Grossman</a:t>
            </a:r>
            <a:r>
              <a:rPr lang="en-US" sz="5800" baseline="30000" dirty="0"/>
              <a:t>+</a:t>
            </a:r>
            <a:r>
              <a:rPr lang="en-US" sz="5800" dirty="0" smtClean="0"/>
              <a:t>, </a:t>
            </a:r>
            <a:r>
              <a:rPr lang="en-US" sz="5800" dirty="0" err="1" smtClean="0"/>
              <a:t>Edouard</a:t>
            </a:r>
            <a:r>
              <a:rPr lang="en-US" sz="5800" dirty="0" smtClean="0"/>
              <a:t> </a:t>
            </a:r>
            <a:r>
              <a:rPr lang="en-US" sz="5800" dirty="0" err="1" smtClean="0"/>
              <a:t>Bugnion</a:t>
            </a:r>
            <a:r>
              <a:rPr lang="en-US" sz="5800" dirty="0" smtClean="0"/>
              <a:t>*, Christos </a:t>
            </a:r>
            <a:r>
              <a:rPr lang="en-US" sz="5800" dirty="0" err="1" smtClean="0"/>
              <a:t>Kozyrakis</a:t>
            </a:r>
            <a:r>
              <a:rPr lang="en-US" sz="5800" baseline="30000" dirty="0"/>
              <a:t>+</a:t>
            </a:r>
            <a:endParaRPr lang="en-US" sz="5800" dirty="0" smtClean="0"/>
          </a:p>
          <a:p>
            <a:pPr algn="ctr"/>
            <a:r>
              <a:rPr lang="en-US" sz="2800" baseline="30000" dirty="0" smtClean="0"/>
              <a:t>+</a:t>
            </a:r>
            <a:r>
              <a:rPr lang="en-US" sz="2800" dirty="0"/>
              <a:t> </a:t>
            </a:r>
            <a:r>
              <a:rPr lang="en-US" sz="2800" dirty="0" smtClean="0"/>
              <a:t>Stanford University, * </a:t>
            </a:r>
            <a:r>
              <a:rPr lang="en-US" sz="2800" dirty="0" err="1" smtClean="0"/>
              <a:t>École</a:t>
            </a:r>
            <a:r>
              <a:rPr lang="en-US" sz="2800" dirty="0" smtClean="0"/>
              <a:t> </a:t>
            </a:r>
            <a:r>
              <a:rPr lang="en-US" sz="2800" dirty="0" err="1" smtClean="0"/>
              <a:t>Polytechnique</a:t>
            </a:r>
            <a:r>
              <a:rPr lang="en-US" sz="2800" dirty="0" smtClean="0"/>
              <a:t> </a:t>
            </a:r>
            <a:r>
              <a:rPr lang="en-US" sz="2800" dirty="0" err="1" smtClean="0"/>
              <a:t>Fédérale</a:t>
            </a:r>
            <a:r>
              <a:rPr lang="en-US" sz="2800" dirty="0" smtClean="0"/>
              <a:t> de Lausanne (EPFL)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7798" y="4577734"/>
            <a:ext cx="357981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1520" y="5129783"/>
            <a:ext cx="11064240" cy="1303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97001F"/>
                </a:solidFill>
              </a:rPr>
              <a:t>Motivation</a:t>
            </a:r>
            <a:endParaRPr lang="en-US" sz="4800" b="1" dirty="0">
              <a:solidFill>
                <a:srgbClr val="97001F"/>
              </a:solidFill>
            </a:endParaRPr>
          </a:p>
          <a:p>
            <a:endParaRPr lang="en-US" sz="1500" dirty="0" smtClean="0"/>
          </a:p>
          <a:p>
            <a:r>
              <a:rPr lang="en-US" sz="4000" dirty="0" smtClean="0"/>
              <a:t>Web-scale applications pose unique challenges for TCP/IP stack implementations in modern systems.</a:t>
            </a:r>
          </a:p>
          <a:p>
            <a:endParaRPr lang="en-US" sz="1500" dirty="0"/>
          </a:p>
          <a:p>
            <a:r>
              <a:rPr lang="en-US" sz="4000" dirty="0" smtClean="0"/>
              <a:t>Requirements: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4000" dirty="0" smtClean="0"/>
              <a:t>High packet rates</a:t>
            </a:r>
            <a:r>
              <a:rPr lang="en-US" sz="4000" dirty="0"/>
              <a:t> </a:t>
            </a:r>
            <a:r>
              <a:rPr lang="en-US" sz="4000" dirty="0" smtClean="0"/>
              <a:t>for short messages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4000" dirty="0" smtClean="0"/>
              <a:t>Microsecond-scale tail latency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4000" dirty="0" smtClean="0"/>
              <a:t>Connection scalability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4000" dirty="0" smtClean="0"/>
              <a:t>Resource elasticity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4000" dirty="0" smtClean="0"/>
              <a:t>Protection</a:t>
            </a:r>
            <a:endParaRPr lang="en-US" sz="2000" dirty="0"/>
          </a:p>
          <a:p>
            <a:pPr algn="ctr"/>
            <a:r>
              <a:rPr lang="en-US" sz="4800" b="1" dirty="0" smtClean="0">
                <a:solidFill>
                  <a:srgbClr val="97001F"/>
                </a:solidFill>
              </a:rPr>
              <a:t>Current Approaches</a:t>
            </a:r>
            <a:endParaRPr lang="en-US" sz="4800" b="1" dirty="0">
              <a:solidFill>
                <a:srgbClr val="97001F"/>
              </a:solidFill>
            </a:endParaRPr>
          </a:p>
          <a:p>
            <a:pPr algn="ctr"/>
            <a:endParaRPr lang="en-US" sz="1500" i="1" dirty="0"/>
          </a:p>
          <a:p>
            <a:r>
              <a:rPr lang="en-US" sz="4000" i="1" dirty="0"/>
              <a:t>User-space networking stacks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/>
              <a:t>Sacrifice protection offered by the kernel</a:t>
            </a:r>
            <a:endParaRPr lang="en-US" sz="2000" i="1" dirty="0"/>
          </a:p>
          <a:p>
            <a:r>
              <a:rPr lang="en-US" sz="4000" i="1" dirty="0"/>
              <a:t>Alternatives to TCP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/>
              <a:t>Kernel-bypass and RDMA (ex. </a:t>
            </a:r>
            <a:r>
              <a:rPr lang="en-US" sz="4000" dirty="0" err="1"/>
              <a:t>Infiniband</a:t>
            </a:r>
            <a:r>
              <a:rPr lang="en-US" sz="4000" dirty="0"/>
              <a:t>)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/>
              <a:t>UDP for connection scalability; application is responsible for reliability and congestion control</a:t>
            </a:r>
            <a:endParaRPr lang="en-US" sz="2000" i="1" dirty="0"/>
          </a:p>
          <a:p>
            <a:r>
              <a:rPr lang="en-US" sz="4000" i="1" dirty="0"/>
              <a:t>OS Enhancements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/>
              <a:t>Allow threads to accept connections in parallel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err="1"/>
              <a:t>Affinitize</a:t>
            </a:r>
            <a:r>
              <a:rPr lang="en-US" sz="4000" dirty="0"/>
              <a:t> flows to cores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18621840"/>
            <a:ext cx="110642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>
                <a:solidFill>
                  <a:srgbClr val="97001F"/>
                </a:solidFill>
              </a:rPr>
              <a:t>ix</a:t>
            </a:r>
            <a:r>
              <a:rPr lang="en-US" sz="4800" b="1" dirty="0" smtClean="0">
                <a:solidFill>
                  <a:srgbClr val="97001F"/>
                </a:solidFill>
              </a:rPr>
              <a:t> Architecture</a:t>
            </a:r>
            <a:endParaRPr lang="en-US" sz="4800" b="1" dirty="0">
              <a:solidFill>
                <a:srgbClr val="97001F"/>
              </a:solidFill>
            </a:endParaRPr>
          </a:p>
          <a:p>
            <a:endParaRPr lang="en-US" sz="2000" dirty="0" smtClean="0"/>
          </a:p>
          <a:p>
            <a:r>
              <a:rPr lang="en-US" sz="4000" dirty="0" smtClean="0"/>
              <a:t>Our design separates the </a:t>
            </a:r>
            <a:r>
              <a:rPr lang="en-US" sz="4000" i="1" dirty="0" smtClean="0"/>
              <a:t>control</a:t>
            </a:r>
            <a:r>
              <a:rPr lang="en-US" sz="4000" dirty="0" smtClean="0"/>
              <a:t> function of the kernel from the </a:t>
            </a:r>
            <a:r>
              <a:rPr lang="en-US" sz="4000" i="1" dirty="0" err="1" smtClean="0"/>
              <a:t>dataplane</a:t>
            </a:r>
            <a:r>
              <a:rPr lang="en-US" sz="4000" dirty="0" smtClean="0"/>
              <a:t> which runs the networking stack and application logic.  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4640032" y="5155183"/>
            <a:ext cx="11384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/>
                </a:solidFill>
              </a:rPr>
              <a:t>Results Summary</a:t>
            </a:r>
            <a:endParaRPr lang="en-US" sz="4800" b="1" dirty="0">
              <a:solidFill>
                <a:schemeClr val="accent6"/>
              </a:solidFill>
            </a:endParaRPr>
          </a:p>
          <a:p>
            <a:endParaRPr lang="en-US" sz="1500" dirty="0" smtClean="0"/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Outperforms Linux and </a:t>
            </a:r>
            <a:r>
              <a:rPr lang="en-US" sz="4000" dirty="0" err="1" smtClean="0"/>
              <a:t>mTCP</a:t>
            </a:r>
            <a:r>
              <a:rPr lang="en-US" sz="4000" dirty="0" smtClean="0"/>
              <a:t> by 14× and 2.5×, respectively, for throughput</a:t>
            </a:r>
            <a:endParaRPr lang="en-US" sz="4000" dirty="0"/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Unloaded </a:t>
            </a:r>
            <a:r>
              <a:rPr lang="en-US" sz="4000" dirty="0" err="1" smtClean="0"/>
              <a:t>uni</a:t>
            </a:r>
            <a:r>
              <a:rPr lang="en-US" sz="4000" dirty="0" smtClean="0"/>
              <a:t>-directional latency is 6.9</a:t>
            </a:r>
            <a:r>
              <a:rPr lang="en-US" sz="4000" dirty="0"/>
              <a:t>µ</a:t>
            </a:r>
            <a:r>
              <a:rPr lang="en-US" sz="4000" dirty="0" smtClean="0"/>
              <a:t>s, compared to 21</a:t>
            </a:r>
            <a:r>
              <a:rPr lang="en-US" sz="4000" dirty="0"/>
              <a:t>µ</a:t>
            </a:r>
            <a:r>
              <a:rPr lang="en-US" sz="4000" dirty="0" smtClean="0"/>
              <a:t>s for Linux and 95</a:t>
            </a:r>
            <a:r>
              <a:rPr lang="en-US" sz="4000" dirty="0"/>
              <a:t>µ</a:t>
            </a:r>
            <a:r>
              <a:rPr lang="en-US" sz="4000" dirty="0" smtClean="0"/>
              <a:t>s for </a:t>
            </a:r>
            <a:r>
              <a:rPr lang="en-US" sz="4000" dirty="0" err="1" smtClean="0"/>
              <a:t>mTCP</a:t>
            </a:r>
            <a:endParaRPr lang="en-US" sz="4000" dirty="0" smtClean="0"/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Scales to 10</a:t>
            </a:r>
            <a:r>
              <a:rPr lang="en-US" sz="4000" baseline="30000" dirty="0" smtClean="0"/>
              <a:t>5</a:t>
            </a:r>
            <a:r>
              <a:rPr lang="en-US" sz="4000" dirty="0" smtClean="0"/>
              <a:t>-order connections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Improves SLA </a:t>
            </a:r>
            <a:r>
              <a:rPr lang="en-US" sz="4000" dirty="0" err="1" smtClean="0"/>
              <a:t>memcached</a:t>
            </a:r>
            <a:r>
              <a:rPr lang="en-US" sz="4000" dirty="0" smtClean="0"/>
              <a:t> throughput by 2.7×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46129" y="10615524"/>
            <a:ext cx="11384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AD47"/>
                </a:solidFill>
              </a:rPr>
              <a:t>Micro-benchmark Results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106" y="11394367"/>
            <a:ext cx="5486400" cy="35920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129" y="11394367"/>
            <a:ext cx="5486400" cy="35920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057" y="16423567"/>
            <a:ext cx="5486400" cy="37130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177" y="16423567"/>
            <a:ext cx="5486400" cy="3592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2462" y="15143407"/>
            <a:ext cx="548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Varying number of roundtrips</a:t>
            </a:r>
          </a:p>
          <a:p>
            <a:pPr algn="ctr"/>
            <a:r>
              <a:rPr lang="en-US" sz="2400" i="1" dirty="0" smtClean="0"/>
              <a:t>64B messages, all cores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547057" y="15143407"/>
            <a:ext cx="548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Synchronous </a:t>
            </a:r>
            <a:r>
              <a:rPr lang="en-US" sz="3000" dirty="0" err="1" smtClean="0"/>
              <a:t>ping-pong</a:t>
            </a:r>
            <a:endParaRPr lang="en-US" sz="3000" dirty="0"/>
          </a:p>
          <a:p>
            <a:pPr algn="ctr"/>
            <a:r>
              <a:rPr lang="en-US" sz="2400" i="1" dirty="0" smtClean="0"/>
              <a:t>1 message per connection, 1 core</a:t>
            </a:r>
            <a:endParaRPr lang="en-US" sz="2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360607" y="20172607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Multi-core scaling</a:t>
            </a:r>
          </a:p>
          <a:p>
            <a:pPr algn="ctr"/>
            <a:r>
              <a:rPr lang="en-US" sz="2400" i="1" dirty="0" smtClean="0"/>
              <a:t>64B messages, 1 per connection</a:t>
            </a:r>
            <a:endParaRPr lang="en-US" sz="25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547057" y="20172607"/>
            <a:ext cx="548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Connection scaling</a:t>
            </a:r>
          </a:p>
          <a:p>
            <a:pPr algn="ctr"/>
            <a:r>
              <a:rPr lang="en-US" sz="2400" i="1" dirty="0" smtClean="0"/>
              <a:t>64B messages, all cores</a:t>
            </a:r>
            <a:endParaRPr lang="en-US" sz="2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24649177" y="21827897"/>
            <a:ext cx="11384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AD47"/>
                </a:solidFill>
              </a:rPr>
              <a:t>Memcached Results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177" y="22513471"/>
            <a:ext cx="5486400" cy="37130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056" y="22513470"/>
            <a:ext cx="5486400" cy="37130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649177" y="26262511"/>
            <a:ext cx="548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Facebook “ETC” workload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47057" y="26262511"/>
            <a:ext cx="548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Facebook “USR” workload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5593" y="5118845"/>
            <a:ext cx="11308052" cy="13124253"/>
          </a:xfrm>
          <a:prstGeom prst="roundRect">
            <a:avLst>
              <a:gd name="adj" fmla="val 13264"/>
            </a:avLst>
          </a:prstGeom>
          <a:noFill/>
          <a:ln>
            <a:solidFill>
              <a:srgbClr val="97001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3425" y="18627973"/>
            <a:ext cx="11376094" cy="8197848"/>
          </a:xfrm>
          <a:prstGeom prst="roundRect">
            <a:avLst>
              <a:gd name="adj" fmla="val 14789"/>
            </a:avLst>
          </a:prstGeom>
          <a:noFill/>
          <a:ln>
            <a:solidFill>
              <a:srgbClr val="97001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4640032" y="5138275"/>
            <a:ext cx="11376094" cy="490697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4643472" y="10605155"/>
            <a:ext cx="11376094" cy="10639972"/>
          </a:xfrm>
          <a:prstGeom prst="roundRect">
            <a:avLst>
              <a:gd name="adj" fmla="val 1232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640032" y="21822440"/>
            <a:ext cx="11376094" cy="506092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481559" y="11632643"/>
            <a:ext cx="11567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</a:rPr>
              <a:t>Adaptive Batching</a:t>
            </a:r>
          </a:p>
          <a:p>
            <a:pPr algn="ctr"/>
            <a:endParaRPr lang="en-US" sz="1200" b="1" dirty="0" smtClean="0">
              <a:solidFill>
                <a:srgbClr val="FFFFFF"/>
              </a:solidFill>
            </a:endParaRP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During light load, process packets independently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As load increases, batch up to 128 packets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/>
              <a:t>Maximize instruction cache </a:t>
            </a:r>
            <a:r>
              <a:rPr lang="en-US" sz="4000" dirty="0" smtClean="0"/>
              <a:t>locality</a:t>
            </a:r>
            <a:endParaRPr lang="en-US" sz="2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2481560" y="15217016"/>
            <a:ext cx="115671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</a:rPr>
              <a:t>Zero-Copy</a:t>
            </a:r>
          </a:p>
          <a:p>
            <a:pPr algn="ctr"/>
            <a:endParaRPr lang="en-US" sz="1200" b="1" dirty="0" smtClean="0">
              <a:solidFill>
                <a:srgbClr val="FFFFFF"/>
              </a:solidFill>
            </a:endParaRP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Avoid kernel ↔ user </a:t>
            </a:r>
            <a:r>
              <a:rPr lang="en-US" sz="4000" dirty="0" smtClean="0"/>
              <a:t>copying</a:t>
            </a:r>
            <a:endParaRPr lang="en-US" sz="4000" dirty="0"/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Instead, m</a:t>
            </a:r>
            <a:r>
              <a:rPr lang="en-US" sz="4000" dirty="0" smtClean="0"/>
              <a:t>ap </a:t>
            </a:r>
            <a:r>
              <a:rPr lang="en-US" sz="4000" dirty="0" smtClean="0"/>
              <a:t>buffer addresses read-</a:t>
            </a:r>
            <a:r>
              <a:rPr lang="en-US" sz="4000" dirty="0" smtClean="0"/>
              <a:t>only for user</a:t>
            </a:r>
            <a:endParaRPr lang="en-US" sz="4800" b="1" dirty="0" smtClean="0"/>
          </a:p>
          <a:p>
            <a:endParaRPr lang="en-US" sz="2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2481560" y="17901012"/>
            <a:ext cx="116490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</a:rPr>
              <a:t>Flow-Consistent Hashing</a:t>
            </a:r>
          </a:p>
          <a:p>
            <a:pPr algn="ctr"/>
            <a:endParaRPr lang="en-US" sz="1200" b="1" dirty="0" smtClean="0">
              <a:solidFill>
                <a:srgbClr val="FFFFFF"/>
              </a:solidFill>
            </a:endParaRP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Balance load by hashing flows to cores in hardware </a:t>
            </a:r>
            <a:endParaRPr lang="en-US" sz="4000" dirty="0"/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No locks, no shared cache lines on hot path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endParaRPr lang="en-US" sz="4800" b="1" dirty="0" smtClean="0"/>
          </a:p>
          <a:p>
            <a:endParaRPr lang="en-US" sz="2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2481560" y="23837161"/>
            <a:ext cx="11567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</a:rPr>
              <a:t>Clean-Slate API</a:t>
            </a:r>
          </a:p>
          <a:p>
            <a:pPr algn="ctr"/>
            <a:endParaRPr lang="en-US" sz="1200" b="1" dirty="0" smtClean="0">
              <a:solidFill>
                <a:srgbClr val="FFFFFF"/>
              </a:solidFill>
            </a:endParaRP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 smtClean="0"/>
              <a:t>Replace POSIX sockets </a:t>
            </a:r>
            <a:r>
              <a:rPr lang="en-US" sz="4000" dirty="0" smtClean="0"/>
              <a:t>API with </a:t>
            </a:r>
            <a:r>
              <a:rPr lang="en-US" sz="4000" dirty="0" smtClean="0"/>
              <a:t>a </a:t>
            </a:r>
            <a:r>
              <a:rPr lang="en-US" sz="4000" dirty="0" smtClean="0"/>
              <a:t>scalable and </a:t>
            </a:r>
            <a:r>
              <a:rPr lang="en-US" sz="4000" dirty="0" smtClean="0"/>
              <a:t>event-based API</a:t>
            </a:r>
          </a:p>
          <a:p>
            <a:pPr marL="857250" indent="-385763">
              <a:buFont typeface="Arial" panose="020B0604020202020204" pitchFamily="34" charset="0"/>
              <a:buChar char="•"/>
            </a:pPr>
            <a:r>
              <a:rPr lang="en-US" sz="4000" dirty="0"/>
              <a:t>S</a:t>
            </a:r>
            <a:r>
              <a:rPr lang="en-US" sz="4000" dirty="0" smtClean="0"/>
              <a:t>afely expose flow control to apps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8665737" y="9065694"/>
            <a:ext cx="44330" cy="1627840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7367922" y="9061217"/>
            <a:ext cx="44330" cy="1627840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856140" y="9445817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6137467" y="9445816"/>
            <a:ext cx="1202266" cy="925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NetStack</a:t>
            </a:r>
            <a:endParaRPr lang="en-US" sz="2000" dirty="0" smtClean="0"/>
          </a:p>
          <a:p>
            <a:pPr algn="ctr"/>
            <a:r>
              <a:rPr lang="en-US" sz="2000" dirty="0" err="1" smtClean="0"/>
              <a:t>Recv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17485305" y="9445817"/>
            <a:ext cx="1126033" cy="939145"/>
          </a:xfrm>
          <a:prstGeom prst="roundRect">
            <a:avLst/>
          </a:prstGeom>
          <a:ln w="38100" cmpd="sng">
            <a:solidFill>
              <a:srgbClr val="97001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</a:t>
            </a:r>
            <a:endParaRPr lang="en-US" sz="2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122257" y="9445817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Cleanup</a:t>
            </a:r>
            <a:endParaRPr lang="en-US" sz="2000" dirty="0"/>
          </a:p>
        </p:txBody>
      </p:sp>
      <p:cxnSp>
        <p:nvCxnSpPr>
          <p:cNvPr id="62" name="Straight Arrow Connector 61"/>
          <p:cNvCxnSpPr>
            <a:stCxn id="57" idx="3"/>
            <a:endCxn id="58" idx="1"/>
          </p:cNvCxnSpPr>
          <p:nvPr/>
        </p:nvCxnSpPr>
        <p:spPr>
          <a:xfrm flipV="1">
            <a:off x="15982173" y="9908742"/>
            <a:ext cx="155294" cy="6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3"/>
            <a:endCxn id="59" idx="1"/>
          </p:cNvCxnSpPr>
          <p:nvPr/>
        </p:nvCxnSpPr>
        <p:spPr>
          <a:xfrm>
            <a:off x="17339733" y="9908742"/>
            <a:ext cx="145572" cy="6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1"/>
          </p:cNvCxnSpPr>
          <p:nvPr/>
        </p:nvCxnSpPr>
        <p:spPr>
          <a:xfrm>
            <a:off x="18611338" y="9915390"/>
            <a:ext cx="171239" cy="1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1" idx="3"/>
          </p:cNvCxnSpPr>
          <p:nvPr/>
        </p:nvCxnSpPr>
        <p:spPr>
          <a:xfrm flipH="1">
            <a:off x="18799509" y="9915390"/>
            <a:ext cx="2448781" cy="1113558"/>
          </a:xfrm>
          <a:prstGeom prst="curvedConnector3">
            <a:avLst>
              <a:gd name="adj1" fmla="val -933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17340707" y="10560493"/>
            <a:ext cx="1458803" cy="93691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Idle</a:t>
            </a:r>
            <a:endParaRPr lang="en-US" sz="2000" dirty="0"/>
          </a:p>
        </p:txBody>
      </p:sp>
      <p:cxnSp>
        <p:nvCxnSpPr>
          <p:cNvPr id="75" name="Curved Connector 74"/>
          <p:cNvCxnSpPr>
            <a:stCxn id="74" idx="1"/>
            <a:endCxn id="57" idx="1"/>
          </p:cNvCxnSpPr>
          <p:nvPr/>
        </p:nvCxnSpPr>
        <p:spPr>
          <a:xfrm rot="10800000">
            <a:off x="14856141" y="9915390"/>
            <a:ext cx="2484567" cy="1113558"/>
          </a:xfrm>
          <a:prstGeom prst="curvedConnector3">
            <a:avLst>
              <a:gd name="adj1" fmla="val 1092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403946" y="8435120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7" name="Rectangle 76"/>
          <p:cNvSpPr/>
          <p:nvPr/>
        </p:nvSpPr>
        <p:spPr>
          <a:xfrm>
            <a:off x="15572736" y="8435120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8" name="Rectangle 77"/>
          <p:cNvSpPr/>
          <p:nvPr/>
        </p:nvSpPr>
        <p:spPr>
          <a:xfrm>
            <a:off x="15745244" y="8435120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9" name="Rectangle 78"/>
          <p:cNvSpPr/>
          <p:nvPr/>
        </p:nvSpPr>
        <p:spPr>
          <a:xfrm>
            <a:off x="15917752" y="8435120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0" name="Rectangle 79"/>
          <p:cNvSpPr/>
          <p:nvPr/>
        </p:nvSpPr>
        <p:spPr>
          <a:xfrm>
            <a:off x="16090260" y="8435120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1" name="Rectangle 80"/>
          <p:cNvSpPr/>
          <p:nvPr/>
        </p:nvSpPr>
        <p:spPr>
          <a:xfrm>
            <a:off x="16257370" y="8435120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2" name="TextBox 81"/>
          <p:cNvSpPr txBox="1"/>
          <p:nvPr/>
        </p:nvSpPr>
        <p:spPr>
          <a:xfrm>
            <a:off x="15309514" y="8965166"/>
            <a:ext cx="121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RX Queue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19706996" y="8453008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4" name="Rectangle 83"/>
          <p:cNvSpPr/>
          <p:nvPr/>
        </p:nvSpPr>
        <p:spPr>
          <a:xfrm>
            <a:off x="19875786" y="8453008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5" name="Rectangle 84"/>
          <p:cNvSpPr/>
          <p:nvPr/>
        </p:nvSpPr>
        <p:spPr>
          <a:xfrm>
            <a:off x="20048294" y="8453008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6" name="Rectangle 85"/>
          <p:cNvSpPr/>
          <p:nvPr/>
        </p:nvSpPr>
        <p:spPr>
          <a:xfrm>
            <a:off x="20220802" y="8453008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Rectangle 86"/>
          <p:cNvSpPr/>
          <p:nvPr/>
        </p:nvSpPr>
        <p:spPr>
          <a:xfrm>
            <a:off x="20393310" y="8453008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8" name="Rectangle 87"/>
          <p:cNvSpPr/>
          <p:nvPr/>
        </p:nvSpPr>
        <p:spPr>
          <a:xfrm>
            <a:off x="20560420" y="8453008"/>
            <a:ext cx="172508" cy="608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9" name="TextBox 88"/>
          <p:cNvSpPr txBox="1"/>
          <p:nvPr/>
        </p:nvSpPr>
        <p:spPr>
          <a:xfrm>
            <a:off x="19653205" y="8966119"/>
            <a:ext cx="119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X Queue</a:t>
            </a:r>
            <a:endParaRPr lang="en-US" sz="2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6460358" y="8739225"/>
            <a:ext cx="298562" cy="706591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9324320" y="8788400"/>
            <a:ext cx="347980" cy="655322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2718464" y="11046760"/>
            <a:ext cx="172507" cy="2756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3" name="Rectangle 92"/>
          <p:cNvSpPr/>
          <p:nvPr/>
        </p:nvSpPr>
        <p:spPr>
          <a:xfrm>
            <a:off x="12718463" y="10661188"/>
            <a:ext cx="184952" cy="238326"/>
          </a:xfrm>
          <a:prstGeom prst="rect">
            <a:avLst/>
          </a:prstGeom>
          <a:solidFill>
            <a:srgbClr val="97001F"/>
          </a:solidFill>
          <a:ln>
            <a:solidFill>
              <a:srgbClr val="97001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4" name="TextBox 93"/>
          <p:cNvSpPr txBox="1"/>
          <p:nvPr/>
        </p:nvSpPr>
        <p:spPr>
          <a:xfrm>
            <a:off x="12863665" y="10512140"/>
            <a:ext cx="169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User-level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12880493" y="10926659"/>
            <a:ext cx="204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Kernel-level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15407639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15576429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5748937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Rectangle 98"/>
          <p:cNvSpPr/>
          <p:nvPr/>
        </p:nvSpPr>
        <p:spPr>
          <a:xfrm>
            <a:off x="15921445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/>
          <p:cNvSpPr/>
          <p:nvPr/>
        </p:nvSpPr>
        <p:spPr>
          <a:xfrm>
            <a:off x="16093953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Rectangle 100"/>
          <p:cNvSpPr/>
          <p:nvPr/>
        </p:nvSpPr>
        <p:spPr>
          <a:xfrm>
            <a:off x="16261063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TextBox 101"/>
          <p:cNvSpPr txBox="1"/>
          <p:nvPr/>
        </p:nvSpPr>
        <p:spPr>
          <a:xfrm>
            <a:off x="15319981" y="20016060"/>
            <a:ext cx="121234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RX Queue</a:t>
            </a:r>
            <a:endParaRPr lang="en-US" sz="2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16640974" y="20322762"/>
            <a:ext cx="3424717" cy="670832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Core 1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20272123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Rectangle 104"/>
          <p:cNvSpPr/>
          <p:nvPr/>
        </p:nvSpPr>
        <p:spPr>
          <a:xfrm>
            <a:off x="20440913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Rectangle 105"/>
          <p:cNvSpPr/>
          <p:nvPr/>
        </p:nvSpPr>
        <p:spPr>
          <a:xfrm>
            <a:off x="20613421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Rectangle 106"/>
          <p:cNvSpPr/>
          <p:nvPr/>
        </p:nvSpPr>
        <p:spPr>
          <a:xfrm>
            <a:off x="20785929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ectangle 107"/>
          <p:cNvSpPr/>
          <p:nvPr/>
        </p:nvSpPr>
        <p:spPr>
          <a:xfrm>
            <a:off x="20958437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ectangle 108"/>
          <p:cNvSpPr/>
          <p:nvPr/>
        </p:nvSpPr>
        <p:spPr>
          <a:xfrm>
            <a:off x="21125547" y="20349615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TextBox 109"/>
          <p:cNvSpPr txBox="1"/>
          <p:nvPr/>
        </p:nvSpPr>
        <p:spPr>
          <a:xfrm>
            <a:off x="20184465" y="20016060"/>
            <a:ext cx="11980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X Queue</a:t>
            </a:r>
            <a:endParaRPr lang="en-US" sz="2000" dirty="0"/>
          </a:p>
        </p:txBody>
      </p:sp>
      <p:sp>
        <p:nvSpPr>
          <p:cNvPr id="111" name="Rectangle 110"/>
          <p:cNvSpPr/>
          <p:nvPr/>
        </p:nvSpPr>
        <p:spPr>
          <a:xfrm>
            <a:off x="15407639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2" name="Rectangle 111"/>
          <p:cNvSpPr/>
          <p:nvPr/>
        </p:nvSpPr>
        <p:spPr>
          <a:xfrm>
            <a:off x="15576429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3" name="Rectangle 112"/>
          <p:cNvSpPr/>
          <p:nvPr/>
        </p:nvSpPr>
        <p:spPr>
          <a:xfrm>
            <a:off x="15748937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4" name="Rectangle 113"/>
          <p:cNvSpPr/>
          <p:nvPr/>
        </p:nvSpPr>
        <p:spPr>
          <a:xfrm>
            <a:off x="15921445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Rectangle 114"/>
          <p:cNvSpPr/>
          <p:nvPr/>
        </p:nvSpPr>
        <p:spPr>
          <a:xfrm>
            <a:off x="16093953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Rectangle 115"/>
          <p:cNvSpPr/>
          <p:nvPr/>
        </p:nvSpPr>
        <p:spPr>
          <a:xfrm>
            <a:off x="16261063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7" name="TextBox 116"/>
          <p:cNvSpPr txBox="1"/>
          <p:nvPr/>
        </p:nvSpPr>
        <p:spPr>
          <a:xfrm>
            <a:off x="15319981" y="20892956"/>
            <a:ext cx="121234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RX Queue</a:t>
            </a:r>
            <a:endParaRPr lang="en-US" sz="2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6640974" y="21199658"/>
            <a:ext cx="3424717" cy="670832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Core 2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20272123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Rectangle 119"/>
          <p:cNvSpPr/>
          <p:nvPr/>
        </p:nvSpPr>
        <p:spPr>
          <a:xfrm>
            <a:off x="20440913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20613421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/>
          <p:cNvSpPr/>
          <p:nvPr/>
        </p:nvSpPr>
        <p:spPr>
          <a:xfrm>
            <a:off x="20785929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Rectangle 122"/>
          <p:cNvSpPr/>
          <p:nvPr/>
        </p:nvSpPr>
        <p:spPr>
          <a:xfrm>
            <a:off x="20958437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Rectangle 123"/>
          <p:cNvSpPr/>
          <p:nvPr/>
        </p:nvSpPr>
        <p:spPr>
          <a:xfrm>
            <a:off x="21125547" y="21226511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TextBox 124"/>
          <p:cNvSpPr txBox="1"/>
          <p:nvPr/>
        </p:nvSpPr>
        <p:spPr>
          <a:xfrm>
            <a:off x="20184465" y="20892956"/>
            <a:ext cx="11980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X Queue</a:t>
            </a:r>
            <a:endParaRPr lang="en-US" sz="2000" dirty="0"/>
          </a:p>
        </p:txBody>
      </p:sp>
      <p:sp>
        <p:nvSpPr>
          <p:cNvPr id="126" name="Rectangle 125"/>
          <p:cNvSpPr/>
          <p:nvPr/>
        </p:nvSpPr>
        <p:spPr>
          <a:xfrm>
            <a:off x="15405417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Rectangle 126"/>
          <p:cNvSpPr/>
          <p:nvPr/>
        </p:nvSpPr>
        <p:spPr>
          <a:xfrm>
            <a:off x="15574207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8" name="Rectangle 127"/>
          <p:cNvSpPr/>
          <p:nvPr/>
        </p:nvSpPr>
        <p:spPr>
          <a:xfrm>
            <a:off x="15746715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9" name="Rectangle 128"/>
          <p:cNvSpPr/>
          <p:nvPr/>
        </p:nvSpPr>
        <p:spPr>
          <a:xfrm>
            <a:off x="15919223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Rectangle 129"/>
          <p:cNvSpPr/>
          <p:nvPr/>
        </p:nvSpPr>
        <p:spPr>
          <a:xfrm>
            <a:off x="16091731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Rectangle 130"/>
          <p:cNvSpPr/>
          <p:nvPr/>
        </p:nvSpPr>
        <p:spPr>
          <a:xfrm>
            <a:off x="16258841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TextBox 131"/>
          <p:cNvSpPr txBox="1"/>
          <p:nvPr/>
        </p:nvSpPr>
        <p:spPr>
          <a:xfrm>
            <a:off x="15317759" y="21772822"/>
            <a:ext cx="121234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RX Queue</a:t>
            </a:r>
            <a:endParaRPr lang="en-US" sz="2000" dirty="0"/>
          </a:p>
        </p:txBody>
      </p:sp>
      <p:sp>
        <p:nvSpPr>
          <p:cNvPr id="133" name="Rounded Rectangle 132"/>
          <p:cNvSpPr/>
          <p:nvPr/>
        </p:nvSpPr>
        <p:spPr>
          <a:xfrm>
            <a:off x="16638752" y="22079524"/>
            <a:ext cx="3424717" cy="670832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Core 3</a:t>
            </a:r>
            <a:endParaRPr lang="en-US" sz="2400" dirty="0"/>
          </a:p>
        </p:txBody>
      </p:sp>
      <p:sp>
        <p:nvSpPr>
          <p:cNvPr id="134" name="Rectangle 133"/>
          <p:cNvSpPr/>
          <p:nvPr/>
        </p:nvSpPr>
        <p:spPr>
          <a:xfrm>
            <a:off x="20269901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ectangle 134"/>
          <p:cNvSpPr/>
          <p:nvPr/>
        </p:nvSpPr>
        <p:spPr>
          <a:xfrm>
            <a:off x="20438691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ectangle 135"/>
          <p:cNvSpPr/>
          <p:nvPr/>
        </p:nvSpPr>
        <p:spPr>
          <a:xfrm>
            <a:off x="20611199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7" name="Rectangle 136"/>
          <p:cNvSpPr/>
          <p:nvPr/>
        </p:nvSpPr>
        <p:spPr>
          <a:xfrm>
            <a:off x="20783707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ectangle 137"/>
          <p:cNvSpPr/>
          <p:nvPr/>
        </p:nvSpPr>
        <p:spPr>
          <a:xfrm>
            <a:off x="20956215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9" name="Rectangle 138"/>
          <p:cNvSpPr/>
          <p:nvPr/>
        </p:nvSpPr>
        <p:spPr>
          <a:xfrm>
            <a:off x="21123325" y="22106377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TextBox 139"/>
          <p:cNvSpPr txBox="1"/>
          <p:nvPr/>
        </p:nvSpPr>
        <p:spPr>
          <a:xfrm>
            <a:off x="20182243" y="21772822"/>
            <a:ext cx="11980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X Queue</a:t>
            </a:r>
            <a:endParaRPr lang="en-US" sz="2000" dirty="0"/>
          </a:p>
        </p:txBody>
      </p:sp>
      <p:sp>
        <p:nvSpPr>
          <p:cNvPr id="141" name="Rectangle 140"/>
          <p:cNvSpPr/>
          <p:nvPr/>
        </p:nvSpPr>
        <p:spPr>
          <a:xfrm>
            <a:off x="15407639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Rectangle 141"/>
          <p:cNvSpPr/>
          <p:nvPr/>
        </p:nvSpPr>
        <p:spPr>
          <a:xfrm>
            <a:off x="15576429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3" name="Rectangle 142"/>
          <p:cNvSpPr/>
          <p:nvPr/>
        </p:nvSpPr>
        <p:spPr>
          <a:xfrm>
            <a:off x="15748937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4" name="Rectangle 143"/>
          <p:cNvSpPr/>
          <p:nvPr/>
        </p:nvSpPr>
        <p:spPr>
          <a:xfrm>
            <a:off x="15921445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5" name="Rectangle 144"/>
          <p:cNvSpPr/>
          <p:nvPr/>
        </p:nvSpPr>
        <p:spPr>
          <a:xfrm>
            <a:off x="16093953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16261063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TextBox 146"/>
          <p:cNvSpPr txBox="1"/>
          <p:nvPr/>
        </p:nvSpPr>
        <p:spPr>
          <a:xfrm>
            <a:off x="15319981" y="22691805"/>
            <a:ext cx="121234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RX Queue</a:t>
            </a:r>
            <a:endParaRPr lang="en-US" sz="2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6640974" y="22998507"/>
            <a:ext cx="3424717" cy="670832"/>
          </a:xfrm>
          <a:prstGeom prst="round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Core 4</a:t>
            </a:r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20272123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Rectangle 149"/>
          <p:cNvSpPr/>
          <p:nvPr/>
        </p:nvSpPr>
        <p:spPr>
          <a:xfrm>
            <a:off x="20440913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1" name="Rectangle 150"/>
          <p:cNvSpPr/>
          <p:nvPr/>
        </p:nvSpPr>
        <p:spPr>
          <a:xfrm>
            <a:off x="20613421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2" name="Rectangle 151"/>
          <p:cNvSpPr/>
          <p:nvPr/>
        </p:nvSpPr>
        <p:spPr>
          <a:xfrm>
            <a:off x="20785929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3" name="Rectangle 152"/>
          <p:cNvSpPr/>
          <p:nvPr/>
        </p:nvSpPr>
        <p:spPr>
          <a:xfrm>
            <a:off x="20958437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4" name="Rectangle 153"/>
          <p:cNvSpPr/>
          <p:nvPr/>
        </p:nvSpPr>
        <p:spPr>
          <a:xfrm>
            <a:off x="21125547" y="23025360"/>
            <a:ext cx="172508" cy="6082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TextBox 154"/>
          <p:cNvSpPr txBox="1"/>
          <p:nvPr/>
        </p:nvSpPr>
        <p:spPr>
          <a:xfrm>
            <a:off x="20184465" y="22691805"/>
            <a:ext cx="11980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X Queue</a:t>
            </a:r>
            <a:endParaRPr lang="en-US" sz="2000" dirty="0"/>
          </a:p>
        </p:txBody>
      </p:sp>
      <p:sp>
        <p:nvSpPr>
          <p:cNvPr id="156" name="Oval 155"/>
          <p:cNvSpPr/>
          <p:nvPr/>
        </p:nvSpPr>
        <p:spPr>
          <a:xfrm>
            <a:off x="13652501" y="21476572"/>
            <a:ext cx="1011736" cy="1091328"/>
          </a:xfrm>
          <a:prstGeom prst="ellipse">
            <a:avLst/>
          </a:prstGeom>
          <a:ln w="190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</a:t>
            </a:r>
            <a:endParaRPr lang="en-US" sz="2000" dirty="0"/>
          </a:p>
        </p:txBody>
      </p:sp>
      <p:cxnSp>
        <p:nvCxnSpPr>
          <p:cNvPr id="157" name="Straight Arrow Connector 156"/>
          <p:cNvCxnSpPr>
            <a:stCxn id="156" idx="6"/>
            <a:endCxn id="96" idx="1"/>
          </p:cNvCxnSpPr>
          <p:nvPr/>
        </p:nvCxnSpPr>
        <p:spPr>
          <a:xfrm flipV="1">
            <a:off x="14664237" y="20653720"/>
            <a:ext cx="743402" cy="1368516"/>
          </a:xfrm>
          <a:prstGeom prst="straightConnector1">
            <a:avLst/>
          </a:prstGeom>
          <a:ln w="952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6" idx="6"/>
            <a:endCxn id="111" idx="1"/>
          </p:cNvCxnSpPr>
          <p:nvPr/>
        </p:nvCxnSpPr>
        <p:spPr>
          <a:xfrm flipV="1">
            <a:off x="14664237" y="21530616"/>
            <a:ext cx="743402" cy="491620"/>
          </a:xfrm>
          <a:prstGeom prst="straightConnector1">
            <a:avLst/>
          </a:prstGeom>
          <a:ln w="952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6" idx="6"/>
            <a:endCxn id="126" idx="1"/>
          </p:cNvCxnSpPr>
          <p:nvPr/>
        </p:nvCxnSpPr>
        <p:spPr>
          <a:xfrm>
            <a:off x="14664237" y="22022236"/>
            <a:ext cx="741180" cy="388246"/>
          </a:xfrm>
          <a:prstGeom prst="straightConnector1">
            <a:avLst/>
          </a:prstGeom>
          <a:ln w="952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6" idx="6"/>
          </p:cNvCxnSpPr>
          <p:nvPr/>
        </p:nvCxnSpPr>
        <p:spPr>
          <a:xfrm>
            <a:off x="14664237" y="22022236"/>
            <a:ext cx="743402" cy="1307229"/>
          </a:xfrm>
          <a:prstGeom prst="straightConnector1">
            <a:avLst/>
          </a:prstGeom>
          <a:ln w="952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3297620" y="21995339"/>
            <a:ext cx="365551" cy="0"/>
          </a:xfrm>
          <a:prstGeom prst="straightConnector1">
            <a:avLst/>
          </a:prstGeom>
          <a:ln w="952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708" y="296647"/>
            <a:ext cx="1992805" cy="35521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13613" y="3155979"/>
            <a:ext cx="2385215" cy="1154626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9916987" y="9915391"/>
            <a:ext cx="218817" cy="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8782577" y="9445817"/>
            <a:ext cx="1215690" cy="94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NetStack</a:t>
            </a:r>
            <a:r>
              <a:rPr lang="en-US" sz="2000" dirty="0" smtClean="0"/>
              <a:t> Send</a:t>
            </a:r>
            <a:endParaRPr lang="en-US" sz="2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1489944" y="10609142"/>
            <a:ext cx="266700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3000" dirty="0" smtClean="0">
                <a:solidFill>
                  <a:schemeClr val="accent6"/>
                </a:solidFill>
                <a:latin typeface="+mj-lt"/>
                <a:ea typeface="Wingdings"/>
                <a:cs typeface="Wingdings"/>
                <a:sym typeface="Wingdings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</a:rPr>
              <a:t>Latency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467895" y="11079867"/>
            <a:ext cx="268904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3000" dirty="0" smtClean="0">
                <a:solidFill>
                  <a:schemeClr val="accent6"/>
                </a:solidFill>
                <a:latin typeface="+mj-lt"/>
                <a:ea typeface="Wingdings"/>
                <a:cs typeface="Wingdings"/>
                <a:sym typeface="Wingdings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  <a:sym typeface="Wingdings"/>
              </a:rPr>
              <a:t>Throughput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1493295" y="14635867"/>
            <a:ext cx="268904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3000" dirty="0" smtClean="0">
                <a:solidFill>
                  <a:schemeClr val="accent6"/>
                </a:solidFill>
                <a:latin typeface="+mj-lt"/>
                <a:ea typeface="Wingdings"/>
                <a:cs typeface="Wingdings"/>
                <a:sym typeface="Wingdings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  <a:sym typeface="Wingdings"/>
              </a:rPr>
              <a:t>Throughput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1552082" y="17340142"/>
            <a:ext cx="246309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3000" dirty="0" smtClean="0">
                <a:solidFill>
                  <a:schemeClr val="accent6"/>
                </a:solidFill>
                <a:latin typeface="+mj-lt"/>
                <a:ea typeface="Wingdings"/>
                <a:cs typeface="Wingdings"/>
                <a:sym typeface="Wingdings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</a:rPr>
              <a:t>Latency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1592316" y="23258342"/>
            <a:ext cx="266700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3000" dirty="0" smtClean="0">
                <a:solidFill>
                  <a:schemeClr val="accent6"/>
                </a:solidFill>
                <a:latin typeface="+mj-lt"/>
                <a:ea typeface="Wingdings"/>
                <a:cs typeface="Wingdings"/>
                <a:sym typeface="Wingdings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</a:rPr>
              <a:t>Scalability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1590772" y="25527582"/>
            <a:ext cx="266700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3000" dirty="0" smtClean="0">
                <a:solidFill>
                  <a:schemeClr val="accent6"/>
                </a:solidFill>
                <a:latin typeface="+mj-lt"/>
                <a:ea typeface="Wingdings"/>
                <a:cs typeface="Wingdings"/>
                <a:sym typeface="Wingdings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</a:rPr>
              <a:t>Scalability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1589229" y="25987882"/>
            <a:ext cx="266700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3000" dirty="0" smtClean="0">
                <a:solidFill>
                  <a:schemeClr val="accent6"/>
                </a:solidFill>
                <a:latin typeface="+mj-lt"/>
                <a:ea typeface="Wingdings"/>
                <a:cs typeface="Wingdings"/>
                <a:sym typeface="Wingdings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</a:rPr>
              <a:t>Protection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560574" y="22550031"/>
            <a:ext cx="1597163" cy="206059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09360" y="22550029"/>
            <a:ext cx="1800032" cy="204733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2641634" y="24785231"/>
            <a:ext cx="1810158" cy="94721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Linux</a:t>
            </a:r>
          </a:p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prstClr val="black"/>
                </a:solidFill>
                <a:latin typeface="Calibri"/>
              </a:rPr>
              <a:t>Kernel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1651034" y="24632830"/>
            <a:ext cx="6705600" cy="50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651034" y="24785235"/>
            <a:ext cx="9447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VMX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Root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750545" y="24843442"/>
            <a:ext cx="828640" cy="82549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Dune Module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51042" y="23642230"/>
            <a:ext cx="1161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VMX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Non-Root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CPL 0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1651034" y="23566030"/>
            <a:ext cx="6705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1651042" y="22651630"/>
            <a:ext cx="1161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VMX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Non-Root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CPL 3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5080034" y="24716442"/>
            <a:ext cx="685800" cy="1600200"/>
            <a:chOff x="5181600" y="3124200"/>
            <a:chExt cx="685800" cy="1200150"/>
          </a:xfrm>
        </p:grpSpPr>
        <p:grpSp>
          <p:nvGrpSpPr>
            <p:cNvPr id="173" name="Group 172"/>
            <p:cNvGrpSpPr/>
            <p:nvPr/>
          </p:nvGrpSpPr>
          <p:grpSpPr>
            <a:xfrm flipV="1">
              <a:off x="5715000" y="4038600"/>
              <a:ext cx="152400" cy="171450"/>
              <a:chOff x="5029200" y="3962400"/>
              <a:chExt cx="152400" cy="228600"/>
            </a:xfrm>
          </p:grpSpPr>
          <p:sp>
            <p:nvSpPr>
              <p:cNvPr id="209" name="Rectangle 208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10" name="Straight Connector 209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Straight Connector 210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4" name="Group 173"/>
            <p:cNvGrpSpPr/>
            <p:nvPr/>
          </p:nvGrpSpPr>
          <p:grpSpPr>
            <a:xfrm>
              <a:off x="5181600" y="3924300"/>
              <a:ext cx="152400" cy="171450"/>
              <a:chOff x="5029200" y="3962400"/>
              <a:chExt cx="152400" cy="228600"/>
            </a:xfrm>
          </p:grpSpPr>
          <p:sp>
            <p:nvSpPr>
              <p:cNvPr id="205" name="Rectangle 204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06" name="Straight Connector 205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5257800" y="3981450"/>
              <a:ext cx="152400" cy="171450"/>
              <a:chOff x="5029200" y="3962400"/>
              <a:chExt cx="152400" cy="228600"/>
            </a:xfrm>
          </p:grpSpPr>
          <p:sp>
            <p:nvSpPr>
              <p:cNvPr id="201" name="Rectangle 200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02" name="Straight Connector 201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Straight Connector 202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2" name="Group 181"/>
            <p:cNvGrpSpPr/>
            <p:nvPr/>
          </p:nvGrpSpPr>
          <p:grpSpPr>
            <a:xfrm>
              <a:off x="5334000" y="4038600"/>
              <a:ext cx="152400" cy="171450"/>
              <a:chOff x="5029200" y="3962400"/>
              <a:chExt cx="152400" cy="228600"/>
            </a:xfrm>
          </p:grpSpPr>
          <p:sp>
            <p:nvSpPr>
              <p:cNvPr id="197" name="Rectangle 196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Straight Connector 198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Straight Connector 199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3" name="Group 182"/>
            <p:cNvGrpSpPr/>
            <p:nvPr/>
          </p:nvGrpSpPr>
          <p:grpSpPr>
            <a:xfrm flipV="1">
              <a:off x="5638800" y="3981450"/>
              <a:ext cx="152400" cy="171450"/>
              <a:chOff x="5029200" y="3962400"/>
              <a:chExt cx="152400" cy="228600"/>
            </a:xfrm>
          </p:grpSpPr>
          <p:sp>
            <p:nvSpPr>
              <p:cNvPr id="193" name="Rectangle 192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Straight Connector 194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Straight Connector 195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4" name="Group 183"/>
            <p:cNvGrpSpPr/>
            <p:nvPr/>
          </p:nvGrpSpPr>
          <p:grpSpPr>
            <a:xfrm flipV="1">
              <a:off x="5562600" y="3924300"/>
              <a:ext cx="152400" cy="171450"/>
              <a:chOff x="5029200" y="3962400"/>
              <a:chExt cx="152400" cy="228600"/>
            </a:xfrm>
          </p:grpSpPr>
          <p:sp>
            <p:nvSpPr>
              <p:cNvPr id="189" name="Rectangle 188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0" name="Straight Connector 189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Straight Connector 190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Straight Connector 191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Straight Arrow Connector 184"/>
            <p:cNvCxnSpPr>
              <a:stCxn id="205" idx="0"/>
            </p:cNvCxnSpPr>
            <p:nvPr/>
          </p:nvCxnSpPr>
          <p:spPr bwMode="auto">
            <a:xfrm flipV="1">
              <a:off x="5257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Straight Arrow Connector 185"/>
            <p:cNvCxnSpPr/>
            <p:nvPr/>
          </p:nvCxnSpPr>
          <p:spPr bwMode="auto">
            <a:xfrm flipV="1">
              <a:off x="5410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" name="Straight Arrow Connector 186"/>
            <p:cNvCxnSpPr/>
            <p:nvPr/>
          </p:nvCxnSpPr>
          <p:spPr bwMode="auto">
            <a:xfrm>
              <a:off x="5791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Straight Arrow Connector 187"/>
            <p:cNvCxnSpPr/>
            <p:nvPr/>
          </p:nvCxnSpPr>
          <p:spPr bwMode="auto">
            <a:xfrm>
              <a:off x="5638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3" name="Group 212"/>
          <p:cNvGrpSpPr/>
          <p:nvPr/>
        </p:nvGrpSpPr>
        <p:grpSpPr>
          <a:xfrm>
            <a:off x="6985034" y="24716442"/>
            <a:ext cx="685800" cy="1600200"/>
            <a:chOff x="5181600" y="3124200"/>
            <a:chExt cx="685800" cy="1200150"/>
          </a:xfrm>
        </p:grpSpPr>
        <p:grpSp>
          <p:nvGrpSpPr>
            <p:cNvPr id="214" name="Group 213"/>
            <p:cNvGrpSpPr/>
            <p:nvPr/>
          </p:nvGrpSpPr>
          <p:grpSpPr>
            <a:xfrm flipV="1">
              <a:off x="5715000" y="4038600"/>
              <a:ext cx="152400" cy="171450"/>
              <a:chOff x="5029200" y="3962400"/>
              <a:chExt cx="152400" cy="228600"/>
            </a:xfrm>
          </p:grpSpPr>
          <p:sp>
            <p:nvSpPr>
              <p:cNvPr id="244" name="Rectangle 243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5181600" y="3924300"/>
              <a:ext cx="152400" cy="171450"/>
              <a:chOff x="5029200" y="3962400"/>
              <a:chExt cx="152400" cy="228600"/>
            </a:xfrm>
          </p:grpSpPr>
          <p:sp>
            <p:nvSpPr>
              <p:cNvPr id="240" name="Rectangle 239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Straight Connector 241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Straight Connector 242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5257800" y="3981450"/>
              <a:ext cx="152400" cy="171450"/>
              <a:chOff x="5029200" y="3962400"/>
              <a:chExt cx="152400" cy="228600"/>
            </a:xfrm>
          </p:grpSpPr>
          <p:sp>
            <p:nvSpPr>
              <p:cNvPr id="236" name="Rectangle 235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7" name="Straight Connector 236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Straight Connector 237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Straight Connector 238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5334000" y="4038600"/>
              <a:ext cx="152400" cy="171450"/>
              <a:chOff x="5029200" y="3962400"/>
              <a:chExt cx="152400" cy="228600"/>
            </a:xfrm>
          </p:grpSpPr>
          <p:sp>
            <p:nvSpPr>
              <p:cNvPr id="232" name="Rectangle 231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3" name="Straight Connector 232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Straight Connector 233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Straight Connector 234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8" name="Group 217"/>
            <p:cNvGrpSpPr/>
            <p:nvPr/>
          </p:nvGrpSpPr>
          <p:grpSpPr>
            <a:xfrm flipV="1">
              <a:off x="5638800" y="3981450"/>
              <a:ext cx="152400" cy="171450"/>
              <a:chOff x="5029200" y="3962400"/>
              <a:chExt cx="152400" cy="228600"/>
            </a:xfrm>
          </p:grpSpPr>
          <p:sp>
            <p:nvSpPr>
              <p:cNvPr id="228" name="Rectangle 227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29" name="Straight Connector 228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Straight Connector 229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9" name="Group 218"/>
            <p:cNvGrpSpPr/>
            <p:nvPr/>
          </p:nvGrpSpPr>
          <p:grpSpPr>
            <a:xfrm flipV="1">
              <a:off x="5562600" y="3924300"/>
              <a:ext cx="152400" cy="171450"/>
              <a:chOff x="5029200" y="3962400"/>
              <a:chExt cx="152400" cy="228600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25" name="Straight Connector 224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Straight Connector 225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Straight Connector 226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20" name="Straight Arrow Connector 219"/>
            <p:cNvCxnSpPr>
              <a:stCxn id="240" idx="0"/>
            </p:cNvCxnSpPr>
            <p:nvPr/>
          </p:nvCxnSpPr>
          <p:spPr bwMode="auto">
            <a:xfrm flipV="1">
              <a:off x="5257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 bwMode="auto">
            <a:xfrm flipV="1">
              <a:off x="5410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Straight Arrow Connector 221"/>
            <p:cNvCxnSpPr/>
            <p:nvPr/>
          </p:nvCxnSpPr>
          <p:spPr bwMode="auto">
            <a:xfrm>
              <a:off x="5791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3" name="Straight Arrow Connector 222"/>
            <p:cNvCxnSpPr/>
            <p:nvPr/>
          </p:nvCxnSpPr>
          <p:spPr bwMode="auto">
            <a:xfrm>
              <a:off x="5638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48" name="TextBox 247"/>
          <p:cNvSpPr txBox="1"/>
          <p:nvPr/>
        </p:nvSpPr>
        <p:spPr>
          <a:xfrm>
            <a:off x="4851434" y="2583636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NICs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4851434" y="22042030"/>
            <a:ext cx="1066800" cy="406400"/>
            <a:chOff x="3581400" y="1276350"/>
            <a:chExt cx="1066800" cy="304800"/>
          </a:xfrm>
        </p:grpSpPr>
        <p:sp>
          <p:nvSpPr>
            <p:cNvPr id="250" name="Rounded Rectangle 249"/>
            <p:cNvSpPr/>
            <p:nvPr/>
          </p:nvSpPr>
          <p:spPr bwMode="auto">
            <a:xfrm>
              <a:off x="35814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251" name="Rounded Rectangle 250"/>
            <p:cNvSpPr/>
            <p:nvPr/>
          </p:nvSpPr>
          <p:spPr bwMode="auto">
            <a:xfrm>
              <a:off x="39624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252" name="Rounded Rectangle 251"/>
            <p:cNvSpPr/>
            <p:nvPr/>
          </p:nvSpPr>
          <p:spPr bwMode="auto">
            <a:xfrm>
              <a:off x="43434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6451634" y="22042030"/>
            <a:ext cx="1447800" cy="406400"/>
            <a:chOff x="5181600" y="1276350"/>
            <a:chExt cx="1447800" cy="304800"/>
          </a:xfrm>
        </p:grpSpPr>
        <p:sp>
          <p:nvSpPr>
            <p:cNvPr id="254" name="Rounded Rectangle 253"/>
            <p:cNvSpPr/>
            <p:nvPr/>
          </p:nvSpPr>
          <p:spPr bwMode="auto">
            <a:xfrm>
              <a:off x="5181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255" name="Rounded Rectangle 254"/>
            <p:cNvSpPr/>
            <p:nvPr/>
          </p:nvSpPr>
          <p:spPr bwMode="auto">
            <a:xfrm>
              <a:off x="5562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256" name="Rounded Rectangle 255"/>
            <p:cNvSpPr/>
            <p:nvPr/>
          </p:nvSpPr>
          <p:spPr bwMode="auto">
            <a:xfrm>
              <a:off x="5943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257" name="Rounded Rectangle 256"/>
            <p:cNvSpPr/>
            <p:nvPr/>
          </p:nvSpPr>
          <p:spPr bwMode="auto">
            <a:xfrm>
              <a:off x="6324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</p:grpSp>
      <p:sp>
        <p:nvSpPr>
          <p:cNvPr id="258" name="Rounded Rectangle 257"/>
          <p:cNvSpPr/>
          <p:nvPr/>
        </p:nvSpPr>
        <p:spPr bwMode="auto">
          <a:xfrm>
            <a:off x="4753003" y="23667630"/>
            <a:ext cx="1308519" cy="8128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w Cen MT"/>
                <a:cs typeface="Tw Cen MT"/>
              </a:rPr>
              <a:t>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Tw Cen MT"/>
                <a:cs typeface="Tw Cen MT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w Cen MT"/>
                <a:cs typeface="Tw Cen MT"/>
              </a:rPr>
              <a:t>Driver+TCP</a:t>
            </a:r>
            <a:r>
              <a:rPr lang="en-US" sz="1600" dirty="0" smtClean="0">
                <a:solidFill>
                  <a:schemeClr val="tx1"/>
                </a:solidFill>
                <a:latin typeface="Tw Cen MT"/>
                <a:cs typeface="Tw Cen MT"/>
              </a:rPr>
              <a:t>/IP)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259" name="Rounded Rectangle 258"/>
          <p:cNvSpPr/>
          <p:nvPr/>
        </p:nvSpPr>
        <p:spPr bwMode="auto">
          <a:xfrm>
            <a:off x="6527834" y="23667630"/>
            <a:ext cx="1447800" cy="8128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w Cen MT"/>
                <a:cs typeface="Tw Cen MT"/>
              </a:rPr>
              <a:t>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Tw Cen MT"/>
                <a:cs typeface="Tw Cen MT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w Cen MT"/>
                <a:cs typeface="Tw Cen MT"/>
              </a:rPr>
              <a:t>Driver+TCP</a:t>
            </a:r>
            <a:r>
              <a:rPr lang="en-US" sz="1600" dirty="0" smtClean="0">
                <a:solidFill>
                  <a:schemeClr val="tx1"/>
                </a:solidFill>
                <a:latin typeface="Tw Cen MT"/>
                <a:cs typeface="Tw Cen MT"/>
              </a:rPr>
              <a:t>/IP)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260" name="Rounded Rectangle 259"/>
          <p:cNvSpPr/>
          <p:nvPr/>
        </p:nvSpPr>
        <p:spPr bwMode="auto">
          <a:xfrm>
            <a:off x="4775200" y="23159630"/>
            <a:ext cx="1219234" cy="28965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Tw Cen MT"/>
                <a:cs typeface="Tw Cen MT"/>
              </a:rPr>
              <a:t>libIX</a:t>
            </a:r>
            <a:endParaRPr lang="en-US" sz="20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261" name="Rounded Rectangle 260"/>
          <p:cNvSpPr/>
          <p:nvPr/>
        </p:nvSpPr>
        <p:spPr bwMode="auto">
          <a:xfrm>
            <a:off x="4775200" y="22651630"/>
            <a:ext cx="1219234" cy="39125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Tw Cen MT"/>
                <a:cs typeface="Tw Cen MT"/>
              </a:rPr>
              <a:t>httpd</a:t>
            </a:r>
            <a:endParaRPr lang="en-US" sz="20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262" name="Rounded Rectangle 261"/>
          <p:cNvSpPr/>
          <p:nvPr/>
        </p:nvSpPr>
        <p:spPr bwMode="auto">
          <a:xfrm>
            <a:off x="6527834" y="23159630"/>
            <a:ext cx="1371600" cy="3048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Tw Cen MT"/>
                <a:cs typeface="Tw Cen MT"/>
              </a:rPr>
              <a:t>libIX</a:t>
            </a:r>
            <a:endParaRPr lang="en-US" sz="20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263" name="Rounded Rectangle 262"/>
          <p:cNvSpPr/>
          <p:nvPr/>
        </p:nvSpPr>
        <p:spPr bwMode="auto">
          <a:xfrm>
            <a:off x="6527834" y="22651630"/>
            <a:ext cx="1371600" cy="4064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Tw Cen MT"/>
                <a:cs typeface="Tw Cen MT"/>
              </a:rPr>
              <a:t>memcached</a:t>
            </a:r>
            <a:endParaRPr lang="en-US" sz="20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264" name="Rectangular Callout 263"/>
          <p:cNvSpPr/>
          <p:nvPr/>
        </p:nvSpPr>
        <p:spPr bwMode="auto">
          <a:xfrm>
            <a:off x="8204234" y="22143630"/>
            <a:ext cx="1905000" cy="508000"/>
          </a:xfrm>
          <a:prstGeom prst="wedgeRectCallout">
            <a:avLst>
              <a:gd name="adj1" fmla="val -64161"/>
              <a:gd name="adj2" fmla="val 122302"/>
            </a:avLst>
          </a:prstGeom>
          <a:solidFill>
            <a:srgbClr val="70AD47"/>
          </a:solidFill>
          <a:ln w="9525" cap="flat" cmpd="sng" algn="ctr">
            <a:solidFill>
              <a:srgbClr val="8AC7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Native zero-copy API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5" name="Rectangular Callout 264"/>
          <p:cNvSpPr/>
          <p:nvPr/>
        </p:nvSpPr>
        <p:spPr bwMode="auto">
          <a:xfrm>
            <a:off x="8280434" y="23436860"/>
            <a:ext cx="1905000" cy="637170"/>
          </a:xfrm>
          <a:prstGeom prst="wedgeRectCallout">
            <a:avLst>
              <a:gd name="adj1" fmla="val -63652"/>
              <a:gd name="adj2" fmla="val 80949"/>
            </a:avLst>
          </a:prstGeom>
          <a:solidFill>
            <a:srgbClr val="70AD47"/>
          </a:solidFill>
          <a:ln w="9525" cap="flat" cmpd="sng" algn="ctr">
            <a:solidFill>
              <a:srgbClr val="8AC7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Run-to-completion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w Cen MT"/>
                <a:cs typeface="Tw Cen MT"/>
              </a:rPr>
              <a:t>Adaptive batching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" name="Rectangular Callout 265"/>
          <p:cNvSpPr/>
          <p:nvPr/>
        </p:nvSpPr>
        <p:spPr bwMode="auto">
          <a:xfrm>
            <a:off x="8280434" y="25207132"/>
            <a:ext cx="1905000" cy="594098"/>
          </a:xfrm>
          <a:prstGeom prst="wedgeRectCallout">
            <a:avLst>
              <a:gd name="adj1" fmla="val -77901"/>
              <a:gd name="adj2" fmla="val 90492"/>
            </a:avLst>
          </a:prstGeom>
          <a:solidFill>
            <a:schemeClr val="accent6"/>
          </a:solidFill>
          <a:ln w="9525" cap="flat" cmpd="sng" algn="ctr">
            <a:solidFill>
              <a:srgbClr val="8AC7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Fl</a:t>
            </a:r>
            <a:r>
              <a:rPr lang="en-US" sz="1600" dirty="0" smtClean="0">
                <a:latin typeface="Tw Cen MT"/>
                <a:cs typeface="Tw Cen MT"/>
              </a:rPr>
              <a:t>ow-consistent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Coherence-free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7" name="Rectangular Callout 266"/>
          <p:cNvSpPr/>
          <p:nvPr/>
        </p:nvSpPr>
        <p:spPr bwMode="auto">
          <a:xfrm>
            <a:off x="2694011" y="22282335"/>
            <a:ext cx="1395422" cy="384842"/>
          </a:xfrm>
          <a:prstGeom prst="wedgeRectCallout">
            <a:avLst>
              <a:gd name="adj1" fmla="val 78325"/>
              <a:gd name="adj2" fmla="val 189420"/>
            </a:avLst>
          </a:prstGeom>
          <a:solidFill>
            <a:srgbClr val="70AD47"/>
          </a:solidFill>
          <a:ln w="9525" cap="flat" cmpd="sng" algn="ctr">
            <a:solidFill>
              <a:srgbClr val="8AC7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Fully protected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8" name="Rectangular Callout 267"/>
          <p:cNvSpPr/>
          <p:nvPr/>
        </p:nvSpPr>
        <p:spPr bwMode="auto">
          <a:xfrm>
            <a:off x="1651034" y="25927462"/>
            <a:ext cx="2274524" cy="607375"/>
          </a:xfrm>
          <a:prstGeom prst="wedgeRectCallout">
            <a:avLst>
              <a:gd name="adj1" fmla="val 43304"/>
              <a:gd name="adj2" fmla="val -79703"/>
            </a:avLst>
          </a:prstGeom>
          <a:solidFill>
            <a:srgbClr val="70AD47"/>
          </a:solidFill>
          <a:ln w="9525" cap="flat" cmpd="sng" algn="ctr">
            <a:solidFill>
              <a:srgbClr val="8AC7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Control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 plane for coarse-grain resource assignment</a:t>
            </a:r>
            <a:endParaRPr lang="en-US" sz="1600" dirty="0" smtClean="0">
              <a:latin typeface="Tw Cen MT"/>
              <a:cs typeface="Tw Cen M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7" grpId="0" animBg="1"/>
      <p:bldP spid="248" grpId="0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507</Words>
  <Application>Microsoft Macintosh PowerPoint</Application>
  <PresentationFormat>Custom</PresentationFormat>
  <Paragraphs>143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Grossman</dc:creator>
  <cp:lastModifiedBy>Ana Klimovic</cp:lastModifiedBy>
  <cp:revision>107</cp:revision>
  <dcterms:created xsi:type="dcterms:W3CDTF">2014-05-29T21:56:36Z</dcterms:created>
  <dcterms:modified xsi:type="dcterms:W3CDTF">2014-06-04T06:39:16Z</dcterms:modified>
</cp:coreProperties>
</file>