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2BB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30" autoAdjust="0"/>
    <p:restoredTop sz="94660"/>
  </p:normalViewPr>
  <p:slideViewPr>
    <p:cSldViewPr snapToGrid="0" snapToObjects="1">
      <p:cViewPr>
        <p:scale>
          <a:sx n="33" d="100"/>
          <a:sy n="33" d="100"/>
        </p:scale>
        <p:origin x="-1240" y="-80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24BB5-C07C-4845-B203-2C5B171FEF55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E9E8-68FF-8046-9FB8-5DB0685F6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6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E9E8-68FF-8046-9FB8-5DB0685F66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2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7814739"/>
            <a:ext cx="18516600" cy="16643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7814739"/>
            <a:ext cx="55092600" cy="16643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EEA5-1C33-A546-B0CB-742BBF77893D}" type="datetimeFigureOut">
              <a:rPr lang="en-US" smtClean="0"/>
              <a:t>2014-09-29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jp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415" y="508000"/>
            <a:ext cx="25918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IX: A Dataplane</a:t>
            </a:r>
            <a:r>
              <a:rPr lang="en-US" b="1" dirty="0"/>
              <a:t> </a:t>
            </a:r>
            <a:r>
              <a:rPr lang="en-US" b="1" dirty="0" smtClean="0"/>
              <a:t>Operating System for</a:t>
            </a:r>
          </a:p>
          <a:p>
            <a:pPr algn="ctr"/>
            <a:r>
              <a:rPr lang="en-US" b="1" dirty="0" smtClean="0"/>
              <a:t>High Throughput and Low Latency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415" y="2653759"/>
            <a:ext cx="2590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dirty="0" smtClean="0"/>
              <a:t>Adam Belay</a:t>
            </a:r>
            <a:r>
              <a:rPr lang="en-US" sz="4400" baseline="30000" dirty="0"/>
              <a:t>1</a:t>
            </a:r>
            <a:r>
              <a:rPr lang="ro-RO" sz="4400" dirty="0" smtClean="0"/>
              <a:t>, </a:t>
            </a:r>
            <a:r>
              <a:rPr lang="en-US" sz="4400" dirty="0"/>
              <a:t>George </a:t>
            </a:r>
            <a:r>
              <a:rPr lang="en-US" sz="4400" dirty="0" smtClean="0"/>
              <a:t>Prekas</a:t>
            </a:r>
            <a:r>
              <a:rPr lang="en-US" sz="4400" baseline="30000" dirty="0" smtClean="0"/>
              <a:t>2</a:t>
            </a:r>
            <a:r>
              <a:rPr lang="ro-RO" sz="4400" dirty="0" smtClean="0"/>
              <a:t>, </a:t>
            </a:r>
            <a:r>
              <a:rPr lang="es-ES_tradnl" sz="4400" dirty="0" smtClean="0"/>
              <a:t>Ana Klimovic</a:t>
            </a:r>
            <a:r>
              <a:rPr lang="en-US" sz="4400" baseline="30000" dirty="0" smtClean="0"/>
              <a:t>1</a:t>
            </a:r>
            <a:r>
              <a:rPr lang="es-ES_tradnl" sz="4400" dirty="0" smtClean="0"/>
              <a:t>,</a:t>
            </a:r>
            <a:r>
              <a:rPr lang="ro-RO" sz="4400" dirty="0" smtClean="0"/>
              <a:t> </a:t>
            </a:r>
            <a:r>
              <a:rPr lang="en-US" sz="4400" dirty="0" smtClean="0"/>
              <a:t>Samuel Grossman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Christos </a:t>
            </a:r>
            <a:r>
              <a:rPr lang="ro-RO" sz="4400" dirty="0" smtClean="0"/>
              <a:t>Kozyrakis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Edouard </a:t>
            </a:r>
            <a:r>
              <a:rPr lang="ro-RO" sz="4400" dirty="0" smtClean="0"/>
              <a:t>Bugnion</a:t>
            </a:r>
            <a:r>
              <a:rPr lang="en-US" sz="4400" baseline="30000" dirty="0" smtClean="0"/>
              <a:t>2</a:t>
            </a:r>
            <a:endParaRPr lang="ro-RO" sz="4400" dirty="0" smtClean="0"/>
          </a:p>
          <a:p>
            <a:pPr algn="ctr"/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793750" y="5976584"/>
            <a:ext cx="837927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Introduction</a:t>
            </a:r>
          </a:p>
          <a:p>
            <a:pPr algn="ctr"/>
            <a:endParaRPr lang="en-US" sz="1200" dirty="0" smtClean="0"/>
          </a:p>
          <a:p>
            <a:r>
              <a:rPr lang="en-US" sz="3200" dirty="0" smtClean="0"/>
              <a:t>Datacenter </a:t>
            </a:r>
            <a:r>
              <a:rPr lang="en-US" sz="3200" dirty="0"/>
              <a:t>applications </a:t>
            </a:r>
            <a:r>
              <a:rPr lang="en-US" sz="3200" dirty="0" smtClean="0"/>
              <a:t>such as search and social networking are redefining the requirements for systems software networking stacks:</a:t>
            </a:r>
            <a:endParaRPr lang="en-US" sz="3200" dirty="0"/>
          </a:p>
          <a:p>
            <a:pPr marL="1214437" indent="-742950">
              <a:buFont typeface="+mj-lt"/>
              <a:buAutoNum type="arabicPeriod"/>
            </a:pPr>
            <a:r>
              <a:rPr lang="en-US" sz="3200" dirty="0" smtClean="0"/>
              <a:t>Microsecond </a:t>
            </a:r>
            <a:r>
              <a:rPr lang="en-US" sz="3200" dirty="0"/>
              <a:t>tail </a:t>
            </a:r>
            <a:r>
              <a:rPr lang="en-US" sz="3200" dirty="0" smtClean="0"/>
              <a:t>latency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3200" dirty="0" smtClean="0"/>
              <a:t>High </a:t>
            </a:r>
            <a:r>
              <a:rPr lang="en-US" sz="3200" dirty="0"/>
              <a:t>packet rates for short messages</a:t>
            </a:r>
            <a:endParaRPr lang="en-US" sz="32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3200" dirty="0" smtClean="0"/>
              <a:t>Connection scalability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3200" dirty="0" smtClean="0"/>
              <a:t>Protection</a:t>
            </a:r>
            <a:endParaRPr lang="en-US" sz="32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3200" dirty="0"/>
              <a:t>Resource </a:t>
            </a:r>
            <a:r>
              <a:rPr lang="en-US" sz="3200" dirty="0" smtClean="0"/>
              <a:t>efficiency</a:t>
            </a:r>
            <a:endParaRPr lang="en-US" sz="3200" dirty="0"/>
          </a:p>
          <a:p>
            <a:pPr algn="ctr"/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8293010" y="6033203"/>
            <a:ext cx="89099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Current Approaches</a:t>
            </a:r>
          </a:p>
          <a:p>
            <a:pPr algn="ctr"/>
            <a:endParaRPr lang="en-US" sz="1200" dirty="0" smtClean="0"/>
          </a:p>
          <a:p>
            <a:pPr marL="457200" indent="-457200">
              <a:buFont typeface="Arial"/>
              <a:buChar char="•"/>
            </a:pPr>
            <a:r>
              <a:rPr lang="en-US" sz="3200" b="1" dirty="0" smtClean="0"/>
              <a:t>Bypass the kernel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User-level stack (e.g. Openonload, mTCP)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Offload networking to HW (e.g.</a:t>
            </a:r>
            <a:r>
              <a:rPr lang="en-US" sz="1800" dirty="0" smtClean="0"/>
              <a:t> </a:t>
            </a:r>
            <a:r>
              <a:rPr lang="en-US" sz="3200" dirty="0" smtClean="0"/>
              <a:t>RDMA,</a:t>
            </a:r>
            <a:r>
              <a:rPr lang="en-US" sz="1800" dirty="0" smtClean="0"/>
              <a:t> </a:t>
            </a:r>
            <a:r>
              <a:rPr lang="en-US" sz="3200" dirty="0" smtClean="0"/>
              <a:t>TOE)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Replace TCP (e.g. UDP, Infiniband)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 smtClean="0"/>
              <a:t>Sacrifice security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Bandwidth metering, ACLs, flow control, firewalling, and protocol correctness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Policy enforcement limited by HW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4444" y="11180763"/>
            <a:ext cx="86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2BB"/>
                </a:solidFill>
              </a:rPr>
              <a:t>IX System Architecture</a:t>
            </a:r>
            <a:endParaRPr lang="en-US" dirty="0" smtClean="0">
              <a:solidFill>
                <a:srgbClr val="0132B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3750" y="17718178"/>
            <a:ext cx="8001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2BB"/>
                </a:solidFill>
              </a:rPr>
              <a:t>Network Processing in IX</a:t>
            </a:r>
          </a:p>
        </p:txBody>
      </p:sp>
      <p:pic>
        <p:nvPicPr>
          <p:cNvPr id="18" name="Picture 17" descr="bigpicture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5" y="11970727"/>
            <a:ext cx="7327175" cy="506729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2632" y="11153031"/>
            <a:ext cx="78210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71600" algn="ctr"/>
            <a:r>
              <a:rPr lang="en-US" sz="4000" dirty="0" smtClean="0">
                <a:solidFill>
                  <a:srgbClr val="0132BB"/>
                </a:solidFill>
              </a:rPr>
              <a:t>Introducing IX</a:t>
            </a:r>
          </a:p>
          <a:p>
            <a:pPr indent="-1371600" algn="ctr"/>
            <a:endParaRPr lang="en-US" sz="1200" dirty="0" smtClean="0"/>
          </a:p>
          <a:p>
            <a:pPr marL="457200" indent="-457200">
              <a:buFont typeface="Arial"/>
              <a:buChar char="•"/>
            </a:pPr>
            <a:r>
              <a:rPr lang="en-US" sz="3200" b="1" dirty="0"/>
              <a:t>IX reconciles security </a:t>
            </a:r>
            <a:r>
              <a:rPr lang="en-US" sz="3200" b="1" dirty="0" smtClean="0"/>
              <a:t>and performance</a:t>
            </a:r>
            <a:endParaRPr lang="en-US" sz="3200" b="1" dirty="0"/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Implements</a:t>
            </a:r>
            <a:r>
              <a:rPr lang="en-US" sz="3200" b="1" dirty="0" smtClean="0">
                <a:solidFill>
                  <a:srgbClr val="800000"/>
                </a:solidFill>
              </a:rPr>
              <a:t> </a:t>
            </a:r>
            <a:r>
              <a:rPr lang="en-US" sz="3200" b="1" dirty="0" smtClean="0"/>
              <a:t>full TCP </a:t>
            </a:r>
            <a:r>
              <a:rPr lang="en-US" sz="3200" dirty="0" smtClean="0">
                <a:solidFill>
                  <a:srgbClr val="000000"/>
                </a:solidFill>
              </a:rPr>
              <a:t>stack in dataplane, protected from application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Saturates </a:t>
            </a:r>
            <a:r>
              <a:rPr lang="en-US" sz="3200" dirty="0">
                <a:solidFill>
                  <a:srgbClr val="000000"/>
                </a:solidFill>
              </a:rPr>
              <a:t>10 GbE NICs with 64b msgs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Achieves </a:t>
            </a:r>
            <a:r>
              <a:rPr lang="en-US" sz="3200" dirty="0">
                <a:solidFill>
                  <a:srgbClr val="000000"/>
                </a:solidFill>
              </a:rPr>
              <a:t>up to </a:t>
            </a:r>
            <a:r>
              <a:rPr lang="en-US" sz="3200" b="1" dirty="0" smtClean="0">
                <a:solidFill>
                  <a:srgbClr val="000000"/>
                </a:solidFill>
              </a:rPr>
              <a:t>3.6x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more RPS and </a:t>
            </a:r>
            <a:r>
              <a:rPr lang="en-US" sz="3200" b="1" dirty="0">
                <a:solidFill>
                  <a:srgbClr val="000000"/>
                </a:solidFill>
              </a:rPr>
              <a:t>2x</a:t>
            </a:r>
            <a:r>
              <a:rPr lang="en-US" sz="3200" dirty="0">
                <a:solidFill>
                  <a:srgbClr val="000000"/>
                </a:solidFill>
              </a:rPr>
              <a:t> less tail latency compared to </a:t>
            </a:r>
            <a:r>
              <a:rPr lang="en-US" sz="3200" dirty="0" smtClean="0">
                <a:solidFill>
                  <a:srgbClr val="000000"/>
                </a:solidFill>
              </a:rPr>
              <a:t>Linux for Memcached workloads</a:t>
            </a:r>
            <a:endParaRPr lang="en-US" sz="3200" dirty="0">
              <a:solidFill>
                <a:srgbClr val="000000"/>
              </a:solidFill>
            </a:endParaRPr>
          </a:p>
          <a:p>
            <a:pPr marL="914400" lvl="1" indent="-457200">
              <a:buFont typeface="Arial"/>
              <a:buChar char="•"/>
            </a:pP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8425599" y="11189023"/>
            <a:ext cx="782108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2BB"/>
                </a:solidFill>
              </a:rPr>
              <a:t>Separation of Control and Data</a:t>
            </a:r>
          </a:p>
          <a:p>
            <a:pPr algn="ctr"/>
            <a:endParaRPr lang="en-US" sz="1200" dirty="0" smtClean="0"/>
          </a:p>
          <a:p>
            <a:pPr marL="457200" indent="-457200">
              <a:buFont typeface="Arial"/>
              <a:buChar char="•"/>
            </a:pPr>
            <a:r>
              <a:rPr lang="en-US" sz="3200" b="1" dirty="0" smtClean="0"/>
              <a:t>Linux is the control plane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Course grained resource management (e.g. large pages, network queues)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Performs management functions and load balancing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b="1" dirty="0" smtClean="0"/>
              <a:t>IX is the data plane (powered by Dune)</a:t>
            </a:r>
            <a:endParaRPr lang="en-US" sz="3200" b="1" dirty="0"/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Inspired by network middleboxes</a:t>
            </a:r>
            <a:endParaRPr lang="en-US" sz="3200" dirty="0"/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A custom single-app OS for high performance networking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 smtClean="0"/>
              <a:t>Three-way isolation between App, DP, CP</a:t>
            </a:r>
          </a:p>
        </p:txBody>
      </p:sp>
      <p:pic>
        <p:nvPicPr>
          <p:cNvPr id="2" name="Picture 1" descr="pipeline-2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80" y="18561602"/>
            <a:ext cx="6442061" cy="52813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329324" y="17718178"/>
            <a:ext cx="80576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2BB"/>
                </a:solidFill>
              </a:rPr>
              <a:t>Results Summary</a:t>
            </a:r>
          </a:p>
          <a:p>
            <a:pPr algn="ctr"/>
            <a:endParaRPr lang="en-US" sz="1200" dirty="0" smtClean="0"/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200" dirty="0"/>
              <a:t>Outperforms Linux and mTCP by </a:t>
            </a:r>
            <a:r>
              <a:rPr lang="en-US" sz="3200" dirty="0" smtClean="0"/>
              <a:t>10× </a:t>
            </a:r>
            <a:r>
              <a:rPr lang="en-US" sz="3200" dirty="0"/>
              <a:t>and </a:t>
            </a:r>
            <a:r>
              <a:rPr lang="en-US" sz="3200" dirty="0" smtClean="0"/>
              <a:t>1.9×, </a:t>
            </a:r>
            <a:r>
              <a:rPr lang="en-US" sz="3200" dirty="0"/>
              <a:t>respectively, for throughput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200" dirty="0" smtClean="0"/>
              <a:t>Achieves unloaded </a:t>
            </a:r>
            <a:r>
              <a:rPr lang="en-US" sz="3200" dirty="0"/>
              <a:t>uni-directional latency </a:t>
            </a:r>
            <a:r>
              <a:rPr lang="en-US" sz="3200" dirty="0" smtClean="0"/>
              <a:t>of 5.7µs, 4× better than Linux and an order of magnitude better than mTCP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200" dirty="0" smtClean="0"/>
              <a:t>Improves memcached throughput by up to 3.6× with 2× less tail latency than Linux</a:t>
            </a:r>
            <a:endParaRPr lang="en-US" sz="3200" dirty="0"/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200" dirty="0"/>
              <a:t>Scales to 10</a:t>
            </a:r>
            <a:r>
              <a:rPr lang="en-US" sz="3200" baseline="30000" dirty="0"/>
              <a:t>5</a:t>
            </a:r>
            <a:r>
              <a:rPr lang="en-US" sz="3200" dirty="0"/>
              <a:t>-order connections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200" dirty="0" smtClean="0"/>
              <a:t>Reduces percentage of kernel time from ~75% (for Linux) to &lt; 10% (for IX)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20254" y="2437502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Connection Duration</a:t>
            </a:r>
          </a:p>
        </p:txBody>
      </p:sp>
      <p:pic>
        <p:nvPicPr>
          <p:cNvPr id="3" name="Picture 2" descr="short-mcore-v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89" y="24959805"/>
            <a:ext cx="7376583" cy="49949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29737" y="24424634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Multicore Scalability</a:t>
            </a:r>
          </a:p>
        </p:txBody>
      </p:sp>
      <p:pic>
        <p:nvPicPr>
          <p:cNvPr id="8" name="Picture 7" descr="short-roundtrips-v2-eps-converted-t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95" y="25112205"/>
            <a:ext cx="7151515" cy="4842506"/>
          </a:xfrm>
          <a:prstGeom prst="rect">
            <a:avLst/>
          </a:prstGeom>
        </p:spPr>
      </p:pic>
      <p:pic>
        <p:nvPicPr>
          <p:cNvPr id="10" name="Picture 9" descr="short-size-v2-eps-converted-to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68" y="24959805"/>
            <a:ext cx="7376583" cy="49949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36564" y="2440431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Message Size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39815" y="24638134"/>
            <a:ext cx="1931100" cy="230832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Key:</a:t>
            </a:r>
          </a:p>
          <a:p>
            <a:endParaRPr lang="en-US" sz="1200" dirty="0" smtClean="0"/>
          </a:p>
          <a:p>
            <a:r>
              <a:rPr lang="en-US" sz="2000" dirty="0" smtClean="0"/>
              <a:t>IX 10GbE</a:t>
            </a:r>
          </a:p>
          <a:p>
            <a:r>
              <a:rPr lang="en-US" sz="2000" b="1" dirty="0" smtClean="0"/>
              <a:t>IX 4x10GbE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Linux 10GbE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Linux 4x10GbE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mTCP 10GbE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375833" y="30084854"/>
            <a:ext cx="24680330" cy="10583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emcached-etc-basic-eps-converted-t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67" y="30204798"/>
            <a:ext cx="8290276" cy="5613595"/>
          </a:xfrm>
          <a:prstGeom prst="rect">
            <a:avLst/>
          </a:prstGeom>
        </p:spPr>
      </p:pic>
      <p:pic>
        <p:nvPicPr>
          <p:cNvPr id="33" name="Picture 32" descr="memcached-usr-basic-eps-converted-to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3" y="30204797"/>
            <a:ext cx="8263066" cy="559517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16200000">
            <a:off x="-920746" y="32300338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Memcached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37" name="Picture 36" descr="batch-mutilate-eps-converted-to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54" y="30776843"/>
            <a:ext cx="7200190" cy="48754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293011" y="30422067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Adaptive Batching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-920747" y="26521969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TCP Echo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40" name="Picture 39" descr="photo-4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9" t="14594"/>
          <a:stretch/>
        </p:blipFill>
        <p:spPr>
          <a:xfrm rot="5400000">
            <a:off x="6840453" y="3726681"/>
            <a:ext cx="2111772" cy="17975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96526" y="3514495"/>
            <a:ext cx="1586243" cy="211499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14475" y="3505200"/>
            <a:ext cx="1629699" cy="210740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775455" y="3658882"/>
            <a:ext cx="289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Contact Email:</a:t>
            </a:r>
          </a:p>
          <a:p>
            <a:r>
              <a:rPr lang="en-US" sz="2400" dirty="0" smtClean="0"/>
              <a:t>abelay@stanford.edu</a:t>
            </a:r>
            <a:endParaRPr lang="en-US" sz="2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604" y="3640953"/>
            <a:ext cx="3817451" cy="188572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7" y="3955306"/>
            <a:ext cx="4806797" cy="145974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311564" y="3514495"/>
            <a:ext cx="1989411" cy="2126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942" y="3600495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/>
              <a:t>1</a:t>
            </a:r>
            <a:endParaRPr lang="en-US" sz="4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336505" y="3600494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 smtClean="0"/>
              <a:t>2</a:t>
            </a:r>
            <a:endParaRPr lang="en-US" sz="4400" dirty="0"/>
          </a:p>
        </p:txBody>
      </p:sp>
      <p:sp>
        <p:nvSpPr>
          <p:cNvPr id="60" name="TextBox 59"/>
          <p:cNvSpPr txBox="1"/>
          <p:nvPr/>
        </p:nvSpPr>
        <p:spPr>
          <a:xfrm>
            <a:off x="9735474" y="17704792"/>
            <a:ext cx="81750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2BB"/>
                </a:solidFill>
              </a:rPr>
              <a:t>IX Design Principles</a:t>
            </a:r>
          </a:p>
          <a:p>
            <a:pPr algn="ctr"/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Run to completion</a:t>
            </a:r>
          </a:p>
          <a:p>
            <a:pPr marL="914400" lvl="1" indent="-514350">
              <a:buFont typeface="Arial"/>
              <a:buChar char="•"/>
            </a:pPr>
            <a:r>
              <a:rPr lang="en-US" sz="3200" dirty="0" smtClean="0"/>
              <a:t>Improves D-cache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Adaptive batching</a:t>
            </a:r>
          </a:p>
          <a:p>
            <a:pPr marL="914400" lvl="1" indent="-514350">
              <a:buFont typeface="Arial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very step (1 – 6) is batched, but only during </a:t>
            </a:r>
            <a:r>
              <a:rPr lang="en-US" sz="3200" i="1" dirty="0" smtClean="0"/>
              <a:t>congestion</a:t>
            </a:r>
          </a:p>
          <a:p>
            <a:pPr marL="914400" lvl="1" indent="-514350">
              <a:buFont typeface="Arial"/>
              <a:buChar char="•"/>
            </a:pPr>
            <a:r>
              <a:rPr lang="en-US" sz="3200" dirty="0" smtClean="0"/>
              <a:t>Improves I-cache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Native </a:t>
            </a:r>
            <a:r>
              <a:rPr lang="en-US" sz="3200" b="1" dirty="0"/>
              <a:t>z</a:t>
            </a:r>
            <a:r>
              <a:rPr lang="en-US" sz="3200" b="1" dirty="0" smtClean="0"/>
              <a:t>ero copy API</a:t>
            </a:r>
          </a:p>
          <a:p>
            <a:pPr marL="914400" lvl="1" indent="-514350">
              <a:buFont typeface="Arial"/>
              <a:buChar char="•"/>
            </a:pPr>
            <a:r>
              <a:rPr lang="en-US" sz="3200" dirty="0" smtClean="0"/>
              <a:t>Maximizes programming model flexibility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Flow consistent hashing + coherence free</a:t>
            </a:r>
            <a:endParaRPr lang="en-US" sz="3200" b="1" dirty="0"/>
          </a:p>
          <a:p>
            <a:pPr marL="914400" lvl="1" indent="-514350">
              <a:buFont typeface="Arial"/>
              <a:buChar char="•"/>
            </a:pPr>
            <a:r>
              <a:rPr lang="en-US" sz="3200" dirty="0" smtClean="0"/>
              <a:t>Improves multicore scalability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5289" y="5931839"/>
            <a:ext cx="25907998" cy="4850154"/>
          </a:xfrm>
          <a:prstGeom prst="roundRect">
            <a:avLst>
              <a:gd name="adj" fmla="val 1326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75289" y="11065772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2BB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6554" y="17618945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364" y="24193375"/>
            <a:ext cx="25886733" cy="11625018"/>
          </a:xfrm>
          <a:prstGeom prst="roundRect">
            <a:avLst>
              <a:gd name="adj" fmla="val 957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4444" y="5976584"/>
            <a:ext cx="88385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Motivation</a:t>
            </a:r>
          </a:p>
          <a:p>
            <a:pPr algn="ctr"/>
            <a:endParaRPr lang="en-US" sz="1200" dirty="0" smtClean="0"/>
          </a:p>
          <a:p>
            <a:pPr marL="457200" indent="-457200">
              <a:buFont typeface="Arial"/>
              <a:buChar char="•"/>
            </a:pPr>
            <a:r>
              <a:rPr lang="en-US" sz="3200" b="1" dirty="0" smtClean="0"/>
              <a:t>10 GbE networking hardware is incredibly fast</a:t>
            </a:r>
            <a:endParaRPr lang="en-US" sz="3200" b="1" dirty="0"/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Over 10 million QPS possible w/ small pkts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10 – 20 μs latency possible inside datacenters with cut-through switching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Only getting better: 40 GbE around the corner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b="1" dirty="0"/>
              <a:t>S</a:t>
            </a:r>
            <a:r>
              <a:rPr lang="en-US" sz="3200" b="1" dirty="0" smtClean="0"/>
              <a:t>ystems software is a significant bottleneck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Limited throughput, latency jitter, poor multicore scalability</a:t>
            </a:r>
          </a:p>
        </p:txBody>
      </p:sp>
      <p:pic>
        <p:nvPicPr>
          <p:cNvPr id="6" name="Picture 5" descr="ana_photo.jp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34824"/>
          <a:stretch/>
        </p:blipFill>
        <p:spPr>
          <a:xfrm>
            <a:off x="10872544" y="3519873"/>
            <a:ext cx="1968274" cy="2109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45722" y="3494528"/>
            <a:ext cx="2118078" cy="21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4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12670</TotalTime>
  <Words>446</Words>
  <Application>Microsoft Macintosh PowerPoint</Application>
  <PresentationFormat>Custom</PresentationFormat>
  <Paragraphs>81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Belay</dc:creator>
  <cp:lastModifiedBy>Ana Klimovic</cp:lastModifiedBy>
  <cp:revision>84</cp:revision>
  <dcterms:created xsi:type="dcterms:W3CDTF">2014-09-21T02:40:41Z</dcterms:created>
  <dcterms:modified xsi:type="dcterms:W3CDTF">2014-09-30T03:47:11Z</dcterms:modified>
</cp:coreProperties>
</file>