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132BB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30" autoAdjust="0"/>
    <p:restoredTop sz="94660"/>
  </p:normalViewPr>
  <p:slideViewPr>
    <p:cSldViewPr snapToGrid="0" snapToObjects="1">
      <p:cViewPr>
        <p:scale>
          <a:sx n="25" d="100"/>
          <a:sy n="25" d="100"/>
        </p:scale>
        <p:origin x="-928" y="-80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24BB5-C07C-4845-B203-2C5B171FEF55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E9E8-68FF-8046-9FB8-5DB0685F6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6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E9E8-68FF-8046-9FB8-5DB0685F66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2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7814739"/>
            <a:ext cx="18516600" cy="16643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7814739"/>
            <a:ext cx="55092600" cy="16643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EEA5-1C33-A546-B0CB-742BBF77893D}" type="datetimeFigureOut">
              <a:rPr lang="en-US" smtClean="0"/>
              <a:t>2014-09-30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jp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415" y="508000"/>
            <a:ext cx="25918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IX: A Dataplane</a:t>
            </a:r>
            <a:r>
              <a:rPr lang="en-US" b="1" dirty="0"/>
              <a:t> </a:t>
            </a:r>
            <a:r>
              <a:rPr lang="en-US" b="1" dirty="0" smtClean="0"/>
              <a:t>Operating System for</a:t>
            </a:r>
          </a:p>
          <a:p>
            <a:pPr algn="ctr"/>
            <a:r>
              <a:rPr lang="en-US" b="1" dirty="0" smtClean="0"/>
              <a:t>High Throughput and Low Latency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415" y="2653759"/>
            <a:ext cx="2590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dirty="0" smtClean="0"/>
              <a:t>Adam Belay</a:t>
            </a:r>
            <a:r>
              <a:rPr lang="en-US" sz="4400" baseline="30000" dirty="0"/>
              <a:t>1</a:t>
            </a:r>
            <a:r>
              <a:rPr lang="ro-RO" sz="4400" dirty="0" smtClean="0"/>
              <a:t>, </a:t>
            </a:r>
            <a:r>
              <a:rPr lang="en-US" sz="4400" dirty="0"/>
              <a:t>George </a:t>
            </a:r>
            <a:r>
              <a:rPr lang="en-US" sz="4400" dirty="0" smtClean="0"/>
              <a:t>Prekas</a:t>
            </a:r>
            <a:r>
              <a:rPr lang="en-US" sz="4400" baseline="30000" dirty="0" smtClean="0"/>
              <a:t>2</a:t>
            </a:r>
            <a:r>
              <a:rPr lang="ro-RO" sz="4400" dirty="0" smtClean="0"/>
              <a:t>, </a:t>
            </a:r>
            <a:r>
              <a:rPr lang="es-ES_tradnl" sz="4400" dirty="0" smtClean="0"/>
              <a:t>Ana Klimovic</a:t>
            </a:r>
            <a:r>
              <a:rPr lang="en-US" sz="4400" baseline="30000" dirty="0" smtClean="0"/>
              <a:t>1</a:t>
            </a:r>
            <a:r>
              <a:rPr lang="es-ES_tradnl" sz="4400" dirty="0" smtClean="0"/>
              <a:t>,</a:t>
            </a:r>
            <a:r>
              <a:rPr lang="ro-RO" sz="4400" dirty="0" smtClean="0"/>
              <a:t> </a:t>
            </a:r>
            <a:r>
              <a:rPr lang="en-US" sz="4400" dirty="0" smtClean="0"/>
              <a:t>Samuel Grossman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Christos </a:t>
            </a:r>
            <a:r>
              <a:rPr lang="ro-RO" sz="4400" dirty="0" smtClean="0"/>
              <a:t>Kozyrakis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Edouard </a:t>
            </a:r>
            <a:r>
              <a:rPr lang="ro-RO" sz="4400" dirty="0" smtClean="0"/>
              <a:t>Bugnion</a:t>
            </a:r>
            <a:r>
              <a:rPr lang="en-US" sz="4400" baseline="30000" dirty="0" smtClean="0"/>
              <a:t>2</a:t>
            </a:r>
            <a:endParaRPr lang="ro-RO" sz="4400" dirty="0" smtClean="0"/>
          </a:p>
          <a:p>
            <a:pPr algn="ctr"/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75290" y="5948009"/>
            <a:ext cx="8944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Datacenter applications require:</a:t>
            </a:r>
          </a:p>
          <a:p>
            <a:pPr algn="ctr"/>
            <a:endParaRPr lang="en-US" sz="1200" dirty="0" smtClean="0"/>
          </a:p>
          <a:p>
            <a:pPr marL="1214437" indent="-742950">
              <a:buFont typeface="+mj-lt"/>
              <a:buAutoNum type="arabicPeriod"/>
            </a:pPr>
            <a:r>
              <a:rPr lang="en-US" sz="4200" dirty="0" smtClean="0"/>
              <a:t>Microsecond </a:t>
            </a:r>
            <a:r>
              <a:rPr lang="en-US" sz="4200" dirty="0"/>
              <a:t>tail </a:t>
            </a:r>
            <a:r>
              <a:rPr lang="en-US" sz="4200" dirty="0" smtClean="0"/>
              <a:t>latency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4200" dirty="0" smtClean="0"/>
              <a:t>High </a:t>
            </a:r>
            <a:r>
              <a:rPr lang="en-US" sz="4200" dirty="0"/>
              <a:t>packet </a:t>
            </a:r>
            <a:r>
              <a:rPr lang="en-US" sz="4200" dirty="0" smtClean="0"/>
              <a:t>rates</a:t>
            </a:r>
            <a:endParaRPr lang="en-US" sz="42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4200" dirty="0" smtClean="0"/>
              <a:t>Connection scalability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4200" dirty="0" smtClean="0"/>
              <a:t>Protection</a:t>
            </a:r>
            <a:endParaRPr lang="en-US" sz="42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4200" dirty="0"/>
              <a:t>Resource </a:t>
            </a:r>
            <a:r>
              <a:rPr lang="en-US" sz="4200" dirty="0" smtClean="0"/>
              <a:t>efficiency</a:t>
            </a:r>
            <a:endParaRPr lang="en-US" sz="4200" dirty="0"/>
          </a:p>
          <a:p>
            <a:pPr algn="ctr"/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8293011" y="5925253"/>
            <a:ext cx="83769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Current </a:t>
            </a:r>
            <a:r>
              <a:rPr lang="en-US" sz="4400" dirty="0" smtClean="0">
                <a:solidFill>
                  <a:srgbClr val="C00000"/>
                </a:solidFill>
              </a:rPr>
              <a:t>Approaches</a:t>
            </a:r>
            <a:endParaRPr lang="en-US" sz="800" dirty="0" smtClean="0">
              <a:solidFill>
                <a:srgbClr val="C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Bypass the kernel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User-level stack (e.g. mTCP)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Offload to HW (e.g. RDMA, TOE)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Replace TCP (e.g. </a:t>
            </a:r>
            <a:r>
              <a:rPr lang="en-US" sz="4200" dirty="0" smtClean="0"/>
              <a:t>UDP)</a:t>
            </a:r>
            <a:endParaRPr lang="en-US" sz="4200" dirty="0" smtClean="0"/>
          </a:p>
          <a:p>
            <a:pPr marL="457200" indent="-457200">
              <a:buFont typeface="Arial"/>
              <a:buChar char="•"/>
            </a:pPr>
            <a:r>
              <a:rPr lang="en-US" sz="4200" dirty="0" smtClean="0"/>
              <a:t>User-level networking and TCP alternatives </a:t>
            </a:r>
            <a:r>
              <a:rPr lang="en-US" sz="4200" b="1" dirty="0"/>
              <a:t>s</a:t>
            </a:r>
            <a:r>
              <a:rPr lang="en-US" sz="4200" b="1" dirty="0" smtClean="0"/>
              <a:t>acrifice security</a:t>
            </a:r>
            <a:endParaRPr lang="en-US" sz="4200" dirty="0" smtClean="0">
              <a:solidFill>
                <a:srgbClr val="000000"/>
              </a:solidFill>
            </a:endParaRPr>
          </a:p>
        </p:txBody>
      </p:sp>
      <p:pic>
        <p:nvPicPr>
          <p:cNvPr id="18" name="Picture 17" descr="bigpicture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8" y="11305023"/>
            <a:ext cx="8471993" cy="585902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2632" y="11153031"/>
            <a:ext cx="881184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71600" algn="ctr"/>
            <a:r>
              <a:rPr lang="en-US" sz="4400" dirty="0" smtClean="0">
                <a:solidFill>
                  <a:srgbClr val="0132BB"/>
                </a:solidFill>
              </a:rPr>
              <a:t>Introducing </a:t>
            </a:r>
            <a:r>
              <a:rPr lang="en-US" sz="4400" dirty="0" smtClean="0">
                <a:solidFill>
                  <a:srgbClr val="0132BB"/>
                </a:solidFill>
              </a:rPr>
              <a:t>IX</a:t>
            </a:r>
          </a:p>
          <a:p>
            <a:pPr indent="-1371600" algn="ctr"/>
            <a:endParaRPr lang="en-US" sz="1200" dirty="0" smtClean="0">
              <a:solidFill>
                <a:srgbClr val="0132BB"/>
              </a:solidFill>
            </a:endParaRPr>
          </a:p>
          <a:p>
            <a:r>
              <a:rPr lang="en-US" sz="4400" b="1" dirty="0" smtClean="0"/>
              <a:t> </a:t>
            </a:r>
            <a:r>
              <a:rPr lang="en-US" sz="4200" b="1" dirty="0" smtClean="0"/>
              <a:t>IX </a:t>
            </a:r>
            <a:r>
              <a:rPr lang="en-US" sz="4200" b="1" dirty="0" smtClean="0"/>
              <a:t>provides security </a:t>
            </a:r>
            <a:r>
              <a:rPr lang="en-US" sz="4200" b="1" dirty="0" smtClean="0"/>
              <a:t>and </a:t>
            </a:r>
            <a:r>
              <a:rPr lang="en-US" sz="4200" b="1" dirty="0" smtClean="0"/>
              <a:t>performance:</a:t>
            </a:r>
            <a:endParaRPr lang="en-US" sz="4200" b="1" dirty="0"/>
          </a:p>
          <a:p>
            <a:pPr marL="914400" lvl="1" indent="-457200">
              <a:buFont typeface="Arial"/>
              <a:buChar char="•"/>
            </a:pPr>
            <a:endParaRPr lang="en-US" sz="1200" dirty="0" smtClean="0"/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Implements </a:t>
            </a:r>
            <a:r>
              <a:rPr lang="en-US" sz="4200" dirty="0" smtClean="0"/>
              <a:t>a</a:t>
            </a:r>
            <a:r>
              <a:rPr lang="en-US" sz="4200" b="1" dirty="0" smtClean="0">
                <a:solidFill>
                  <a:srgbClr val="800000"/>
                </a:solidFill>
              </a:rPr>
              <a:t> </a:t>
            </a:r>
            <a:r>
              <a:rPr lang="en-US" sz="4200" i="1" dirty="0" smtClean="0"/>
              <a:t>full TCP </a:t>
            </a:r>
            <a:r>
              <a:rPr lang="en-US" sz="4200" i="1" dirty="0" smtClean="0">
                <a:solidFill>
                  <a:srgbClr val="000000"/>
                </a:solidFill>
              </a:rPr>
              <a:t>stack</a:t>
            </a:r>
            <a:r>
              <a:rPr lang="en-US" sz="4200" dirty="0" smtClean="0">
                <a:solidFill>
                  <a:srgbClr val="000000"/>
                </a:solidFill>
              </a:rPr>
              <a:t> in dataplane, protected from </a:t>
            </a:r>
            <a:r>
              <a:rPr lang="en-US" sz="4200" dirty="0" smtClean="0">
                <a:solidFill>
                  <a:srgbClr val="000000"/>
                </a:solidFill>
              </a:rPr>
              <a:t>app</a:t>
            </a:r>
            <a:endParaRPr lang="en-US" sz="42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>
                <a:solidFill>
                  <a:srgbClr val="000000"/>
                </a:solidFill>
              </a:rPr>
              <a:t>Saturates </a:t>
            </a:r>
            <a:r>
              <a:rPr lang="en-US" sz="4200" dirty="0">
                <a:solidFill>
                  <a:srgbClr val="000000"/>
                </a:solidFill>
              </a:rPr>
              <a:t>10 GbE NICs </a:t>
            </a:r>
            <a:r>
              <a:rPr lang="en-US" sz="4200" dirty="0" smtClean="0">
                <a:solidFill>
                  <a:srgbClr val="000000"/>
                </a:solidFill>
              </a:rPr>
              <a:t>w/64B </a:t>
            </a:r>
            <a:r>
              <a:rPr lang="en-US" sz="4200" dirty="0" smtClean="0">
                <a:solidFill>
                  <a:srgbClr val="000000"/>
                </a:solidFill>
              </a:rPr>
              <a:t>msgs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>
                <a:solidFill>
                  <a:srgbClr val="000000"/>
                </a:solidFill>
              </a:rPr>
              <a:t>Saturates up to 4 x 10 GbE interfaces with a single socket</a:t>
            </a:r>
            <a:endParaRPr lang="en-US" sz="4200" dirty="0">
              <a:solidFill>
                <a:srgbClr val="000000"/>
              </a:solidFill>
            </a:endParaRPr>
          </a:p>
          <a:p>
            <a:pPr marL="457200" lvl="1"/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8311298" y="11189023"/>
            <a:ext cx="8606352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Separation of Control and </a:t>
            </a:r>
            <a:r>
              <a:rPr lang="en-US" sz="4400" dirty="0" smtClean="0">
                <a:solidFill>
                  <a:srgbClr val="0132BB"/>
                </a:solidFill>
              </a:rPr>
              <a:t>Data</a:t>
            </a:r>
          </a:p>
          <a:p>
            <a:pPr algn="ctr"/>
            <a:endParaRPr lang="en-US" sz="1200" dirty="0" smtClean="0">
              <a:solidFill>
                <a:srgbClr val="0132BB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Linux control plane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Course-grained resource mgmt.</a:t>
            </a:r>
            <a:endParaRPr lang="en-US" sz="4200" dirty="0" smtClean="0"/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IX </a:t>
            </a:r>
            <a:r>
              <a:rPr lang="en-US" sz="4200" b="1" dirty="0" smtClean="0"/>
              <a:t>data plane (powered by Dune)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/>
              <a:t>Inspired by network </a:t>
            </a:r>
            <a:r>
              <a:rPr lang="en-US" sz="4200" dirty="0" err="1" smtClean="0"/>
              <a:t>middleboxes</a:t>
            </a:r>
            <a:endParaRPr lang="en-US" sz="4200" dirty="0" smtClean="0"/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A custom single-app OS for high performance networking </a:t>
            </a: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Three-way isolation: App, DP, CP</a:t>
            </a:r>
          </a:p>
        </p:txBody>
      </p:sp>
      <p:pic>
        <p:nvPicPr>
          <p:cNvPr id="2" name="Picture 1" descr="pipeline-2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58" y="17781426"/>
            <a:ext cx="7234337" cy="59308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278524" y="17622928"/>
            <a:ext cx="8639126" cy="612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Results </a:t>
            </a:r>
            <a:r>
              <a:rPr lang="en-US" sz="4400" dirty="0" smtClean="0">
                <a:solidFill>
                  <a:srgbClr val="0132BB"/>
                </a:solidFill>
              </a:rPr>
              <a:t>Summary</a:t>
            </a:r>
          </a:p>
          <a:p>
            <a:pPr algn="ctr"/>
            <a:endParaRPr lang="en-US" sz="1200" dirty="0" smtClean="0">
              <a:solidFill>
                <a:srgbClr val="0132BB"/>
              </a:solidFill>
            </a:endParaRP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4200" dirty="0" smtClean="0"/>
              <a:t>Outperforms </a:t>
            </a:r>
            <a:r>
              <a:rPr lang="en-US" sz="4200" dirty="0"/>
              <a:t>Linux </a:t>
            </a:r>
            <a:r>
              <a:rPr lang="en-US" sz="4200" dirty="0" smtClean="0"/>
              <a:t>by </a:t>
            </a:r>
            <a:r>
              <a:rPr lang="en-US" sz="4200" b="1" dirty="0" smtClean="0"/>
              <a:t>10× </a:t>
            </a:r>
            <a:r>
              <a:rPr lang="en-US" sz="4200" dirty="0" smtClean="0"/>
              <a:t>and   </a:t>
            </a:r>
            <a:r>
              <a:rPr lang="en-US" sz="4200" dirty="0" err="1" smtClean="0"/>
              <a:t>mTCP</a:t>
            </a:r>
            <a:r>
              <a:rPr lang="en-US" sz="4200" dirty="0" smtClean="0"/>
              <a:t> </a:t>
            </a:r>
            <a:r>
              <a:rPr lang="en-US" sz="4200" dirty="0" smtClean="0"/>
              <a:t>by </a:t>
            </a:r>
            <a:r>
              <a:rPr lang="en-US" sz="4200" b="1" dirty="0" smtClean="0"/>
              <a:t>1.9× </a:t>
            </a:r>
            <a:r>
              <a:rPr lang="en-US" sz="4200" dirty="0" smtClean="0"/>
              <a:t>for </a:t>
            </a:r>
            <a:r>
              <a:rPr lang="en-US" sz="4200" dirty="0"/>
              <a:t>throughput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4200" dirty="0"/>
              <a:t>U</a:t>
            </a:r>
            <a:r>
              <a:rPr lang="en-US" sz="4200" dirty="0" smtClean="0"/>
              <a:t>nloaded </a:t>
            </a:r>
            <a:r>
              <a:rPr lang="en-US" sz="4200" dirty="0" smtClean="0"/>
              <a:t>uni-dir. </a:t>
            </a:r>
            <a:r>
              <a:rPr lang="en-US" sz="4200" dirty="0"/>
              <a:t>latency </a:t>
            </a:r>
            <a:r>
              <a:rPr lang="en-US" sz="4200" dirty="0" smtClean="0"/>
              <a:t>is </a:t>
            </a:r>
            <a:r>
              <a:rPr lang="en-US" sz="4200" b="1" dirty="0" smtClean="0"/>
              <a:t>5.7µs</a:t>
            </a:r>
            <a:endParaRPr lang="en-US" sz="4200" dirty="0" smtClean="0"/>
          </a:p>
          <a:p>
            <a:pPr marL="965200" lvl="1" indent="-355600">
              <a:buFont typeface="Arial" panose="020B0604020202020204" pitchFamily="34" charset="0"/>
              <a:buChar char="•"/>
            </a:pPr>
            <a:r>
              <a:rPr lang="en-US" sz="4200" dirty="0" smtClean="0"/>
              <a:t>4</a:t>
            </a:r>
            <a:r>
              <a:rPr lang="en-US" sz="4200" dirty="0" smtClean="0"/>
              <a:t>× better than </a:t>
            </a:r>
            <a:r>
              <a:rPr lang="en-US" sz="4200" dirty="0" smtClean="0"/>
              <a:t>Linux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4200" dirty="0" smtClean="0"/>
              <a:t>Scales </a:t>
            </a:r>
            <a:r>
              <a:rPr lang="en-US" sz="4200" dirty="0"/>
              <a:t>to 10</a:t>
            </a:r>
            <a:r>
              <a:rPr lang="en-US" sz="4200" baseline="30000" dirty="0"/>
              <a:t>5</a:t>
            </a:r>
            <a:r>
              <a:rPr lang="en-US" sz="4200" dirty="0"/>
              <a:t>-order </a:t>
            </a:r>
            <a:r>
              <a:rPr lang="en-US" sz="4200" dirty="0" smtClean="0"/>
              <a:t>connections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4200" dirty="0" smtClean="0"/>
              <a:t>Memcached with IX versus Linux:</a:t>
            </a:r>
          </a:p>
          <a:p>
            <a:pPr marL="919163" lvl="1" indent="-385763">
              <a:buFont typeface="Arial" panose="020B0604020202020204" pitchFamily="34" charset="0"/>
              <a:buChar char="•"/>
            </a:pPr>
            <a:r>
              <a:rPr lang="en-US" sz="4200" b="1" dirty="0" smtClean="0"/>
              <a:t>3.6</a:t>
            </a:r>
            <a:r>
              <a:rPr lang="en-US" sz="4200" b="1" dirty="0" smtClean="0"/>
              <a:t>×</a:t>
            </a:r>
            <a:r>
              <a:rPr lang="en-US" sz="4200" dirty="0"/>
              <a:t> </a:t>
            </a:r>
            <a:r>
              <a:rPr lang="en-US" sz="4200" dirty="0" smtClean="0"/>
              <a:t>RPS</a:t>
            </a:r>
            <a:r>
              <a:rPr lang="en-US" sz="4200" dirty="0" smtClean="0"/>
              <a:t>, </a:t>
            </a:r>
            <a:r>
              <a:rPr lang="en-US" sz="4200" b="1" dirty="0" smtClean="0"/>
              <a:t>2×</a:t>
            </a:r>
            <a:r>
              <a:rPr lang="en-US" sz="4200" dirty="0" smtClean="0"/>
              <a:t> less tail latency</a:t>
            </a:r>
          </a:p>
          <a:p>
            <a:pPr marL="919163" lvl="1" indent="-385763">
              <a:buFont typeface="Arial" panose="020B0604020202020204" pitchFamily="34" charset="0"/>
              <a:buChar char="•"/>
            </a:pPr>
            <a:r>
              <a:rPr lang="en-US" sz="4200" dirty="0" smtClean="0"/>
              <a:t>% kernel time &lt; 10% vs. ~75%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20254" y="2437502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Connection Duration</a:t>
            </a:r>
          </a:p>
        </p:txBody>
      </p:sp>
      <p:pic>
        <p:nvPicPr>
          <p:cNvPr id="3" name="Picture 2" descr="short-mcore-v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89" y="24959805"/>
            <a:ext cx="7376583" cy="49949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29737" y="24424634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Multicore Scalability</a:t>
            </a:r>
          </a:p>
        </p:txBody>
      </p:sp>
      <p:pic>
        <p:nvPicPr>
          <p:cNvPr id="8" name="Picture 7" descr="short-roundtrips-v2-eps-converted-t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95" y="25112205"/>
            <a:ext cx="7151515" cy="4842506"/>
          </a:xfrm>
          <a:prstGeom prst="rect">
            <a:avLst/>
          </a:prstGeom>
        </p:spPr>
      </p:pic>
      <p:pic>
        <p:nvPicPr>
          <p:cNvPr id="10" name="Picture 9" descr="short-size-v2-eps-converted-to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68" y="24959805"/>
            <a:ext cx="7376583" cy="49949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36564" y="2440431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Message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07588" y="30084854"/>
            <a:ext cx="246485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emcached-etc-basic-eps-converted-t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67" y="30204798"/>
            <a:ext cx="8290276" cy="5613595"/>
          </a:xfrm>
          <a:prstGeom prst="rect">
            <a:avLst/>
          </a:prstGeom>
        </p:spPr>
      </p:pic>
      <p:pic>
        <p:nvPicPr>
          <p:cNvPr id="33" name="Picture 32" descr="memcached-usr-basic-eps-converted-to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3" y="30204797"/>
            <a:ext cx="8263066" cy="559517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16200000">
            <a:off x="-920746" y="32300338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Memcached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37" name="Picture 36" descr="batch-mutilate-eps-converted-to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54" y="30776843"/>
            <a:ext cx="7200190" cy="48754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293011" y="30422067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Adaptive Batching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-920747" y="26521969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TCP Echo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40" name="Picture 39" descr="photo-4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9" t="14594"/>
          <a:stretch/>
        </p:blipFill>
        <p:spPr>
          <a:xfrm rot="5400000">
            <a:off x="7240503" y="3726681"/>
            <a:ext cx="2111772" cy="17975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53726" y="3514495"/>
            <a:ext cx="1586243" cy="211499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57400" y="3505200"/>
            <a:ext cx="1629699" cy="210740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5" y="3524637"/>
            <a:ext cx="4130567" cy="204040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7" y="3852458"/>
            <a:ext cx="5145465" cy="156259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854489" y="3514495"/>
            <a:ext cx="1989411" cy="2126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942" y="3657645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/>
              <a:t>1</a:t>
            </a:r>
            <a:endParaRPr lang="en-US" sz="4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93730" y="3600494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 smtClean="0"/>
              <a:t>2</a:t>
            </a:r>
            <a:endParaRPr lang="en-US" sz="4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9481" y="17621108"/>
            <a:ext cx="9357052" cy="612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IX Design </a:t>
            </a:r>
            <a:r>
              <a:rPr lang="en-US" sz="4400" dirty="0" smtClean="0">
                <a:solidFill>
                  <a:srgbClr val="0132BB"/>
                </a:solidFill>
              </a:rPr>
              <a:t>Principles</a:t>
            </a:r>
          </a:p>
          <a:p>
            <a:pPr algn="ctr"/>
            <a:endParaRPr lang="en-US" sz="800" dirty="0" smtClean="0">
              <a:solidFill>
                <a:srgbClr val="0132BB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200" b="1" dirty="0" smtClean="0"/>
              <a:t>Run to completion</a:t>
            </a:r>
          </a:p>
          <a:p>
            <a:pPr marL="692150" lvl="1" indent="-349250">
              <a:buFont typeface="Arial"/>
              <a:buChar char="•"/>
            </a:pPr>
            <a:r>
              <a:rPr lang="en-US" sz="4200" dirty="0" smtClean="0"/>
              <a:t>Improve D-cache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b="1" dirty="0" smtClean="0"/>
              <a:t>Adaptive batching</a:t>
            </a:r>
          </a:p>
          <a:p>
            <a:pPr marL="685800" lvl="1" indent="-349250">
              <a:buFont typeface="Arial"/>
              <a:buChar char="•"/>
            </a:pPr>
            <a:r>
              <a:rPr lang="en-US" sz="4200" dirty="0"/>
              <a:t>L</a:t>
            </a:r>
            <a:r>
              <a:rPr lang="en-US" sz="4200" dirty="0" smtClean="0"/>
              <a:t>ow jitter; batch only when </a:t>
            </a:r>
            <a:r>
              <a:rPr lang="en-US" sz="4200" i="1" dirty="0" smtClean="0"/>
              <a:t>congested</a:t>
            </a:r>
            <a:r>
              <a:rPr lang="en-US" sz="4200" dirty="0" smtClean="0"/>
              <a:t> </a:t>
            </a:r>
            <a:endParaRPr lang="en-US" sz="4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200" b="1" dirty="0" smtClean="0"/>
              <a:t>Native zero copy API</a:t>
            </a:r>
          </a:p>
          <a:p>
            <a:pPr marL="685800" lvl="1" indent="-342900">
              <a:buFont typeface="Arial"/>
              <a:buChar char="•"/>
            </a:pPr>
            <a:r>
              <a:rPr lang="en-US" sz="4200" dirty="0"/>
              <a:t>P</a:t>
            </a:r>
            <a:r>
              <a:rPr lang="en-US" sz="4200" dirty="0" smtClean="0"/>
              <a:t>rogramming </a:t>
            </a:r>
            <a:r>
              <a:rPr lang="en-US" sz="4200" dirty="0" smtClean="0"/>
              <a:t>model flexibility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200" b="1" dirty="0" smtClean="0"/>
              <a:t>Flow consistent + coherence free</a:t>
            </a:r>
            <a:endParaRPr lang="en-US" sz="4200" b="1" dirty="0"/>
          </a:p>
          <a:p>
            <a:pPr marL="685800" lvl="1" indent="-342900">
              <a:buFont typeface="Arial"/>
              <a:buChar char="•"/>
            </a:pPr>
            <a:r>
              <a:rPr lang="en-US" sz="4200" dirty="0" smtClean="0"/>
              <a:t>Improve multicore scalability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5289" y="5931839"/>
            <a:ext cx="25907998" cy="4850154"/>
          </a:xfrm>
          <a:prstGeom prst="roundRect">
            <a:avLst>
              <a:gd name="adj" fmla="val 1326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75289" y="11065772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2BB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6554" y="17618945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364" y="24193375"/>
            <a:ext cx="25886733" cy="11625018"/>
          </a:xfrm>
          <a:prstGeom prst="roundRect">
            <a:avLst>
              <a:gd name="adj" fmla="val 957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4444" y="5948009"/>
            <a:ext cx="8838566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Motivation</a:t>
            </a:r>
            <a:endParaRPr lang="en-US" sz="800" dirty="0" smtClean="0">
              <a:solidFill>
                <a:srgbClr val="C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10 GbE hardware is incredibly fast</a:t>
            </a:r>
            <a:endParaRPr lang="en-US" sz="4200" b="1" dirty="0"/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Over 10 </a:t>
            </a:r>
            <a:r>
              <a:rPr lang="en-US" sz="4200" dirty="0" smtClean="0"/>
              <a:t>M QPS </a:t>
            </a:r>
            <a:r>
              <a:rPr lang="en-US" sz="4200" dirty="0" smtClean="0"/>
              <a:t>w/ small </a:t>
            </a:r>
            <a:r>
              <a:rPr lang="en-US" sz="4200" dirty="0" err="1" smtClean="0"/>
              <a:t>pkts</a:t>
            </a:r>
            <a:endParaRPr lang="en-US" sz="4200" dirty="0" smtClean="0"/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10 – 20 μs latency in datacenters </a:t>
            </a:r>
          </a:p>
          <a:p>
            <a:pPr marL="457200" indent="-457200">
              <a:buFont typeface="Arial"/>
              <a:buChar char="•"/>
            </a:pPr>
            <a:r>
              <a:rPr lang="en-US" sz="4200" b="1" dirty="0" smtClean="0"/>
              <a:t>Systems </a:t>
            </a:r>
            <a:r>
              <a:rPr lang="en-US" sz="4200" b="1" dirty="0" smtClean="0"/>
              <a:t>software is a bottleneck</a:t>
            </a:r>
          </a:p>
          <a:p>
            <a:pPr marL="914400" lvl="1" indent="-457200">
              <a:buFont typeface="Arial"/>
              <a:buChar char="•"/>
            </a:pPr>
            <a:r>
              <a:rPr lang="en-US" sz="4200" dirty="0" smtClean="0"/>
              <a:t>Limited throughput, latency jitter, poor multicore scalability</a:t>
            </a:r>
          </a:p>
        </p:txBody>
      </p:sp>
      <p:pic>
        <p:nvPicPr>
          <p:cNvPr id="6" name="Picture 5" descr="ana_photo.jp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34824"/>
          <a:stretch/>
        </p:blipFill>
        <p:spPr>
          <a:xfrm>
            <a:off x="11301169" y="3519873"/>
            <a:ext cx="1968274" cy="2109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502922" y="3494528"/>
            <a:ext cx="2118078" cy="211807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4139815" y="25438263"/>
            <a:ext cx="2210145" cy="1631216"/>
            <a:chOff x="24139815" y="26886063"/>
            <a:chExt cx="2210145" cy="1631216"/>
          </a:xfrm>
        </p:grpSpPr>
        <p:sp>
          <p:nvSpPr>
            <p:cNvPr id="13" name="TextBox 12"/>
            <p:cNvSpPr txBox="1"/>
            <p:nvPr/>
          </p:nvSpPr>
          <p:spPr>
            <a:xfrm>
              <a:off x="24638542" y="26886063"/>
              <a:ext cx="1711418" cy="1631216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01771" y="30525890"/>
            <a:ext cx="1660515" cy="1315745"/>
            <a:chOff x="24139815" y="26886063"/>
            <a:chExt cx="2210145" cy="1315745"/>
          </a:xfrm>
        </p:grpSpPr>
        <p:sp>
          <p:nvSpPr>
            <p:cNvPr id="77" name="TextBox 76"/>
            <p:cNvSpPr txBox="1"/>
            <p:nvPr/>
          </p:nvSpPr>
          <p:spPr>
            <a:xfrm>
              <a:off x="24638542" y="26886063"/>
              <a:ext cx="1711418" cy="1315745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(avg)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(avg)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1614379" y="30555331"/>
            <a:ext cx="1660515" cy="1315745"/>
            <a:chOff x="24139815" y="26886063"/>
            <a:chExt cx="2210145" cy="1315745"/>
          </a:xfrm>
        </p:grpSpPr>
        <p:sp>
          <p:nvSpPr>
            <p:cNvPr id="87" name="TextBox 86"/>
            <p:cNvSpPr txBox="1"/>
            <p:nvPr/>
          </p:nvSpPr>
          <p:spPr>
            <a:xfrm>
              <a:off x="24638542" y="26886063"/>
              <a:ext cx="1711418" cy="1315745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(avg)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(p99)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(avg)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94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13121</TotalTime>
  <Words>356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Belay</dc:creator>
  <cp:lastModifiedBy>Ana Klimovic</cp:lastModifiedBy>
  <cp:revision>115</cp:revision>
  <dcterms:created xsi:type="dcterms:W3CDTF">2014-09-21T02:40:41Z</dcterms:created>
  <dcterms:modified xsi:type="dcterms:W3CDTF">2014-10-01T06:40:46Z</dcterms:modified>
</cp:coreProperties>
</file>