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7432000" cy="36576000"/>
  <p:notesSz cx="6858000" cy="9144000"/>
  <p:defaultTextStyle>
    <a:defPPr>
      <a:defRPr lang="en-US"/>
    </a:defPPr>
    <a:lvl1pPr marL="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132BB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30" autoAdjust="0"/>
    <p:restoredTop sz="94660"/>
  </p:normalViewPr>
  <p:slideViewPr>
    <p:cSldViewPr snapToGrid="0" snapToObjects="1">
      <p:cViewPr>
        <p:scale>
          <a:sx n="25" d="100"/>
          <a:sy n="25" d="100"/>
        </p:scale>
        <p:origin x="-3240" y="-72"/>
      </p:cViewPr>
      <p:guideLst>
        <p:guide orient="horz" pos="11520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24BB5-C07C-4845-B203-2C5B171FEF55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3E9E8-68FF-8046-9FB8-5DB0685F6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6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18288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3E9E8-68FF-8046-9FB8-5DB0685F66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2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362270"/>
            <a:ext cx="233172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726400"/>
            <a:ext cx="192024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0" y="7814739"/>
            <a:ext cx="18516600" cy="1664377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0" y="7814739"/>
            <a:ext cx="55092600" cy="1664377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5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23503469"/>
            <a:ext cx="23317200" cy="72644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15502472"/>
            <a:ext cx="23317200" cy="8000997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76600" y="45516800"/>
            <a:ext cx="36804600" cy="128735669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1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187269"/>
            <a:ext cx="12120564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11599333"/>
            <a:ext cx="12120564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8187269"/>
            <a:ext cx="12125325" cy="3412064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11599333"/>
            <a:ext cx="12125325" cy="21073536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2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8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7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1456267"/>
            <a:ext cx="9024939" cy="619760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1456269"/>
            <a:ext cx="15335250" cy="31216603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7653869"/>
            <a:ext cx="9024939" cy="25019003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25603200"/>
            <a:ext cx="16459200" cy="3022603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3268133"/>
            <a:ext cx="16459200" cy="21945600"/>
          </a:xfrm>
        </p:spPr>
        <p:txBody>
          <a:bodyPr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28625803"/>
            <a:ext cx="16459200" cy="4292597"/>
          </a:xfrm>
        </p:spPr>
        <p:txBody>
          <a:bodyPr/>
          <a:lstStyle>
            <a:lvl1pPr marL="0" indent="0">
              <a:buNone/>
              <a:defRPr sz="5600"/>
            </a:lvl1pPr>
            <a:lvl2pPr marL="1828800" indent="0">
              <a:buNone/>
              <a:defRPr sz="4800"/>
            </a:lvl2pPr>
            <a:lvl3pPr marL="3657600" indent="0">
              <a:buNone/>
              <a:defRPr sz="4000"/>
            </a:lvl3pPr>
            <a:lvl4pPr marL="5486400" indent="0">
              <a:buNone/>
              <a:defRPr sz="3600"/>
            </a:lvl4pPr>
            <a:lvl5pPr marL="7315200" indent="0">
              <a:buNone/>
              <a:defRPr sz="3600"/>
            </a:lvl5pPr>
            <a:lvl6pPr marL="9144000" indent="0">
              <a:buNone/>
              <a:defRPr sz="3600"/>
            </a:lvl6pPr>
            <a:lvl7pPr marL="10972800" indent="0">
              <a:buNone/>
              <a:defRPr sz="3600"/>
            </a:lvl7pPr>
            <a:lvl8pPr marL="12801600" indent="0">
              <a:buNone/>
              <a:defRPr sz="3600"/>
            </a:lvl8pPr>
            <a:lvl9pPr marL="1463040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464736"/>
            <a:ext cx="24688800" cy="6096000"/>
          </a:xfrm>
          <a:prstGeom prst="rect">
            <a:avLst/>
          </a:prstGeom>
        </p:spPr>
        <p:txBody>
          <a:bodyPr vert="horz" lIns="365760" tIns="182880" rIns="36576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8534403"/>
            <a:ext cx="24688800" cy="24138469"/>
          </a:xfrm>
          <a:prstGeom prst="rect">
            <a:avLst/>
          </a:prstGeom>
        </p:spPr>
        <p:txBody>
          <a:bodyPr vert="horz" lIns="365760" tIns="182880" rIns="365760" bIns="1828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EEA5-1C33-A546-B0CB-742BBF77893D}" type="datetimeFigureOut">
              <a:rPr lang="en-US" smtClean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33900536"/>
            <a:ext cx="8686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33900536"/>
            <a:ext cx="6400800" cy="1947333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CE15-937C-B645-92E1-70122A504F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1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1828800" rtl="0" eaLnBrk="1" latinLnBrk="0" hangingPunct="1">
        <a:spcBef>
          <a:spcPct val="20000"/>
        </a:spcBef>
        <a:buFont typeface="Arial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182880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182880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1828800" rtl="0" eaLnBrk="1" latinLnBrk="0" hangingPunct="1">
        <a:spcBef>
          <a:spcPct val="20000"/>
        </a:spcBef>
        <a:buFont typeface="Arial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1828800" rtl="0" eaLnBrk="1" latinLnBrk="0" hangingPunct="1">
        <a:spcBef>
          <a:spcPct val="20000"/>
        </a:spcBef>
        <a:buFont typeface="Arial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1828800" rtl="0" eaLnBrk="1" latinLnBrk="0" hangingPunct="1">
        <a:spcBef>
          <a:spcPct val="20000"/>
        </a:spcBef>
        <a:buFont typeface="Arial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18288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jp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1415" y="508000"/>
            <a:ext cx="25918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IX: A Dataplane</a:t>
            </a:r>
            <a:r>
              <a:rPr lang="en-US" b="1" dirty="0"/>
              <a:t> </a:t>
            </a:r>
            <a:r>
              <a:rPr lang="en-US" b="1" dirty="0" smtClean="0"/>
              <a:t>Operating System for</a:t>
            </a:r>
          </a:p>
          <a:p>
            <a:pPr algn="ctr"/>
            <a:r>
              <a:rPr lang="en-US" b="1" dirty="0" smtClean="0"/>
              <a:t>High Throughput and Low Latency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1415" y="2653759"/>
            <a:ext cx="25907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4400" dirty="0" smtClean="0"/>
              <a:t>Adam Belay</a:t>
            </a:r>
            <a:r>
              <a:rPr lang="en-US" sz="4400" baseline="30000" dirty="0"/>
              <a:t>1</a:t>
            </a:r>
            <a:r>
              <a:rPr lang="ro-RO" sz="4400" dirty="0" smtClean="0"/>
              <a:t>, </a:t>
            </a:r>
            <a:r>
              <a:rPr lang="en-US" sz="4400" dirty="0"/>
              <a:t>George </a:t>
            </a:r>
            <a:r>
              <a:rPr lang="en-US" sz="4400" dirty="0" smtClean="0"/>
              <a:t>Prekas</a:t>
            </a:r>
            <a:r>
              <a:rPr lang="en-US" sz="4400" baseline="30000" dirty="0" smtClean="0"/>
              <a:t>2</a:t>
            </a:r>
            <a:r>
              <a:rPr lang="ro-RO" sz="4400" dirty="0" smtClean="0"/>
              <a:t>, </a:t>
            </a:r>
            <a:r>
              <a:rPr lang="es-ES_tradnl" sz="4400" dirty="0" smtClean="0"/>
              <a:t>Ana Klimovic</a:t>
            </a:r>
            <a:r>
              <a:rPr lang="en-US" sz="4400" baseline="30000" dirty="0" smtClean="0"/>
              <a:t>1</a:t>
            </a:r>
            <a:r>
              <a:rPr lang="es-ES_tradnl" sz="4400" dirty="0" smtClean="0"/>
              <a:t>,</a:t>
            </a:r>
            <a:r>
              <a:rPr lang="ro-RO" sz="4400" dirty="0" smtClean="0"/>
              <a:t> </a:t>
            </a:r>
            <a:r>
              <a:rPr lang="en-US" sz="4400" dirty="0" smtClean="0"/>
              <a:t>Samuel Grossman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Christos </a:t>
            </a:r>
            <a:r>
              <a:rPr lang="ro-RO" sz="4400" dirty="0" smtClean="0"/>
              <a:t>Kozyrakis</a:t>
            </a:r>
            <a:r>
              <a:rPr lang="en-US" sz="4400" baseline="30000" dirty="0" smtClean="0"/>
              <a:t>1</a:t>
            </a:r>
            <a:r>
              <a:rPr lang="ro-RO" sz="4400" dirty="0" smtClean="0"/>
              <a:t>, </a:t>
            </a:r>
            <a:r>
              <a:rPr lang="ro-RO" sz="4400" dirty="0"/>
              <a:t>Edouard </a:t>
            </a:r>
            <a:r>
              <a:rPr lang="ro-RO" sz="4400" dirty="0" smtClean="0"/>
              <a:t>Bugnion</a:t>
            </a:r>
            <a:r>
              <a:rPr lang="en-US" sz="4400" baseline="30000" dirty="0" smtClean="0"/>
              <a:t>2</a:t>
            </a:r>
            <a:endParaRPr lang="ro-RO" sz="4400" dirty="0" smtClean="0"/>
          </a:p>
          <a:p>
            <a:pPr algn="ctr"/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75290" y="5948009"/>
            <a:ext cx="89449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Datacenter applications require:</a:t>
            </a:r>
          </a:p>
          <a:p>
            <a:pPr algn="ctr"/>
            <a:endParaRPr lang="en-US" sz="1200" dirty="0" smtClean="0"/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Microsecond </a:t>
            </a:r>
            <a:r>
              <a:rPr lang="en-US" sz="3900" dirty="0"/>
              <a:t>tail </a:t>
            </a:r>
            <a:r>
              <a:rPr lang="en-US" sz="3900" dirty="0" smtClean="0"/>
              <a:t>latency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High </a:t>
            </a:r>
            <a:r>
              <a:rPr lang="en-US" sz="3900" dirty="0"/>
              <a:t>packet </a:t>
            </a:r>
            <a:r>
              <a:rPr lang="en-US" sz="3900" dirty="0" smtClean="0"/>
              <a:t>rates</a:t>
            </a:r>
            <a:endParaRPr lang="en-US" sz="39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Connection scalability</a:t>
            </a:r>
          </a:p>
          <a:p>
            <a:pPr marL="1214437" indent="-742950">
              <a:buFont typeface="+mj-lt"/>
              <a:buAutoNum type="arabicPeriod"/>
            </a:pPr>
            <a:r>
              <a:rPr lang="en-US" sz="3900" dirty="0" smtClean="0"/>
              <a:t>Protection</a:t>
            </a:r>
            <a:endParaRPr lang="en-US" sz="3900" dirty="0">
              <a:solidFill>
                <a:srgbClr val="FF0000"/>
              </a:solidFill>
            </a:endParaRPr>
          </a:p>
          <a:p>
            <a:pPr marL="1214437" indent="-742950">
              <a:buFont typeface="+mj-lt"/>
              <a:buAutoNum type="arabicPeriod"/>
            </a:pPr>
            <a:r>
              <a:rPr lang="en-US" sz="3900" dirty="0"/>
              <a:t>Resource </a:t>
            </a:r>
            <a:r>
              <a:rPr lang="en-US" sz="3900" dirty="0" smtClean="0"/>
              <a:t>efficiency</a:t>
            </a:r>
            <a:endParaRPr lang="en-US" sz="3900" dirty="0"/>
          </a:p>
          <a:p>
            <a:pPr algn="ctr"/>
            <a:endParaRPr lang="en-US" sz="3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293011" y="5925253"/>
            <a:ext cx="837698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Current Approaches</a:t>
            </a: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Bypass the kernel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User-level stack (e.g. mTCP)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Offload to HW (e.g. RDMA, TOE)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Replace TCP (e.g. UDP, Infiniband)</a:t>
            </a:r>
          </a:p>
          <a:p>
            <a:pPr marL="457200" indent="-457200">
              <a:buFont typeface="Arial"/>
              <a:buChar char="•"/>
            </a:pPr>
            <a:r>
              <a:rPr lang="en-US" sz="3900" dirty="0" smtClean="0"/>
              <a:t>User-level networking and TCP alternatives </a:t>
            </a:r>
            <a:r>
              <a:rPr lang="en-US" sz="3900" b="1" dirty="0" smtClean="0"/>
              <a:t>sacrifice security </a:t>
            </a:r>
            <a:r>
              <a:rPr lang="en-US" sz="3900" dirty="0" smtClean="0"/>
              <a:t>and limit policy enforcement</a:t>
            </a:r>
            <a:endParaRPr lang="en-US" sz="3900" dirty="0" smtClean="0">
              <a:solidFill>
                <a:srgbClr val="000000"/>
              </a:solidFill>
            </a:endParaRPr>
          </a:p>
        </p:txBody>
      </p:sp>
      <p:pic>
        <p:nvPicPr>
          <p:cNvPr id="18" name="Picture 17" descr="bigpicture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78" y="11305023"/>
            <a:ext cx="8471993" cy="585902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62632" y="11153031"/>
            <a:ext cx="8757622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371600" algn="ctr"/>
            <a:r>
              <a:rPr lang="en-US" sz="4400" dirty="0" smtClean="0">
                <a:solidFill>
                  <a:srgbClr val="0132BB"/>
                </a:solidFill>
              </a:rPr>
              <a:t>Introducing IX</a:t>
            </a:r>
          </a:p>
          <a:p>
            <a:r>
              <a:rPr lang="en-US" sz="3900" b="1" dirty="0" smtClean="0"/>
              <a:t> IX </a:t>
            </a:r>
            <a:r>
              <a:rPr lang="en-US" sz="3900" b="1" dirty="0"/>
              <a:t>reconciles security </a:t>
            </a:r>
            <a:r>
              <a:rPr lang="en-US" sz="3900" b="1" dirty="0" smtClean="0"/>
              <a:t>and performance</a:t>
            </a:r>
            <a:endParaRPr lang="en-US" sz="3900" b="1" dirty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Implements a</a:t>
            </a:r>
            <a:r>
              <a:rPr lang="en-US" sz="3900" b="1" dirty="0" smtClean="0">
                <a:solidFill>
                  <a:srgbClr val="800000"/>
                </a:solidFill>
              </a:rPr>
              <a:t> </a:t>
            </a:r>
            <a:r>
              <a:rPr lang="en-US" sz="3900" i="1" dirty="0" smtClean="0"/>
              <a:t>full TCP </a:t>
            </a:r>
            <a:r>
              <a:rPr lang="en-US" sz="3900" i="1" dirty="0" smtClean="0">
                <a:solidFill>
                  <a:srgbClr val="000000"/>
                </a:solidFill>
              </a:rPr>
              <a:t>stack</a:t>
            </a:r>
            <a:r>
              <a:rPr lang="en-US" sz="3900" dirty="0" smtClean="0">
                <a:solidFill>
                  <a:srgbClr val="000000"/>
                </a:solidFill>
              </a:rPr>
              <a:t> in dataplane, protected from application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>
                <a:solidFill>
                  <a:srgbClr val="000000"/>
                </a:solidFill>
              </a:rPr>
              <a:t>Saturates </a:t>
            </a:r>
            <a:r>
              <a:rPr lang="en-US" sz="3900" dirty="0">
                <a:solidFill>
                  <a:srgbClr val="000000"/>
                </a:solidFill>
              </a:rPr>
              <a:t>10 GbE NICs with </a:t>
            </a:r>
            <a:r>
              <a:rPr lang="en-US" sz="3900" dirty="0" smtClean="0">
                <a:solidFill>
                  <a:srgbClr val="000000"/>
                </a:solidFill>
              </a:rPr>
              <a:t>64B msgs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>
                <a:solidFill>
                  <a:srgbClr val="000000"/>
                </a:solidFill>
              </a:rPr>
              <a:t>Saturates up to 4 x 10 GbE interfaces with a single socket</a:t>
            </a:r>
            <a:endParaRPr lang="en-US" sz="3900" dirty="0">
              <a:solidFill>
                <a:srgbClr val="000000"/>
              </a:solidFill>
            </a:endParaRP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>
                <a:solidFill>
                  <a:srgbClr val="000000"/>
                </a:solidFill>
              </a:rPr>
              <a:t>Achieves </a:t>
            </a:r>
            <a:r>
              <a:rPr lang="en-US" sz="3900" dirty="0">
                <a:solidFill>
                  <a:srgbClr val="000000"/>
                </a:solidFill>
              </a:rPr>
              <a:t>up to </a:t>
            </a:r>
            <a:r>
              <a:rPr lang="en-US" sz="3900" b="1" dirty="0" smtClean="0">
                <a:solidFill>
                  <a:srgbClr val="000000"/>
                </a:solidFill>
              </a:rPr>
              <a:t>3.6x</a:t>
            </a:r>
            <a:r>
              <a:rPr lang="en-US" sz="3900" dirty="0" smtClean="0">
                <a:solidFill>
                  <a:srgbClr val="000000"/>
                </a:solidFill>
              </a:rPr>
              <a:t> </a:t>
            </a:r>
            <a:r>
              <a:rPr lang="en-US" sz="3900" dirty="0">
                <a:solidFill>
                  <a:srgbClr val="000000"/>
                </a:solidFill>
              </a:rPr>
              <a:t>more RPS and </a:t>
            </a:r>
            <a:r>
              <a:rPr lang="en-US" sz="3900" b="1" dirty="0">
                <a:solidFill>
                  <a:srgbClr val="000000"/>
                </a:solidFill>
              </a:rPr>
              <a:t>2x</a:t>
            </a:r>
            <a:r>
              <a:rPr lang="en-US" sz="3900" dirty="0">
                <a:solidFill>
                  <a:srgbClr val="000000"/>
                </a:solidFill>
              </a:rPr>
              <a:t> less tail latency compared to </a:t>
            </a:r>
            <a:r>
              <a:rPr lang="en-US" sz="3900" dirty="0" smtClean="0">
                <a:solidFill>
                  <a:srgbClr val="000000"/>
                </a:solidFill>
              </a:rPr>
              <a:t>Linux for Memcached workloads</a:t>
            </a:r>
            <a:endParaRPr lang="en-US" sz="3900" dirty="0">
              <a:solidFill>
                <a:srgbClr val="000000"/>
              </a:solidFill>
            </a:endParaRPr>
          </a:p>
          <a:p>
            <a:pPr marL="914400" lvl="1" indent="-457200">
              <a:buFont typeface="Arial"/>
              <a:buChar char="•"/>
            </a:pPr>
            <a:endParaRPr lang="en-US" sz="32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8311298" y="11189023"/>
            <a:ext cx="860635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Separation of Control and Data</a:t>
            </a: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Linux control plane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Course-grained resource management (e.g. network queues)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Performs load balancing</a:t>
            </a:r>
            <a:endParaRPr lang="en-US" sz="3900" dirty="0"/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IX data plane (powered by Dune)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/>
              <a:t>Inspired by network </a:t>
            </a:r>
            <a:r>
              <a:rPr lang="en-US" sz="3900" dirty="0" err="1" smtClean="0"/>
              <a:t>middleboxes</a:t>
            </a:r>
            <a:endParaRPr lang="en-US" sz="3900" dirty="0" smtClean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A custom single-app OS for high performance networking </a:t>
            </a: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Three-way isolation: App, DP, CP</a:t>
            </a:r>
          </a:p>
        </p:txBody>
      </p:sp>
      <p:pic>
        <p:nvPicPr>
          <p:cNvPr id="2" name="Picture 1" descr="pipeline-2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558" y="17781426"/>
            <a:ext cx="7234337" cy="593085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329324" y="17622928"/>
            <a:ext cx="8340675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Results Summary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Outperforms </a:t>
            </a:r>
            <a:r>
              <a:rPr lang="en-US" sz="3900" dirty="0"/>
              <a:t>Linux </a:t>
            </a:r>
            <a:r>
              <a:rPr lang="en-US" sz="3900" dirty="0" smtClean="0"/>
              <a:t>by </a:t>
            </a:r>
            <a:r>
              <a:rPr lang="en-US" sz="3900" b="1" dirty="0" smtClean="0"/>
              <a:t>10× </a:t>
            </a:r>
            <a:r>
              <a:rPr lang="en-US" sz="3900" dirty="0" smtClean="0"/>
              <a:t>and mTCP by </a:t>
            </a:r>
            <a:r>
              <a:rPr lang="en-US" sz="3900" b="1" dirty="0" smtClean="0"/>
              <a:t>1.9× </a:t>
            </a:r>
            <a:r>
              <a:rPr lang="en-US" sz="3900" dirty="0" smtClean="0"/>
              <a:t>for </a:t>
            </a:r>
            <a:r>
              <a:rPr lang="en-US" sz="3900" dirty="0"/>
              <a:t>throughput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Achieves unloaded uni-dir. </a:t>
            </a:r>
            <a:r>
              <a:rPr lang="en-US" sz="3900" dirty="0"/>
              <a:t>latency </a:t>
            </a:r>
            <a:r>
              <a:rPr lang="en-US" sz="3900" dirty="0" smtClean="0"/>
              <a:t>of </a:t>
            </a:r>
            <a:r>
              <a:rPr lang="en-US" sz="3900" b="1" dirty="0" smtClean="0"/>
              <a:t>5.7µs</a:t>
            </a:r>
            <a:r>
              <a:rPr lang="en-US" sz="3900" dirty="0" smtClean="0"/>
              <a:t>, 4× better than Linux, an order of magnitude better than mTCP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Scales </a:t>
            </a:r>
            <a:r>
              <a:rPr lang="en-US" sz="3900" dirty="0"/>
              <a:t>to 10</a:t>
            </a:r>
            <a:r>
              <a:rPr lang="en-US" sz="3900" baseline="30000" dirty="0"/>
              <a:t>5</a:t>
            </a:r>
            <a:r>
              <a:rPr lang="en-US" sz="3900" dirty="0"/>
              <a:t>-order </a:t>
            </a:r>
            <a:r>
              <a:rPr lang="en-US" sz="3900" dirty="0" smtClean="0"/>
              <a:t>connections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Memcached with IX versus Linux: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Up </a:t>
            </a:r>
            <a:r>
              <a:rPr lang="en-US" sz="3900" dirty="0"/>
              <a:t>to </a:t>
            </a:r>
            <a:r>
              <a:rPr lang="en-US" sz="3900" b="1" dirty="0" smtClean="0"/>
              <a:t>3.6×</a:t>
            </a:r>
            <a:r>
              <a:rPr lang="en-US" sz="3900" dirty="0"/>
              <a:t> </a:t>
            </a:r>
            <a:r>
              <a:rPr lang="en-US" sz="3900" dirty="0" smtClean="0"/>
              <a:t>RPS, </a:t>
            </a:r>
            <a:r>
              <a:rPr lang="en-US" sz="3900" b="1" dirty="0" smtClean="0"/>
              <a:t>2×</a:t>
            </a:r>
            <a:r>
              <a:rPr lang="en-US" sz="3900" dirty="0" smtClean="0"/>
              <a:t> less tail latency</a:t>
            </a:r>
          </a:p>
          <a:p>
            <a:pPr marL="919163" lvl="1" indent="-385763">
              <a:buFont typeface="Arial" panose="020B0604020202020204" pitchFamily="34" charset="0"/>
              <a:buChar char="•"/>
            </a:pPr>
            <a:r>
              <a:rPr lang="en-US" sz="3900" dirty="0" smtClean="0"/>
              <a:t>% kernel time &lt; 10% vs. ~75%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20254" y="2437502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Connection Duration</a:t>
            </a:r>
          </a:p>
        </p:txBody>
      </p:sp>
      <p:pic>
        <p:nvPicPr>
          <p:cNvPr id="3" name="Picture 2" descr="short-mcore-v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89" y="24959805"/>
            <a:ext cx="7376583" cy="49949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29737" y="24424634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Multicore Scalability</a:t>
            </a:r>
          </a:p>
        </p:txBody>
      </p:sp>
      <p:pic>
        <p:nvPicPr>
          <p:cNvPr id="8" name="Picture 7" descr="short-roundtrips-v2-eps-converted-to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95" y="25112205"/>
            <a:ext cx="7151515" cy="4842506"/>
          </a:xfrm>
          <a:prstGeom prst="rect">
            <a:avLst/>
          </a:prstGeom>
        </p:spPr>
      </p:pic>
      <p:pic>
        <p:nvPicPr>
          <p:cNvPr id="10" name="Picture 9" descr="short-size-v2-eps-converted-to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68" y="24959805"/>
            <a:ext cx="7376583" cy="49949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736564" y="24404319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Message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07588" y="30084854"/>
            <a:ext cx="246485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memcached-etc-basic-eps-converted-to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67" y="30204798"/>
            <a:ext cx="8290276" cy="5613595"/>
          </a:xfrm>
          <a:prstGeom prst="rect">
            <a:avLst/>
          </a:prstGeom>
        </p:spPr>
      </p:pic>
      <p:pic>
        <p:nvPicPr>
          <p:cNvPr id="33" name="Picture 32" descr="memcached-usr-basic-eps-converted-to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533" y="30204797"/>
            <a:ext cx="8263066" cy="559517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16200000">
            <a:off x="-920746" y="32300338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Memcached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37" name="Picture 36" descr="batch-mutilate-eps-converted-to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0254" y="30776843"/>
            <a:ext cx="7200190" cy="487546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8293011" y="30422067"/>
            <a:ext cx="829027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Adaptive Batching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-920747" y="26521969"/>
            <a:ext cx="4656668" cy="888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00B050"/>
                </a:solidFill>
              </a:rPr>
              <a:t>TCP Echo</a:t>
            </a:r>
            <a:endParaRPr lang="en-US" sz="6000" dirty="0">
              <a:solidFill>
                <a:srgbClr val="00B050"/>
              </a:solidFill>
            </a:endParaRPr>
          </a:p>
        </p:txBody>
      </p:sp>
      <p:pic>
        <p:nvPicPr>
          <p:cNvPr id="40" name="Picture 39" descr="photo-4.jp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14594"/>
          <a:stretch/>
        </p:blipFill>
        <p:spPr>
          <a:xfrm rot="5400000">
            <a:off x="7240503" y="3726681"/>
            <a:ext cx="2111772" cy="17975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53726" y="3514495"/>
            <a:ext cx="1586243" cy="21149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057400" y="3505200"/>
            <a:ext cx="1629699" cy="210740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5" y="3524637"/>
            <a:ext cx="4130567" cy="204040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87" y="3852458"/>
            <a:ext cx="5145465" cy="156259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854489" y="3514495"/>
            <a:ext cx="1989411" cy="2126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942" y="3657645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/>
              <a:t>1</a:t>
            </a:r>
            <a:endParaRPr lang="en-US" sz="4400" dirty="0"/>
          </a:p>
        </p:txBody>
      </p:sp>
      <p:sp>
        <p:nvSpPr>
          <p:cNvPr id="49" name="TextBox 48"/>
          <p:cNvSpPr txBox="1"/>
          <p:nvPr/>
        </p:nvSpPr>
        <p:spPr>
          <a:xfrm>
            <a:off x="19993730" y="3600494"/>
            <a:ext cx="476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aseline="30000" dirty="0" smtClean="0"/>
              <a:t>2</a:t>
            </a:r>
            <a:endParaRPr lang="en-US" sz="4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9481" y="17621108"/>
            <a:ext cx="9357052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132BB"/>
                </a:solidFill>
              </a:rPr>
              <a:t>IX Design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Run to completion</a:t>
            </a:r>
          </a:p>
          <a:p>
            <a:pPr marL="692150" lvl="1" indent="-349250">
              <a:buFont typeface="Arial"/>
              <a:buChar char="•"/>
            </a:pPr>
            <a:r>
              <a:rPr lang="en-US" sz="3900" dirty="0" smtClean="0"/>
              <a:t>Improve D-cache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Adaptive batching</a:t>
            </a:r>
          </a:p>
          <a:p>
            <a:pPr marL="685800" lvl="1" indent="-349250">
              <a:buFont typeface="Arial"/>
              <a:buChar char="•"/>
            </a:pPr>
            <a:r>
              <a:rPr lang="en-US" sz="3900" dirty="0" smtClean="0"/>
              <a:t>Ensure low jitter by batching only     during </a:t>
            </a:r>
            <a:r>
              <a:rPr lang="en-US" sz="3900" i="1" dirty="0" smtClean="0"/>
              <a:t>congestion</a:t>
            </a:r>
            <a:r>
              <a:rPr lang="en-US" sz="39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Native zero copy API</a:t>
            </a:r>
          </a:p>
          <a:p>
            <a:pPr marL="685800" lvl="1" indent="-342900">
              <a:buFont typeface="Arial"/>
              <a:buChar char="•"/>
            </a:pPr>
            <a:r>
              <a:rPr lang="en-US" sz="3900" dirty="0" smtClean="0"/>
              <a:t>Maximize programming model flexibility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900" b="1" dirty="0" smtClean="0"/>
              <a:t>Flow consistent + coherence free</a:t>
            </a:r>
            <a:endParaRPr lang="en-US" sz="3900" b="1" dirty="0"/>
          </a:p>
          <a:p>
            <a:pPr marL="685800" lvl="1" indent="-342900">
              <a:buFont typeface="Arial"/>
              <a:buChar char="•"/>
            </a:pPr>
            <a:r>
              <a:rPr lang="en-US" sz="3900" dirty="0" smtClean="0"/>
              <a:t>Improve multicore scalability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75289" y="5931839"/>
            <a:ext cx="25907998" cy="4850154"/>
          </a:xfrm>
          <a:prstGeom prst="roundRect">
            <a:avLst>
              <a:gd name="adj" fmla="val 1326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75289" y="11065772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32BB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96554" y="17618945"/>
            <a:ext cx="25886733" cy="6255817"/>
          </a:xfrm>
          <a:prstGeom prst="roundRect">
            <a:avLst>
              <a:gd name="adj" fmla="val 11225"/>
            </a:avLst>
          </a:prstGeom>
          <a:noFill/>
          <a:ln>
            <a:solidFill>
              <a:srgbClr val="0132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721364" y="24193375"/>
            <a:ext cx="25886733" cy="11625018"/>
          </a:xfrm>
          <a:prstGeom prst="roundRect">
            <a:avLst>
              <a:gd name="adj" fmla="val 9579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7001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454444" y="5948009"/>
            <a:ext cx="8838566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</a:rPr>
              <a:t>Motivation</a:t>
            </a:r>
            <a:endParaRPr lang="en-US" sz="4000" dirty="0" smtClean="0">
              <a:solidFill>
                <a:srgbClr val="C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3900" b="1" dirty="0" smtClean="0"/>
              <a:t>10 GbE hardware is incredibly fast</a:t>
            </a:r>
            <a:endParaRPr lang="en-US" sz="3900" b="1" dirty="0"/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Over 10 million QPS w/ small pkts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10 – 20 μs latency in datacenters 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40 GbE is around the corner</a:t>
            </a:r>
            <a:endParaRPr lang="en-US" sz="3900" dirty="0"/>
          </a:p>
          <a:p>
            <a:pPr marL="457200" indent="-457200">
              <a:buFont typeface="Arial"/>
              <a:buChar char="•"/>
            </a:pPr>
            <a:r>
              <a:rPr lang="en-US" sz="3900" b="1" dirty="0"/>
              <a:t>S</a:t>
            </a:r>
            <a:r>
              <a:rPr lang="en-US" sz="3900" b="1" dirty="0" smtClean="0"/>
              <a:t>ystems software is a bottleneck</a:t>
            </a:r>
          </a:p>
          <a:p>
            <a:pPr marL="914400" lvl="1" indent="-457200">
              <a:buFont typeface="Arial"/>
              <a:buChar char="•"/>
            </a:pPr>
            <a:r>
              <a:rPr lang="en-US" sz="3900" dirty="0" smtClean="0"/>
              <a:t>Limited throughput, latency jitter, poor multicore scalability</a:t>
            </a:r>
          </a:p>
        </p:txBody>
      </p:sp>
      <p:pic>
        <p:nvPicPr>
          <p:cNvPr id="6" name="Picture 5" descr="ana_photo.jp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34824"/>
          <a:stretch/>
        </p:blipFill>
        <p:spPr>
          <a:xfrm>
            <a:off x="11301169" y="3519873"/>
            <a:ext cx="1968274" cy="21096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502922" y="3494528"/>
            <a:ext cx="2118078" cy="211807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4139815" y="25438263"/>
            <a:ext cx="2210145" cy="1631216"/>
            <a:chOff x="24139815" y="26886063"/>
            <a:chExt cx="2210145" cy="1631216"/>
          </a:xfrm>
        </p:grpSpPr>
        <p:sp>
          <p:nvSpPr>
            <p:cNvPr id="13" name="TextBox 12"/>
            <p:cNvSpPr txBox="1"/>
            <p:nvPr/>
          </p:nvSpPr>
          <p:spPr>
            <a:xfrm>
              <a:off x="24638542" y="26886063"/>
              <a:ext cx="1711418" cy="1631216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4x10GbE</a:t>
              </a: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10GbE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4x10GbE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mTCP 10GbE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4139815" y="28313432"/>
              <a:ext cx="505442" cy="0"/>
            </a:xfrm>
            <a:prstGeom prst="line">
              <a:avLst/>
            </a:prstGeom>
            <a:ln w="9525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4349673" y="28262884"/>
              <a:ext cx="97632" cy="84166"/>
            </a:xfrm>
            <a:prstGeom prst="triangle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01771" y="30525890"/>
            <a:ext cx="1660515" cy="1315745"/>
            <a:chOff x="24139815" y="26886063"/>
            <a:chExt cx="2210145" cy="1315745"/>
          </a:xfrm>
        </p:grpSpPr>
        <p:sp>
          <p:nvSpPr>
            <p:cNvPr id="77" name="TextBox 7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(p99)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(avg)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11614379" y="30555331"/>
            <a:ext cx="1660515" cy="1315745"/>
            <a:chOff x="24139815" y="26886063"/>
            <a:chExt cx="2210145" cy="1315745"/>
          </a:xfrm>
        </p:grpSpPr>
        <p:sp>
          <p:nvSpPr>
            <p:cNvPr id="87" name="TextBox 86"/>
            <p:cNvSpPr txBox="1"/>
            <p:nvPr/>
          </p:nvSpPr>
          <p:spPr>
            <a:xfrm>
              <a:off x="24638542" y="26886063"/>
              <a:ext cx="1711418" cy="1315745"/>
            </a:xfrm>
            <a:prstGeom prst="rect">
              <a:avLst/>
            </a:prstGeom>
            <a:noFill/>
            <a:ln w="12700" cmpd="sng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(p99)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IX 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(avg)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(p99)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Aft>
                  <a:spcPts val="250"/>
                </a:spcAft>
              </a:pPr>
              <a:r>
                <a: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Linux (avg)</a:t>
              </a:r>
              <a:endPara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4139815" y="27077085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24337767" y="27021832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24139815" y="27391217"/>
              <a:ext cx="505442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/>
            <p:cNvSpPr/>
            <p:nvPr/>
          </p:nvSpPr>
          <p:spPr>
            <a:xfrm>
              <a:off x="24337767" y="27335964"/>
              <a:ext cx="109538" cy="1095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4139815" y="27700255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4139815" y="28006279"/>
              <a:ext cx="505442" cy="0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24342530" y="27647867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337767" y="27952155"/>
              <a:ext cx="104775" cy="1047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9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13082</TotalTime>
  <Words>393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Belay</dc:creator>
  <cp:lastModifiedBy>Ana</cp:lastModifiedBy>
  <cp:revision>103</cp:revision>
  <dcterms:created xsi:type="dcterms:W3CDTF">2014-09-21T02:40:41Z</dcterms:created>
  <dcterms:modified xsi:type="dcterms:W3CDTF">2014-09-30T23:50:27Z</dcterms:modified>
</cp:coreProperties>
</file>