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notesSlide36.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Gill Sans MT"/>
              </a:rPr>
              <a:t>Cliquez pour déplacer la diapo</a:t>
            </a:r>
            <a:endParaRPr b="0" lang="en-US" sz="1800" spc="-1" strike="noStrike">
              <a:solidFill>
                <a:srgbClr val="000000"/>
              </a:solidFill>
              <a:latin typeface="Gill Sans MT"/>
            </a:endParaRPr>
          </a:p>
        </p:txBody>
      </p:sp>
      <p:sp>
        <p:nvSpPr>
          <p:cNvPr id="184"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185"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186"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187"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18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8C5C61A-4F50-4AAA-90DD-8373544C52BE}"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992160" y="768240"/>
            <a:ext cx="5114520" cy="3836520"/>
          </a:xfrm>
          <a:prstGeom prst="rect">
            <a:avLst/>
          </a:prstGeom>
        </p:spPr>
      </p:sp>
      <p:sp>
        <p:nvSpPr>
          <p:cNvPr id="32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22" name="Espace réservé du pied de page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23" name="Espace réservé du numéro de diapositive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86EA0565-15DB-4CE3-9FAC-B151FF767C20}" type="slidenum">
              <a:rPr b="0" lang="fr-FR" sz="1300" spc="-1" strike="noStrike">
                <a:solidFill>
                  <a:srgbClr val="000000"/>
                </a:solidFill>
                <a:latin typeface="+mn-lt"/>
                <a:ea typeface="+mn-ea"/>
              </a:rPr>
              <a:t>1</a:t>
            </a:fld>
            <a:endParaRPr b="0" lang="fr-FR" sz="13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992160" y="768240"/>
            <a:ext cx="5114520" cy="3836520"/>
          </a:xfrm>
          <a:prstGeom prst="rect">
            <a:avLst/>
          </a:prstGeom>
        </p:spPr>
      </p:sp>
      <p:sp>
        <p:nvSpPr>
          <p:cNvPr id="35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5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5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8589966A-E47C-4E69-9F4E-1E09E6508243}" type="slidenum">
              <a:rPr b="0" lang="fr-FR" sz="1300" spc="-1" strike="noStrike">
                <a:solidFill>
                  <a:srgbClr val="000000"/>
                </a:solidFill>
                <a:latin typeface="+mn-lt"/>
                <a:ea typeface="+mn-ea"/>
              </a:rPr>
              <a:t>10</a:t>
            </a:fld>
            <a:endParaRPr b="0" lang="fr-FR"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992160" y="768240"/>
            <a:ext cx="5114520" cy="3836520"/>
          </a:xfrm>
          <a:prstGeom prst="rect">
            <a:avLst/>
          </a:prstGeom>
        </p:spPr>
      </p:sp>
      <p:sp>
        <p:nvSpPr>
          <p:cNvPr id="36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6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6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56F8D1D2-CBCA-4E1A-9015-DBB4D4A5B371}" type="slidenum">
              <a:rPr b="0" lang="fr-FR" sz="1300" spc="-1" strike="noStrike">
                <a:solidFill>
                  <a:srgbClr val="000000"/>
                </a:solidFill>
                <a:latin typeface="+mn-lt"/>
                <a:ea typeface="+mn-ea"/>
              </a:rPr>
              <a:t>11</a:t>
            </a:fld>
            <a:endParaRPr b="0" lang="fr-FR" sz="13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992160" y="768240"/>
            <a:ext cx="5114520" cy="3836520"/>
          </a:xfrm>
          <a:prstGeom prst="rect">
            <a:avLst/>
          </a:prstGeom>
        </p:spPr>
      </p:sp>
      <p:sp>
        <p:nvSpPr>
          <p:cNvPr id="36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6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6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1922315B-0263-4258-9065-CE01D364B658}" type="slidenum">
              <a:rPr b="0" lang="fr-FR" sz="1300" spc="-1" strike="noStrike">
                <a:solidFill>
                  <a:srgbClr val="000000"/>
                </a:solidFill>
                <a:latin typeface="+mn-lt"/>
                <a:ea typeface="+mn-ea"/>
              </a:rPr>
              <a:t>12</a:t>
            </a:fld>
            <a:endParaRPr b="0" lang="fr-FR"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992160" y="768240"/>
            <a:ext cx="5114520" cy="3836520"/>
          </a:xfrm>
          <a:prstGeom prst="rect">
            <a:avLst/>
          </a:prstGeom>
        </p:spPr>
      </p:sp>
      <p:sp>
        <p:nvSpPr>
          <p:cNvPr id="36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7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7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F288CB4-BD41-4B48-AD56-16D0F6003DBD}" type="slidenum">
              <a:rPr b="0" lang="fr-FR" sz="1300" spc="-1" strike="noStrike">
                <a:solidFill>
                  <a:srgbClr val="000000"/>
                </a:solidFill>
                <a:latin typeface="+mn-lt"/>
                <a:ea typeface="+mn-ea"/>
              </a:rPr>
              <a:t>13</a:t>
            </a:fld>
            <a:endParaRPr b="0" lang="fr-FR"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992160" y="768240"/>
            <a:ext cx="5114520" cy="3836520"/>
          </a:xfrm>
          <a:prstGeom prst="rect">
            <a:avLst/>
          </a:prstGeom>
        </p:spPr>
      </p:sp>
      <p:sp>
        <p:nvSpPr>
          <p:cNvPr id="37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7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7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4DC4A2CA-046E-47BA-B433-88A3786F52FE}" type="slidenum">
              <a:rPr b="0" lang="fr-FR" sz="1300" spc="-1" strike="noStrike">
                <a:solidFill>
                  <a:srgbClr val="000000"/>
                </a:solidFill>
                <a:latin typeface="+mn-lt"/>
                <a:ea typeface="+mn-ea"/>
              </a:rPr>
              <a:t>14</a:t>
            </a:fld>
            <a:endParaRPr b="0" lang="fr-FR" sz="13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992160" y="768240"/>
            <a:ext cx="5114520" cy="3836520"/>
          </a:xfrm>
          <a:prstGeom prst="rect">
            <a:avLst/>
          </a:prstGeom>
        </p:spPr>
      </p:sp>
      <p:sp>
        <p:nvSpPr>
          <p:cNvPr id="37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7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7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FE81766D-7059-46C0-8DF9-90EA24D48A50}" type="slidenum">
              <a:rPr b="0" lang="fr-FR" sz="1300" spc="-1" strike="noStrike">
                <a:solidFill>
                  <a:srgbClr val="000000"/>
                </a:solidFill>
                <a:latin typeface="+mn-lt"/>
                <a:ea typeface="+mn-ea"/>
              </a:rPr>
              <a:t>15</a:t>
            </a:fld>
            <a:endParaRPr b="0" lang="fr-FR" sz="13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992160" y="768240"/>
            <a:ext cx="5114520" cy="3836520"/>
          </a:xfrm>
          <a:prstGeom prst="rect">
            <a:avLst/>
          </a:prstGeom>
        </p:spPr>
      </p:sp>
      <p:sp>
        <p:nvSpPr>
          <p:cNvPr id="38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8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8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BD74CA4B-D899-4B7C-9720-22604359D72C}" type="slidenum">
              <a:rPr b="0" lang="fr-FR" sz="1300" spc="-1" strike="noStrike">
                <a:solidFill>
                  <a:srgbClr val="000000"/>
                </a:solidFill>
                <a:latin typeface="+mn-lt"/>
                <a:ea typeface="+mn-ea"/>
              </a:rPr>
              <a:t>16</a:t>
            </a:fld>
            <a:endParaRPr b="0" lang="fr-FR" sz="13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992160" y="768240"/>
            <a:ext cx="5114520" cy="3836520"/>
          </a:xfrm>
          <a:prstGeom prst="rect">
            <a:avLst/>
          </a:prstGeom>
        </p:spPr>
      </p:sp>
      <p:sp>
        <p:nvSpPr>
          <p:cNvPr id="38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8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8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D8025F4A-ACDC-4A8E-AD54-0B0CC4DEDF58}" type="slidenum">
              <a:rPr b="0" lang="fr-FR" sz="1300" spc="-1" strike="noStrike">
                <a:solidFill>
                  <a:srgbClr val="000000"/>
                </a:solidFill>
                <a:latin typeface="+mn-lt"/>
                <a:ea typeface="+mn-ea"/>
              </a:rPr>
              <a:t>17</a:t>
            </a:fld>
            <a:endParaRPr b="0" lang="fr-FR" sz="13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992160" y="768240"/>
            <a:ext cx="5114520" cy="3836520"/>
          </a:xfrm>
          <a:prstGeom prst="rect">
            <a:avLst/>
          </a:prstGeom>
        </p:spPr>
      </p:sp>
      <p:sp>
        <p:nvSpPr>
          <p:cNvPr id="38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9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9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0967174F-3430-4648-B1A6-8B99DDBA43A1}" type="slidenum">
              <a:rPr b="0" lang="fr-FR" sz="1300" spc="-1" strike="noStrike">
                <a:solidFill>
                  <a:srgbClr val="000000"/>
                </a:solidFill>
                <a:latin typeface="+mn-lt"/>
                <a:ea typeface="+mn-ea"/>
              </a:rPr>
              <a:t>18</a:t>
            </a:fld>
            <a:endParaRPr b="0" lang="fr-FR" sz="13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992160" y="768240"/>
            <a:ext cx="5114520" cy="3836520"/>
          </a:xfrm>
          <a:prstGeom prst="rect">
            <a:avLst/>
          </a:prstGeom>
        </p:spPr>
      </p:sp>
      <p:sp>
        <p:nvSpPr>
          <p:cNvPr id="39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9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9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F3488415-6A3E-4211-9DAE-661D36E6D3B4}" type="slidenum">
              <a:rPr b="0" lang="fr-FR" sz="1300" spc="-1" strike="noStrike">
                <a:solidFill>
                  <a:srgbClr val="000000"/>
                </a:solidFill>
                <a:latin typeface="+mn-lt"/>
                <a:ea typeface="+mn-ea"/>
              </a:rPr>
              <a:t>19</a:t>
            </a:fld>
            <a:endParaRPr b="0" lang="fr-FR"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992160" y="768240"/>
            <a:ext cx="5114520" cy="3836520"/>
          </a:xfrm>
          <a:prstGeom prst="rect">
            <a:avLst/>
          </a:prstGeom>
        </p:spPr>
      </p:sp>
      <p:sp>
        <p:nvSpPr>
          <p:cNvPr id="32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26" name="Espace réservé du numéro de diapositive 3"/>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10D025AF-DD2D-4A1E-8A92-09C835388211}" type="slidenum">
              <a:rPr b="0" lang="fr-FR" sz="1300" spc="-1" strike="noStrike">
                <a:solidFill>
                  <a:srgbClr val="000000"/>
                </a:solidFill>
                <a:latin typeface="+mn-lt"/>
                <a:ea typeface="+mn-ea"/>
              </a:rPr>
              <a:t>2</a:t>
            </a:fld>
            <a:endParaRPr b="0" lang="fr-FR" sz="1300" spc="-1" strike="noStrike">
              <a:latin typeface="Times New Roman"/>
            </a:endParaRPr>
          </a:p>
        </p:txBody>
      </p:sp>
      <p:sp>
        <p:nvSpPr>
          <p:cNvPr id="327" name="Espace réservé du pied de page 4"/>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992160" y="768240"/>
            <a:ext cx="5114520" cy="3836520"/>
          </a:xfrm>
          <a:prstGeom prst="rect">
            <a:avLst/>
          </a:prstGeom>
        </p:spPr>
      </p:sp>
      <p:sp>
        <p:nvSpPr>
          <p:cNvPr id="39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9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9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D88BE803-3835-4D7E-BB68-BC0B8633A472}" type="slidenum">
              <a:rPr b="0" lang="fr-FR" sz="1300" spc="-1" strike="noStrike">
                <a:solidFill>
                  <a:srgbClr val="000000"/>
                </a:solidFill>
                <a:latin typeface="+mn-lt"/>
                <a:ea typeface="+mn-ea"/>
              </a:rPr>
              <a:t>20</a:t>
            </a:fld>
            <a:endParaRPr b="0" lang="fr-FR" sz="13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992160" y="768240"/>
            <a:ext cx="5114520" cy="3836520"/>
          </a:xfrm>
          <a:prstGeom prst="rect">
            <a:avLst/>
          </a:prstGeom>
        </p:spPr>
      </p:sp>
      <p:sp>
        <p:nvSpPr>
          <p:cNvPr id="40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0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0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8D73BCA3-0049-400B-B5AE-431BD6AC8C87}" type="slidenum">
              <a:rPr b="0" lang="fr-FR" sz="1300" spc="-1" strike="noStrike">
                <a:solidFill>
                  <a:srgbClr val="000000"/>
                </a:solidFill>
                <a:latin typeface="+mn-lt"/>
                <a:ea typeface="+mn-ea"/>
              </a:rPr>
              <a:t>21</a:t>
            </a:fld>
            <a:endParaRPr b="0" lang="fr-FR" sz="13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992160" y="768240"/>
            <a:ext cx="5114520" cy="3836520"/>
          </a:xfrm>
          <a:prstGeom prst="rect">
            <a:avLst/>
          </a:prstGeom>
        </p:spPr>
      </p:sp>
      <p:sp>
        <p:nvSpPr>
          <p:cNvPr id="40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0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0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AB1D80E6-B443-42DB-83E3-6FED173438FB}" type="slidenum">
              <a:rPr b="0" lang="fr-FR" sz="1300" spc="-1" strike="noStrike">
                <a:solidFill>
                  <a:srgbClr val="000000"/>
                </a:solidFill>
                <a:latin typeface="+mn-lt"/>
                <a:ea typeface="+mn-ea"/>
              </a:rPr>
              <a:t>22</a:t>
            </a:fld>
            <a:endParaRPr b="0" lang="fr-FR" sz="13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992160" y="768240"/>
            <a:ext cx="5114520" cy="3836520"/>
          </a:xfrm>
          <a:prstGeom prst="rect">
            <a:avLst/>
          </a:prstGeom>
        </p:spPr>
      </p:sp>
      <p:sp>
        <p:nvSpPr>
          <p:cNvPr id="40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1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1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FDD5EEF-46EA-41DD-96BC-17CE1020D179}" type="slidenum">
              <a:rPr b="0" lang="fr-FR" sz="1300" spc="-1" strike="noStrike">
                <a:solidFill>
                  <a:srgbClr val="000000"/>
                </a:solidFill>
                <a:latin typeface="+mn-lt"/>
                <a:ea typeface="+mn-ea"/>
              </a:rPr>
              <a:t>23</a:t>
            </a:fld>
            <a:endParaRPr b="0" lang="fr-FR" sz="13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992160" y="768240"/>
            <a:ext cx="5114520" cy="3836520"/>
          </a:xfrm>
          <a:prstGeom prst="rect">
            <a:avLst/>
          </a:prstGeom>
        </p:spPr>
      </p:sp>
      <p:sp>
        <p:nvSpPr>
          <p:cNvPr id="41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1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1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953D0D96-A4E8-42FC-8F5F-221F7839D243}" type="slidenum">
              <a:rPr b="0" lang="fr-FR" sz="1300" spc="-1" strike="noStrike">
                <a:solidFill>
                  <a:srgbClr val="000000"/>
                </a:solidFill>
                <a:latin typeface="+mn-lt"/>
                <a:ea typeface="+mn-ea"/>
              </a:rPr>
              <a:t>24</a:t>
            </a:fld>
            <a:endParaRPr b="0" lang="fr-FR" sz="13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992160" y="768240"/>
            <a:ext cx="5114520" cy="3836520"/>
          </a:xfrm>
          <a:prstGeom prst="rect">
            <a:avLst/>
          </a:prstGeom>
        </p:spPr>
      </p:sp>
      <p:sp>
        <p:nvSpPr>
          <p:cNvPr id="41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1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1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78D019D3-77AA-495B-BF8B-0044FE1D810E}" type="slidenum">
              <a:rPr b="0" lang="fr-FR" sz="1300" spc="-1" strike="noStrike">
                <a:solidFill>
                  <a:srgbClr val="000000"/>
                </a:solidFill>
                <a:latin typeface="+mn-lt"/>
                <a:ea typeface="+mn-ea"/>
              </a:rPr>
              <a:t>25</a:t>
            </a:fld>
            <a:endParaRPr b="0" lang="fr-FR" sz="13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992160" y="768240"/>
            <a:ext cx="5114520" cy="3836520"/>
          </a:xfrm>
          <a:prstGeom prst="rect">
            <a:avLst/>
          </a:prstGeom>
        </p:spPr>
      </p:sp>
      <p:sp>
        <p:nvSpPr>
          <p:cNvPr id="42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2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2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2EC11A2-150E-4F3E-98D3-934FBC47C1A5}" type="slidenum">
              <a:rPr b="0" lang="fr-FR" sz="1300" spc="-1" strike="noStrike">
                <a:solidFill>
                  <a:srgbClr val="000000"/>
                </a:solidFill>
                <a:latin typeface="+mn-lt"/>
                <a:ea typeface="+mn-ea"/>
              </a:rPr>
              <a:t>26</a:t>
            </a:fld>
            <a:endParaRPr b="0" lang="fr-FR" sz="13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992160" y="768240"/>
            <a:ext cx="5114520" cy="3836520"/>
          </a:xfrm>
          <a:prstGeom prst="rect">
            <a:avLst/>
          </a:prstGeom>
        </p:spPr>
      </p:sp>
      <p:sp>
        <p:nvSpPr>
          <p:cNvPr id="42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2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2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333BE7E0-DF9C-40BE-93B8-8DF917826EEC}" type="slidenum">
              <a:rPr b="0" lang="fr-FR" sz="1300" spc="-1" strike="noStrike">
                <a:solidFill>
                  <a:srgbClr val="000000"/>
                </a:solidFill>
                <a:latin typeface="+mn-lt"/>
                <a:ea typeface="+mn-ea"/>
              </a:rPr>
              <a:t>27</a:t>
            </a:fld>
            <a:endParaRPr b="0" lang="fr-FR" sz="13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992160" y="768240"/>
            <a:ext cx="5114520" cy="3836520"/>
          </a:xfrm>
          <a:prstGeom prst="rect">
            <a:avLst/>
          </a:prstGeom>
        </p:spPr>
      </p:sp>
      <p:sp>
        <p:nvSpPr>
          <p:cNvPr id="42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3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3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9F2C5D4-A6F9-4FAF-B601-2605DD2CA9BA}" type="slidenum">
              <a:rPr b="0" lang="fr-FR" sz="1300" spc="-1" strike="noStrike">
                <a:solidFill>
                  <a:srgbClr val="000000"/>
                </a:solidFill>
                <a:latin typeface="+mn-lt"/>
                <a:ea typeface="+mn-ea"/>
              </a:rPr>
              <a:t>28</a:t>
            </a:fld>
            <a:endParaRPr b="0" lang="fr-FR" sz="13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992160" y="768240"/>
            <a:ext cx="5114520" cy="3836520"/>
          </a:xfrm>
          <a:prstGeom prst="rect">
            <a:avLst/>
          </a:prstGeom>
        </p:spPr>
      </p:sp>
      <p:sp>
        <p:nvSpPr>
          <p:cNvPr id="43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3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3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EAE1D851-50B6-4657-A895-5E7685C0D5E6}" type="slidenum">
              <a:rPr b="0" lang="fr-FR" sz="1300" spc="-1" strike="noStrike">
                <a:solidFill>
                  <a:srgbClr val="000000"/>
                </a:solidFill>
                <a:latin typeface="+mn-lt"/>
                <a:ea typeface="+mn-ea"/>
              </a:rPr>
              <a:t>29</a:t>
            </a:fld>
            <a:endParaRPr b="0" lang="fr-FR" sz="13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992160" y="768240"/>
            <a:ext cx="5114520" cy="3836520"/>
          </a:xfrm>
          <a:prstGeom prst="rect">
            <a:avLst/>
          </a:prstGeom>
        </p:spPr>
      </p:sp>
      <p:sp>
        <p:nvSpPr>
          <p:cNvPr id="32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3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3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ACE381AE-BB13-4D93-864F-B9A5C87B5D16}" type="slidenum">
              <a:rPr b="0" lang="fr-FR" sz="1300" spc="-1" strike="noStrike">
                <a:solidFill>
                  <a:srgbClr val="000000"/>
                </a:solidFill>
                <a:latin typeface="+mn-lt"/>
                <a:ea typeface="+mn-ea"/>
              </a:rPr>
              <a:t>3</a:t>
            </a:fld>
            <a:endParaRPr b="0" lang="fr-FR" sz="13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992160" y="768240"/>
            <a:ext cx="5114520" cy="3836520"/>
          </a:xfrm>
          <a:prstGeom prst="rect">
            <a:avLst/>
          </a:prstGeom>
        </p:spPr>
      </p:sp>
      <p:sp>
        <p:nvSpPr>
          <p:cNvPr id="43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3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3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0FDEE266-066D-402F-85DE-8EDF4FAD42EB}" type="slidenum">
              <a:rPr b="0" lang="fr-FR" sz="1300" spc="-1" strike="noStrike">
                <a:solidFill>
                  <a:srgbClr val="000000"/>
                </a:solidFill>
                <a:latin typeface="+mn-lt"/>
                <a:ea typeface="+mn-ea"/>
              </a:rPr>
              <a:t>30</a:t>
            </a:fld>
            <a:endParaRPr b="0" lang="fr-FR" sz="13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992160" y="768240"/>
            <a:ext cx="5114520" cy="3836520"/>
          </a:xfrm>
          <a:prstGeom prst="rect">
            <a:avLst/>
          </a:prstGeom>
        </p:spPr>
      </p:sp>
      <p:sp>
        <p:nvSpPr>
          <p:cNvPr id="44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4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4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786754E1-3A98-4A81-9249-88EC30A2E803}" type="slidenum">
              <a:rPr b="0" lang="fr-FR" sz="1300" spc="-1" strike="noStrike">
                <a:solidFill>
                  <a:srgbClr val="000000"/>
                </a:solidFill>
                <a:latin typeface="+mn-lt"/>
                <a:ea typeface="+mn-ea"/>
              </a:rPr>
              <a:t>31</a:t>
            </a:fld>
            <a:endParaRPr b="0" lang="fr-FR" sz="13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992160" y="768240"/>
            <a:ext cx="5114520" cy="3836520"/>
          </a:xfrm>
          <a:prstGeom prst="rect">
            <a:avLst/>
          </a:prstGeom>
        </p:spPr>
      </p:sp>
      <p:sp>
        <p:nvSpPr>
          <p:cNvPr id="44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4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4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D349AD52-D9AF-46E8-AC9D-2DD404A464A0}" type="slidenum">
              <a:rPr b="0" lang="fr-FR" sz="1300" spc="-1" strike="noStrike">
                <a:solidFill>
                  <a:srgbClr val="000000"/>
                </a:solidFill>
                <a:latin typeface="+mn-lt"/>
                <a:ea typeface="+mn-ea"/>
              </a:rPr>
              <a:t>32</a:t>
            </a:fld>
            <a:endParaRPr b="0" lang="fr-FR" sz="13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992160" y="768240"/>
            <a:ext cx="5114520" cy="3836520"/>
          </a:xfrm>
          <a:prstGeom prst="rect">
            <a:avLst/>
          </a:prstGeom>
        </p:spPr>
      </p:sp>
      <p:sp>
        <p:nvSpPr>
          <p:cNvPr id="44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5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5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D6D53A12-EA2D-4C9A-9880-75BCF068FFB4}" type="slidenum">
              <a:rPr b="0" lang="fr-FR" sz="1300" spc="-1" strike="noStrike">
                <a:solidFill>
                  <a:srgbClr val="000000"/>
                </a:solidFill>
                <a:latin typeface="+mn-lt"/>
                <a:ea typeface="+mn-ea"/>
              </a:rPr>
              <a:t>33</a:t>
            </a:fld>
            <a:endParaRPr b="0" lang="fr-FR" sz="13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992160" y="768240"/>
            <a:ext cx="5114520" cy="3836520"/>
          </a:xfrm>
          <a:prstGeom prst="rect">
            <a:avLst/>
          </a:prstGeom>
        </p:spPr>
      </p:sp>
      <p:sp>
        <p:nvSpPr>
          <p:cNvPr id="45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5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5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397D702D-9AB5-4A61-B481-BC0D149912F7}" type="slidenum">
              <a:rPr b="0" lang="fr-FR" sz="1300" spc="-1" strike="noStrike">
                <a:solidFill>
                  <a:srgbClr val="000000"/>
                </a:solidFill>
                <a:latin typeface="+mn-lt"/>
                <a:ea typeface="+mn-ea"/>
              </a:rPr>
              <a:t>34</a:t>
            </a:fld>
            <a:endParaRPr b="0" lang="fr-FR" sz="13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992160" y="768240"/>
            <a:ext cx="5114520" cy="3836520"/>
          </a:xfrm>
          <a:prstGeom prst="rect">
            <a:avLst/>
          </a:prstGeom>
        </p:spPr>
      </p:sp>
      <p:sp>
        <p:nvSpPr>
          <p:cNvPr id="45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58"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59"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754BDF36-046A-4144-B830-CDD65026F1A2}" type="slidenum">
              <a:rPr b="0" lang="fr-FR" sz="1300" spc="-1" strike="noStrike">
                <a:solidFill>
                  <a:srgbClr val="000000"/>
                </a:solidFill>
                <a:latin typeface="+mn-lt"/>
                <a:ea typeface="+mn-ea"/>
              </a:rPr>
              <a:t>&lt;numéro&gt;</a:t>
            </a:fld>
            <a:endParaRPr b="0" lang="fr-FR" sz="13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992160" y="768240"/>
            <a:ext cx="5114520" cy="3836520"/>
          </a:xfrm>
          <a:prstGeom prst="rect">
            <a:avLst/>
          </a:prstGeom>
        </p:spPr>
      </p:sp>
      <p:sp>
        <p:nvSpPr>
          <p:cNvPr id="46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46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46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4D89205B-DEAD-43C7-91E9-53594FFCADD7}" type="slidenum">
              <a:rPr b="0" lang="fr-FR" sz="1300" spc="-1" strike="noStrike">
                <a:solidFill>
                  <a:srgbClr val="000000"/>
                </a:solidFill>
                <a:latin typeface="+mn-lt"/>
                <a:ea typeface="+mn-ea"/>
              </a:rPr>
              <a:t>&lt;numéro&gt;</a:t>
            </a:fld>
            <a:endParaRPr b="0" lang="fr-FR" sz="13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992160" y="768240"/>
            <a:ext cx="5114520" cy="3836520"/>
          </a:xfrm>
          <a:prstGeom prst="rect">
            <a:avLst/>
          </a:prstGeom>
        </p:spPr>
      </p:sp>
      <p:sp>
        <p:nvSpPr>
          <p:cNvPr id="33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3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3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F7E4F937-CD5C-4B86-8C4C-51745DE7FD97}" type="slidenum">
              <a:rPr b="0" lang="fr-FR" sz="1300" spc="-1" strike="noStrike">
                <a:solidFill>
                  <a:srgbClr val="000000"/>
                </a:solidFill>
                <a:latin typeface="+mn-lt"/>
                <a:ea typeface="+mn-ea"/>
              </a:rPr>
              <a:t>4</a:t>
            </a:fld>
            <a:endParaRPr b="0" lang="fr-FR" sz="13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992160" y="768240"/>
            <a:ext cx="5114520" cy="3836520"/>
          </a:xfrm>
          <a:prstGeom prst="rect">
            <a:avLst/>
          </a:prstGeom>
        </p:spPr>
      </p:sp>
      <p:sp>
        <p:nvSpPr>
          <p:cNvPr id="337"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38" name="Footer Placeholder 3_1"/>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39" name="Slide Number Placeholder 4_1"/>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2DB48652-3CCE-470E-9DCC-05BA1276DBF1}" type="slidenum">
              <a:rPr b="0" lang="fr-FR" sz="1300" spc="-1" strike="noStrike">
                <a:solidFill>
                  <a:srgbClr val="000000"/>
                </a:solidFill>
                <a:latin typeface="+mn-lt"/>
                <a:ea typeface="+mn-ea"/>
              </a:rPr>
              <a:t>5</a:t>
            </a:fld>
            <a:endParaRPr b="0" lang="fr-FR" sz="13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992160" y="768240"/>
            <a:ext cx="5114520" cy="3836520"/>
          </a:xfrm>
          <a:prstGeom prst="rect">
            <a:avLst/>
          </a:prstGeom>
        </p:spPr>
      </p:sp>
      <p:sp>
        <p:nvSpPr>
          <p:cNvPr id="341"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42"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43"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CBE740C-E49E-41CF-AD52-3762A0683A3E}" type="slidenum">
              <a:rPr b="0" lang="fr-FR" sz="1300" spc="-1" strike="noStrike">
                <a:solidFill>
                  <a:srgbClr val="000000"/>
                </a:solidFill>
                <a:latin typeface="+mn-lt"/>
                <a:ea typeface="+mn-ea"/>
              </a:rPr>
              <a:t>6</a:t>
            </a:fld>
            <a:endParaRPr b="0" lang="fr-FR" sz="13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992160" y="768240"/>
            <a:ext cx="5114520" cy="3836520"/>
          </a:xfrm>
          <a:prstGeom prst="rect">
            <a:avLst/>
          </a:prstGeom>
        </p:spPr>
      </p:sp>
      <p:sp>
        <p:nvSpPr>
          <p:cNvPr id="345"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46"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47"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2795A4D2-4185-4218-8B71-7085AF976AE1}" type="slidenum">
              <a:rPr b="0" lang="fr-FR" sz="1300" spc="-1" strike="noStrike">
                <a:solidFill>
                  <a:srgbClr val="000000"/>
                </a:solidFill>
                <a:latin typeface="+mn-lt"/>
                <a:ea typeface="+mn-ea"/>
              </a:rPr>
              <a:t>7</a:t>
            </a:fld>
            <a:endParaRPr b="0" lang="fr-FR"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992160" y="768240"/>
            <a:ext cx="5114520" cy="3836520"/>
          </a:xfrm>
          <a:prstGeom prst="rect">
            <a:avLst/>
          </a:prstGeom>
        </p:spPr>
      </p:sp>
      <p:sp>
        <p:nvSpPr>
          <p:cNvPr id="349"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50"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51"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89543F36-D0A6-47A3-BDF8-E622A3F67233}" type="slidenum">
              <a:rPr b="0" lang="fr-FR" sz="1300" spc="-1" strike="noStrike">
                <a:solidFill>
                  <a:srgbClr val="000000"/>
                </a:solidFill>
                <a:latin typeface="+mn-lt"/>
                <a:ea typeface="+mn-ea"/>
              </a:rPr>
              <a:t>8</a:t>
            </a:fld>
            <a:endParaRPr b="0" lang="fr-FR" sz="13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992160" y="768240"/>
            <a:ext cx="5114520" cy="3836520"/>
          </a:xfrm>
          <a:prstGeom prst="rect">
            <a:avLst/>
          </a:prstGeom>
        </p:spPr>
      </p:sp>
      <p:sp>
        <p:nvSpPr>
          <p:cNvPr id="353" name="PlaceHolder 2"/>
          <p:cNvSpPr>
            <a:spLocks noGrp="1"/>
          </p:cNvSpPr>
          <p:nvPr>
            <p:ph type="body"/>
          </p:nvPr>
        </p:nvSpPr>
        <p:spPr>
          <a:xfrm>
            <a:off x="709920" y="4861440"/>
            <a:ext cx="5679000" cy="4605120"/>
          </a:xfrm>
          <a:prstGeom prst="rect">
            <a:avLst/>
          </a:prstGeom>
        </p:spPr>
        <p:txBody>
          <a:bodyPr lIns="99000" rIns="99000" tIns="49680" bIns="49680">
            <a:normAutofit/>
          </a:bodyPr>
          <a:p>
            <a:endParaRPr b="0" lang="fr-FR" sz="2000" spc="-1" strike="noStrike">
              <a:latin typeface="Arial"/>
            </a:endParaRPr>
          </a:p>
        </p:txBody>
      </p:sp>
      <p:sp>
        <p:nvSpPr>
          <p:cNvPr id="354" name="Footer Placeholder 3"/>
          <p:cNvSpPr txBox="1"/>
          <p:nvPr/>
        </p:nvSpPr>
        <p:spPr>
          <a:xfrm>
            <a:off x="0" y="9721080"/>
            <a:ext cx="3075840" cy="511200"/>
          </a:xfrm>
          <a:prstGeom prst="rect">
            <a:avLst/>
          </a:prstGeom>
          <a:noFill/>
          <a:ln w="0">
            <a:noFill/>
          </a:ln>
        </p:spPr>
        <p:txBody>
          <a:bodyPr lIns="99000" rIns="99000" tIns="49680" bIns="49680" anchor="b">
            <a:noAutofit/>
          </a:bodyPr>
          <a:p>
            <a:endParaRPr b="0" lang="fr-FR" sz="2400" spc="-1" strike="noStrike">
              <a:latin typeface="Times New Roman"/>
            </a:endParaRPr>
          </a:p>
        </p:txBody>
      </p:sp>
      <p:sp>
        <p:nvSpPr>
          <p:cNvPr id="355" name="Slide Number Placeholder 4"/>
          <p:cNvSpPr txBox="1"/>
          <p:nvPr/>
        </p:nvSpPr>
        <p:spPr>
          <a:xfrm>
            <a:off x="4021200" y="9721080"/>
            <a:ext cx="3075840" cy="511200"/>
          </a:xfrm>
          <a:prstGeom prst="rect">
            <a:avLst/>
          </a:prstGeom>
          <a:noFill/>
          <a:ln w="0">
            <a:noFill/>
          </a:ln>
        </p:spPr>
        <p:txBody>
          <a:bodyPr lIns="99000" rIns="99000" tIns="49680" bIns="49680" anchor="b">
            <a:noAutofit/>
          </a:bodyPr>
          <a:p>
            <a:pPr algn="r">
              <a:lnSpc>
                <a:spcPct val="100000"/>
              </a:lnSpc>
            </a:pPr>
            <a:fld id="{C6260763-3D94-4B19-9868-1DA86B9A3408}" type="slidenum">
              <a:rPr b="0" lang="fr-FR" sz="1300" spc="-1" strike="noStrike">
                <a:solidFill>
                  <a:srgbClr val="000000"/>
                </a:solidFill>
                <a:latin typeface="+mn-lt"/>
                <a:ea typeface="+mn-ea"/>
              </a:rPr>
              <a:t>9</a:t>
            </a:fld>
            <a:endParaRPr b="0" lang="fr-FR"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5"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8"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9"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0" name="PlaceHolder 5"/>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42"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3"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4"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5" name="PlaceHolder 5"/>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6"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7" name="PlaceHolder 7"/>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1"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2"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6"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7"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8"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0"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2"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4"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5"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6"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8"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9"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1"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2"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3"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4" name="PlaceHolder 5"/>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6"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7"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8"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9" name="PlaceHolder 5"/>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90"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91" name="PlaceHolder 7"/>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3"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5"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7"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08"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3"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4"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6"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7"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8"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0"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2"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4"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5"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8"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9"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0" name="PlaceHolder 5"/>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2"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3"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4"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5" name="PlaceHolder 5"/>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6"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7" name="PlaceHolder 7"/>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8" name="PlaceHolder 2"/>
          <p:cNvSpPr>
            <a:spLocks noGrp="1"/>
          </p:cNvSpPr>
          <p:nvPr>
            <p:ph type="subTitle"/>
          </p:nvPr>
        </p:nvSpPr>
        <p:spPr>
          <a:xfrm>
            <a:off x="457200" y="1219320"/>
            <a:ext cx="8229240" cy="493740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0"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2"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3"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5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8"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9"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1"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2"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3"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5"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6"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7"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69"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0"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3"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4"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5" name="PlaceHolder 5"/>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7"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8"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9"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0" name="PlaceHolder 5"/>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1"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2" name="PlaceHolder 7"/>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3"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4" name="PlaceHolder 4"/>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6"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7"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8"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2"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7e7e7"/>
            </a:gs>
            <a:gs pos="100000">
              <a:srgbClr val="ffffff"/>
            </a:gs>
          </a:gsLst>
          <a:lin ang="16200000"/>
        </a:gradFill>
      </p:bgPr>
    </p:bg>
    <p:spTree>
      <p:nvGrpSpPr>
        <p:cNvPr id="1" name=""/>
        <p:cNvGrpSpPr/>
        <p:nvPr/>
      </p:nvGrpSpPr>
      <p:grpSpPr>
        <a:xfrm>
          <a:off x="0" y="0"/>
          <a:ext cx="0" cy="0"/>
          <a:chOff x="0" y="0"/>
          <a:chExt cx="0" cy="0"/>
        </a:xfrm>
      </p:grpSpPr>
      <p:sp>
        <p:nvSpPr>
          <p:cNvPr id="0" name="Connecteur droit 27"/>
          <p:cNvSpPr/>
          <p:nvPr/>
        </p:nvSpPr>
        <p:spPr>
          <a:xfrm>
            <a:off x="457200" y="6352920"/>
            <a:ext cx="8229600" cy="0"/>
          </a:xfrm>
          <a:prstGeom prst="line">
            <a:avLst/>
          </a:prstGeom>
          <a:ln w="9525">
            <a:solidFill>
              <a:srgbClr val="9fb8cd"/>
            </a:solidFill>
            <a:prstDash val="dash"/>
            <a:round/>
          </a:ln>
        </p:spPr>
        <p:style>
          <a:lnRef idx="0"/>
          <a:fillRef idx="0"/>
          <a:effectRef idx="0"/>
          <a:fontRef idx="minor"/>
        </p:style>
      </p:sp>
      <p:sp>
        <p:nvSpPr>
          <p:cNvPr id="1" name="Connecteur droit 28"/>
          <p:cNvSpPr/>
          <p:nvPr/>
        </p:nvSpPr>
        <p:spPr>
          <a:xfrm>
            <a:off x="457200" y="1143000"/>
            <a:ext cx="8229600" cy="0"/>
          </a:xfrm>
          <a:prstGeom prst="line">
            <a:avLst/>
          </a:prstGeom>
          <a:ln w="9525">
            <a:solidFill>
              <a:srgbClr val="9fb8cd"/>
            </a:solidFill>
            <a:prstDash val="dash"/>
            <a:round/>
          </a:ln>
        </p:spPr>
        <p:style>
          <a:lnRef idx="0"/>
          <a:fillRef idx="0"/>
          <a:effectRef idx="0"/>
          <a:fontRef idx="minor"/>
        </p:style>
      </p:sp>
      <p:sp>
        <p:nvSpPr>
          <p:cNvPr id="2" name="Triangle isocèle 9" hidden="1"/>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1"/>
          <p:cNvSpPr>
            <a:spLocks noGrp="1"/>
          </p:cNvSpPr>
          <p:nvPr>
            <p:ph type="title"/>
          </p:nvPr>
        </p:nvSpPr>
        <p:spPr>
          <a:xfrm>
            <a:off x="1219320" y="3886200"/>
            <a:ext cx="6857640" cy="990360"/>
          </a:xfrm>
          <a:prstGeom prst="rect">
            <a:avLst/>
          </a:prstGeom>
        </p:spPr>
        <p:txBody>
          <a:bodyPr lIns="90000" rIns="90000" tIns="45000" bIns="45000">
            <a:noAutofit/>
          </a:bodyPr>
          <a:p>
            <a:pPr algn="r">
              <a:lnSpc>
                <a:spcPct val="100000"/>
              </a:lnSpc>
            </a:pPr>
            <a:r>
              <a:rPr b="0" lang="fr-FR" sz="3200" spc="-1" strike="noStrike">
                <a:solidFill>
                  <a:srgbClr val="000000"/>
                </a:solidFill>
                <a:latin typeface="Bookman Old Style"/>
              </a:rPr>
              <a:t>Cliquez pour modifier le style du titre</a:t>
            </a:r>
            <a:endParaRPr b="0" lang="en-US" sz="3200" spc="-1" strike="noStrike">
              <a:solidFill>
                <a:srgbClr val="000000"/>
              </a:solidFill>
              <a:latin typeface="Gill Sans MT"/>
            </a:endParaRPr>
          </a:p>
        </p:txBody>
      </p:sp>
      <p:sp>
        <p:nvSpPr>
          <p:cNvPr id="4" name="PlaceHolder 2"/>
          <p:cNvSpPr>
            <a:spLocks noGrp="1"/>
          </p:cNvSpPr>
          <p:nvPr>
            <p:ph type="dt"/>
          </p:nvPr>
        </p:nvSpPr>
        <p:spPr>
          <a:xfrm>
            <a:off x="6400800" y="6355080"/>
            <a:ext cx="2285640" cy="365400"/>
          </a:xfrm>
          <a:prstGeom prst="rect">
            <a:avLst/>
          </a:prstGeom>
        </p:spPr>
        <p:txBody>
          <a:bodyPr lIns="90000" rIns="90000" tIns="45000" bIns="45000">
            <a:noAutofit/>
          </a:bodyPr>
          <a:p>
            <a:pPr>
              <a:lnSpc>
                <a:spcPct val="100000"/>
              </a:lnSpc>
            </a:pPr>
            <a:fld id="{51C979F9-51D3-4CBB-9C2F-5D778E23A67A}" type="datetime1">
              <a:rPr b="0" lang="en-US" sz="1400" spc="-1" strike="noStrike">
                <a:solidFill>
                  <a:srgbClr val="464653"/>
                </a:solidFill>
                <a:latin typeface="Gill Sans MT"/>
              </a:rPr>
              <a:t>04/30/2022</a:t>
            </a:fld>
            <a:endParaRPr b="0" lang="fr-FR" sz="1400" spc="-1" strike="noStrike">
              <a:latin typeface="Times New Roman"/>
            </a:endParaRPr>
          </a:p>
        </p:txBody>
      </p:sp>
      <p:sp>
        <p:nvSpPr>
          <p:cNvPr id="5" name="PlaceHolder 3"/>
          <p:cNvSpPr>
            <a:spLocks noGrp="1"/>
          </p:cNvSpPr>
          <p:nvPr>
            <p:ph type="ftr"/>
          </p:nvPr>
        </p:nvSpPr>
        <p:spPr>
          <a:xfrm>
            <a:off x="2898720" y="6355080"/>
            <a:ext cx="3474360" cy="365400"/>
          </a:xfrm>
          <a:prstGeom prst="rect">
            <a:avLst/>
          </a:prstGeom>
        </p:spPr>
        <p:txBody>
          <a:bodyPr lIns="90000" rIns="90000" tIns="45000" bIns="45000">
            <a:noAutofit/>
          </a:bodyPr>
          <a:p>
            <a:endParaRPr b="0" lang="fr-FR" sz="2400" spc="-1" strike="noStrike">
              <a:latin typeface="Times New Roman"/>
            </a:endParaRPr>
          </a:p>
        </p:txBody>
      </p:sp>
      <p:sp>
        <p:nvSpPr>
          <p:cNvPr id="6" name="PlaceHolder 4"/>
          <p:cNvSpPr>
            <a:spLocks noGrp="1"/>
          </p:cNvSpPr>
          <p:nvPr>
            <p:ph type="sldNum"/>
          </p:nvPr>
        </p:nvSpPr>
        <p:spPr>
          <a:xfrm>
            <a:off x="1216080" y="6355080"/>
            <a:ext cx="1218960" cy="365400"/>
          </a:xfrm>
          <a:prstGeom prst="rect">
            <a:avLst/>
          </a:prstGeom>
        </p:spPr>
        <p:txBody>
          <a:bodyPr lIns="90000" rIns="90000" tIns="45000" bIns="45000">
            <a:noAutofit/>
          </a:bodyPr>
          <a:p>
            <a:pPr>
              <a:lnSpc>
                <a:spcPct val="100000"/>
              </a:lnSpc>
            </a:pPr>
            <a:fld id="{7C699889-463D-430A-AF3C-DBBA05D0A5B2}" type="slidenum">
              <a:rPr b="0" lang="en-US" sz="1400" spc="-1" strike="noStrike">
                <a:solidFill>
                  <a:srgbClr val="464653"/>
                </a:solidFill>
                <a:latin typeface="Gill Sans MT"/>
              </a:rPr>
              <a:t>&lt;numéro&gt;</a:t>
            </a:fld>
            <a:endParaRPr b="0" lang="fr-FR" sz="1400" spc="-1" strike="noStrike">
              <a:latin typeface="Times New Roman"/>
            </a:endParaRPr>
          </a:p>
        </p:txBody>
      </p:sp>
      <p:sp>
        <p:nvSpPr>
          <p:cNvPr id="7" name="Rectangle 20"/>
          <p:cNvSpPr/>
          <p:nvPr/>
        </p:nvSpPr>
        <p:spPr>
          <a:xfrm>
            <a:off x="905040" y="3648240"/>
            <a:ext cx="7314840" cy="1279800"/>
          </a:xfrm>
          <a:prstGeom prst="rect">
            <a:avLst/>
          </a:prstGeom>
          <a:noFill/>
          <a:ln cap="rnd" w="6350">
            <a:solidFill>
              <a:srgbClr val="727ca3"/>
            </a:solidFill>
            <a:round/>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Rectangle 32"/>
          <p:cNvSpPr/>
          <p:nvPr/>
        </p:nvSpPr>
        <p:spPr>
          <a:xfrm>
            <a:off x="914400" y="5048280"/>
            <a:ext cx="7314840" cy="685440"/>
          </a:xfrm>
          <a:prstGeom prst="rect">
            <a:avLst/>
          </a:prstGeom>
          <a:noFill/>
          <a:ln cap="rnd" w="6350">
            <a:solidFill>
              <a:srgbClr val="9fb8cd"/>
            </a:solidFill>
            <a:round/>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Rectangle 21"/>
          <p:cNvSpPr/>
          <p:nvPr/>
        </p:nvSpPr>
        <p:spPr>
          <a:xfrm>
            <a:off x="905040" y="3648240"/>
            <a:ext cx="228240" cy="1279800"/>
          </a:xfrm>
          <a:prstGeom prst="rect">
            <a:avLst/>
          </a:prstGeom>
          <a:solidFill>
            <a:schemeClr val="accent1"/>
          </a:solidFill>
          <a:ln w="6350">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Rectangle 31"/>
          <p:cNvSpPr/>
          <p:nvPr/>
        </p:nvSpPr>
        <p:spPr>
          <a:xfrm>
            <a:off x="914400" y="5048280"/>
            <a:ext cx="228240" cy="685440"/>
          </a:xfrm>
          <a:prstGeom prst="rect">
            <a:avLst/>
          </a:prstGeom>
          <a:solidFill>
            <a:schemeClr val="accent2"/>
          </a:solidFill>
          <a:ln w="6350">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Gill Sans MT"/>
              </a:rPr>
              <a:t>Cliquez pour éditer le format du plan de texte</a:t>
            </a:r>
            <a:endParaRPr b="0" lang="en-U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ill Sans MT"/>
              </a:rPr>
              <a:t>Second niveau de plan</a:t>
            </a:r>
            <a:endParaRPr b="0" lang="en-U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Troisième niveau de plan</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Gill Sans MT"/>
              </a:rPr>
              <a:t>Quatrième niveau de plan</a:t>
            </a:r>
            <a:endParaRPr b="0" lang="en-U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Cinquième niveau de plan</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Sixième niveau de plan</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Septième niveau de plan</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7e7e7"/>
            </a:gs>
            <a:gs pos="100000">
              <a:srgbClr val="ffffff"/>
            </a:gs>
          </a:gsLst>
          <a:lin ang="16200000"/>
        </a:gradFill>
      </p:bgPr>
    </p:bg>
    <p:spTree>
      <p:nvGrpSpPr>
        <p:cNvPr id="1" name=""/>
        <p:cNvGrpSpPr/>
        <p:nvPr/>
      </p:nvGrpSpPr>
      <p:grpSpPr>
        <a:xfrm>
          <a:off x="0" y="0"/>
          <a:ext cx="0" cy="0"/>
          <a:chOff x="0" y="0"/>
          <a:chExt cx="0" cy="0"/>
        </a:xfrm>
      </p:grpSpPr>
      <p:sp>
        <p:nvSpPr>
          <p:cNvPr id="48" name="Connecteur droit 27"/>
          <p:cNvSpPr/>
          <p:nvPr/>
        </p:nvSpPr>
        <p:spPr>
          <a:xfrm>
            <a:off x="457200" y="6352920"/>
            <a:ext cx="8229600" cy="0"/>
          </a:xfrm>
          <a:prstGeom prst="line">
            <a:avLst/>
          </a:prstGeom>
          <a:ln w="9525">
            <a:solidFill>
              <a:srgbClr val="9fb8cd"/>
            </a:solidFill>
            <a:prstDash val="dash"/>
            <a:round/>
          </a:ln>
        </p:spPr>
        <p:style>
          <a:lnRef idx="0"/>
          <a:fillRef idx="0"/>
          <a:effectRef idx="0"/>
          <a:fontRef idx="minor"/>
        </p:style>
      </p:sp>
      <p:sp>
        <p:nvSpPr>
          <p:cNvPr id="49" name="Connecteur droit 28"/>
          <p:cNvSpPr/>
          <p:nvPr/>
        </p:nvSpPr>
        <p:spPr>
          <a:xfrm>
            <a:off x="457200" y="1143000"/>
            <a:ext cx="8229600" cy="0"/>
          </a:xfrm>
          <a:prstGeom prst="line">
            <a:avLst/>
          </a:prstGeom>
          <a:ln w="9525">
            <a:solidFill>
              <a:srgbClr val="9fb8cd"/>
            </a:solidFill>
            <a:prstDash val="dash"/>
            <a:round/>
          </a:ln>
        </p:spPr>
        <p:style>
          <a:lnRef idx="0"/>
          <a:fillRef idx="0"/>
          <a:effectRef idx="0"/>
          <a:fontRef idx="minor"/>
        </p:style>
      </p:sp>
      <p:sp>
        <p:nvSpPr>
          <p:cNvPr id="50" name="Triangle isocèle 9"/>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1"/>
          <p:cNvSpPr>
            <a:spLocks noGrp="1"/>
          </p:cNvSpPr>
          <p:nvPr>
            <p:ph type="title"/>
          </p:nvPr>
        </p:nvSpPr>
        <p:spPr>
          <a:xfrm>
            <a:off x="457200" y="152280"/>
            <a:ext cx="8229240" cy="990360"/>
          </a:xfrm>
          <a:prstGeom prst="rect">
            <a:avLst/>
          </a:prstGeom>
        </p:spPr>
        <p:txBody>
          <a:bodyPr lIns="90000" rIns="90000" tIns="45000" bIns="45000" anchor="b">
            <a:noAutofit/>
          </a:bodyPr>
          <a:p>
            <a:pPr>
              <a:lnSpc>
                <a:spcPct val="100000"/>
              </a:lnSpc>
            </a:pPr>
            <a:r>
              <a:rPr b="0" lang="fr-FR" sz="3200" spc="-1" strike="noStrike">
                <a:solidFill>
                  <a:srgbClr val="464653"/>
                </a:solidFill>
                <a:latin typeface="Bookman Old Style"/>
              </a:rPr>
              <a:t>Cliquez pour modifier le style du titre</a:t>
            </a:r>
            <a:endParaRPr b="0" lang="en-US" sz="3200" spc="-1" strike="noStrike">
              <a:solidFill>
                <a:srgbClr val="000000"/>
              </a:solidFill>
              <a:latin typeface="Gill Sans MT"/>
            </a:endParaRPr>
          </a:p>
        </p:txBody>
      </p:sp>
      <p:sp>
        <p:nvSpPr>
          <p:cNvPr id="52" name="PlaceHolder 2"/>
          <p:cNvSpPr>
            <a:spLocks noGrp="1"/>
          </p:cNvSpPr>
          <p:nvPr>
            <p:ph type="dt"/>
          </p:nvPr>
        </p:nvSpPr>
        <p:spPr>
          <a:xfrm>
            <a:off x="6400800" y="6356520"/>
            <a:ext cx="2288520" cy="365400"/>
          </a:xfrm>
          <a:prstGeom prst="rect">
            <a:avLst/>
          </a:prstGeom>
        </p:spPr>
        <p:txBody>
          <a:bodyPr lIns="90000" rIns="90000" tIns="45000" bIns="45000">
            <a:noAutofit/>
          </a:bodyPr>
          <a:p>
            <a:pPr>
              <a:lnSpc>
                <a:spcPct val="100000"/>
              </a:lnSpc>
            </a:pPr>
            <a:fld id="{F700C0F9-4310-4B04-A033-8115E142D7BD}" type="datetime1">
              <a:rPr b="0" lang="en-US" sz="1400" spc="-1" strike="noStrike">
                <a:solidFill>
                  <a:srgbClr val="464653"/>
                </a:solidFill>
                <a:latin typeface="Gill Sans MT"/>
              </a:rPr>
              <a:t>04/30/2022</a:t>
            </a:fld>
            <a:endParaRPr b="0" lang="fr-FR" sz="1400" spc="-1" strike="noStrike">
              <a:latin typeface="Times New Roman"/>
            </a:endParaRPr>
          </a:p>
        </p:txBody>
      </p:sp>
      <p:sp>
        <p:nvSpPr>
          <p:cNvPr id="53" name="PlaceHolder 3"/>
          <p:cNvSpPr>
            <a:spLocks noGrp="1"/>
          </p:cNvSpPr>
          <p:nvPr>
            <p:ph type="ftr"/>
          </p:nvPr>
        </p:nvSpPr>
        <p:spPr>
          <a:xfrm>
            <a:off x="2898720" y="6356520"/>
            <a:ext cx="3504960" cy="365400"/>
          </a:xfrm>
          <a:prstGeom prst="rect">
            <a:avLst/>
          </a:prstGeom>
        </p:spPr>
        <p:txBody>
          <a:bodyPr lIns="90000" rIns="90000" tIns="45000" bIns="45000">
            <a:noAutofit/>
          </a:bodyPr>
          <a:p>
            <a:endParaRPr b="0" lang="fr-FR" sz="2400" spc="-1" strike="noStrike">
              <a:latin typeface="Times New Roman"/>
            </a:endParaRPr>
          </a:p>
        </p:txBody>
      </p:sp>
      <p:sp>
        <p:nvSpPr>
          <p:cNvPr id="54" name="PlaceHolder 4"/>
          <p:cNvSpPr>
            <a:spLocks noGrp="1"/>
          </p:cNvSpPr>
          <p:nvPr>
            <p:ph type="sldNum"/>
          </p:nvPr>
        </p:nvSpPr>
        <p:spPr>
          <a:xfrm>
            <a:off x="612720" y="6356520"/>
            <a:ext cx="1980720" cy="365400"/>
          </a:xfrm>
          <a:prstGeom prst="rect">
            <a:avLst/>
          </a:prstGeom>
        </p:spPr>
        <p:txBody>
          <a:bodyPr lIns="90000" rIns="90000" tIns="45000" bIns="45000">
            <a:noAutofit/>
          </a:bodyPr>
          <a:p>
            <a:pPr>
              <a:lnSpc>
                <a:spcPct val="100000"/>
              </a:lnSpc>
            </a:pPr>
            <a:fld id="{40585D2E-6428-41A0-904C-1E602BFA5BAB}" type="slidenum">
              <a:rPr b="0" lang="en-US" sz="1400" spc="-1" strike="noStrike">
                <a:solidFill>
                  <a:srgbClr val="464653"/>
                </a:solidFill>
                <a:latin typeface="Gill Sans MT"/>
              </a:rPr>
              <a:t>&lt;numéro&gt;</a:t>
            </a:fld>
            <a:endParaRPr b="0" lang="fr-FR" sz="1400" spc="-1" strike="noStrike">
              <a:latin typeface="Times New Roman"/>
            </a:endParaRPr>
          </a:p>
        </p:txBody>
      </p:sp>
      <p:sp>
        <p:nvSpPr>
          <p:cNvPr id="55" name="PlaceHolder 5"/>
          <p:cNvSpPr>
            <a:spLocks noGrp="1"/>
          </p:cNvSpPr>
          <p:nvPr>
            <p:ph type="body"/>
          </p:nvPr>
        </p:nvSpPr>
        <p:spPr>
          <a:xfrm>
            <a:off x="457200" y="1219320"/>
            <a:ext cx="8229240" cy="493740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Cliquez pour modifier les styles du texte du masque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Deuxième niveau</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fr-FR" sz="2000" spc="-1" strike="noStrike">
                <a:solidFill>
                  <a:srgbClr val="000000"/>
                </a:solidFill>
                <a:latin typeface="Gill Sans MT"/>
              </a:rPr>
              <a:t>Troisième niveau</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fr-FR" sz="1800" spc="-1" strike="noStrike">
                <a:solidFill>
                  <a:srgbClr val="000000"/>
                </a:solidFill>
                <a:latin typeface="Gill Sans MT"/>
              </a:rPr>
              <a:t>Quatrième niveau</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fr-FR" sz="1600" spc="-1" strike="noStrike">
                <a:solidFill>
                  <a:srgbClr val="000000"/>
                </a:solidFill>
                <a:latin typeface="Gill Sans MT"/>
              </a:rPr>
              <a:t>Cinquième niveau</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7e7e7"/>
            </a:gs>
            <a:gs pos="100000">
              <a:srgbClr val="ffffff"/>
            </a:gs>
          </a:gsLst>
          <a:lin ang="16200000"/>
        </a:gradFill>
      </p:bgPr>
    </p:bg>
    <p:spTree>
      <p:nvGrpSpPr>
        <p:cNvPr id="1" name=""/>
        <p:cNvGrpSpPr/>
        <p:nvPr/>
      </p:nvGrpSpPr>
      <p:grpSpPr>
        <a:xfrm>
          <a:off x="0" y="0"/>
          <a:ext cx="0" cy="0"/>
          <a:chOff x="0" y="0"/>
          <a:chExt cx="0" cy="0"/>
        </a:xfrm>
      </p:grpSpPr>
      <p:sp>
        <p:nvSpPr>
          <p:cNvPr id="92" name="Connecteur droit 27"/>
          <p:cNvSpPr/>
          <p:nvPr/>
        </p:nvSpPr>
        <p:spPr>
          <a:xfrm>
            <a:off x="457200" y="6352920"/>
            <a:ext cx="8229600" cy="0"/>
          </a:xfrm>
          <a:prstGeom prst="line">
            <a:avLst/>
          </a:prstGeom>
          <a:ln w="9525">
            <a:solidFill>
              <a:srgbClr val="9fb8cd"/>
            </a:solidFill>
            <a:prstDash val="dash"/>
            <a:round/>
          </a:ln>
        </p:spPr>
        <p:style>
          <a:lnRef idx="0"/>
          <a:fillRef idx="0"/>
          <a:effectRef idx="0"/>
          <a:fontRef idx="minor"/>
        </p:style>
      </p:sp>
      <p:sp>
        <p:nvSpPr>
          <p:cNvPr id="93" name="Connecteur droit 28"/>
          <p:cNvSpPr/>
          <p:nvPr/>
        </p:nvSpPr>
        <p:spPr>
          <a:xfrm>
            <a:off x="457200" y="1143000"/>
            <a:ext cx="8229600" cy="0"/>
          </a:xfrm>
          <a:prstGeom prst="line">
            <a:avLst/>
          </a:prstGeom>
          <a:ln w="9525">
            <a:solidFill>
              <a:srgbClr val="9fb8cd"/>
            </a:solidFill>
            <a:prstDash val="dash"/>
            <a:round/>
          </a:ln>
        </p:spPr>
        <p:style>
          <a:lnRef idx="0"/>
          <a:fillRef idx="0"/>
          <a:effectRef idx="0"/>
          <a:fontRef idx="minor"/>
        </p:style>
      </p:sp>
      <p:sp>
        <p:nvSpPr>
          <p:cNvPr id="94" name="Triangle isocèle 9" hidden="1"/>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5" name="PlaceHolder 1"/>
          <p:cNvSpPr>
            <a:spLocks noGrp="1"/>
          </p:cNvSpPr>
          <p:nvPr>
            <p:ph type="title"/>
          </p:nvPr>
        </p:nvSpPr>
        <p:spPr>
          <a:xfrm>
            <a:off x="1219320" y="2971800"/>
            <a:ext cx="6857640" cy="1066320"/>
          </a:xfrm>
          <a:prstGeom prst="rect">
            <a:avLst/>
          </a:prstGeom>
        </p:spPr>
        <p:txBody>
          <a:bodyPr lIns="90000" rIns="90000" tIns="45000" bIns="45000">
            <a:noAutofit/>
          </a:bodyPr>
          <a:p>
            <a:pPr algn="r">
              <a:lnSpc>
                <a:spcPct val="100000"/>
              </a:lnSpc>
            </a:pPr>
            <a:r>
              <a:rPr b="0" lang="fr-FR" sz="3200" spc="-1" strike="noStrike">
                <a:solidFill>
                  <a:srgbClr val="464653"/>
                </a:solidFill>
                <a:latin typeface="Bookman Old Style"/>
              </a:rPr>
              <a:t>Cliquez pour modifier le style du titre</a:t>
            </a:r>
            <a:endParaRPr b="0" lang="en-US" sz="3200" spc="-1" strike="noStrike">
              <a:solidFill>
                <a:srgbClr val="000000"/>
              </a:solidFill>
              <a:latin typeface="Gill Sans MT"/>
            </a:endParaRPr>
          </a:p>
        </p:txBody>
      </p:sp>
      <p:sp>
        <p:nvSpPr>
          <p:cNvPr id="96" name="PlaceHolder 2"/>
          <p:cNvSpPr>
            <a:spLocks noGrp="1"/>
          </p:cNvSpPr>
          <p:nvPr>
            <p:ph type="body"/>
          </p:nvPr>
        </p:nvSpPr>
        <p:spPr>
          <a:xfrm>
            <a:off x="1295280" y="4267080"/>
            <a:ext cx="6781320" cy="1142640"/>
          </a:xfrm>
          <a:prstGeom prst="rect">
            <a:avLst/>
          </a:prstGeom>
        </p:spPr>
        <p:txBody>
          <a:bodyPr lIns="90000" rIns="90000" tIns="45000" bIns="45000">
            <a:noAutofit/>
          </a:bodyPr>
          <a:p>
            <a:pPr algn="r">
              <a:lnSpc>
                <a:spcPct val="100000"/>
              </a:lnSpc>
              <a:spcBef>
                <a:spcPts val="601"/>
              </a:spcBef>
              <a:tabLst>
                <a:tab algn="l" pos="0"/>
              </a:tabLst>
            </a:pPr>
            <a:r>
              <a:rPr b="0" lang="fr-FR" sz="2000" spc="-1" strike="noStrike">
                <a:solidFill>
                  <a:srgbClr val="8b8b8b"/>
                </a:solidFill>
                <a:latin typeface="Gill Sans MT"/>
              </a:rPr>
              <a:t>Cliquez pour modifier les styles du texte du masque</a:t>
            </a:r>
            <a:endParaRPr b="0" lang="en-US" sz="2000" spc="-1" strike="noStrike">
              <a:solidFill>
                <a:srgbClr val="000000"/>
              </a:solidFill>
              <a:latin typeface="Gill Sans MT"/>
            </a:endParaRPr>
          </a:p>
        </p:txBody>
      </p:sp>
      <p:sp>
        <p:nvSpPr>
          <p:cNvPr id="97" name="PlaceHolder 3"/>
          <p:cNvSpPr>
            <a:spLocks noGrp="1"/>
          </p:cNvSpPr>
          <p:nvPr>
            <p:ph type="dt"/>
          </p:nvPr>
        </p:nvSpPr>
        <p:spPr>
          <a:xfrm>
            <a:off x="6400800" y="6355080"/>
            <a:ext cx="2285640" cy="365400"/>
          </a:xfrm>
          <a:prstGeom prst="rect">
            <a:avLst/>
          </a:prstGeom>
        </p:spPr>
        <p:txBody>
          <a:bodyPr lIns="90000" rIns="90000" tIns="45000" bIns="45000">
            <a:noAutofit/>
          </a:bodyPr>
          <a:p>
            <a:pPr>
              <a:lnSpc>
                <a:spcPct val="100000"/>
              </a:lnSpc>
            </a:pPr>
            <a:fld id="{2B4E1619-86FB-4384-A436-19A2C208240A}" type="datetime1">
              <a:rPr b="0" lang="en-US" sz="1400" spc="-1" strike="noStrike">
                <a:solidFill>
                  <a:srgbClr val="464653"/>
                </a:solidFill>
                <a:latin typeface="Gill Sans MT"/>
              </a:rPr>
              <a:t>04/30/2022</a:t>
            </a:fld>
            <a:endParaRPr b="0" lang="fr-FR" sz="1400" spc="-1" strike="noStrike">
              <a:latin typeface="Times New Roman"/>
            </a:endParaRPr>
          </a:p>
        </p:txBody>
      </p:sp>
      <p:sp>
        <p:nvSpPr>
          <p:cNvPr id="98" name="PlaceHolder 4"/>
          <p:cNvSpPr>
            <a:spLocks noGrp="1"/>
          </p:cNvSpPr>
          <p:nvPr>
            <p:ph type="ftr"/>
          </p:nvPr>
        </p:nvSpPr>
        <p:spPr>
          <a:xfrm>
            <a:off x="2898720" y="6355080"/>
            <a:ext cx="3474360" cy="365400"/>
          </a:xfrm>
          <a:prstGeom prst="rect">
            <a:avLst/>
          </a:prstGeom>
        </p:spPr>
        <p:txBody>
          <a:bodyPr lIns="90000" rIns="90000" tIns="45000" bIns="45000">
            <a:noAutofit/>
          </a:bodyPr>
          <a:p>
            <a:endParaRPr b="0" lang="fr-FR" sz="2400" spc="-1" strike="noStrike">
              <a:latin typeface="Times New Roman"/>
            </a:endParaRPr>
          </a:p>
        </p:txBody>
      </p:sp>
      <p:sp>
        <p:nvSpPr>
          <p:cNvPr id="99" name="PlaceHolder 5"/>
          <p:cNvSpPr>
            <a:spLocks noGrp="1"/>
          </p:cNvSpPr>
          <p:nvPr>
            <p:ph type="sldNum"/>
          </p:nvPr>
        </p:nvSpPr>
        <p:spPr>
          <a:xfrm>
            <a:off x="1069920" y="6355080"/>
            <a:ext cx="1520640" cy="365400"/>
          </a:xfrm>
          <a:prstGeom prst="rect">
            <a:avLst/>
          </a:prstGeom>
        </p:spPr>
        <p:txBody>
          <a:bodyPr lIns="90000" rIns="90000" tIns="45000" bIns="45000">
            <a:noAutofit/>
          </a:bodyPr>
          <a:p>
            <a:pPr>
              <a:lnSpc>
                <a:spcPct val="100000"/>
              </a:lnSpc>
            </a:pPr>
            <a:fld id="{A0C5B594-9730-4851-8173-452335CC2E71}" type="slidenum">
              <a:rPr b="0" lang="en-US" sz="1400" spc="-1" strike="noStrike">
                <a:solidFill>
                  <a:srgbClr val="464653"/>
                </a:solidFill>
                <a:latin typeface="Gill Sans MT"/>
              </a:rPr>
              <a:t>&lt;numéro&gt;</a:t>
            </a:fld>
            <a:endParaRPr b="0" lang="fr-FR" sz="1400" spc="-1" strike="noStrike">
              <a:latin typeface="Times New Roman"/>
            </a:endParaRPr>
          </a:p>
        </p:txBody>
      </p:sp>
      <p:sp>
        <p:nvSpPr>
          <p:cNvPr id="100" name="Rectangle 6"/>
          <p:cNvSpPr/>
          <p:nvPr/>
        </p:nvSpPr>
        <p:spPr>
          <a:xfrm>
            <a:off x="914400" y="2819520"/>
            <a:ext cx="7314840" cy="1279800"/>
          </a:xfrm>
          <a:prstGeom prst="rect">
            <a:avLst/>
          </a:prstGeom>
          <a:noFill/>
          <a:ln cap="rnd" w="6350">
            <a:solidFill>
              <a:srgbClr val="727ca3"/>
            </a:solidFill>
            <a:round/>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1" name="Rectangle 7"/>
          <p:cNvSpPr/>
          <p:nvPr/>
        </p:nvSpPr>
        <p:spPr>
          <a:xfrm>
            <a:off x="914400" y="2819520"/>
            <a:ext cx="228240" cy="1279800"/>
          </a:xfrm>
          <a:prstGeom prst="rect">
            <a:avLst/>
          </a:prstGeom>
          <a:solidFill>
            <a:schemeClr val="accent1"/>
          </a:solidFill>
          <a:ln w="6350">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7e7e7"/>
            </a:gs>
            <a:gs pos="100000">
              <a:srgbClr val="ffffff"/>
            </a:gs>
          </a:gsLst>
          <a:lin ang="16200000"/>
        </a:gradFill>
      </p:bgPr>
    </p:bg>
    <p:spTree>
      <p:nvGrpSpPr>
        <p:cNvPr id="1" name=""/>
        <p:cNvGrpSpPr/>
        <p:nvPr/>
      </p:nvGrpSpPr>
      <p:grpSpPr>
        <a:xfrm>
          <a:off x="0" y="0"/>
          <a:ext cx="0" cy="0"/>
          <a:chOff x="0" y="0"/>
          <a:chExt cx="0" cy="0"/>
        </a:xfrm>
      </p:grpSpPr>
      <p:sp>
        <p:nvSpPr>
          <p:cNvPr id="138" name="Connecteur droit 27"/>
          <p:cNvSpPr/>
          <p:nvPr/>
        </p:nvSpPr>
        <p:spPr>
          <a:xfrm>
            <a:off x="457200" y="6352920"/>
            <a:ext cx="8229600" cy="0"/>
          </a:xfrm>
          <a:prstGeom prst="line">
            <a:avLst/>
          </a:prstGeom>
          <a:ln w="9525">
            <a:solidFill>
              <a:srgbClr val="9fb8cd"/>
            </a:solidFill>
            <a:prstDash val="dash"/>
            <a:round/>
          </a:ln>
        </p:spPr>
        <p:style>
          <a:lnRef idx="0"/>
          <a:fillRef idx="0"/>
          <a:effectRef idx="0"/>
          <a:fontRef idx="minor"/>
        </p:style>
      </p:sp>
      <p:sp>
        <p:nvSpPr>
          <p:cNvPr id="139" name="Connecteur droit 28"/>
          <p:cNvSpPr/>
          <p:nvPr/>
        </p:nvSpPr>
        <p:spPr>
          <a:xfrm>
            <a:off x="457200" y="1143000"/>
            <a:ext cx="8229600" cy="0"/>
          </a:xfrm>
          <a:prstGeom prst="line">
            <a:avLst/>
          </a:prstGeom>
          <a:ln w="9525">
            <a:solidFill>
              <a:srgbClr val="9fb8cd"/>
            </a:solidFill>
            <a:prstDash val="dash"/>
            <a:round/>
          </a:ln>
        </p:spPr>
        <p:style>
          <a:lnRef idx="0"/>
          <a:fillRef idx="0"/>
          <a:effectRef idx="0"/>
          <a:fontRef idx="minor"/>
        </p:style>
      </p:sp>
      <p:sp>
        <p:nvSpPr>
          <p:cNvPr id="140" name="Triangle isocèle 9"/>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41" name="PlaceHolder 1"/>
          <p:cNvSpPr>
            <a:spLocks noGrp="1"/>
          </p:cNvSpPr>
          <p:nvPr>
            <p:ph type="title"/>
          </p:nvPr>
        </p:nvSpPr>
        <p:spPr>
          <a:xfrm>
            <a:off x="457200" y="228600"/>
            <a:ext cx="8229240" cy="914040"/>
          </a:xfrm>
          <a:prstGeom prst="rect">
            <a:avLst/>
          </a:prstGeom>
        </p:spPr>
        <p:txBody>
          <a:bodyPr lIns="90000" rIns="90000" tIns="45000" bIns="45000" anchor="b">
            <a:noAutofit/>
          </a:bodyPr>
          <a:p>
            <a:pPr>
              <a:lnSpc>
                <a:spcPct val="100000"/>
              </a:lnSpc>
            </a:pPr>
            <a:r>
              <a:rPr b="0" lang="fr-FR" sz="3200" spc="-1" strike="noStrike">
                <a:solidFill>
                  <a:srgbClr val="464653"/>
                </a:solidFill>
                <a:latin typeface="Bookman Old Style"/>
              </a:rPr>
              <a:t>Cliquez pour modifier le style du titre</a:t>
            </a:r>
            <a:endParaRPr b="0" lang="en-US" sz="3200" spc="-1" strike="noStrike">
              <a:solidFill>
                <a:srgbClr val="000000"/>
              </a:solidFill>
              <a:latin typeface="Gill Sans MT"/>
            </a:endParaRPr>
          </a:p>
        </p:txBody>
      </p:sp>
      <p:sp>
        <p:nvSpPr>
          <p:cNvPr id="142" name="PlaceHolder 2"/>
          <p:cNvSpPr>
            <a:spLocks noGrp="1"/>
          </p:cNvSpPr>
          <p:nvPr>
            <p:ph type="dt"/>
          </p:nvPr>
        </p:nvSpPr>
        <p:spPr>
          <a:xfrm>
            <a:off x="6400800" y="6356520"/>
            <a:ext cx="2288520" cy="365400"/>
          </a:xfrm>
          <a:prstGeom prst="rect">
            <a:avLst/>
          </a:prstGeom>
        </p:spPr>
        <p:txBody>
          <a:bodyPr lIns="90000" rIns="90000" tIns="45000" bIns="45000">
            <a:noAutofit/>
          </a:bodyPr>
          <a:p>
            <a:pPr>
              <a:lnSpc>
                <a:spcPct val="100000"/>
              </a:lnSpc>
            </a:pPr>
            <a:fld id="{AD705B36-318B-4770-B918-C55948137DE3}" type="datetime1">
              <a:rPr b="0" lang="en-US" sz="1400" spc="-1" strike="noStrike">
                <a:solidFill>
                  <a:srgbClr val="464653"/>
                </a:solidFill>
                <a:latin typeface="Gill Sans MT"/>
              </a:rPr>
              <a:t>04/30/2022</a:t>
            </a:fld>
            <a:endParaRPr b="0" lang="fr-FR" sz="1400" spc="-1" strike="noStrike">
              <a:latin typeface="Times New Roman"/>
            </a:endParaRPr>
          </a:p>
        </p:txBody>
      </p:sp>
      <p:sp>
        <p:nvSpPr>
          <p:cNvPr id="143" name="PlaceHolder 3"/>
          <p:cNvSpPr>
            <a:spLocks noGrp="1"/>
          </p:cNvSpPr>
          <p:nvPr>
            <p:ph type="ftr"/>
          </p:nvPr>
        </p:nvSpPr>
        <p:spPr>
          <a:xfrm>
            <a:off x="2898720" y="6356520"/>
            <a:ext cx="3504960" cy="365400"/>
          </a:xfrm>
          <a:prstGeom prst="rect">
            <a:avLst/>
          </a:prstGeom>
        </p:spPr>
        <p:txBody>
          <a:bodyPr lIns="90000" rIns="90000" tIns="45000" bIns="45000">
            <a:noAutofit/>
          </a:bodyPr>
          <a:p>
            <a:endParaRPr b="0" lang="fr-FR" sz="2400" spc="-1" strike="noStrike">
              <a:latin typeface="Times New Roman"/>
            </a:endParaRPr>
          </a:p>
        </p:txBody>
      </p:sp>
      <p:sp>
        <p:nvSpPr>
          <p:cNvPr id="144" name="PlaceHolder 4"/>
          <p:cNvSpPr>
            <a:spLocks noGrp="1"/>
          </p:cNvSpPr>
          <p:nvPr>
            <p:ph type="sldNum"/>
          </p:nvPr>
        </p:nvSpPr>
        <p:spPr>
          <a:xfrm>
            <a:off x="612720" y="6356520"/>
            <a:ext cx="1980720" cy="365400"/>
          </a:xfrm>
          <a:prstGeom prst="rect">
            <a:avLst/>
          </a:prstGeom>
        </p:spPr>
        <p:txBody>
          <a:bodyPr lIns="90000" rIns="90000" tIns="45000" bIns="45000">
            <a:noAutofit/>
          </a:bodyPr>
          <a:p>
            <a:pPr>
              <a:lnSpc>
                <a:spcPct val="100000"/>
              </a:lnSpc>
            </a:pPr>
            <a:fld id="{66B4166F-E676-4BD0-AF0A-D76C0D1D9FA0}" type="slidenum">
              <a:rPr b="0" lang="en-US" sz="1400" spc="-1" strike="noStrike">
                <a:solidFill>
                  <a:srgbClr val="464653"/>
                </a:solidFill>
                <a:latin typeface="Gill Sans MT"/>
              </a:rPr>
              <a:t>&lt;numéro&gt;</a:t>
            </a:fld>
            <a:endParaRPr b="0" lang="fr-FR" sz="1400" spc="-1" strike="noStrike">
              <a:latin typeface="Times New Roman"/>
            </a:endParaRPr>
          </a:p>
        </p:txBody>
      </p:sp>
      <p:sp>
        <p:nvSpPr>
          <p:cNvPr id="145" name="PlaceHolder 5"/>
          <p:cNvSpPr>
            <a:spLocks noGrp="1"/>
          </p:cNvSpPr>
          <p:nvPr>
            <p:ph type="body"/>
          </p:nvPr>
        </p:nvSpPr>
        <p:spPr>
          <a:xfrm>
            <a:off x="457200" y="1219320"/>
            <a:ext cx="4041360" cy="493740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Cliquez pour modifier les styles du texte du masque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Deuxième niveau</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fr-FR" sz="2000" spc="-1" strike="noStrike">
                <a:solidFill>
                  <a:srgbClr val="000000"/>
                </a:solidFill>
                <a:latin typeface="Gill Sans MT"/>
              </a:rPr>
              <a:t>Troisième niveau</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fr-FR" sz="1800" spc="-1" strike="noStrike">
                <a:solidFill>
                  <a:srgbClr val="000000"/>
                </a:solidFill>
                <a:latin typeface="Gill Sans MT"/>
              </a:rPr>
              <a:t>Quatrième niveau</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fr-FR" sz="1600" spc="-1" strike="noStrike">
                <a:solidFill>
                  <a:srgbClr val="000000"/>
                </a:solidFill>
                <a:latin typeface="Gill Sans MT"/>
              </a:rPr>
              <a:t>Cinquième niveau</a:t>
            </a:r>
            <a:endParaRPr b="0" lang="en-US" sz="1600" spc="-1" strike="noStrike">
              <a:solidFill>
                <a:srgbClr val="000000"/>
              </a:solidFill>
              <a:latin typeface="Gill Sans MT"/>
            </a:endParaRPr>
          </a:p>
        </p:txBody>
      </p:sp>
      <p:sp>
        <p:nvSpPr>
          <p:cNvPr id="146" name="PlaceHolder 6"/>
          <p:cNvSpPr>
            <a:spLocks noGrp="1"/>
          </p:cNvSpPr>
          <p:nvPr>
            <p:ph type="body"/>
          </p:nvPr>
        </p:nvSpPr>
        <p:spPr>
          <a:xfrm>
            <a:off x="4632120" y="1216080"/>
            <a:ext cx="4041360" cy="493740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Cliquez pour modifier les styles du texte du masque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Deuxième niveau</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fr-FR" sz="2000" spc="-1" strike="noStrike">
                <a:solidFill>
                  <a:srgbClr val="000000"/>
                </a:solidFill>
                <a:latin typeface="Gill Sans MT"/>
              </a:rPr>
              <a:t>Troisième niveau</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fr-FR" sz="1800" spc="-1" strike="noStrike">
                <a:solidFill>
                  <a:srgbClr val="000000"/>
                </a:solidFill>
                <a:latin typeface="Gill Sans MT"/>
              </a:rPr>
              <a:t>Quatrième niveau</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fr-FR" sz="1600" spc="-1" strike="noStrike">
                <a:solidFill>
                  <a:srgbClr val="000000"/>
                </a:solidFill>
                <a:latin typeface="Gill Sans MT"/>
              </a:rPr>
              <a:t>Cinquième niveau</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packagist.org/packages/mistralys/html_quickform2" TargetMode="External"/><Relationship Id="rId2" Type="http://schemas.openxmlformats.org/officeDocument/2006/relationships/hyperlink" Target="https://packagist.org/packages/mistralys/html_quickform2" TargetMode="External"/><Relationship Id="rId3" Type="http://schemas.openxmlformats.org/officeDocument/2006/relationships/hyperlink" Target="https://packagist.org/packages/mistralys/html_quickform2" TargetMode="External"/><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pear.php.net/manual/en/package.html.html-quickform2.rules.list.php" TargetMode="External"/><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jquery.com/" TargetMode="External"/><Relationship Id="rId2" Type="http://schemas.openxmlformats.org/officeDocument/2006/relationships/hyperlink" Target="http://jqueryui.com/" TargetMode="External"/><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hyperlink" Target="http://bassistance.de/jquery-plugins/jquery-plugin-validation/" TargetMode="External"/><Relationship Id="rId2" Type="http://schemas.openxmlformats.org/officeDocument/2006/relationships/hyperlink" Target="http://jquery.bassistance.de/validate/demo/" TargetMode="External"/><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github.com/gregja/macarondb/" TargetMode="External"/><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itre 1"/>
          <p:cNvSpPr txBox="1"/>
          <p:nvPr/>
        </p:nvSpPr>
        <p:spPr>
          <a:xfrm>
            <a:off x="1219320" y="3886200"/>
            <a:ext cx="6857640" cy="549000"/>
          </a:xfrm>
          <a:prstGeom prst="rect">
            <a:avLst/>
          </a:prstGeom>
          <a:noFill/>
          <a:ln w="0">
            <a:noFill/>
          </a:ln>
        </p:spPr>
        <p:txBody>
          <a:bodyPr lIns="90000" rIns="90000" tIns="45000" bIns="45000">
            <a:normAutofit/>
          </a:bodyPr>
          <a:p>
            <a:pPr algn="ctr">
              <a:lnSpc>
                <a:spcPct val="100000"/>
              </a:lnSpc>
            </a:pPr>
            <a:r>
              <a:rPr b="1" lang="it-IT" sz="3200" spc="-1" strike="noStrike">
                <a:solidFill>
                  <a:srgbClr val="000000"/>
                </a:solidFill>
                <a:latin typeface="Arial"/>
              </a:rPr>
              <a:t>Bonnes pratiques PHP et DB2 for i</a:t>
            </a:r>
            <a:endParaRPr b="0" lang="en-US" sz="3200" spc="-1" strike="noStrike">
              <a:solidFill>
                <a:srgbClr val="000000"/>
              </a:solidFill>
              <a:latin typeface="Gill Sans MT"/>
            </a:endParaRPr>
          </a:p>
        </p:txBody>
      </p:sp>
      <p:sp>
        <p:nvSpPr>
          <p:cNvPr id="190" name="Sous-titre 2"/>
          <p:cNvSpPr txBox="1"/>
          <p:nvPr/>
        </p:nvSpPr>
        <p:spPr>
          <a:xfrm>
            <a:off x="1219320" y="5124600"/>
            <a:ext cx="6857640" cy="533160"/>
          </a:xfrm>
          <a:prstGeom prst="rect">
            <a:avLst/>
          </a:prstGeom>
          <a:noFill/>
          <a:ln w="0">
            <a:noFill/>
          </a:ln>
        </p:spPr>
        <p:txBody>
          <a:bodyPr lIns="90000" rIns="90000" tIns="45000" bIns="45000">
            <a:normAutofit/>
          </a:bodyPr>
          <a:p>
            <a:pPr algn="r">
              <a:lnSpc>
                <a:spcPct val="100000"/>
              </a:lnSpc>
              <a:spcBef>
                <a:spcPts val="601"/>
              </a:spcBef>
              <a:tabLst>
                <a:tab algn="l" pos="0"/>
              </a:tabLst>
            </a:pPr>
            <a:r>
              <a:rPr b="1" lang="it-IT" sz="1800" spc="-1" strike="noStrike">
                <a:solidFill>
                  <a:srgbClr val="464653"/>
                </a:solidFill>
                <a:latin typeface="Arial"/>
              </a:rPr>
              <a:t>Macaron DB</a:t>
            </a:r>
            <a:r>
              <a:rPr b="0" lang="fr-FR" sz="1800" spc="-1" strike="noStrike">
                <a:solidFill>
                  <a:srgbClr val="464653"/>
                </a:solidFill>
                <a:latin typeface="Arial"/>
              </a:rPr>
              <a:t>, une toolbox pour vos applications de gestion</a:t>
            </a:r>
            <a:endParaRPr b="0" lang="fr-FR" sz="1800" spc="-1" strike="noStrike">
              <a:latin typeface="Arial"/>
            </a:endParaRPr>
          </a:p>
        </p:txBody>
      </p:sp>
      <p:sp>
        <p:nvSpPr>
          <p:cNvPr id="191" name="Espace réservé du numéro de diapositive 4"/>
          <p:cNvSpPr txBox="1"/>
          <p:nvPr/>
        </p:nvSpPr>
        <p:spPr>
          <a:xfrm>
            <a:off x="1216080" y="6355080"/>
            <a:ext cx="1218960" cy="365400"/>
          </a:xfrm>
          <a:prstGeom prst="rect">
            <a:avLst/>
          </a:prstGeom>
          <a:noFill/>
          <a:ln w="0">
            <a:noFill/>
          </a:ln>
        </p:spPr>
        <p:txBody>
          <a:bodyPr lIns="90000" rIns="90000" tIns="45000" bIns="45000">
            <a:noAutofit/>
          </a:bodyPr>
          <a:p>
            <a:pPr>
              <a:lnSpc>
                <a:spcPct val="100000"/>
              </a:lnSpc>
            </a:pPr>
            <a:fld id="{004DB654-29CC-47CF-AF27-1FE455D1F085}" type="slidenum">
              <a:rPr b="0" lang="en-US" sz="1400" spc="-1" strike="noStrike">
                <a:solidFill>
                  <a:srgbClr val="464653"/>
                </a:solidFill>
                <a:latin typeface="Gill Sans MT"/>
              </a:rPr>
              <a:t>1</a:t>
            </a:fld>
            <a:endParaRPr b="0" lang="fr-FR" sz="1400" spc="-1" strike="noStrike">
              <a:latin typeface="Times New Roman"/>
            </a:endParaRPr>
          </a:p>
        </p:txBody>
      </p:sp>
      <p:sp>
        <p:nvSpPr>
          <p:cNvPr id="192" name="Espace réservé du pied de page 5"/>
          <p:cNvSpPr txBox="1"/>
          <p:nvPr/>
        </p:nvSpPr>
        <p:spPr>
          <a:xfrm>
            <a:off x="1475640" y="6355080"/>
            <a:ext cx="6950520" cy="365400"/>
          </a:xfrm>
          <a:prstGeom prst="rect">
            <a:avLst/>
          </a:prstGeom>
          <a:noFill/>
          <a:ln w="0">
            <a:noFill/>
          </a:ln>
        </p:spPr>
        <p:txBody>
          <a:bodyPr lIns="90000" rIns="90000" tIns="45000" bIns="45000">
            <a:noAutofit/>
          </a:bodyPr>
          <a:p>
            <a:pPr algn="r">
              <a:lnSpc>
                <a:spcPct val="100000"/>
              </a:lnSpc>
            </a:pPr>
            <a:r>
              <a:rPr b="0" lang="fr-FR" sz="1200" spc="-1" strike="noStrike">
                <a:solidFill>
                  <a:srgbClr val="464653"/>
                </a:solidFill>
                <a:latin typeface="Times New Roman"/>
                <a:ea typeface="Times New Roman"/>
              </a:rPr>
              <a:t>Document publié sous licence Creative Commons N° 6 BY SA</a:t>
            </a:r>
            <a:endParaRPr b="0" lang="fr-FR" sz="1200" spc="-1" strike="noStrike">
              <a:latin typeface="Times New Roman"/>
            </a:endParaRPr>
          </a:p>
        </p:txBody>
      </p:sp>
      <p:sp>
        <p:nvSpPr>
          <p:cNvPr id="193" name="Rectangle 6"/>
          <p:cNvSpPr/>
          <p:nvPr/>
        </p:nvSpPr>
        <p:spPr>
          <a:xfrm>
            <a:off x="4819680" y="3029040"/>
            <a:ext cx="3421080" cy="3952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i="1" lang="fr-FR" sz="2000" spc="-1" strike="noStrike">
                <a:solidFill>
                  <a:srgbClr val="000000"/>
                </a:solidFill>
                <a:latin typeface="Arial"/>
              </a:rPr>
              <a:t>Auteur : Grégory JARRIGE</a:t>
            </a:r>
            <a:endParaRPr b="0" lang="fr-FR" sz="2000" spc="-1" strike="noStrike">
              <a:latin typeface="Arial"/>
            </a:endParaRPr>
          </a:p>
        </p:txBody>
      </p:sp>
      <p:pic>
        <p:nvPicPr>
          <p:cNvPr id="194" name="Picture 2" descr="Zend Webinars"/>
          <p:cNvPicPr/>
          <p:nvPr/>
        </p:nvPicPr>
        <p:blipFill>
          <a:blip r:embed="rId1"/>
          <a:stretch/>
        </p:blipFill>
        <p:spPr>
          <a:xfrm>
            <a:off x="1187640" y="404640"/>
            <a:ext cx="7238520" cy="11044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MacaronDB - Exemple</a:t>
            </a:r>
            <a:endParaRPr b="0" lang="en-US" sz="2400" spc="-1" strike="noStrike">
              <a:solidFill>
                <a:srgbClr val="000000"/>
              </a:solidFill>
              <a:latin typeface="Gill Sans MT"/>
            </a:endParaRPr>
          </a:p>
        </p:txBody>
      </p:sp>
      <p:sp>
        <p:nvSpPr>
          <p:cNvPr id="22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4562395B-7616-420A-865A-9E158BA11037}" type="slidenum">
              <a:rPr b="0" lang="en-US" sz="1400" spc="-1" strike="noStrike">
                <a:solidFill>
                  <a:srgbClr val="464653"/>
                </a:solidFill>
                <a:latin typeface="Gill Sans MT"/>
              </a:rPr>
              <a:t>10</a:t>
            </a:fld>
            <a:endParaRPr b="0" lang="fr-FR" sz="1400" spc="-1" strike="noStrike">
              <a:latin typeface="Times New Roman"/>
            </a:endParaRPr>
          </a:p>
        </p:txBody>
      </p:sp>
      <p:sp>
        <p:nvSpPr>
          <p:cNvPr id="222"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Code PHP pour l’ouverture de la connexion à une base de données DB2 for i (à mettre dans un script que vous  « appellerez » via la fonction require_once) :</a:t>
            </a: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f0d8a8"/>
                </a:highlight>
                <a:latin typeface="Consolas"/>
              </a:rPr>
              <a:t>$usr = </a:t>
            </a:r>
            <a:r>
              <a:rPr b="0" lang="fr-FR" sz="1200" spc="-1" strike="noStrike">
                <a:solidFill>
                  <a:srgbClr val="0000c0"/>
                </a:solidFill>
                <a:highlight>
                  <a:srgbClr val="d4d4d4"/>
                </a:highlight>
                <a:latin typeface="Consolas"/>
              </a:rPr>
              <a:t>'votre profil de connexion'</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d4d4d4"/>
                </a:highlight>
                <a:latin typeface="Consolas"/>
              </a:rPr>
              <a:t>$pwd = </a:t>
            </a:r>
            <a:r>
              <a:rPr b="0" lang="fr-FR" sz="1200" spc="-1" strike="noStrike">
                <a:solidFill>
                  <a:srgbClr val="0000c0"/>
                </a:solidFill>
                <a:highlight>
                  <a:srgbClr val="d4d4d4"/>
                </a:highlight>
                <a:latin typeface="Consolas"/>
              </a:rPr>
              <a:t>'votre mot de passe'</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f0d8a8"/>
                </a:highlight>
                <a:latin typeface="Consolas"/>
              </a:rPr>
              <a:t>$options = </a:t>
            </a:r>
            <a:r>
              <a:rPr b="0" lang="fr-FR" sz="1200" spc="-1" strike="noStrike">
                <a:solidFill>
                  <a:srgbClr val="7f0055"/>
                </a:solidFill>
                <a:highlight>
                  <a:srgbClr val="f0d8a8"/>
                </a:highlight>
                <a:latin typeface="Consolas"/>
              </a:rPr>
              <a:t>array </a:t>
            </a:r>
            <a:r>
              <a:rPr b="0" lang="fr-FR" sz="1200" spc="-1" strike="noStrike">
                <a:solidFill>
                  <a:srgbClr val="000000"/>
                </a:solidFill>
                <a:highlight>
                  <a:srgbClr val="f0d8a8"/>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d4d4d4"/>
                </a:highlight>
                <a:latin typeface="Consolas"/>
              </a:rPr>
              <a:t>$options[</a:t>
            </a:r>
            <a:r>
              <a:rPr b="0" lang="fr-FR" sz="1200" spc="-1" strike="noStrike">
                <a:solidFill>
                  <a:srgbClr val="0000c0"/>
                </a:solidFill>
                <a:highlight>
                  <a:srgbClr val="d4d4d4"/>
                </a:highlight>
                <a:latin typeface="Consolas"/>
              </a:rPr>
              <a:t>'i5_naming'</a:t>
            </a:r>
            <a:r>
              <a:rPr b="0" lang="fr-FR" sz="1200" spc="-1" strike="noStrike">
                <a:solidFill>
                  <a:srgbClr val="000000"/>
                </a:solidFill>
                <a:highlight>
                  <a:srgbClr val="d4d4d4"/>
                </a:highlight>
                <a:latin typeface="Consolas"/>
              </a:rPr>
              <a:t>] = </a:t>
            </a:r>
            <a:r>
              <a:rPr b="0" lang="fr-FR" sz="1200" spc="-1" strike="noStrike">
                <a:solidFill>
                  <a:srgbClr val="7f0055"/>
                </a:solidFill>
                <a:highlight>
                  <a:srgbClr val="d4d4d4"/>
                </a:highlight>
                <a:latin typeface="Consolas"/>
              </a:rPr>
              <a:t>true </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d4d4d4"/>
                </a:highlight>
                <a:latin typeface="Consolas"/>
              </a:rPr>
              <a:t>$options[</a:t>
            </a:r>
            <a:r>
              <a:rPr b="0" lang="fr-FR" sz="1200" spc="-1" strike="noStrike">
                <a:solidFill>
                  <a:srgbClr val="0000c0"/>
                </a:solidFill>
                <a:highlight>
                  <a:srgbClr val="d4d4d4"/>
                </a:highlight>
                <a:latin typeface="Consolas"/>
              </a:rPr>
              <a:t>'i5_libl'</a:t>
            </a:r>
            <a:r>
              <a:rPr b="0" lang="fr-FR" sz="1200" spc="-1" strike="noStrike">
                <a:solidFill>
                  <a:srgbClr val="000000"/>
                </a:solidFill>
                <a:highlight>
                  <a:srgbClr val="d4d4d4"/>
                </a:highlight>
                <a:latin typeface="Consolas"/>
              </a:rPr>
              <a:t>] = array(</a:t>
            </a:r>
            <a:r>
              <a:rPr b="0" lang="fr-FR" sz="1200" spc="-1" strike="noStrike">
                <a:solidFill>
                  <a:srgbClr val="0000c0"/>
                </a:solidFill>
                <a:highlight>
                  <a:srgbClr val="d4d4d4"/>
                </a:highlight>
                <a:latin typeface="Consolas"/>
              </a:rPr>
              <a:t>'libl1'</a:t>
            </a:r>
            <a:r>
              <a:rPr b="0" lang="fr-FR" sz="1200" spc="-1" strike="noStrike">
                <a:solidFill>
                  <a:srgbClr val="000000"/>
                </a:solidFill>
                <a:highlight>
                  <a:srgbClr val="d4d4d4"/>
                </a:highlight>
                <a:latin typeface="Consolas"/>
              </a:rPr>
              <a:t>, </a:t>
            </a:r>
            <a:r>
              <a:rPr b="0" lang="fr-FR" sz="1200" spc="-1" strike="noStrike">
                <a:solidFill>
                  <a:srgbClr val="0000c0"/>
                </a:solidFill>
                <a:highlight>
                  <a:srgbClr val="d4d4d4"/>
                </a:highlight>
                <a:latin typeface="Consolas"/>
              </a:rPr>
              <a:t>'libl2'</a:t>
            </a:r>
            <a:r>
              <a:rPr b="0" lang="fr-FR" sz="1200" spc="-1" strike="noStrike">
                <a:solidFill>
                  <a:srgbClr val="000000"/>
                </a:solidFill>
                <a:highlight>
                  <a:srgbClr val="d4d4d4"/>
                </a:highlight>
                <a:latin typeface="Consolas"/>
              </a:rPr>
              <a:t>, </a:t>
            </a:r>
            <a:r>
              <a:rPr b="0" lang="fr-FR" sz="1200" spc="-1" strike="noStrike">
                <a:solidFill>
                  <a:srgbClr val="0000c0"/>
                </a:solidFill>
                <a:highlight>
                  <a:srgbClr val="d4d4d4"/>
                </a:highlight>
                <a:latin typeface="Consolas"/>
              </a:rPr>
              <a:t>'libl3'</a:t>
            </a:r>
            <a:r>
              <a:rPr b="0" lang="fr-FR" sz="1200" spc="-1" strike="noStrike">
                <a:solidFill>
                  <a:srgbClr val="000000"/>
                </a:solidFill>
                <a:highlight>
                  <a:srgbClr val="d4d4d4"/>
                </a:highlight>
                <a:latin typeface="Consolas"/>
              </a:rPr>
              <a:t> ; </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d4d4d4"/>
                </a:highlight>
                <a:latin typeface="Consolas"/>
              </a:rPr>
              <a:t>$options[</a:t>
            </a:r>
            <a:r>
              <a:rPr b="0" lang="fr-FR" sz="1200" spc="-1" strike="noStrike">
                <a:solidFill>
                  <a:srgbClr val="0000c0"/>
                </a:solidFill>
                <a:highlight>
                  <a:srgbClr val="d4d4d4"/>
                </a:highlight>
                <a:latin typeface="Consolas"/>
              </a:rPr>
              <a:t>'DB2_ATTR_CASE'</a:t>
            </a:r>
            <a:r>
              <a:rPr b="0" lang="fr-FR" sz="1200" spc="-1" strike="noStrike">
                <a:solidFill>
                  <a:srgbClr val="000000"/>
                </a:solidFill>
                <a:highlight>
                  <a:srgbClr val="d4d4d4"/>
                </a:highlight>
                <a:latin typeface="Consolas"/>
              </a:rPr>
              <a:t>] = </a:t>
            </a:r>
            <a:r>
              <a:rPr b="0" lang="fr-FR" sz="1200" spc="-1" strike="noStrike">
                <a:solidFill>
                  <a:srgbClr val="0000c0"/>
                </a:solidFill>
                <a:highlight>
                  <a:srgbClr val="d4d4d4"/>
                </a:highlight>
                <a:latin typeface="Consolas"/>
              </a:rPr>
              <a:t>'UPPER'  </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557f5f"/>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557f5f"/>
                </a:solidFill>
                <a:highlight>
                  <a:srgbClr val="d4d4d4"/>
                </a:highlight>
                <a:latin typeface="Consolas"/>
              </a:rPr>
              <a:t> </a:t>
            </a:r>
            <a:r>
              <a:rPr b="0" lang="fr-FR" sz="1200" spc="-1" strike="noStrike">
                <a:solidFill>
                  <a:srgbClr val="557f5f"/>
                </a:solidFill>
                <a:highlight>
                  <a:srgbClr val="d4d4d4"/>
                </a:highlight>
                <a:latin typeface="Consolas"/>
              </a:rPr>
              <a:t>* Ouverture d'une connexion BD sur un serveur IBM i, avec DB2 Connect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557f5f"/>
                </a:solidFill>
                <a:highlight>
                  <a:srgbClr val="d4d4d4"/>
                </a:highlight>
                <a:latin typeface="Consolas"/>
              </a:rPr>
              <a:t> </a:t>
            </a:r>
            <a:r>
              <a:rPr b="0" lang="fr-FR" sz="1200" spc="-1" strike="noStrike">
                <a:solidFill>
                  <a:srgbClr val="557f5f"/>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7f0055"/>
                </a:solidFill>
                <a:highlight>
                  <a:srgbClr val="d4d4d4"/>
                </a:highlight>
                <a:latin typeface="Consolas"/>
              </a:rPr>
              <a:t>require_once </a:t>
            </a:r>
            <a:r>
              <a:rPr b="0" lang="fr-FR" sz="1200" spc="-1" strike="noStrike">
                <a:solidFill>
                  <a:srgbClr val="0000c0"/>
                </a:solidFill>
                <a:highlight>
                  <a:srgbClr val="d4d4d4"/>
                </a:highlight>
                <a:latin typeface="Consolas"/>
              </a:rPr>
              <a:t>'DB2/IBMi/DBWrapper.php'</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7f0055"/>
                </a:solidFill>
                <a:highlight>
                  <a:srgbClr val="d4d4d4"/>
                </a:highlight>
                <a:latin typeface="Consolas"/>
              </a:rPr>
              <a:t>require_once </a:t>
            </a:r>
            <a:r>
              <a:rPr b="0" lang="fr-FR" sz="1200" spc="-1" strike="noStrike">
                <a:solidFill>
                  <a:srgbClr val="0000c0"/>
                </a:solidFill>
                <a:highlight>
                  <a:srgbClr val="d4d4d4"/>
                </a:highlight>
                <a:latin typeface="Consolas"/>
              </a:rPr>
              <a:t>'DB2/IBMi/DBConnex.php'</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7f0055"/>
                </a:solidFill>
                <a:highlight>
                  <a:srgbClr val="d4d4d4"/>
                </a:highlight>
                <a:latin typeface="Consolas"/>
              </a:rPr>
              <a:t>require_once </a:t>
            </a:r>
            <a:r>
              <a:rPr b="0" lang="fr-FR" sz="1200" spc="-1" strike="noStrike">
                <a:solidFill>
                  <a:srgbClr val="0000c0"/>
                </a:solidFill>
                <a:highlight>
                  <a:srgbClr val="d4d4d4"/>
                </a:highlight>
                <a:latin typeface="Consolas"/>
              </a:rPr>
              <a:t>'DB2/IBMi/DBInstance.php'</a:t>
            </a:r>
            <a:r>
              <a:rPr b="0" lang="fr-FR" sz="1200" spc="-1" strike="noStrike">
                <a:solidFill>
                  <a:srgbClr val="000000"/>
                </a:solidFill>
                <a:highlight>
                  <a:srgbClr val="d4d4d4"/>
                </a:highlight>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highlight>
                  <a:srgbClr val="d4d4d4"/>
                </a:highlight>
                <a:latin typeface="Consolas"/>
              </a:rPr>
              <a:t>$cnx_db04 = </a:t>
            </a:r>
            <a:r>
              <a:rPr b="0" lang="fr-FR" sz="1200" spc="-1" strike="noStrike">
                <a:solidFill>
                  <a:srgbClr val="7f0055"/>
                </a:solidFill>
                <a:highlight>
                  <a:srgbClr val="d4d4d4"/>
                </a:highlight>
                <a:latin typeface="Consolas"/>
              </a:rPr>
              <a:t>new </a:t>
            </a:r>
            <a:r>
              <a:rPr b="0" lang="fr-FR" sz="1200" spc="-1" strike="noStrike">
                <a:solidFill>
                  <a:srgbClr val="000000"/>
                </a:solidFill>
                <a:highlight>
                  <a:srgbClr val="d4d4d4"/>
                </a:highlight>
                <a:latin typeface="Consolas"/>
              </a:rPr>
              <a:t>DB2_IBMi_DBInstance(</a:t>
            </a:r>
            <a:r>
              <a:rPr b="0" lang="fr-FR" sz="1200" spc="-1" strike="noStrike">
                <a:solidFill>
                  <a:srgbClr val="0000c0"/>
                </a:solidFill>
                <a:highlight>
                  <a:srgbClr val="d4d4d4"/>
                </a:highlight>
                <a:latin typeface="Consolas"/>
              </a:rPr>
              <a:t>'*LOCAL'</a:t>
            </a:r>
            <a:r>
              <a:rPr b="0" lang="fr-FR" sz="1200" spc="-1" strike="noStrike">
                <a:solidFill>
                  <a:srgbClr val="000000"/>
                </a:solidFill>
                <a:highlight>
                  <a:srgbClr val="d4d4d4"/>
                </a:highlight>
                <a:latin typeface="Consolas"/>
              </a:rPr>
              <a:t>, $usr, $pwd, $options ) ;</a:t>
            </a:r>
            <a:endParaRPr b="0" lang="en-US" sz="1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itre 1"/>
          <p:cNvSpPr txBox="1"/>
          <p:nvPr/>
        </p:nvSpPr>
        <p:spPr>
          <a:xfrm>
            <a:off x="457200" y="228600"/>
            <a:ext cx="8229240" cy="91404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MacaronDB - Exemple</a:t>
            </a:r>
            <a:endParaRPr b="0" lang="en-US" sz="2400" spc="-1" strike="noStrike">
              <a:solidFill>
                <a:srgbClr val="000000"/>
              </a:solidFill>
              <a:latin typeface="Gill Sans MT"/>
            </a:endParaRPr>
          </a:p>
        </p:txBody>
      </p:sp>
      <p:sp>
        <p:nvSpPr>
          <p:cNvPr id="22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C00835C0-56B4-411C-9349-1D43F2826CF9}" type="slidenum">
              <a:rPr b="0" lang="en-US" sz="1400" spc="-1" strike="noStrike">
                <a:solidFill>
                  <a:srgbClr val="464653"/>
                </a:solidFill>
                <a:latin typeface="Gill Sans MT"/>
              </a:rPr>
              <a:t>11</a:t>
            </a:fld>
            <a:endParaRPr b="0" lang="fr-FR" sz="1400" spc="-1" strike="noStrike">
              <a:latin typeface="Times New Roman"/>
            </a:endParaRPr>
          </a:p>
        </p:txBody>
      </p:sp>
      <p:sp>
        <p:nvSpPr>
          <p:cNvPr id="225" name="Espace réservé du contenu 6"/>
          <p:cNvSpPr txBox="1"/>
          <p:nvPr/>
        </p:nvSpPr>
        <p:spPr>
          <a:xfrm>
            <a:off x="457200" y="1219320"/>
            <a:ext cx="4041360" cy="4937400"/>
          </a:xfrm>
          <a:prstGeom prst="rect">
            <a:avLst/>
          </a:prstGeom>
          <a:noFill/>
          <a:ln w="0">
            <a:noFill/>
          </a:ln>
        </p:spPr>
        <p:txBody>
          <a:bodyPr lIns="90000" rIns="90000" tIns="45000" bIns="45000">
            <a:normAutofit/>
          </a:bodyPr>
          <a:p>
            <a:pPr marL="274320" indent="-273960">
              <a:lnSpc>
                <a:spcPct val="100000"/>
              </a:lnSpc>
              <a:spcBef>
                <a:spcPts val="601"/>
              </a:spcBef>
              <a:tabLst>
                <a:tab algn="l" pos="0"/>
              </a:tabLst>
            </a:pPr>
            <a:r>
              <a:rPr b="0" lang="fr-FR" sz="1000" spc="-1" strike="noStrike">
                <a:solidFill>
                  <a:srgbClr val="000000"/>
                </a:solidFill>
                <a:latin typeface="Consolas"/>
              </a:rPr>
              <a:t>$sql = </a:t>
            </a:r>
            <a:r>
              <a:rPr b="1" lang="en-US" sz="1000" spc="-1" strike="noStrike">
                <a:solidFill>
                  <a:srgbClr val="0000c0"/>
                </a:solidFill>
                <a:latin typeface="Consolas"/>
              </a:rPr>
              <a:t>'select * from matable where code = ? ' </a:t>
            </a:r>
            <a:r>
              <a:rPr b="1" lang="en-US" sz="1000" spc="-1" strike="noStrike">
                <a:solidFill>
                  <a:srgbClr val="000000"/>
                </a:solidFill>
                <a:latin typeface="Consolas"/>
              </a:rPr>
              <a:t>;</a:t>
            </a:r>
            <a:r>
              <a:rPr b="1" lang="en-US" sz="1000" spc="-1" strike="noStrike">
                <a:solidFill>
                  <a:srgbClr val="0000c0"/>
                </a:solidFill>
                <a:latin typeface="Consolas"/>
              </a:rPr>
              <a:t>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latin typeface="Consolas"/>
              </a:rPr>
              <a:t>$criteres = </a:t>
            </a:r>
            <a:r>
              <a:rPr b="1" lang="en-US" sz="1000" spc="-1" strike="noStrike">
                <a:solidFill>
                  <a:srgbClr val="0000c0"/>
                </a:solidFill>
                <a:latin typeface="Consolas"/>
              </a:rPr>
              <a:t>$_GET['code'] ; </a:t>
            </a:r>
            <a:r>
              <a:rPr b="0" lang="fr-FR" sz="1000" spc="-1" strike="noStrike">
                <a:solidFill>
                  <a:srgbClr val="557f5f"/>
                </a:solidFill>
                <a:latin typeface="Consolas"/>
              </a:rPr>
              <a:t>/* dans cet exemple simplifié, la donnée issue du formulaire n'est pas filtrée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latin typeface="Consolas"/>
              </a:rPr>
              <a:t>$nb_lignes_total = $cnx_db04-&gt;countNbRowsFromSQL ( </a:t>
            </a:r>
            <a:r>
              <a:rPr b="0" lang="fr-FR" sz="1000" spc="-1" strike="noStrike">
                <a:solidFill>
                  <a:srgbClr val="000000"/>
                </a:solidFill>
                <a:highlight>
                  <a:srgbClr val="d4d4d4"/>
                </a:highlight>
                <a:latin typeface="Consolas"/>
              </a:rPr>
              <a:t>$sql, $criteres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7f0055"/>
                </a:solidFill>
                <a:highlight>
                  <a:srgbClr val="d4d4d4"/>
                </a:highlight>
                <a:latin typeface="Consolas"/>
              </a:rPr>
              <a:t>if </a:t>
            </a:r>
            <a:r>
              <a:rPr b="1" lang="en-US" sz="1000" spc="-1" strike="noStrike">
                <a:solidFill>
                  <a:srgbClr val="000000"/>
                </a:solidFill>
                <a:highlight>
                  <a:srgbClr val="d4d4d4"/>
                </a:highlight>
                <a:latin typeface="Consolas"/>
              </a:rPr>
              <a:t>(is_null($nb_lignes_total) || $nb_lignes_total &lt;= 0)</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000000"/>
                </a:solidFill>
                <a:highlight>
                  <a:srgbClr val="d4d4d4"/>
                </a:highlight>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highlight>
                  <a:srgbClr val="d4d4d4"/>
                </a:highlight>
                <a:latin typeface="Consolas"/>
              </a:rPr>
              <a:t>	</a:t>
            </a:r>
            <a:r>
              <a:rPr b="1" lang="fr-FR" sz="1000" spc="-1" strike="noStrike">
                <a:solidFill>
                  <a:srgbClr val="7f0055"/>
                </a:solidFill>
                <a:highlight>
                  <a:srgbClr val="d4d4d4"/>
                </a:highlight>
                <a:latin typeface="Consolas"/>
              </a:rPr>
              <a:t>echo </a:t>
            </a:r>
            <a:r>
              <a:rPr b="1" lang="fr-FR" sz="1000" spc="-1" strike="noStrike">
                <a:solidFill>
                  <a:srgbClr val="0000c0"/>
                </a:solidFill>
                <a:highlight>
                  <a:srgbClr val="d4d4d4"/>
                </a:highlight>
                <a:latin typeface="Consolas"/>
              </a:rPr>
              <a:t>'pas de données trouvées'</a:t>
            </a:r>
            <a:r>
              <a:rPr b="1" lang="fr-FR" sz="1000" spc="-1" strike="noStrike">
                <a:solidFill>
                  <a:srgbClr val="000000"/>
                </a:solidFill>
                <a:highlight>
                  <a:srgbClr val="d4d4d4"/>
                </a:highlight>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1" lang="fr-FR" sz="1000" spc="-1" strike="noStrike">
                <a:solidFill>
                  <a:srgbClr val="7f0055"/>
                </a:solidFill>
                <a:highlight>
                  <a:srgbClr val="d4d4d4"/>
                </a:highlight>
                <a:latin typeface="Consolas"/>
              </a:rPr>
              <a:t>else </a:t>
            </a:r>
            <a:r>
              <a:rPr b="1" lang="fr-FR" sz="1000" spc="-1" strike="noStrike">
                <a:solidFill>
                  <a:srgbClr val="000000"/>
                </a:solidFill>
                <a:highlight>
                  <a:srgbClr val="d4d4d4"/>
                </a:highlight>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$max_lines_by_page = 7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$datas = $cnx_db04-&gt;getPagination ( $sql,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$criteres, $offset, $max_lines_by_page,</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 </a:t>
            </a:r>
            <a:r>
              <a:rPr b="0" lang="fr-FR" sz="1000" spc="-1" strike="noStrike">
                <a:solidFill>
                  <a:srgbClr val="0000c0"/>
                </a:solidFill>
                <a:highlight>
                  <a:srgbClr val="d4d4d4"/>
                </a:highlight>
                <a:latin typeface="Consolas"/>
              </a:rPr>
              <a:t>'BASE.code' </a:t>
            </a:r>
            <a:r>
              <a:rPr b="0" lang="fr-FR" sz="1000" spc="-1" strike="noStrike">
                <a:solidFill>
                  <a:srgbClr val="000000"/>
                </a:solidFill>
                <a:highlight>
                  <a:srgbClr val="d4d4d4"/>
                </a:highlight>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7f0055"/>
                </a:solidFill>
                <a:highlight>
                  <a:srgbClr val="d4d4d4"/>
                </a:highlight>
                <a:latin typeface="Consolas"/>
              </a:rPr>
              <a:t>	</a:t>
            </a:r>
            <a:r>
              <a:rPr b="1" lang="en-US" sz="1000" spc="-1" strike="noStrike">
                <a:solidFill>
                  <a:srgbClr val="7f0055"/>
                </a:solidFill>
                <a:highlight>
                  <a:srgbClr val="d4d4d4"/>
                </a:highlight>
                <a:latin typeface="Consolas"/>
              </a:rPr>
              <a:t>echo </a:t>
            </a:r>
            <a:r>
              <a:rPr b="1" lang="en-US" sz="1000" spc="-1" strike="noStrike">
                <a:solidFill>
                  <a:srgbClr val="0000c0"/>
                </a:solidFill>
                <a:highlight>
                  <a:srgbClr val="d4d4d4"/>
                </a:highlight>
                <a:latin typeface="Consolas"/>
              </a:rPr>
              <a:t>'&lt;table border="1" width="100%"';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0000c0"/>
                </a:solidFill>
                <a:highlight>
                  <a:srgbClr val="d4d4d4"/>
                </a:highlight>
                <a:latin typeface="Consolas"/>
              </a:rPr>
              <a:t>	</a:t>
            </a:r>
            <a:r>
              <a:rPr b="1" lang="en-US" sz="1000" spc="-1" strike="noStrike">
                <a:solidFill>
                  <a:srgbClr val="7f0055"/>
                </a:solidFill>
                <a:highlight>
                  <a:srgbClr val="d4d4d4"/>
                </a:highlight>
                <a:latin typeface="Consolas"/>
              </a:rPr>
              <a:t>echo </a:t>
            </a:r>
            <a:r>
              <a:rPr b="1" lang="en-US" sz="1000" spc="-1" strike="noStrike">
                <a:solidFill>
                  <a:srgbClr val="0000c0"/>
                </a:solidFill>
                <a:highlight>
                  <a:srgbClr val="d4d4d4"/>
                </a:highlight>
                <a:latin typeface="Consolas"/>
              </a:rPr>
              <a:t>'cellspacing="0" cellpadding="5" &gt;'</a:t>
            </a:r>
            <a:r>
              <a:rPr b="1" lang="en-US"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highlight>
                  <a:srgbClr val="d4d4d4"/>
                </a:highlight>
                <a:latin typeface="Consolas"/>
              </a:rPr>
              <a:t>	</a:t>
            </a:r>
            <a:r>
              <a:rPr b="1" lang="fr-FR" sz="1000" spc="-1" strike="noStrike">
                <a:solidFill>
                  <a:srgbClr val="7f0055"/>
                </a:solidFill>
                <a:highlight>
                  <a:srgbClr val="d4d4d4"/>
                </a:highlight>
                <a:latin typeface="Consolas"/>
              </a:rPr>
              <a:t>echo </a:t>
            </a:r>
            <a:r>
              <a:rPr b="1" lang="fr-FR" sz="1000" spc="-1" strike="noStrike">
                <a:solidFill>
                  <a:srgbClr val="0000c0"/>
                </a:solidFill>
                <a:highlight>
                  <a:srgbClr val="d4d4d4"/>
                </a:highlight>
                <a:latin typeface="Consolas"/>
              </a:rPr>
              <a:t>'&lt;thead&gt;'</a:t>
            </a:r>
            <a:r>
              <a:rPr b="1" lang="fr-FR"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7f0055"/>
                </a:solidFill>
                <a:highlight>
                  <a:srgbClr val="d4d4d4"/>
                </a:highlight>
                <a:latin typeface="Consolas"/>
              </a:rPr>
              <a:t>	</a:t>
            </a:r>
            <a:r>
              <a:rPr b="1" lang="en-US" sz="1000" spc="-1" strike="noStrike">
                <a:solidFill>
                  <a:srgbClr val="7f0055"/>
                </a:solidFill>
                <a:highlight>
                  <a:srgbClr val="d4d4d4"/>
                </a:highlight>
                <a:latin typeface="Consolas"/>
              </a:rPr>
              <a:t>echo </a:t>
            </a:r>
            <a:r>
              <a:rPr b="1" lang="en-US" sz="1000" spc="-1" strike="noStrike">
                <a:solidFill>
                  <a:srgbClr val="0000c0"/>
                </a:solidFill>
                <a:highlight>
                  <a:srgbClr val="d4d4d4"/>
                </a:highlight>
                <a:latin typeface="Consolas"/>
              </a:rPr>
              <a:t>'&lt;tr class="header-row"&gt;'</a:t>
            </a:r>
            <a:r>
              <a:rPr b="1" lang="en-US"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000000"/>
                </a:solidFill>
                <a:highlight>
                  <a:srgbClr val="d4d4d4"/>
                </a:highlight>
                <a:latin typeface="Consolas"/>
              </a:rPr>
              <a:t>$list_cols = </a:t>
            </a:r>
            <a:r>
              <a:rPr b="1" lang="fr-FR" sz="1000" spc="-1" strike="noStrike">
                <a:solidFill>
                  <a:srgbClr val="7f0055"/>
                </a:solidFill>
                <a:highlight>
                  <a:srgbClr val="d4d4d4"/>
                </a:highlight>
                <a:latin typeface="Consolas"/>
              </a:rPr>
              <a:t>array</a:t>
            </a:r>
            <a:r>
              <a:rPr b="1" lang="fr-FR" sz="1000" spc="-1" strike="noStrike">
                <a:solidFill>
                  <a:srgbClr val="000000"/>
                </a:solidFill>
                <a:highlight>
                  <a:srgbClr val="d4d4d4"/>
                </a:highlight>
                <a:latin typeface="Consolas"/>
              </a:rPr>
              <a:t>(</a:t>
            </a:r>
            <a:r>
              <a:rPr b="1" lang="fr-FR" sz="1000" spc="-1" strike="noStrike">
                <a:solidFill>
                  <a:srgbClr val="0000c0"/>
                </a:solidFill>
                <a:highlight>
                  <a:srgbClr val="d4d4d4"/>
                </a:highlight>
                <a:latin typeface="Consolas"/>
              </a:rPr>
              <a:t>'Code'</a:t>
            </a:r>
            <a:r>
              <a:rPr b="1" lang="fr-FR" sz="1000" spc="-1" strike="noStrike">
                <a:solidFill>
                  <a:srgbClr val="000000"/>
                </a:solidFill>
                <a:highlight>
                  <a:srgbClr val="d4d4d4"/>
                </a:highlight>
                <a:latin typeface="Consolas"/>
              </a:rPr>
              <a:t>, </a:t>
            </a:r>
            <a:r>
              <a:rPr b="1" lang="fr-FR" sz="1000" spc="-1" strike="noStrike">
                <a:solidFill>
                  <a:srgbClr val="0000c0"/>
                </a:solidFill>
                <a:highlight>
                  <a:srgbClr val="d4d4d4"/>
                </a:highlight>
                <a:latin typeface="Consolas"/>
              </a:rPr>
              <a:t>'Libellé'</a:t>
            </a:r>
            <a:r>
              <a:rPr b="1" lang="fr-FR" sz="1000" spc="-1" strike="noStrike">
                <a:solidFill>
                  <a:srgbClr val="000000"/>
                </a:solidFill>
                <a:highlight>
                  <a:srgbClr val="d4d4d4"/>
                </a:highlight>
                <a:latin typeface="Consolas"/>
              </a:rPr>
              <a:t>)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7f0055"/>
                </a:solidFill>
                <a:highlight>
                  <a:srgbClr val="d4d4d4"/>
                </a:highlight>
                <a:latin typeface="Consolas"/>
              </a:rPr>
              <a:t>	</a:t>
            </a:r>
            <a:r>
              <a:rPr b="1" lang="en-US" sz="1000" spc="-1" strike="noStrike">
                <a:solidFill>
                  <a:srgbClr val="7f0055"/>
                </a:solidFill>
                <a:highlight>
                  <a:srgbClr val="d4d4d4"/>
                </a:highlight>
                <a:latin typeface="Consolas"/>
              </a:rPr>
              <a:t>echo </a:t>
            </a:r>
            <a:r>
              <a:rPr b="1" lang="en-US" sz="1000" spc="-1" strike="noStrike">
                <a:solidFill>
                  <a:srgbClr val="0000c0"/>
                </a:solidFill>
                <a:highlight>
                  <a:srgbClr val="d4d4d4"/>
                </a:highlight>
                <a:latin typeface="Consolas"/>
              </a:rPr>
              <a:t>'&lt;th&gt;'</a:t>
            </a:r>
            <a:r>
              <a:rPr b="1" lang="en-US" sz="1000" spc="-1" strike="noStrike">
                <a:solidFill>
                  <a:srgbClr val="000000"/>
                </a:solidFill>
                <a:highlight>
                  <a:srgbClr val="d4d4d4"/>
                </a:highlight>
                <a:latin typeface="Consolas"/>
              </a:rPr>
              <a:t>.implode(</a:t>
            </a:r>
            <a:r>
              <a:rPr b="1" lang="en-US" sz="1000" spc="-1" strike="noStrike">
                <a:solidFill>
                  <a:srgbClr val="0000c0"/>
                </a:solidFill>
                <a:highlight>
                  <a:srgbClr val="d4d4d4"/>
                </a:highlight>
                <a:latin typeface="Consolas"/>
              </a:rPr>
              <a:t>'&lt;/th&gt;&lt;th&gt;'</a:t>
            </a:r>
            <a:r>
              <a:rPr b="1" lang="en-US" sz="1000" spc="-1" strike="noStrike">
                <a:solidFill>
                  <a:srgbClr val="000000"/>
                </a:solidFill>
                <a:highlight>
                  <a:srgbClr val="d4d4d4"/>
                </a:highlight>
                <a:latin typeface="Consolas"/>
              </a:rPr>
              <a:t>,$list_cols) .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en-US" sz="1000" spc="-1" strike="noStrike">
                <a:solidFill>
                  <a:srgbClr val="000000"/>
                </a:solidFill>
                <a:highlight>
                  <a:srgbClr val="d4d4d4"/>
                </a:highlight>
                <a:latin typeface="Consolas"/>
              </a:rPr>
              <a:t>	</a:t>
            </a:r>
            <a:r>
              <a:rPr b="1" lang="en-US" sz="1000" spc="-1" strike="noStrike">
                <a:solidFill>
                  <a:srgbClr val="000000"/>
                </a:solidFill>
                <a:highlight>
                  <a:srgbClr val="d4d4d4"/>
                </a:highlight>
                <a:latin typeface="Consolas"/>
              </a:rPr>
              <a:t>	</a:t>
            </a:r>
            <a:r>
              <a:rPr b="1" lang="en-US" sz="1000" spc="-1" strike="noStrike">
                <a:solidFill>
                  <a:srgbClr val="0000c0"/>
                </a:solidFill>
                <a:highlight>
                  <a:srgbClr val="d4d4d4"/>
                </a:highlight>
                <a:latin typeface="Consolas"/>
              </a:rPr>
              <a:t>'&lt;/th&gt;'</a:t>
            </a:r>
            <a:r>
              <a:rPr b="1" lang="en-US"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highlight>
                  <a:srgbClr val="d4d4d4"/>
                </a:highlight>
                <a:latin typeface="Consolas"/>
              </a:rPr>
              <a:t>	</a:t>
            </a:r>
            <a:r>
              <a:rPr b="1" lang="fr-FR" sz="1000" spc="-1" strike="noStrike">
                <a:solidFill>
                  <a:srgbClr val="7f0055"/>
                </a:solidFill>
                <a:highlight>
                  <a:srgbClr val="d4d4d4"/>
                </a:highlight>
                <a:latin typeface="Consolas"/>
              </a:rPr>
              <a:t>echo </a:t>
            </a:r>
            <a:r>
              <a:rPr b="1" lang="fr-FR" sz="1000" spc="-1" strike="noStrike">
                <a:solidFill>
                  <a:srgbClr val="0000c0"/>
                </a:solidFill>
                <a:highlight>
                  <a:srgbClr val="d4d4d4"/>
                </a:highlight>
                <a:latin typeface="Consolas"/>
              </a:rPr>
              <a:t>'&lt;/tr&gt;'</a:t>
            </a:r>
            <a:r>
              <a:rPr b="1" lang="fr-FR"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highlight>
                  <a:srgbClr val="d4d4d4"/>
                </a:highlight>
                <a:latin typeface="Consolas"/>
              </a:rPr>
              <a:t>	</a:t>
            </a:r>
            <a:r>
              <a:rPr b="1" lang="fr-FR" sz="1000" spc="-1" strike="noStrike">
                <a:solidFill>
                  <a:srgbClr val="7f0055"/>
                </a:solidFill>
                <a:highlight>
                  <a:srgbClr val="d4d4d4"/>
                </a:highlight>
                <a:latin typeface="Consolas"/>
              </a:rPr>
              <a:t>echo </a:t>
            </a:r>
            <a:r>
              <a:rPr b="1" lang="fr-FR" sz="1000" spc="-1" strike="noStrike">
                <a:solidFill>
                  <a:srgbClr val="0000c0"/>
                </a:solidFill>
                <a:highlight>
                  <a:srgbClr val="d4d4d4"/>
                </a:highlight>
                <a:latin typeface="Consolas"/>
              </a:rPr>
              <a:t>'&lt;/thead&gt;'</a:t>
            </a:r>
            <a:r>
              <a:rPr b="1" lang="fr-FR" sz="1000" spc="-1" strike="noStrike">
                <a:solidFill>
                  <a:srgbClr val="000000"/>
                </a:solidFill>
                <a:highlight>
                  <a:srgbClr val="d4d4d4"/>
                </a:highlight>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highlight>
                  <a:srgbClr val="d4d4d4"/>
                </a:highlight>
                <a:latin typeface="Consolas"/>
              </a:rPr>
              <a:t>} </a:t>
            </a:r>
            <a:r>
              <a:rPr b="0" lang="fr-FR" sz="1000" spc="-1" strike="noStrike">
                <a:solidFill>
                  <a:srgbClr val="557f5f"/>
                </a:solidFill>
                <a:highlight>
                  <a:srgbClr val="d4d4d4"/>
                </a:highlight>
                <a:latin typeface="Consolas"/>
              </a:rPr>
              <a:t>/* fin du bloc correspondant au « else » </a:t>
            </a:r>
            <a:endParaRPr b="0" lang="en-US" sz="1000" spc="-1" strike="noStrike">
              <a:solidFill>
                <a:srgbClr val="000000"/>
              </a:solidFill>
              <a:latin typeface="Gill Sans MT"/>
            </a:endParaRPr>
          </a:p>
          <a:p>
            <a:pPr marL="274320" indent="-273960">
              <a:lnSpc>
                <a:spcPct val="100000"/>
              </a:lnSpc>
              <a:spcBef>
                <a:spcPts val="601"/>
              </a:spcBef>
              <a:tabLst>
                <a:tab algn="l" pos="0"/>
              </a:tabLst>
            </a:pPr>
            <a:endParaRPr b="0" lang="en-US" sz="1000" spc="-1" strike="noStrike">
              <a:solidFill>
                <a:srgbClr val="000000"/>
              </a:solidFill>
              <a:latin typeface="Gill Sans MT"/>
            </a:endParaRPr>
          </a:p>
          <a:p>
            <a:pPr marL="274320" indent="-273960">
              <a:lnSpc>
                <a:spcPct val="100000"/>
              </a:lnSpc>
              <a:spcBef>
                <a:spcPts val="601"/>
              </a:spcBef>
              <a:tabLst>
                <a:tab algn="l" pos="0"/>
              </a:tabLst>
            </a:pPr>
            <a:endParaRPr b="0" lang="en-US" sz="1000" spc="-1" strike="noStrike">
              <a:solidFill>
                <a:srgbClr val="000000"/>
              </a:solidFill>
              <a:latin typeface="Gill Sans MT"/>
            </a:endParaRPr>
          </a:p>
          <a:p>
            <a:pPr marL="274320" indent="-273960">
              <a:lnSpc>
                <a:spcPct val="100000"/>
              </a:lnSpc>
              <a:spcBef>
                <a:spcPts val="601"/>
              </a:spcBef>
              <a:tabLst>
                <a:tab algn="l" pos="0"/>
              </a:tabLst>
            </a:pPr>
            <a:endParaRPr b="0" lang="en-US" sz="1000" spc="-1" strike="noStrike">
              <a:solidFill>
                <a:srgbClr val="000000"/>
              </a:solidFill>
              <a:latin typeface="Gill Sans MT"/>
            </a:endParaRPr>
          </a:p>
        </p:txBody>
      </p:sp>
      <p:sp>
        <p:nvSpPr>
          <p:cNvPr id="226" name="Espace réservé du contenu 7"/>
          <p:cNvSpPr txBox="1"/>
          <p:nvPr/>
        </p:nvSpPr>
        <p:spPr>
          <a:xfrm>
            <a:off x="4632120" y="1216080"/>
            <a:ext cx="4041360" cy="4937400"/>
          </a:xfrm>
          <a:prstGeom prst="rect">
            <a:avLst/>
          </a:prstGeom>
          <a:noFill/>
          <a:ln w="0">
            <a:noFill/>
          </a:ln>
        </p:spPr>
        <p:txBody>
          <a:bodyPr lIns="90000" rIns="90000" tIns="45000" bIns="45000">
            <a:normAutofit/>
          </a:bodyPr>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'&lt;tbody&gt;'</a:t>
            </a:r>
            <a:r>
              <a:rPr b="1" lang="fr-FR" sz="1000" spc="-1" strike="noStrike">
                <a:solidFill>
                  <a:srgbClr val="000000"/>
                </a:solidFill>
                <a:latin typeface="Consolas"/>
              </a:rPr>
              <a:t>.PHP_EOL;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foreach </a:t>
            </a:r>
            <a:r>
              <a:rPr b="1" lang="fr-FR" sz="1000" spc="-1" strike="noStrike">
                <a:solidFill>
                  <a:srgbClr val="000000"/>
                </a:solidFill>
                <a:latin typeface="Consolas"/>
              </a:rPr>
              <a:t>( $datas </a:t>
            </a:r>
            <a:r>
              <a:rPr b="1" lang="fr-FR" sz="1000" spc="-1" strike="noStrike">
                <a:solidFill>
                  <a:srgbClr val="7f0055"/>
                </a:solidFill>
                <a:latin typeface="Consolas"/>
              </a:rPr>
              <a:t>as </a:t>
            </a:r>
            <a:r>
              <a:rPr b="1" lang="fr-FR" sz="1000" spc="-1" strike="noStrike">
                <a:solidFill>
                  <a:srgbClr val="000000"/>
                </a:solidFill>
                <a:latin typeface="Consolas"/>
              </a:rPr>
              <a:t>$data )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	</a:t>
            </a:r>
            <a:r>
              <a:rPr b="1" lang="fr-FR" sz="1000" spc="-1" strike="noStrike">
                <a:solidFill>
                  <a:srgbClr val="7f0055"/>
                </a:solidFill>
                <a:latin typeface="Consolas"/>
              </a:rPr>
              <a:t>echo </a:t>
            </a:r>
            <a:r>
              <a:rPr b="1" lang="fr-FR" sz="1000" spc="-1" strike="noStrike">
                <a:solidFill>
                  <a:srgbClr val="0000c0"/>
                </a:solidFill>
                <a:latin typeface="Consolas"/>
              </a:rPr>
              <a:t>'&lt;tr&gt;'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	</a:t>
            </a:r>
            <a:r>
              <a:rPr b="1" lang="fr-FR" sz="1000" spc="-1" strike="noStrike">
                <a:solidFill>
                  <a:srgbClr val="7f0055"/>
                </a:solidFill>
                <a:latin typeface="Consolas"/>
              </a:rPr>
              <a:t>echo </a:t>
            </a:r>
            <a:r>
              <a:rPr b="1" lang="fr-FR" sz="1000" spc="-1" strike="noStrike">
                <a:solidFill>
                  <a:srgbClr val="0000c0"/>
                </a:solidFill>
                <a:latin typeface="Consolas"/>
              </a:rPr>
              <a:t>'&lt;td&gt;' </a:t>
            </a:r>
            <a:r>
              <a:rPr b="1" lang="fr-FR" sz="1000" spc="-1" strike="noStrike">
                <a:solidFill>
                  <a:srgbClr val="000000"/>
                </a:solidFill>
                <a:latin typeface="Consolas"/>
              </a:rPr>
              <a:t>. htmlentities(trim($data [</a:t>
            </a:r>
            <a:r>
              <a:rPr b="1" lang="fr-FR" sz="1000" spc="-1" strike="noStrike">
                <a:solidFill>
                  <a:srgbClr val="0000c0"/>
                </a:solidFill>
                <a:latin typeface="Consolas"/>
              </a:rPr>
              <a:t>'code'</a:t>
            </a:r>
            <a:r>
              <a:rPr b="1" lang="fr-FR" sz="1000" spc="-1" strike="noStrike">
                <a:solidFill>
                  <a:srgbClr val="000000"/>
                </a:solidFill>
                <a:latin typeface="Consolas"/>
              </a:rPr>
              <a:t>])) . </a:t>
            </a:r>
            <a:r>
              <a:rPr b="1" lang="fr-FR" sz="1000" spc="-1" strike="noStrike">
                <a:solidFill>
                  <a:srgbClr val="000000"/>
                </a:solidFill>
                <a:latin typeface="Consolas"/>
              </a:rPr>
              <a:t>	</a:t>
            </a:r>
            <a:r>
              <a:rPr b="1" lang="fr-FR" sz="1000" spc="-1" strike="noStrike">
                <a:solidFill>
                  <a:srgbClr val="0000c0"/>
                </a:solidFill>
                <a:latin typeface="Consolas"/>
              </a:rPr>
              <a:t>'&lt;/td&gt;'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	</a:t>
            </a:r>
            <a:r>
              <a:rPr b="1" lang="fr-FR" sz="1000" spc="-1" strike="noStrike">
                <a:solidFill>
                  <a:srgbClr val="7f0055"/>
                </a:solidFill>
                <a:latin typeface="Consolas"/>
              </a:rPr>
              <a:t>echo </a:t>
            </a:r>
            <a:r>
              <a:rPr b="1" lang="fr-FR" sz="1000" spc="-1" strike="noStrike">
                <a:solidFill>
                  <a:srgbClr val="0000c0"/>
                </a:solidFill>
                <a:latin typeface="Consolas"/>
              </a:rPr>
              <a:t>'&lt;td&gt;' </a:t>
            </a:r>
            <a:r>
              <a:rPr b="1" lang="fr-FR" sz="1000" spc="-1" strike="noStrike">
                <a:solidFill>
                  <a:srgbClr val="000000"/>
                </a:solidFill>
                <a:latin typeface="Consolas"/>
              </a:rPr>
              <a:t>. htmlentities(trim($data [</a:t>
            </a:r>
            <a:r>
              <a:rPr b="1" lang="fr-FR" sz="1000" spc="-1" strike="noStrike">
                <a:solidFill>
                  <a:srgbClr val="0000c0"/>
                </a:solidFill>
                <a:latin typeface="Consolas"/>
              </a:rPr>
              <a:t>'libelle'</a:t>
            </a:r>
            <a:r>
              <a:rPr b="1" lang="fr-FR" sz="1000" spc="-1" strike="noStrike">
                <a:solidFill>
                  <a:srgbClr val="000000"/>
                </a:solidFill>
                <a:latin typeface="Consolas"/>
              </a:rPr>
              <a:t>])) . </a:t>
            </a:r>
            <a:r>
              <a:rPr b="1" lang="fr-FR" sz="1000" spc="-1" strike="noStrike">
                <a:solidFill>
                  <a:srgbClr val="0000c0"/>
                </a:solidFill>
                <a:latin typeface="Consolas"/>
              </a:rPr>
              <a:t>'&lt;/td&gt;'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	</a:t>
            </a:r>
            <a:r>
              <a:rPr b="1" lang="fr-FR" sz="1000" spc="-1" strike="noStrike">
                <a:solidFill>
                  <a:srgbClr val="7f0055"/>
                </a:solidFill>
                <a:latin typeface="Consolas"/>
              </a:rPr>
              <a:t>echo </a:t>
            </a:r>
            <a:r>
              <a:rPr b="1" lang="fr-FR" sz="1000" spc="-1" strike="noStrike">
                <a:solidFill>
                  <a:srgbClr val="0000c0"/>
                </a:solidFill>
                <a:latin typeface="Consolas"/>
              </a:rPr>
              <a:t>'&lt;/tr&gt;'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'&lt;/tbody&gt;'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'&lt;tfoot&gt;'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'&lt;tr class="footer-row"&gt;' </a:t>
            </a:r>
            <a:r>
              <a:rPr b="1" lang="fr-FR" sz="1000" spc="-1" strike="noStrike">
                <a:solidFill>
                  <a:srgbClr val="000000"/>
                </a:solidFill>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'&lt;td colspan="5"&gt;'</a:t>
            </a:r>
            <a:r>
              <a:rPr b="1" lang="fr-FR" sz="1000" spc="-1" strike="noStrike">
                <a:solidFill>
                  <a:srgbClr val="000000"/>
                </a:solidFill>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0" lang="fr-FR" sz="1000" spc="-1" strike="noStrike">
                <a:solidFill>
                  <a:srgbClr val="000000"/>
                </a:solidFill>
                <a:latin typeface="Consolas"/>
              </a:rPr>
              <a:t>DBPagination::</a:t>
            </a:r>
            <a:r>
              <a:rPr b="0" i="1" lang="fr-FR" sz="1000" spc="-1" strike="noStrike">
                <a:solidFill>
                  <a:srgbClr val="000000"/>
                </a:solidFill>
                <a:latin typeface="Consolas"/>
              </a:rPr>
              <a:t>pcIndexedLinks ( $nb_lignes_total, $offset, MAX_LINES_BY_PAGE, $_SERVER [</a:t>
            </a:r>
            <a:r>
              <a:rPr b="0" i="1" lang="fr-FR" sz="1000" spc="-1" strike="noStrike">
                <a:solidFill>
                  <a:srgbClr val="0000c0"/>
                </a:solidFill>
                <a:latin typeface="Consolas"/>
              </a:rPr>
              <a:t>'PHP_SELF'</a:t>
            </a:r>
            <a:r>
              <a:rPr b="0" i="1" lang="fr-FR" sz="1000" spc="-1" strike="noStrike">
                <a:solidFill>
                  <a:srgbClr val="000000"/>
                </a:solidFill>
                <a:latin typeface="Consolas"/>
              </a:rPr>
              <a:t>], $params );</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'&lt;/td&gt;'</a:t>
            </a:r>
            <a:r>
              <a:rPr b="1" lang="fr-FR" sz="1000" spc="-1" strike="noStrike">
                <a:solidFill>
                  <a:srgbClr val="000000"/>
                </a:solidFill>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'&lt;/tr&gt;'</a:t>
            </a:r>
            <a:r>
              <a:rPr b="1" lang="fr-FR" sz="1000" spc="-1" strike="noStrike">
                <a:solidFill>
                  <a:srgbClr val="000000"/>
                </a:solidFill>
                <a:latin typeface="Consolas"/>
              </a:rPr>
              <a:t>;</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'&lt;/tfoot&gt;'</a:t>
            </a:r>
            <a:r>
              <a:rPr b="1" lang="fr-FR" sz="1000" spc="-1" strike="noStrike">
                <a:solidFill>
                  <a:srgbClr val="000000"/>
                </a:solidFill>
                <a:latin typeface="Consolas"/>
              </a:rPr>
              <a:t>.PHP_EOL;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'&lt;/table&gt;'</a:t>
            </a:r>
            <a:r>
              <a:rPr b="1" lang="fr-FR" sz="1000" spc="-1" strike="noStrike">
                <a:solidFill>
                  <a:srgbClr val="000000"/>
                </a:solidFill>
                <a:latin typeface="Consolas"/>
              </a:rPr>
              <a:t>. 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r>
              <a:rPr b="1" lang="fr-FR" sz="1000" spc="-1" strike="noStrike">
                <a:solidFill>
                  <a:srgbClr val="7f0055"/>
                </a:solidFill>
                <a:latin typeface="Consolas"/>
              </a:rPr>
              <a:t>echo </a:t>
            </a:r>
            <a:r>
              <a:rPr b="1" lang="fr-FR" sz="1000" spc="-1" strike="noStrike">
                <a:solidFill>
                  <a:srgbClr val="0000c0"/>
                </a:solidFill>
                <a:latin typeface="Consolas"/>
              </a:rPr>
              <a:t>'&lt;br/&gt;'</a:t>
            </a:r>
            <a:r>
              <a:rPr b="1" lang="fr-FR" sz="1000" spc="-1" strike="noStrike">
                <a:solidFill>
                  <a:srgbClr val="000000"/>
                </a:solidFill>
                <a:latin typeface="Consolas"/>
              </a:rPr>
              <a:t>. PHP_EOL;</a:t>
            </a:r>
            <a:endParaRPr b="0" lang="en-US" sz="1000" spc="-1" strike="noStrike">
              <a:solidFill>
                <a:srgbClr val="000000"/>
              </a:solidFill>
              <a:latin typeface="Gill Sans MT"/>
            </a:endParaRPr>
          </a:p>
          <a:p>
            <a:pPr marL="274320" indent="-273960">
              <a:lnSpc>
                <a:spcPct val="100000"/>
              </a:lnSpc>
              <a:spcBef>
                <a:spcPts val="601"/>
              </a:spcBef>
              <a:tabLst>
                <a:tab algn="l" pos="0"/>
              </a:tabLst>
            </a:pPr>
            <a:endParaRPr b="0" lang="en-US" sz="1000" spc="-1" strike="noStrike">
              <a:solidFill>
                <a:srgbClr val="000000"/>
              </a:solidFill>
              <a:latin typeface="Gill Sans MT"/>
            </a:endParaRPr>
          </a:p>
        </p:txBody>
      </p:sp>
      <p:sp>
        <p:nvSpPr>
          <p:cNvPr id="227" name="Connecteur en arc 16"/>
          <p:cNvSpPr/>
          <p:nvPr/>
        </p:nvSpPr>
        <p:spPr>
          <a:xfrm flipV="1">
            <a:off x="3492000" y="3177000"/>
            <a:ext cx="935640" cy="2334240"/>
          </a:xfrm>
          <a:prstGeom prst="curvedConnector3">
            <a:avLst>
              <a:gd name="adj1" fmla="val 50000"/>
            </a:avLst>
          </a:prstGeom>
          <a:noFill/>
          <a:ln>
            <a:solidFill>
              <a:srgbClr val="727ca3"/>
            </a:solidFill>
            <a:round/>
            <a:headEnd len="med" type="triangle" w="med"/>
          </a:ln>
        </p:spPr>
        <p:style>
          <a:lnRef idx="1">
            <a:schemeClr val="accent1"/>
          </a:lnRef>
          <a:fillRef idx="0">
            <a:schemeClr val="accent1"/>
          </a:fillRef>
          <a:effectRef idx="0">
            <a:schemeClr val="accent1"/>
          </a:effectRef>
          <a:fontRef idx="minor"/>
        </p:style>
      </p:sp>
      <p:sp>
        <p:nvSpPr>
          <p:cNvPr id="228" name="Accolade ouvrante 17"/>
          <p:cNvSpPr/>
          <p:nvPr/>
        </p:nvSpPr>
        <p:spPr>
          <a:xfrm>
            <a:off x="4428000" y="1268640"/>
            <a:ext cx="287640" cy="3816000"/>
          </a:xfrm>
          <a:prstGeom prst="leftBrace">
            <a:avLst>
              <a:gd name="adj1" fmla="val 8333"/>
              <a:gd name="adj2" fmla="val 50000"/>
            </a:avLst>
          </a:prstGeom>
          <a:noFill/>
          <a:ln>
            <a:solidFill>
              <a:srgbClr val="727ca3"/>
            </a:solidFill>
            <a:round/>
          </a:ln>
        </p:spPr>
        <p:style>
          <a:lnRef idx="1">
            <a:schemeClr val="accent1"/>
          </a:lnRef>
          <a:fillRef idx="0">
            <a:schemeClr val="accent1"/>
          </a:fillRef>
          <a:effectRef idx="0">
            <a:schemeClr val="accent1"/>
          </a:effectRef>
          <a:fontRef idx="minor"/>
        </p:style>
      </p:sp>
      <p:sp>
        <p:nvSpPr>
          <p:cNvPr id="229" name="Explosion 2 20"/>
          <p:cNvSpPr/>
          <p:nvPr/>
        </p:nvSpPr>
        <p:spPr>
          <a:xfrm>
            <a:off x="971640" y="5445360"/>
            <a:ext cx="2520000" cy="215640"/>
          </a:xfrm>
          <a:prstGeom prst="irregularSeal2">
            <a:avLst/>
          </a:prstGeom>
          <a:solidFill>
            <a:srgbClr val="ffffff"/>
          </a:solidFill>
          <a:ln>
            <a:solidFill>
              <a:srgbClr val="727ca3"/>
            </a:solidFill>
            <a:round/>
          </a:ln>
        </p:spPr>
        <p:style>
          <a:lnRef idx="2">
            <a:schemeClr val="accent1"/>
          </a:lnRef>
          <a:fillRef idx="1">
            <a:schemeClr val="l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itre 6"/>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design pattern Active Record</a:t>
            </a:r>
            <a:endParaRPr b="0" lang="en-US" sz="2400" spc="-1" strike="noStrike">
              <a:solidFill>
                <a:srgbClr val="000000"/>
              </a:solidFill>
              <a:latin typeface="Gill Sans MT"/>
            </a:endParaRPr>
          </a:p>
        </p:txBody>
      </p:sp>
      <p:sp>
        <p:nvSpPr>
          <p:cNvPr id="23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0B5C3E39-86EB-4760-840C-B432A2BB96D2}" type="slidenum">
              <a:rPr b="0" lang="en-US" sz="1400" spc="-1" strike="noStrike">
                <a:solidFill>
                  <a:srgbClr val="464653"/>
                </a:solidFill>
                <a:latin typeface="Gill Sans MT"/>
              </a:rPr>
              <a:t>12</a:t>
            </a:fld>
            <a:endParaRPr b="0" lang="fr-FR" sz="1400" spc="-1" strike="noStrike">
              <a:latin typeface="Times New Roman"/>
            </a:endParaRPr>
          </a:p>
        </p:txBody>
      </p:sp>
      <p:sp>
        <p:nvSpPr>
          <p:cNvPr id="232" name="Espace réservé du contenu 7"/>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Le design pattern Active Record est particulièrement bien adapté au développement de programmes de gestion, et notamment de modules de type C.R.U.D. (dont nous parlerons juste après).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L’implémentation de ce design pattern au sein du projet MacaronDB est l’une des pièces maîtresses permettant de développer rapidement des écrans de gestion.</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Lors de la session d’avril 2012 chez IBM, j’avais abordé la théorie de ce design pattern, je ne la redétaillerai pas ici.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La documentation actuelle de MacaronDB est très incomplète en ce qui concerne Active Record, ce n’est pas délibéré, c’est juste par manque de temps. Je vous prie de m’en excuser, et je vais m’efforcer de combler cette lacune rapidement.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itre 5"/>
          <p:cNvSpPr txBox="1"/>
          <p:nvPr/>
        </p:nvSpPr>
        <p:spPr>
          <a:xfrm>
            <a:off x="1219320" y="2971800"/>
            <a:ext cx="6857640" cy="1066320"/>
          </a:xfrm>
          <a:prstGeom prst="rect">
            <a:avLst/>
          </a:prstGeom>
          <a:noFill/>
          <a:ln w="0">
            <a:noFill/>
          </a:ln>
        </p:spPr>
        <p:txBody>
          <a:bodyPr lIns="90000" rIns="90000" tIns="45000" bIns="45000">
            <a:noAutofit/>
          </a:bodyPr>
          <a:p>
            <a:pPr algn="r">
              <a:lnSpc>
                <a:spcPct val="100000"/>
              </a:lnSpc>
            </a:pPr>
            <a:r>
              <a:rPr b="0" lang="fr-FR" sz="3200" spc="-1" strike="noStrike">
                <a:solidFill>
                  <a:srgbClr val="464653"/>
                </a:solidFill>
                <a:latin typeface="Bookman Old Style"/>
              </a:rPr>
              <a:t>La création de formulaire HTML</a:t>
            </a:r>
            <a:endParaRPr b="0" lang="en-US" sz="3200" spc="-1" strike="noStrike">
              <a:solidFill>
                <a:srgbClr val="000000"/>
              </a:solidFill>
              <a:latin typeface="Gill Sans MT"/>
            </a:endParaRPr>
          </a:p>
        </p:txBody>
      </p:sp>
      <p:sp>
        <p:nvSpPr>
          <p:cNvPr id="234" name="Espace réservé du texte 6"/>
          <p:cNvSpPr txBox="1"/>
          <p:nvPr/>
        </p:nvSpPr>
        <p:spPr>
          <a:xfrm>
            <a:off x="1295280" y="4267080"/>
            <a:ext cx="6781320" cy="1142640"/>
          </a:xfrm>
          <a:prstGeom prst="rect">
            <a:avLst/>
          </a:prstGeom>
          <a:noFill/>
          <a:ln w="0">
            <a:noFill/>
          </a:ln>
        </p:spPr>
        <p:txBody>
          <a:bodyPr lIns="90000" rIns="90000" tIns="45000" bIns="45000">
            <a:normAutofit/>
          </a:bodyPr>
          <a:p>
            <a:pPr algn="r">
              <a:lnSpc>
                <a:spcPct val="100000"/>
              </a:lnSpc>
              <a:spcBef>
                <a:spcPts val="601"/>
              </a:spcBef>
              <a:tabLst>
                <a:tab algn="l" pos="0"/>
              </a:tabLst>
            </a:pPr>
            <a:r>
              <a:rPr b="0" lang="fr-FR" sz="3200" spc="-1" strike="noStrike">
                <a:solidFill>
                  <a:srgbClr val="595959"/>
                </a:solidFill>
                <a:latin typeface="Gill Sans MT"/>
              </a:rPr>
              <a:t>Le projet PEAR::HTML_Quickform2</a:t>
            </a:r>
            <a:endParaRPr b="0" lang="en-US" sz="3200" spc="-1" strike="noStrike">
              <a:solidFill>
                <a:srgbClr val="000000"/>
              </a:solidFill>
              <a:latin typeface="Gill Sans MT"/>
            </a:endParaRPr>
          </a:p>
        </p:txBody>
      </p:sp>
      <p:sp>
        <p:nvSpPr>
          <p:cNvPr id="235" name="Espace réservé du numéro de diapositive 3"/>
          <p:cNvSpPr txBox="1"/>
          <p:nvPr/>
        </p:nvSpPr>
        <p:spPr>
          <a:xfrm>
            <a:off x="1069920" y="6355080"/>
            <a:ext cx="1520640" cy="365400"/>
          </a:xfrm>
          <a:prstGeom prst="rect">
            <a:avLst/>
          </a:prstGeom>
          <a:noFill/>
          <a:ln w="0">
            <a:noFill/>
          </a:ln>
        </p:spPr>
        <p:txBody>
          <a:bodyPr lIns="90000" rIns="90000" tIns="45000" bIns="45000">
            <a:noAutofit/>
          </a:bodyPr>
          <a:p>
            <a:pPr>
              <a:lnSpc>
                <a:spcPct val="100000"/>
              </a:lnSpc>
            </a:pPr>
            <a:fld id="{F898D0ED-8090-4075-A589-19D696EBA78A}" type="slidenum">
              <a:rPr b="0" lang="en-US" sz="1400" spc="-1" strike="noStrike">
                <a:solidFill>
                  <a:srgbClr val="464653"/>
                </a:solidFill>
                <a:latin typeface="Gill Sans MT"/>
              </a:rPr>
              <a:t>13</a:t>
            </a:fld>
            <a:endParaRPr b="0" lang="fr-FR" sz="1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PEAR::HTML_Quickform2</a:t>
            </a:r>
            <a:endParaRPr b="0" lang="en-US" sz="2400" spc="-1" strike="noStrike">
              <a:solidFill>
                <a:srgbClr val="000000"/>
              </a:solidFill>
              <a:latin typeface="Gill Sans MT"/>
            </a:endParaRPr>
          </a:p>
        </p:txBody>
      </p:sp>
      <p:sp>
        <p:nvSpPr>
          <p:cNvPr id="237"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F6B11B02-1FB7-45D4-857D-7B6B63DFFEFA}" type="slidenum">
              <a:rPr b="0" lang="en-US" sz="1400" spc="-1" strike="noStrike">
                <a:solidFill>
                  <a:srgbClr val="464653"/>
                </a:solidFill>
                <a:latin typeface="Gill Sans MT"/>
              </a:rPr>
              <a:t>14</a:t>
            </a:fld>
            <a:endParaRPr b="0" lang="fr-FR" sz="1400" spc="-1" strike="noStrike">
              <a:latin typeface="Times New Roman"/>
            </a:endParaRPr>
          </a:p>
        </p:txBody>
      </p:sp>
      <p:sp>
        <p:nvSpPr>
          <p:cNvPr id="238" name="Espace réservé du contenu 4"/>
          <p:cNvSpPr txBox="1"/>
          <p:nvPr/>
        </p:nvSpPr>
        <p:spPr>
          <a:xfrm>
            <a:off x="457200" y="1219320"/>
            <a:ext cx="8229240" cy="4937400"/>
          </a:xfrm>
          <a:prstGeom prst="rect">
            <a:avLst/>
          </a:prstGeom>
          <a:noFill/>
          <a:ln w="0">
            <a:noFill/>
          </a:ln>
        </p:spPr>
        <p:txBody>
          <a:bodyPr lIns="90000" rIns="90000" tIns="45000" bIns="45000">
            <a:normAutofit fontScale="80000"/>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Le projet HTML_Quickform est un composant destiné à faciliter la génération de formulaires, ainsi que leur validation.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Le projet HTML_Quickform2 est une réécriture complète du composant, en PHP 5 (la version précédente était écrite en PHP 4). Les auteurs de HTML_Quickform2 se sont efforcés de maintenir une compatibilité ascendante avec la version précédente, mais quelques différences nécessitent d’effectuer de légères modifications (pour ceux qui utilisaient l’ancienne version du composant).  La lecture de la procédure de migration – proposée dans la documentation officielle - est donc vivement recommandée.</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HTML_Quickform2 est officiellement en bêta, mais je considère qu’il est aujourd’hui suffisamment robuste pour des applications de production (pour tout ce qui concerne la génération du HTML et la validation côté serveur).</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Initialement disponible sur PEAR, on retrouve aujourd’hui plusieurs déclinaisons de ce projet sur packagist.org, donc celui-ci qui a été adapté pour PHP 7 :</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fr-FR" sz="1700" spc="-1" strike="noStrike" u="sng">
                <a:solidFill>
                  <a:srgbClr val="b292ca"/>
                </a:solidFill>
                <a:uFillTx/>
                <a:latin typeface="Gill Sans MT"/>
                <a:hlinkClick r:id="rId1"/>
              </a:rPr>
              <a:t>mistralys</a:t>
            </a:r>
            <a:r>
              <a:rPr b="0" lang="fr-FR" sz="1700" spc="-1" strike="noStrike" u="sng">
                <a:solidFill>
                  <a:srgbClr val="b292ca"/>
                </a:solidFill>
                <a:uFillTx/>
                <a:latin typeface="Gill Sans MT"/>
                <a:hlinkClick r:id="rId2"/>
              </a:rPr>
              <a:t>/html_quickform2 - </a:t>
            </a:r>
            <a:r>
              <a:rPr b="0" lang="fr-FR" sz="1700" spc="-1" strike="noStrike" u="sng">
                <a:solidFill>
                  <a:srgbClr val="b292ca"/>
                </a:solidFill>
                <a:uFillTx/>
                <a:latin typeface="Gill Sans MT"/>
                <a:hlinkClick r:id="rId3"/>
              </a:rPr>
              <a:t>Packagist</a:t>
            </a:r>
            <a:endParaRPr b="0" lang="en-US" sz="17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PEAR::HTML_Quickform2</a:t>
            </a:r>
            <a:endParaRPr b="0" lang="en-US" sz="2400" spc="-1" strike="noStrike">
              <a:solidFill>
                <a:srgbClr val="000000"/>
              </a:solidFill>
              <a:latin typeface="Gill Sans MT"/>
            </a:endParaRPr>
          </a:p>
        </p:txBody>
      </p:sp>
      <p:sp>
        <p:nvSpPr>
          <p:cNvPr id="240"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96B71A15-0C05-4F28-94A8-837111662905}" type="slidenum">
              <a:rPr b="0" lang="en-US" sz="1400" spc="-1" strike="noStrike">
                <a:solidFill>
                  <a:srgbClr val="464653"/>
                </a:solidFill>
                <a:latin typeface="Gill Sans MT"/>
              </a:rPr>
              <a:t>15</a:t>
            </a:fld>
            <a:endParaRPr b="0" lang="fr-FR" sz="1400" spc="-1" strike="noStrike">
              <a:latin typeface="Times New Roman"/>
            </a:endParaRPr>
          </a:p>
        </p:txBody>
      </p:sp>
      <p:graphicFrame>
        <p:nvGraphicFramePr>
          <p:cNvPr id="241" name="Espace réservé du contenu 6"/>
          <p:cNvGraphicFramePr/>
          <p:nvPr/>
        </p:nvGraphicFramePr>
        <p:xfrm>
          <a:off x="467640" y="1701000"/>
          <a:ext cx="8280720" cy="4023000"/>
        </p:xfrm>
        <a:graphic>
          <a:graphicData uri="http://schemas.openxmlformats.org/drawingml/2006/table">
            <a:tbl>
              <a:tblPr/>
              <a:tblGrid>
                <a:gridCol w="1202040"/>
                <a:gridCol w="7078680"/>
              </a:tblGrid>
              <a:tr h="171000">
                <a:tc>
                  <a:txBody>
                    <a:bodyPr lIns="9000" rIns="9000" tIns="9000" bIns="0" anchor="b">
                      <a:noAutofit/>
                    </a:bodyPr>
                    <a:p>
                      <a:pPr>
                        <a:lnSpc>
                          <a:spcPct val="100000"/>
                        </a:lnSpc>
                      </a:pPr>
                      <a:r>
                        <a:rPr b="1" lang="fr-FR" sz="1100" spc="-1" strike="noStrike">
                          <a:solidFill>
                            <a:srgbClr val="ffffff"/>
                          </a:solidFill>
                          <a:latin typeface="Gill Sans MT"/>
                        </a:rPr>
                        <a:t>Nom de "rule"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18720">
                      <a:solidFill>
                        <a:srgbClr val="ffffff"/>
                      </a:solidFill>
                    </a:lnB>
                    <a:solidFill>
                      <a:srgbClr val="9fb8cd"/>
                    </a:solidFill>
                  </a:tcPr>
                </a:tc>
                <a:tc>
                  <a:txBody>
                    <a:bodyPr lIns="9000" rIns="9000" tIns="9000" bIns="0" anchor="b">
                      <a:noAutofit/>
                    </a:bodyPr>
                    <a:p>
                      <a:pPr>
                        <a:lnSpc>
                          <a:spcPct val="100000"/>
                        </a:lnSpc>
                      </a:pPr>
                      <a:r>
                        <a:rPr b="1" lang="fr-FR" sz="1100" spc="-1" strike="noStrike">
                          <a:solidFill>
                            <a:srgbClr val="ffffff"/>
                          </a:solidFill>
                          <a:latin typeface="Gill Sans MT"/>
                        </a:rPr>
                        <a:t>Description du "rule"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18720">
                      <a:solidFill>
                        <a:srgbClr val="ffffff"/>
                      </a:solidFill>
                    </a:lnB>
                    <a:solidFill>
                      <a:srgbClr val="9fb8cd"/>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nonempty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qu'un champ n'est pas vide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empty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qu'un champ est vide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276480">
                <a:tc>
                  <a:txBody>
                    <a:bodyPr lIns="9000" rIns="9000" tIns="9000" bIns="0" anchor="b">
                      <a:noAutofit/>
                    </a:bodyPr>
                    <a:p>
                      <a:pPr>
                        <a:lnSpc>
                          <a:spcPct val="100000"/>
                        </a:lnSpc>
                      </a:pPr>
                      <a:r>
                        <a:rPr b="0" lang="fr-FR" sz="1100" spc="-1" strike="noStrike">
                          <a:solidFill>
                            <a:srgbClr val="000000"/>
                          </a:solidFill>
                          <a:latin typeface="Gill Sans MT"/>
                        </a:rPr>
                        <a:t>required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 nonempty " mais le champ est "marqué" comme obligatoire ("required") dans le formulaire généré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304560">
                <a:tc>
                  <a:txBody>
                    <a:bodyPr lIns="9000" rIns="9000" tIns="9000" bIns="0" anchor="b">
                      <a:noAutofit/>
                    </a:bodyPr>
                    <a:p>
                      <a:pPr>
                        <a:lnSpc>
                          <a:spcPct val="100000"/>
                        </a:lnSpc>
                      </a:pPr>
                      <a:r>
                        <a:rPr b="0" lang="fr-FR" sz="1100" spc="-1" strike="noStrike">
                          <a:solidFill>
                            <a:srgbClr val="000000"/>
                          </a:solidFill>
                          <a:latin typeface="Gill Sans MT"/>
                        </a:rPr>
                        <a:t>compare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Compare la valeur d'un champ avec celle d'un autre en utilisant l'opérateur de comparaison indiqué en paramètre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283320">
                <a:tc>
                  <a:txBody>
                    <a:bodyPr lIns="9000" rIns="9000" tIns="9000" bIns="0" anchor="b">
                      <a:noAutofit/>
                    </a:bodyPr>
                    <a:p>
                      <a:pPr>
                        <a:lnSpc>
                          <a:spcPct val="100000"/>
                        </a:lnSpc>
                      </a:pPr>
                      <a:r>
                        <a:rPr b="0" lang="fr-FR" sz="1000" spc="-1" strike="noStrike">
                          <a:solidFill>
                            <a:srgbClr val="000000"/>
                          </a:solidFill>
                          <a:latin typeface="Gill Sans MT"/>
                        </a:rPr>
                        <a:t>eq </a:t>
                      </a:r>
                      <a:endParaRPr b="0" lang="fr-FR" sz="10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"compare" mais avec l'opérateur "===" codé en dur   (Les valeurs sont comparées comme des chaînes)</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neq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Rule inverse de "eq" (opérateur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276480">
                <a:tc>
                  <a:txBody>
                    <a:bodyPr lIns="9000" rIns="9000" tIns="9000" bIns="0" anchor="b">
                      <a:noAutofit/>
                    </a:bodyPr>
                    <a:p>
                      <a:pPr>
                        <a:lnSpc>
                          <a:spcPct val="100000"/>
                        </a:lnSpc>
                      </a:pPr>
                      <a:r>
                        <a:rPr b="0" lang="fr-FR" sz="1100" spc="-1" strike="noStrike">
                          <a:solidFill>
                            <a:srgbClr val="000000"/>
                          </a:solidFill>
                          <a:latin typeface="Gill Sans MT"/>
                        </a:rPr>
                        <a:t>lt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"compare" mais avec l'opérateur "&lt;" codé en dur   (Les valeurs sont comparées comme des numériques)</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lte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"lt" avec opérateur "&lt;="</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gt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"lt" avec opérateur "&gt;"</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gte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Idem "lt" avec opérateur "&gt;="</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000" spc="-1" strike="noStrike">
                          <a:solidFill>
                            <a:srgbClr val="000000"/>
                          </a:solidFill>
                          <a:latin typeface="Gill Sans MT"/>
                        </a:rPr>
                        <a:t>regex </a:t>
                      </a:r>
                      <a:endParaRPr b="0" lang="fr-FR" sz="10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que le champ "matche" avec l'expression régulière transmise en paramètre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email</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que la valeur du champ est une adresse email valide.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304560">
                <a:tc>
                  <a:txBody>
                    <a:bodyPr lIns="9000" rIns="9000" tIns="9000" bIns="0" anchor="b">
                      <a:noAutofit/>
                    </a:bodyPr>
                    <a:p>
                      <a:pPr>
                        <a:lnSpc>
                          <a:spcPct val="100000"/>
                        </a:lnSpc>
                      </a:pPr>
                      <a:r>
                        <a:rPr b="0" lang="fr-FR" sz="1100" spc="-1" strike="noStrike">
                          <a:solidFill>
                            <a:srgbClr val="000000"/>
                          </a:solidFill>
                          <a:latin typeface="Gill Sans MT"/>
                        </a:rPr>
                        <a:t>callback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la valeur d'un champ via l'appel d'une fonction (ou méthode) externe (qui renverra TRUE si l'élément est valide).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length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que la longueur de la valeur du champ est conforme aux limites fixées.</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276480">
                <a:tc>
                  <a:txBody>
                    <a:bodyPr lIns="9000" rIns="9000" tIns="9000" bIns="0" anchor="b">
                      <a:noAutofit/>
                    </a:bodyPr>
                    <a:p>
                      <a:pPr>
                        <a:lnSpc>
                          <a:spcPct val="100000"/>
                        </a:lnSpc>
                      </a:pPr>
                      <a:r>
                        <a:rPr b="0" lang="fr-FR" sz="1100" spc="-1" strike="noStrike">
                          <a:solidFill>
                            <a:srgbClr val="000000"/>
                          </a:solidFill>
                          <a:latin typeface="Gill Sans MT"/>
                        </a:rPr>
                        <a:t>minlength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que la longueur de la valeur du champ est au moins égale à la limite minimale fixée.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276480">
                <a:tc>
                  <a:txBody>
                    <a:bodyPr lIns="9000" rIns="9000" tIns="9000" bIns="0" anchor="b">
                      <a:noAutofit/>
                    </a:bodyPr>
                    <a:p>
                      <a:pPr>
                        <a:lnSpc>
                          <a:spcPct val="100000"/>
                        </a:lnSpc>
                      </a:pPr>
                      <a:r>
                        <a:rPr b="0" lang="fr-FR" sz="1100" spc="-1" strike="noStrike">
                          <a:solidFill>
                            <a:srgbClr val="000000"/>
                          </a:solidFill>
                          <a:latin typeface="Gill Sans MT"/>
                        </a:rPr>
                        <a:t>maxlength </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Contrôle que la longueur de la valeur du champ est au maximum égale à la limite maximale fixée.</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304560">
                <a:tc>
                  <a:txBody>
                    <a:bodyPr lIns="9000" rIns="9000" tIns="9000" bIns="0" anchor="b">
                      <a:noAutofit/>
                    </a:bodyPr>
                    <a:p>
                      <a:pPr>
                        <a:lnSpc>
                          <a:spcPct val="100000"/>
                        </a:lnSpc>
                      </a:pPr>
                      <a:r>
                        <a:rPr b="0" lang="fr-FR" sz="1100" spc="-1" strike="noStrike">
                          <a:solidFill>
                            <a:srgbClr val="000000"/>
                          </a:solidFill>
                          <a:latin typeface="Gill Sans MT"/>
                        </a:rPr>
                        <a:t>notcallback</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en-US" sz="1100" spc="-1" strike="noStrike">
                          <a:solidFill>
                            <a:srgbClr val="000000"/>
                          </a:solidFill>
                          <a:latin typeface="Gill Sans MT"/>
                        </a:rPr>
                        <a:t>Checks the value using a provided callback function (method). It is expected to return FALSE if the element is valid.</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r h="171000">
                <a:tc>
                  <a:txBody>
                    <a:bodyPr lIns="9000" rIns="9000" tIns="9000" bIns="0" anchor="b">
                      <a:noAutofit/>
                    </a:bodyPr>
                    <a:p>
                      <a:pPr>
                        <a:lnSpc>
                          <a:spcPct val="100000"/>
                        </a:lnSpc>
                      </a:pPr>
                      <a:r>
                        <a:rPr b="0" lang="fr-FR" sz="1100" spc="-1" strike="noStrike">
                          <a:solidFill>
                            <a:srgbClr val="000000"/>
                          </a:solidFill>
                          <a:latin typeface="Gill Sans MT"/>
                        </a:rPr>
                        <a:t>notregex</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c>
                  <a:txBody>
                    <a:bodyPr lIns="9000" rIns="9000" tIns="9000" bIns="0" anchor="b">
                      <a:noAutofit/>
                    </a:bodyPr>
                    <a:p>
                      <a:pPr>
                        <a:lnSpc>
                          <a:spcPct val="100000"/>
                        </a:lnSpc>
                      </a:pPr>
                      <a:r>
                        <a:rPr b="0" lang="fr-FR" sz="1100" spc="-1" strike="noStrike">
                          <a:solidFill>
                            <a:srgbClr val="000000"/>
                          </a:solidFill>
                          <a:latin typeface="Gill Sans MT"/>
                        </a:rPr>
                        <a:t>Rule inverse de "regex"</a:t>
                      </a:r>
                      <a:endParaRPr b="0" lang="fr-FR" sz="1100" spc="-1" strike="noStrike">
                        <a:latin typeface="Arial"/>
                      </a:endParaRPr>
                    </a:p>
                  </a:txBody>
                  <a:tcPr marL="9000" marR="9000">
                    <a:lnL w="9360">
                      <a:solidFill>
                        <a:srgbClr val="9fb8cd"/>
                      </a:solidFill>
                    </a:lnL>
                    <a:lnR w="9360">
                      <a:solidFill>
                        <a:srgbClr val="9fb8cd"/>
                      </a:solidFill>
                    </a:lnR>
                    <a:lnT w="9360">
                      <a:solidFill>
                        <a:srgbClr val="9fb8cd"/>
                      </a:solidFill>
                    </a:lnT>
                    <a:lnB w="9360">
                      <a:solidFill>
                        <a:srgbClr val="9fb8cd"/>
                      </a:solidFill>
                    </a:lnB>
                    <a:solidFill>
                      <a:srgbClr val="c0d8ee"/>
                    </a:solidFill>
                  </a:tcPr>
                </a:tc>
              </a:tr>
            </a:tbl>
          </a:graphicData>
        </a:graphic>
      </p:graphicFrame>
      <p:sp>
        <p:nvSpPr>
          <p:cNvPr id="242" name="ZoneTexte 7"/>
          <p:cNvSpPr/>
          <p:nvPr/>
        </p:nvSpPr>
        <p:spPr>
          <a:xfrm>
            <a:off x="467640" y="1268640"/>
            <a:ext cx="70563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Gill Sans MT"/>
              </a:rPr>
              <a:t>Les principaux « rules » du composant :</a:t>
            </a:r>
            <a:endParaRPr b="0" lang="fr-FR" sz="1800" spc="-1" strike="noStrike">
              <a:latin typeface="Arial"/>
            </a:endParaRPr>
          </a:p>
        </p:txBody>
      </p:sp>
      <p:sp>
        <p:nvSpPr>
          <p:cNvPr id="243" name="ZoneTexte 8"/>
          <p:cNvSpPr/>
          <p:nvPr/>
        </p:nvSpPr>
        <p:spPr>
          <a:xfrm>
            <a:off x="251640" y="5949360"/>
            <a:ext cx="8892000" cy="395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Gill Sans MT"/>
              </a:rPr>
              <a:t>Source :  </a:t>
            </a:r>
            <a:r>
              <a:rPr b="1" lang="fr-FR" sz="1600" spc="-1" strike="noStrike" u="sng">
                <a:solidFill>
                  <a:srgbClr val="b292ca"/>
                </a:solidFill>
                <a:uFillTx/>
                <a:latin typeface="Gill Sans MT"/>
                <a:hlinkClick r:id="rId1"/>
              </a:rPr>
              <a:t>http://pear.php.net/manual/en/package.html.html-quickform2.rules.list.php</a:t>
            </a:r>
            <a:r>
              <a:rPr b="1" lang="fr-FR" sz="1600" spc="-1" strike="noStrike">
                <a:solidFill>
                  <a:srgbClr val="000000"/>
                </a:solidFill>
                <a:latin typeface="Gill Sans MT"/>
              </a:rPr>
              <a:t> </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itre 8"/>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Exemple de formulaire avec HTML_Quickform2 </a:t>
            </a:r>
            <a:endParaRPr b="0" lang="en-US" sz="2400" spc="-1" strike="noStrike">
              <a:solidFill>
                <a:srgbClr val="000000"/>
              </a:solidFill>
              <a:latin typeface="Gill Sans MT"/>
            </a:endParaRPr>
          </a:p>
        </p:txBody>
      </p:sp>
      <p:sp>
        <p:nvSpPr>
          <p:cNvPr id="245"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7DBF43C6-F3C1-4D05-B0AE-2D452605F5E6}" type="slidenum">
              <a:rPr b="0" lang="en-US" sz="1400" spc="-1" strike="noStrike">
                <a:solidFill>
                  <a:srgbClr val="464653"/>
                </a:solidFill>
                <a:latin typeface="Gill Sans MT"/>
              </a:rPr>
              <a:t>16</a:t>
            </a:fld>
            <a:endParaRPr b="0" lang="fr-FR" sz="1400" spc="-1" strike="noStrike">
              <a:latin typeface="Times New Roman"/>
            </a:endParaRPr>
          </a:p>
        </p:txBody>
      </p:sp>
      <p:sp>
        <p:nvSpPr>
          <p:cNvPr id="246" name="Espace réservé du contenu 4"/>
          <p:cNvSpPr txBox="1"/>
          <p:nvPr/>
        </p:nvSpPr>
        <p:spPr>
          <a:xfrm>
            <a:off x="457200" y="1219320"/>
            <a:ext cx="8229240" cy="4937400"/>
          </a:xfrm>
          <a:prstGeom prst="rect">
            <a:avLst/>
          </a:prstGeom>
          <a:noFill/>
          <a:ln w="0">
            <a:noFill/>
          </a:ln>
        </p:spPr>
        <p:txBody>
          <a:bodyPr lIns="90000" rIns="90000" tIns="45000" bIns="45000">
            <a:noAutofit/>
          </a:bodyPr>
          <a:p>
            <a:pPr marL="274320" indent="-273960">
              <a:lnSpc>
                <a:spcPct val="100000"/>
              </a:lnSpc>
              <a:spcBef>
                <a:spcPts val="601"/>
              </a:spcBef>
              <a:tabLst>
                <a:tab algn="l" pos="0"/>
              </a:tabLst>
            </a:pPr>
            <a:r>
              <a:rPr b="0" lang="fr-FR" sz="1100" spc="-1" strike="noStrike">
                <a:solidFill>
                  <a:srgbClr val="557f5f"/>
                </a:solidFill>
                <a:latin typeface="Consolas"/>
              </a:rPr>
              <a:t>// Chargement de la classe principale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require_once </a:t>
            </a:r>
            <a:r>
              <a:rPr b="1" lang="fr-FR" sz="1100" spc="-1" strike="noStrike">
                <a:solidFill>
                  <a:srgbClr val="0000c0"/>
                </a:solidFill>
                <a:latin typeface="Consolas"/>
              </a:rPr>
              <a:t>'HTML/QuickForm2.php'</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Instanciation de l'objet HTML_QuickForm2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$form = </a:t>
            </a:r>
            <a:r>
              <a:rPr b="1" lang="fr-FR" sz="1100" spc="-1" strike="noStrike">
                <a:solidFill>
                  <a:srgbClr val="7f0055"/>
                </a:solidFill>
                <a:latin typeface="Consolas"/>
              </a:rPr>
              <a:t>new </a:t>
            </a:r>
            <a:r>
              <a:rPr b="1" lang="fr-FR" sz="1100" spc="-1" strike="noStrike">
                <a:solidFill>
                  <a:srgbClr val="000000"/>
                </a:solidFill>
                <a:latin typeface="Consolas"/>
              </a:rPr>
              <a:t>HTML_QuickForm2 ( </a:t>
            </a:r>
            <a:r>
              <a:rPr b="1" lang="fr-FR" sz="1100" spc="-1" strike="noStrike">
                <a:solidFill>
                  <a:srgbClr val="0000c0"/>
                </a:solidFill>
                <a:latin typeface="Consolas"/>
              </a:rPr>
              <a:t>'tutorial' </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Définition des valeurs par défaut pour les champs du formulaire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$form-&gt;addDataSource ( </a:t>
            </a:r>
            <a:r>
              <a:rPr b="1" lang="en-US" sz="1100" spc="-1" strike="noStrike">
                <a:solidFill>
                  <a:srgbClr val="7f0055"/>
                </a:solidFill>
                <a:latin typeface="Consolas"/>
              </a:rPr>
              <a:t>new </a:t>
            </a:r>
            <a:r>
              <a:rPr b="1" lang="en-US" sz="1100" spc="-1" strike="noStrike">
                <a:solidFill>
                  <a:srgbClr val="000000"/>
                </a:solidFill>
                <a:latin typeface="Consolas"/>
              </a:rPr>
              <a:t>HTML_QuickForm2_DataSource_Array ( </a:t>
            </a:r>
            <a:r>
              <a:rPr b="1" lang="en-US" sz="1100" spc="-1" strike="noStrike">
                <a:solidFill>
                  <a:srgbClr val="7f0055"/>
                </a:solidFill>
                <a:latin typeface="Consolas"/>
              </a:rPr>
              <a:t>array </a:t>
            </a:r>
            <a:r>
              <a:rPr b="1"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c0"/>
                </a:solidFill>
                <a:latin typeface="Consolas"/>
              </a:rPr>
              <a:t>	</a:t>
            </a:r>
            <a:r>
              <a:rPr b="0" lang="fr-FR" sz="1100" spc="-1" strike="noStrike">
                <a:solidFill>
                  <a:srgbClr val="0000c0"/>
                </a:solidFill>
                <a:latin typeface="Consolas"/>
              </a:rPr>
              <a:t>'nom' </a:t>
            </a:r>
            <a:r>
              <a:rPr b="0" lang="fr-FR" sz="1100" spc="-1" strike="noStrike">
                <a:solidFill>
                  <a:srgbClr val="000000"/>
                </a:solidFill>
                <a:latin typeface="Consolas"/>
              </a:rPr>
              <a:t>=&gt; </a:t>
            </a:r>
            <a:r>
              <a:rPr b="0" lang="fr-FR" sz="1100" spc="-1" strike="noStrike">
                <a:solidFill>
                  <a:srgbClr val="0000c0"/>
                </a:solidFill>
                <a:latin typeface="Consolas"/>
              </a:rPr>
              <a:t>'Winnie The Pooh'</a:t>
            </a:r>
            <a:r>
              <a:rPr b="0" lang="fr-FR" sz="1100" spc="-1" strike="noStrike">
                <a:solidFill>
                  <a:srgbClr val="000000"/>
                </a:solidFill>
                <a:latin typeface="Consolas"/>
              </a:rPr>
              <a:t>, </a:t>
            </a:r>
            <a:r>
              <a:rPr b="0" lang="fr-FR" sz="1100" spc="-1" strike="noStrike">
                <a:solidFill>
                  <a:srgbClr val="0000c0"/>
                </a:solidFill>
                <a:latin typeface="Consolas"/>
              </a:rPr>
              <a:t>'age' </a:t>
            </a:r>
            <a:r>
              <a:rPr b="0" lang="fr-FR" sz="1100" spc="-1" strike="noStrike">
                <a:solidFill>
                  <a:srgbClr val="000000"/>
                </a:solidFill>
                <a:latin typeface="Consolas"/>
              </a:rPr>
              <a:t>=&gt; </a:t>
            </a:r>
            <a:r>
              <a:rPr b="0" lang="fr-FR" sz="1100" spc="-1" strike="noStrike">
                <a:solidFill>
                  <a:srgbClr val="0000c0"/>
                </a:solidFill>
                <a:latin typeface="Consolas"/>
              </a:rPr>
              <a:t>'à saisir'</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Ajout de 2 champs au formulaire (nom et âge)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$fieldset = $form-&gt;addElement ( </a:t>
            </a:r>
            <a:r>
              <a:rPr b="0" lang="fr-FR" sz="1100" spc="-1" strike="noStrike">
                <a:solidFill>
                  <a:srgbClr val="0000c0"/>
                </a:solidFill>
                <a:latin typeface="Consolas"/>
              </a:rPr>
              <a:t>'fieldset' </a:t>
            </a:r>
            <a:r>
              <a:rPr b="0" lang="fr-FR" sz="1100" spc="-1" strike="noStrike">
                <a:solidFill>
                  <a:srgbClr val="000000"/>
                </a:solidFill>
                <a:latin typeface="Consolas"/>
              </a:rPr>
              <a:t>)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$fieldset-&gt;setLabel ( </a:t>
            </a:r>
            <a:r>
              <a:rPr b="0" lang="fr-FR" sz="1100" spc="-1" strike="noStrike">
                <a:solidFill>
                  <a:srgbClr val="0000c0"/>
                </a:solidFill>
                <a:latin typeface="Consolas"/>
              </a:rPr>
              <a:t>'Premier formulaire avec QuickForm2' </a:t>
            </a: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$nom = $fieldset-&gt;addElement ( </a:t>
            </a:r>
            <a:r>
              <a:rPr b="0" lang="en-US" sz="1100" spc="-1" strike="noStrike">
                <a:solidFill>
                  <a:srgbClr val="0000c0"/>
                </a:solidFill>
                <a:latin typeface="Consolas"/>
              </a:rPr>
              <a:t>'text'</a:t>
            </a:r>
            <a:r>
              <a:rPr b="0" lang="en-US" sz="1100" spc="-1" strike="noStrike">
                <a:solidFill>
                  <a:srgbClr val="000000"/>
                </a:solidFill>
                <a:latin typeface="Consolas"/>
              </a:rPr>
              <a:t>, </a:t>
            </a:r>
            <a:r>
              <a:rPr b="0" lang="en-US" sz="1100" spc="-1" strike="noStrike">
                <a:solidFill>
                  <a:srgbClr val="0000c0"/>
                </a:solidFill>
                <a:latin typeface="Consolas"/>
              </a:rPr>
              <a:t>'nom'</a:t>
            </a:r>
            <a:r>
              <a:rPr b="0" lang="en-US" sz="1100" spc="-1" strike="noStrike">
                <a:solidFill>
                  <a:srgbClr val="000000"/>
                </a:solidFill>
                <a:latin typeface="Consolas"/>
              </a:rPr>
              <a:t>, </a:t>
            </a:r>
            <a:r>
              <a:rPr b="1" lang="en-US" sz="1100" spc="-1" strike="noStrike">
                <a:solidFill>
                  <a:srgbClr val="7f0055"/>
                </a:solidFill>
                <a:latin typeface="Consolas"/>
              </a:rPr>
              <a:t>array </a:t>
            </a:r>
            <a:r>
              <a:rPr b="1"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c0"/>
                </a:solidFill>
                <a:latin typeface="Consolas"/>
              </a:rPr>
              <a:t>	</a:t>
            </a:r>
            <a:r>
              <a:rPr b="0" lang="fr-FR" sz="1100" spc="-1" strike="noStrike">
                <a:solidFill>
                  <a:srgbClr val="0000c0"/>
                </a:solidFill>
                <a:latin typeface="Consolas"/>
              </a:rPr>
              <a:t>'size' </a:t>
            </a:r>
            <a:r>
              <a:rPr b="0" lang="fr-FR" sz="1100" spc="-1" strike="noStrike">
                <a:solidFill>
                  <a:srgbClr val="000000"/>
                </a:solidFill>
                <a:latin typeface="Consolas"/>
              </a:rPr>
              <a:t>=&gt; 50,  </a:t>
            </a:r>
            <a:r>
              <a:rPr b="0" lang="fr-FR" sz="1100" spc="-1" strike="noStrike">
                <a:solidFill>
                  <a:srgbClr val="0000c0"/>
                </a:solidFill>
                <a:latin typeface="Consolas"/>
              </a:rPr>
              <a:t>'maxlength' </a:t>
            </a:r>
            <a:r>
              <a:rPr b="0" lang="fr-FR" sz="1100" spc="-1" strike="noStrike">
                <a:solidFill>
                  <a:srgbClr val="000000"/>
                </a:solidFill>
                <a:latin typeface="Consolas"/>
              </a:rPr>
              <a:t>=&gt; 255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)-&gt;setLabel ( </a:t>
            </a:r>
            <a:r>
              <a:rPr b="0" lang="fr-FR" sz="1100" spc="-1" strike="noStrike">
                <a:solidFill>
                  <a:srgbClr val="0000c0"/>
                </a:solidFill>
                <a:latin typeface="Consolas"/>
              </a:rPr>
              <a:t>'Saisissez votre nom :' </a:t>
            </a: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$age = $fieldset-&gt;addElement ( </a:t>
            </a:r>
            <a:r>
              <a:rPr b="0" lang="en-US" sz="1100" spc="-1" strike="noStrike">
                <a:solidFill>
                  <a:srgbClr val="0000c0"/>
                </a:solidFill>
                <a:latin typeface="Consolas"/>
              </a:rPr>
              <a:t>'text'</a:t>
            </a:r>
            <a:r>
              <a:rPr b="0" lang="en-US" sz="1100" spc="-1" strike="noStrike">
                <a:solidFill>
                  <a:srgbClr val="000000"/>
                </a:solidFill>
                <a:latin typeface="Consolas"/>
              </a:rPr>
              <a:t>, </a:t>
            </a:r>
            <a:r>
              <a:rPr b="0" lang="en-US" sz="1100" spc="-1" strike="noStrike">
                <a:solidFill>
                  <a:srgbClr val="0000c0"/>
                </a:solidFill>
                <a:latin typeface="Consolas"/>
              </a:rPr>
              <a:t>'age'</a:t>
            </a:r>
            <a:r>
              <a:rPr b="0" lang="en-US" sz="1100" spc="-1" strike="noStrike">
                <a:solidFill>
                  <a:srgbClr val="000000"/>
                </a:solidFill>
                <a:latin typeface="Consolas"/>
              </a:rPr>
              <a:t>, </a:t>
            </a:r>
            <a:r>
              <a:rPr b="1" lang="en-US" sz="1100" spc="-1" strike="noStrike">
                <a:solidFill>
                  <a:srgbClr val="7f0055"/>
                </a:solidFill>
                <a:latin typeface="Consolas"/>
              </a:rPr>
              <a:t>array </a:t>
            </a:r>
            <a:r>
              <a:rPr b="1"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c0"/>
                </a:solidFill>
                <a:latin typeface="Consolas"/>
              </a:rPr>
              <a:t>	</a:t>
            </a:r>
            <a:r>
              <a:rPr b="0" lang="fr-FR" sz="1100" spc="-1" strike="noStrike">
                <a:solidFill>
                  <a:srgbClr val="0000c0"/>
                </a:solidFill>
                <a:latin typeface="Consolas"/>
              </a:rPr>
              <a:t>'size' </a:t>
            </a:r>
            <a:r>
              <a:rPr b="0" lang="fr-FR" sz="1100" spc="-1" strike="noStrike">
                <a:solidFill>
                  <a:srgbClr val="000000"/>
                </a:solidFill>
                <a:latin typeface="Consolas"/>
              </a:rPr>
              <a:t>=&gt; 50, </a:t>
            </a:r>
            <a:r>
              <a:rPr b="0" lang="fr-FR" sz="1100" spc="-1" strike="noStrike">
                <a:solidFill>
                  <a:srgbClr val="0000c0"/>
                </a:solidFill>
                <a:latin typeface="Consolas"/>
              </a:rPr>
              <a:t>'maxlength' </a:t>
            </a:r>
            <a:r>
              <a:rPr b="0" lang="fr-FR" sz="1100" spc="-1" strike="noStrike">
                <a:solidFill>
                  <a:srgbClr val="000000"/>
                </a:solidFill>
                <a:latin typeface="Consolas"/>
              </a:rPr>
              <a:t>=&gt; 255</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)-&gt;setLabel ( </a:t>
            </a:r>
            <a:r>
              <a:rPr b="0" lang="fr-FR" sz="1100" spc="-1" strike="noStrike">
                <a:solidFill>
                  <a:srgbClr val="0000c0"/>
                </a:solidFill>
                <a:latin typeface="Consolas"/>
              </a:rPr>
              <a:t>'Saisissez votre âge :' </a:t>
            </a: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$fieldset-&gt;addElement ( </a:t>
            </a:r>
            <a:r>
              <a:rPr b="0" lang="en-US" sz="1100" spc="-1" strike="noStrike">
                <a:solidFill>
                  <a:srgbClr val="0000c0"/>
                </a:solidFill>
                <a:latin typeface="Consolas"/>
              </a:rPr>
              <a:t>'submit'</a:t>
            </a:r>
            <a:r>
              <a:rPr b="0" lang="en-US" sz="1100" spc="-1" strike="noStrike">
                <a:solidFill>
                  <a:srgbClr val="000000"/>
                </a:solidFill>
                <a:latin typeface="Consolas"/>
              </a:rPr>
              <a:t>, </a:t>
            </a:r>
            <a:r>
              <a:rPr b="0" lang="en-US" sz="1100" spc="-1" strike="noStrike">
                <a:solidFill>
                  <a:srgbClr val="0000c0"/>
                </a:solidFill>
                <a:latin typeface="Consolas"/>
              </a:rPr>
              <a:t>'validform'</a:t>
            </a:r>
            <a:r>
              <a:rPr b="1" lang="en-US" sz="1100" spc="-1" strike="noStrike">
                <a:solidFill>
                  <a:srgbClr val="000000"/>
                </a:solidFill>
                <a:latin typeface="Consolas"/>
              </a:rPr>
              <a:t>, </a:t>
            </a:r>
            <a:r>
              <a:rPr b="1" lang="en-US" sz="1100" spc="-1" strike="noStrike">
                <a:solidFill>
                  <a:srgbClr val="7f0055"/>
                </a:solidFill>
                <a:latin typeface="Consolas"/>
              </a:rPr>
              <a:t>array </a:t>
            </a:r>
            <a:r>
              <a:rPr b="1"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c0"/>
                </a:solidFill>
                <a:latin typeface="Consolas"/>
              </a:rPr>
              <a:t>'value' </a:t>
            </a:r>
            <a:r>
              <a:rPr b="0" lang="fr-FR" sz="1100" spc="-1" strike="noStrike">
                <a:solidFill>
                  <a:srgbClr val="000000"/>
                </a:solidFill>
                <a:latin typeface="Consolas"/>
              </a:rPr>
              <a:t>=&gt; </a:t>
            </a:r>
            <a:r>
              <a:rPr b="0" lang="fr-FR" sz="1100" spc="-1" strike="noStrike">
                <a:solidFill>
                  <a:srgbClr val="0000c0"/>
                </a:solidFill>
                <a:latin typeface="Consolas"/>
              </a:rPr>
              <a:t>'Valider'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La suite sur la diapo suivante …</a:t>
            </a:r>
            <a:endParaRPr b="0" lang="en-US" sz="1100" spc="-1" strike="noStrike">
              <a:solidFill>
                <a:srgbClr val="000000"/>
              </a:solidFill>
              <a:latin typeface="Gill Sans MT"/>
            </a:endParaRPr>
          </a:p>
          <a:p>
            <a:pPr marL="274320" indent="-273960">
              <a:lnSpc>
                <a:spcPct val="100000"/>
              </a:lnSpc>
              <a:spcBef>
                <a:spcPts val="601"/>
              </a:spcBef>
              <a:tabLst>
                <a:tab algn="l" pos="0"/>
              </a:tabLst>
            </a:pPr>
            <a:endParaRPr b="0" lang="en-US" sz="1100" spc="-1" strike="noStrike">
              <a:solidFill>
                <a:srgbClr val="000000"/>
              </a:solidFill>
              <a:latin typeface="Gill Sans MT"/>
            </a:endParaRPr>
          </a:p>
          <a:p>
            <a:pPr marL="274320" indent="-273960">
              <a:lnSpc>
                <a:spcPct val="100000"/>
              </a:lnSpc>
              <a:spcBef>
                <a:spcPts val="601"/>
              </a:spcBef>
              <a:tabLst>
                <a:tab algn="l" pos="0"/>
              </a:tabLst>
            </a:pPr>
            <a:endParaRPr b="0" lang="en-US" sz="11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itre 7"/>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Exemple de formulaire avec HTML_Quickform2 </a:t>
            </a:r>
            <a:endParaRPr b="0" lang="en-US" sz="2400" spc="-1" strike="noStrike">
              <a:solidFill>
                <a:srgbClr val="000000"/>
              </a:solidFill>
              <a:latin typeface="Gill Sans MT"/>
            </a:endParaRPr>
          </a:p>
        </p:txBody>
      </p:sp>
      <p:sp>
        <p:nvSpPr>
          <p:cNvPr id="248"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2B78BAE0-44CD-49AC-901E-698D291D91A3}" type="slidenum">
              <a:rPr b="0" lang="en-US" sz="1400" spc="-1" strike="noStrike">
                <a:solidFill>
                  <a:srgbClr val="464653"/>
                </a:solidFill>
                <a:latin typeface="Gill Sans MT"/>
              </a:rPr>
              <a:t>17</a:t>
            </a:fld>
            <a:endParaRPr b="0" lang="fr-FR" sz="1400" spc="-1" strike="noStrike">
              <a:latin typeface="Times New Roman"/>
            </a:endParaRPr>
          </a:p>
        </p:txBody>
      </p:sp>
      <p:sp>
        <p:nvSpPr>
          <p:cNvPr id="249" name="Espace réservé du contenu 4"/>
          <p:cNvSpPr txBox="1"/>
          <p:nvPr/>
        </p:nvSpPr>
        <p:spPr>
          <a:xfrm>
            <a:off x="457200" y="1219320"/>
            <a:ext cx="7642800" cy="4657680"/>
          </a:xfrm>
          <a:prstGeom prst="rect">
            <a:avLst/>
          </a:prstGeom>
          <a:noFill/>
          <a:ln w="0">
            <a:noFill/>
          </a:ln>
        </p:spPr>
        <p:txBody>
          <a:bodyPr lIns="90000" rIns="90000" tIns="45000" bIns="45000">
            <a:noAutofit/>
          </a:bodyPr>
          <a:p>
            <a:pPr marL="274320" indent="-273960">
              <a:lnSpc>
                <a:spcPct val="100000"/>
              </a:lnSpc>
              <a:spcBef>
                <a:spcPts val="601"/>
              </a:spcBef>
              <a:tabLst>
                <a:tab algn="l" pos="0"/>
              </a:tabLst>
            </a:pPr>
            <a:r>
              <a:rPr b="0" lang="fr-FR" sz="1100" spc="-1" strike="noStrike">
                <a:solidFill>
                  <a:srgbClr val="557f5f"/>
                </a:solidFill>
                <a:latin typeface="Consolas"/>
              </a:rPr>
              <a:t>// Définition des règles de validation (les "rules" dans le jargon de HTMLQuickform)</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$nom-&gt;addRule ( </a:t>
            </a:r>
            <a:r>
              <a:rPr b="0" lang="fr-FR" sz="1100" spc="-1" strike="noStrike">
                <a:solidFill>
                  <a:srgbClr val="0000c0"/>
                </a:solidFill>
                <a:latin typeface="Consolas"/>
              </a:rPr>
              <a:t>'required'</a:t>
            </a:r>
            <a:r>
              <a:rPr b="0" lang="fr-FR" sz="1100" spc="-1" strike="noStrike">
                <a:solidFill>
                  <a:srgbClr val="000000"/>
                </a:solidFill>
                <a:latin typeface="Consolas"/>
              </a:rPr>
              <a:t>, </a:t>
            </a:r>
            <a:r>
              <a:rPr b="0" lang="fr-FR" sz="1100" spc="-1" strike="noStrike">
                <a:solidFill>
                  <a:srgbClr val="0000c0"/>
                </a:solidFill>
                <a:latin typeface="Consolas"/>
              </a:rPr>
              <a:t>'Nom obligatoire' </a:t>
            </a: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$age-&gt;addRule ( </a:t>
            </a:r>
            <a:r>
              <a:rPr b="0" lang="en-US" sz="1100" spc="-1" strike="noStrike">
                <a:solidFill>
                  <a:srgbClr val="0000c0"/>
                </a:solidFill>
                <a:latin typeface="Consolas"/>
              </a:rPr>
              <a:t>'required'</a:t>
            </a:r>
            <a:r>
              <a:rPr b="0" lang="en-US" sz="1100" spc="-1" strike="noStrike">
                <a:solidFill>
                  <a:srgbClr val="000000"/>
                </a:solidFill>
                <a:latin typeface="Consolas"/>
              </a:rPr>
              <a:t>, </a:t>
            </a:r>
            <a:r>
              <a:rPr b="0" lang="en-US" sz="1100" spc="-1" strike="noStrike">
                <a:solidFill>
                  <a:srgbClr val="0000c0"/>
                </a:solidFill>
                <a:latin typeface="Consolas"/>
              </a:rPr>
              <a:t>'Age obligatoire' </a:t>
            </a:r>
            <a:r>
              <a:rPr b="0"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$age-&gt;addRule ( </a:t>
            </a:r>
            <a:r>
              <a:rPr b="0" lang="en-US" sz="1100" spc="-1" strike="noStrike">
                <a:solidFill>
                  <a:srgbClr val="0000c0"/>
                </a:solidFill>
                <a:latin typeface="Consolas"/>
              </a:rPr>
              <a:t>'callback'</a:t>
            </a:r>
            <a:r>
              <a:rPr b="0" lang="en-US" sz="1100" spc="-1" strike="noStrike">
                <a:solidFill>
                  <a:srgbClr val="000000"/>
                </a:solidFill>
                <a:latin typeface="Consolas"/>
              </a:rPr>
              <a:t>, </a:t>
            </a:r>
            <a:r>
              <a:rPr b="0" lang="en-US" sz="1100" spc="-1" strike="noStrike">
                <a:solidFill>
                  <a:srgbClr val="0000c0"/>
                </a:solidFill>
                <a:latin typeface="Consolas"/>
              </a:rPr>
              <a:t>'Numérique entier'</a:t>
            </a:r>
            <a:r>
              <a:rPr b="0" lang="en-US" sz="1100" spc="-1" strike="noStrike">
                <a:solidFill>
                  <a:srgbClr val="000000"/>
                </a:solidFill>
                <a:latin typeface="Consolas"/>
              </a:rPr>
              <a:t>, </a:t>
            </a:r>
            <a:r>
              <a:rPr b="1" lang="en-US" sz="1100" spc="-1" strike="noStrike">
                <a:solidFill>
                  <a:srgbClr val="7f0055"/>
                </a:solidFill>
                <a:latin typeface="Consolas"/>
              </a:rPr>
              <a:t>array</a:t>
            </a:r>
            <a:r>
              <a:rPr b="1" lang="en-US"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c0"/>
                </a:solidFill>
                <a:latin typeface="Consolas"/>
              </a:rPr>
              <a:t>	</a:t>
            </a:r>
            <a:r>
              <a:rPr b="0" lang="fr-FR" sz="1100" spc="-1" strike="noStrike">
                <a:solidFill>
                  <a:srgbClr val="0000c0"/>
                </a:solidFill>
                <a:latin typeface="Consolas"/>
              </a:rPr>
              <a:t>'callback'  </a:t>
            </a:r>
            <a:r>
              <a:rPr b="0" lang="fr-FR" sz="1100" spc="-1" strike="noStrike">
                <a:solidFill>
                  <a:srgbClr val="000000"/>
                </a:solidFill>
                <a:latin typeface="Consolas"/>
              </a:rPr>
              <a:t>=&gt; </a:t>
            </a:r>
            <a:r>
              <a:rPr b="0" lang="fr-FR" sz="1100" spc="-1" strike="noStrike">
                <a:solidFill>
                  <a:srgbClr val="0000c0"/>
                </a:solidFill>
                <a:latin typeface="Consolas"/>
              </a:rPr>
              <a:t>'filter_var'</a:t>
            </a:r>
            <a:r>
              <a:rPr b="0" lang="fr-FR" sz="1100" spc="-1" strike="noStrike">
                <a:solidFill>
                  <a:srgbClr val="000000"/>
                </a:solidFill>
                <a:latin typeface="Consolas"/>
              </a:rPr>
              <a:t>,   </a:t>
            </a:r>
            <a:r>
              <a:rPr b="0" lang="fr-FR" sz="1100" spc="-1" strike="noStrike">
                <a:solidFill>
                  <a:srgbClr val="0000c0"/>
                </a:solidFill>
                <a:latin typeface="Consolas"/>
              </a:rPr>
              <a:t>'arguments' </a:t>
            </a:r>
            <a:r>
              <a:rPr b="0" lang="fr-FR" sz="1100" spc="-1" strike="noStrike">
                <a:solidFill>
                  <a:srgbClr val="000000"/>
                </a:solidFill>
                <a:latin typeface="Consolas"/>
              </a:rPr>
              <a:t>=&gt; </a:t>
            </a:r>
            <a:r>
              <a:rPr b="1" lang="fr-FR" sz="1100" spc="-1" strike="noStrike">
                <a:solidFill>
                  <a:srgbClr val="7f0055"/>
                </a:solidFill>
                <a:latin typeface="Consolas"/>
              </a:rPr>
              <a:t>array</a:t>
            </a:r>
            <a:r>
              <a:rPr b="1" lang="fr-FR" sz="1100" spc="-1" strike="noStrike">
                <a:solidFill>
                  <a:srgbClr val="000000"/>
                </a:solidFill>
                <a:latin typeface="Consolas"/>
              </a:rPr>
              <a:t>(FILTER_VALIDATE_INT)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$form-&gt;addRecursiveFilter(</a:t>
            </a:r>
            <a:r>
              <a:rPr b="0" lang="fr-FR" sz="1100" spc="-1" strike="noStrike">
                <a:solidFill>
                  <a:srgbClr val="0000c0"/>
                </a:solidFill>
                <a:latin typeface="Consolas"/>
              </a:rPr>
              <a:t>'trim'</a:t>
            </a:r>
            <a:r>
              <a:rPr b="0" lang="fr-FR" sz="1100" spc="-1" strike="noStrike">
                <a:solidFill>
                  <a:srgbClr val="000000"/>
                </a:solidFill>
                <a:latin typeface="Consolas"/>
              </a:rPr>
              <a:t>); </a:t>
            </a:r>
            <a:r>
              <a:rPr b="0" lang="fr-FR" sz="1100" spc="-1" strike="noStrike">
                <a:solidFill>
                  <a:srgbClr val="557f5f"/>
                </a:solidFill>
                <a:latin typeface="Consolas"/>
              </a:rPr>
              <a:t>// Elimination des blancs sur tous les champs</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On tente de valider le formulaire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if </a:t>
            </a:r>
            <a:r>
              <a:rPr b="1" lang="fr-FR" sz="1100" spc="-1" strike="noStrike">
                <a:solidFill>
                  <a:srgbClr val="000000"/>
                </a:solidFill>
                <a:latin typeface="Consolas"/>
              </a:rPr>
              <a:t>($form-&gt;validate ())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c0"/>
                </a:solidFill>
                <a:latin typeface="Consolas"/>
              </a:rPr>
              <a:t>'&lt;h2&gt;Bonjour, ' </a:t>
            </a:r>
            <a:r>
              <a:rPr b="1" lang="fr-FR" sz="1100" spc="-1" strike="noStrike">
                <a:solidFill>
                  <a:srgbClr val="000000"/>
                </a:solidFill>
                <a:latin typeface="Consolas"/>
              </a:rPr>
              <a:t>. htmlspecialchars ( $nom-&gt;getValue () ) . </a:t>
            </a:r>
            <a:r>
              <a:rPr b="1" lang="fr-FR" sz="1100" spc="-1" strike="noStrike">
                <a:solidFill>
                  <a:srgbClr val="0000c0"/>
                </a:solidFill>
                <a:latin typeface="Consolas"/>
              </a:rPr>
              <a:t>'Vous avez '</a:t>
            </a:r>
            <a:r>
              <a:rPr b="1" lang="fr-FR" sz="1100" spc="-1" strike="noStrike">
                <a:solidFill>
                  <a:srgbClr val="000000"/>
                </a:solidFill>
                <a:latin typeface="Consolas"/>
              </a:rPr>
              <a:t>. $age-&gt;getValue () . </a:t>
            </a:r>
            <a:r>
              <a:rPr b="1" lang="fr-FR" sz="1100" spc="-1" strike="noStrike">
                <a:solidFill>
                  <a:srgbClr val="0000c0"/>
                </a:solidFill>
                <a:latin typeface="Consolas"/>
              </a:rPr>
              <a:t>' ans &lt;/h2&gt;'</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c0"/>
                </a:solidFill>
                <a:latin typeface="Consolas"/>
              </a:rPr>
              <a:t>'&lt;pre&gt;' </a:t>
            </a:r>
            <a:r>
              <a:rPr b="1" lang="fr-FR" sz="1100" spc="-1" strike="noStrike">
                <a:solidFill>
                  <a:srgbClr val="000000"/>
                </a:solidFill>
                <a:latin typeface="Consolas"/>
              </a:rPr>
              <a:t>; </a:t>
            </a:r>
            <a:r>
              <a:rPr b="0" lang="fr-FR" sz="1100" spc="-1" strike="noStrike">
                <a:solidFill>
                  <a:srgbClr val="557f5f"/>
                </a:solidFill>
                <a:latin typeface="Consolas"/>
              </a:rPr>
              <a:t>// Affichage d’un « dump » de l’instance formulaire</a:t>
            </a:r>
            <a:r>
              <a:rPr b="1" lang="fr-FR" sz="1100" spc="-1" strike="noStrike">
                <a:solidFill>
                  <a:srgbClr val="000000"/>
                </a:solidFill>
                <a:latin typeface="Consolas"/>
              </a:rPr>
              <a:t>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$form_submit_values = $form-&gt;getValue()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var_dump($form);</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c0"/>
                </a:solidFill>
                <a:latin typeface="Consolas"/>
              </a:rPr>
              <a:t>'&lt;/pre&gt;' </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1" lang="fr-FR" sz="1100" spc="-1" strike="noStrike">
                <a:solidFill>
                  <a:srgbClr val="7f0055"/>
                </a:solidFill>
                <a:latin typeface="Consolas"/>
              </a:rPr>
              <a:t>else </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557f5f"/>
                </a:solidFill>
                <a:latin typeface="Consolas"/>
              </a:rPr>
              <a:t>	</a:t>
            </a:r>
            <a:r>
              <a:rPr b="0" lang="fr-FR" sz="1100" spc="-1" strike="noStrike">
                <a:solidFill>
                  <a:srgbClr val="557f5f"/>
                </a:solidFill>
                <a:latin typeface="Consolas"/>
              </a:rPr>
              <a:t>// Affichage du formulaire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c0"/>
                </a:solidFill>
                <a:latin typeface="Consolas"/>
              </a:rPr>
              <a:t>'&lt;div style="width:25em;"&gt;'</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00"/>
                </a:solidFill>
                <a:latin typeface="Consolas"/>
              </a:rPr>
              <a:t>$form;</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echo </a:t>
            </a:r>
            <a:r>
              <a:rPr b="1" lang="fr-FR" sz="1100" spc="-1" strike="noStrike">
                <a:solidFill>
                  <a:srgbClr val="0000c0"/>
                </a:solidFill>
                <a:latin typeface="Consolas"/>
              </a:rPr>
              <a:t>'&lt;/div&gt;'</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endParaRPr b="0" lang="en-US" sz="11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Exemple de formulaire avec HTML_Quickform2 </a:t>
            </a:r>
            <a:endParaRPr b="0" lang="en-US" sz="2400" spc="-1" strike="noStrike">
              <a:solidFill>
                <a:srgbClr val="000000"/>
              </a:solidFill>
              <a:latin typeface="Gill Sans MT"/>
            </a:endParaRPr>
          </a:p>
        </p:txBody>
      </p:sp>
      <p:sp>
        <p:nvSpPr>
          <p:cNvPr id="25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4C538C01-142C-445B-BC76-34587ACC34A0}" type="slidenum">
              <a:rPr b="0" lang="en-US" sz="1400" spc="-1" strike="noStrike">
                <a:solidFill>
                  <a:srgbClr val="464653"/>
                </a:solidFill>
                <a:latin typeface="Gill Sans MT"/>
              </a:rPr>
              <a:t>18</a:t>
            </a:fld>
            <a:endParaRPr b="0" lang="fr-FR" sz="1400" spc="-1" strike="noStrike">
              <a:latin typeface="Times New Roman"/>
            </a:endParaRPr>
          </a:p>
        </p:txBody>
      </p:sp>
      <p:pic>
        <p:nvPicPr>
          <p:cNvPr id="252" name="Picture 4" descr=""/>
          <p:cNvPicPr/>
          <p:nvPr/>
        </p:nvPicPr>
        <p:blipFill>
          <a:blip r:embed="rId1"/>
          <a:srcRect l="191" t="41147" r="71593" b="37210"/>
          <a:stretch/>
        </p:blipFill>
        <p:spPr>
          <a:xfrm>
            <a:off x="539640" y="1628640"/>
            <a:ext cx="3672000" cy="1583640"/>
          </a:xfrm>
          <a:prstGeom prst="rect">
            <a:avLst/>
          </a:prstGeom>
          <a:ln w="9525">
            <a:noFill/>
          </a:ln>
        </p:spPr>
      </p:pic>
      <p:pic>
        <p:nvPicPr>
          <p:cNvPr id="253" name="Picture 5" descr=""/>
          <p:cNvPicPr/>
          <p:nvPr/>
        </p:nvPicPr>
        <p:blipFill>
          <a:blip r:embed="rId2"/>
          <a:srcRect l="191" t="41147" r="71039" b="33273"/>
          <a:stretch/>
        </p:blipFill>
        <p:spPr>
          <a:xfrm>
            <a:off x="4572000" y="1412640"/>
            <a:ext cx="3744000" cy="1872000"/>
          </a:xfrm>
          <a:prstGeom prst="rect">
            <a:avLst/>
          </a:prstGeom>
          <a:ln w="9525">
            <a:noFill/>
          </a:ln>
        </p:spPr>
      </p:pic>
      <p:pic>
        <p:nvPicPr>
          <p:cNvPr id="254" name="Picture 6" descr=""/>
          <p:cNvPicPr/>
          <p:nvPr/>
        </p:nvPicPr>
        <p:blipFill>
          <a:blip r:embed="rId3"/>
          <a:srcRect l="191" t="41147" r="71593" b="33273"/>
          <a:stretch/>
        </p:blipFill>
        <p:spPr>
          <a:xfrm>
            <a:off x="539640" y="3645000"/>
            <a:ext cx="3672000" cy="1872000"/>
          </a:xfrm>
          <a:prstGeom prst="rect">
            <a:avLst/>
          </a:prstGeom>
          <a:ln w="9525">
            <a:noFill/>
          </a:ln>
        </p:spPr>
      </p:pic>
      <p:pic>
        <p:nvPicPr>
          <p:cNvPr id="255" name="Picture 7" descr=""/>
          <p:cNvPicPr/>
          <p:nvPr/>
        </p:nvPicPr>
        <p:blipFill>
          <a:blip r:embed="rId4"/>
          <a:srcRect l="191" t="28346" r="68272" b="34867"/>
          <a:stretch/>
        </p:blipFill>
        <p:spPr>
          <a:xfrm>
            <a:off x="4788000" y="3545640"/>
            <a:ext cx="4104000" cy="2691360"/>
          </a:xfrm>
          <a:prstGeom prst="rect">
            <a:avLst/>
          </a:prstGeom>
          <a:ln w="9525">
            <a:noFill/>
          </a:ln>
        </p:spPr>
      </p:pic>
      <p:sp>
        <p:nvSpPr>
          <p:cNvPr id="256" name="Rectangle à coins arrondis 12"/>
          <p:cNvSpPr/>
          <p:nvPr/>
        </p:nvSpPr>
        <p:spPr>
          <a:xfrm>
            <a:off x="611640" y="1268640"/>
            <a:ext cx="503640" cy="431640"/>
          </a:xfrm>
          <a:prstGeom prst="wedgeRoundRectCallout">
            <a:avLst>
              <a:gd name="adj1" fmla="val -20833"/>
              <a:gd name="adj2" fmla="val 62500"/>
              <a:gd name="adj3" fmla="val 16667"/>
            </a:avLst>
          </a:prstGeom>
          <a:solidFill>
            <a:srgbClr val="ffffff"/>
          </a:solidFill>
          <a:ln>
            <a:solidFill>
              <a:srgbClr val="8e736a"/>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fr-FR" sz="1800" spc="-1" strike="noStrike">
                <a:solidFill>
                  <a:srgbClr val="000000"/>
                </a:solidFill>
                <a:latin typeface="Gill Sans MT"/>
              </a:rPr>
              <a:t>1</a:t>
            </a:r>
            <a:endParaRPr b="0" lang="fr-FR" sz="1800" spc="-1" strike="noStrike">
              <a:latin typeface="Arial"/>
            </a:endParaRPr>
          </a:p>
        </p:txBody>
      </p:sp>
      <p:sp>
        <p:nvSpPr>
          <p:cNvPr id="257" name="Rectangle à coins arrondis 13"/>
          <p:cNvSpPr/>
          <p:nvPr/>
        </p:nvSpPr>
        <p:spPr>
          <a:xfrm>
            <a:off x="4572000" y="1268640"/>
            <a:ext cx="503640" cy="431640"/>
          </a:xfrm>
          <a:prstGeom prst="wedgeRoundRectCallout">
            <a:avLst>
              <a:gd name="adj1" fmla="val -20833"/>
              <a:gd name="adj2" fmla="val 62500"/>
              <a:gd name="adj3" fmla="val 16667"/>
            </a:avLst>
          </a:prstGeom>
          <a:solidFill>
            <a:srgbClr val="ffffff"/>
          </a:solidFill>
          <a:ln>
            <a:solidFill>
              <a:srgbClr val="8e736a"/>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fr-FR" sz="1800" spc="-1" strike="noStrike">
                <a:solidFill>
                  <a:srgbClr val="000000"/>
                </a:solidFill>
                <a:latin typeface="Gill Sans MT"/>
              </a:rPr>
              <a:t>2</a:t>
            </a:r>
            <a:endParaRPr b="0" lang="fr-FR" sz="1800" spc="-1" strike="noStrike">
              <a:latin typeface="Arial"/>
            </a:endParaRPr>
          </a:p>
        </p:txBody>
      </p:sp>
      <p:sp>
        <p:nvSpPr>
          <p:cNvPr id="258" name="Rectangle à coins arrondis 14"/>
          <p:cNvSpPr/>
          <p:nvPr/>
        </p:nvSpPr>
        <p:spPr>
          <a:xfrm>
            <a:off x="611640" y="3285000"/>
            <a:ext cx="503640" cy="431640"/>
          </a:xfrm>
          <a:prstGeom prst="wedgeRoundRectCallout">
            <a:avLst>
              <a:gd name="adj1" fmla="val -20833"/>
              <a:gd name="adj2" fmla="val 62500"/>
              <a:gd name="adj3" fmla="val 16667"/>
            </a:avLst>
          </a:prstGeom>
          <a:solidFill>
            <a:srgbClr val="ffffff"/>
          </a:solidFill>
          <a:ln>
            <a:solidFill>
              <a:srgbClr val="8e736a"/>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fr-FR" sz="1800" spc="-1" strike="noStrike">
                <a:solidFill>
                  <a:srgbClr val="000000"/>
                </a:solidFill>
                <a:latin typeface="Gill Sans MT"/>
              </a:rPr>
              <a:t>3</a:t>
            </a:r>
            <a:endParaRPr b="0" lang="fr-FR" sz="1800" spc="-1" strike="noStrike">
              <a:latin typeface="Arial"/>
            </a:endParaRPr>
          </a:p>
        </p:txBody>
      </p:sp>
      <p:sp>
        <p:nvSpPr>
          <p:cNvPr id="259" name="Rectangle à coins arrondis 16"/>
          <p:cNvSpPr/>
          <p:nvPr/>
        </p:nvSpPr>
        <p:spPr>
          <a:xfrm>
            <a:off x="4500000" y="3285000"/>
            <a:ext cx="503640" cy="431640"/>
          </a:xfrm>
          <a:prstGeom prst="wedgeRoundRectCallout">
            <a:avLst>
              <a:gd name="adj1" fmla="val -20833"/>
              <a:gd name="adj2" fmla="val 62500"/>
              <a:gd name="adj3" fmla="val 16667"/>
            </a:avLst>
          </a:prstGeom>
          <a:solidFill>
            <a:srgbClr val="ffffff"/>
          </a:solidFill>
          <a:ln>
            <a:solidFill>
              <a:srgbClr val="8e736a"/>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fr-FR" sz="1800" spc="-1" strike="noStrike">
                <a:solidFill>
                  <a:srgbClr val="000000"/>
                </a:solidFill>
                <a:latin typeface="Gill Sans MT"/>
              </a:rPr>
              <a:t>4</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PEAR::HTML_Quickform2 – les « rules »</a:t>
            </a:r>
            <a:endParaRPr b="0" lang="en-US" sz="2400" spc="-1" strike="noStrike">
              <a:solidFill>
                <a:srgbClr val="000000"/>
              </a:solidFill>
              <a:latin typeface="Gill Sans MT"/>
            </a:endParaRPr>
          </a:p>
        </p:txBody>
      </p:sp>
      <p:sp>
        <p:nvSpPr>
          <p:cNvPr id="26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2CE1AFBB-1286-4820-AD83-7AF671979E28}" type="slidenum">
              <a:rPr b="0" lang="en-US" sz="1400" spc="-1" strike="noStrike">
                <a:solidFill>
                  <a:srgbClr val="464653"/>
                </a:solidFill>
                <a:latin typeface="Gill Sans MT"/>
              </a:rPr>
              <a:t>19</a:t>
            </a:fld>
            <a:endParaRPr b="0" lang="fr-FR" sz="1400" spc="-1" strike="noStrike">
              <a:latin typeface="Times New Roman"/>
            </a:endParaRPr>
          </a:p>
        </p:txBody>
      </p:sp>
      <p:sp>
        <p:nvSpPr>
          <p:cNvPr id="262"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tabLst>
                <a:tab algn="l" pos="0"/>
              </a:tabLst>
            </a:pPr>
            <a:r>
              <a:rPr b="0" lang="fr-FR" sz="1800" spc="-1" strike="noStrike">
                <a:solidFill>
                  <a:srgbClr val="000000"/>
                </a:solidFill>
                <a:latin typeface="Gill Sans MT"/>
              </a:rPr>
              <a:t>Par défaut les contrôles effectués par les « rules » s’exécutent côté serveur, comme dans l’exemple ci-dessous :</a:t>
            </a:r>
            <a:endParaRPr b="0" lang="en-US" sz="1800" spc="-1" strike="noStrike">
              <a:solidFill>
                <a:srgbClr val="000000"/>
              </a:solidFill>
              <a:latin typeface="Gill Sans MT"/>
            </a:endParaRPr>
          </a:p>
          <a:p>
            <a:pPr marL="274320" indent="-273960">
              <a:lnSpc>
                <a:spcPct val="100000"/>
              </a:lnSpc>
              <a:spcBef>
                <a:spcPts val="601"/>
              </a:spcBef>
              <a:tabLst>
                <a:tab algn="l" pos="0"/>
              </a:tabLst>
            </a:pPr>
            <a:r>
              <a:rPr b="0" lang="fr-FR" sz="1600" spc="-1" strike="noStrike">
                <a:solidFill>
                  <a:srgbClr val="000000"/>
                </a:solidFill>
                <a:highlight>
                  <a:srgbClr val="e8f2fe"/>
                </a:highlight>
                <a:latin typeface="Consolas"/>
              </a:rPr>
              <a:t>$nom-&gt;addRule ( </a:t>
            </a:r>
            <a:r>
              <a:rPr b="0" lang="fr-FR" sz="1600" spc="-1" strike="noStrike">
                <a:solidFill>
                  <a:srgbClr val="0000c0"/>
                </a:solidFill>
                <a:highlight>
                  <a:srgbClr val="e8f2fe"/>
                </a:highlight>
                <a:latin typeface="Consolas"/>
              </a:rPr>
              <a:t>'required'</a:t>
            </a:r>
            <a:r>
              <a:rPr b="0" lang="fr-FR" sz="1600" spc="-1" strike="noStrike">
                <a:solidFill>
                  <a:srgbClr val="000000"/>
                </a:solidFill>
                <a:highlight>
                  <a:srgbClr val="e8f2fe"/>
                </a:highlight>
                <a:latin typeface="Consolas"/>
              </a:rPr>
              <a:t>, </a:t>
            </a:r>
            <a:r>
              <a:rPr b="0" lang="fr-FR" sz="1600" spc="-1" strike="noStrike">
                <a:solidFill>
                  <a:srgbClr val="0000c0"/>
                </a:solidFill>
                <a:highlight>
                  <a:srgbClr val="e8f2fe"/>
                </a:highlight>
                <a:latin typeface="Consolas"/>
              </a:rPr>
              <a:t>'Nom obligatoire'</a:t>
            </a:r>
            <a:r>
              <a:rPr b="1" i="1" lang="fr-FR" sz="1600" spc="-1" strike="noStrike">
                <a:solidFill>
                  <a:srgbClr val="000000"/>
                </a:solidFill>
                <a:highlight>
                  <a:srgbClr val="e8f2fe"/>
                </a:highlight>
                <a:latin typeface="Consolas"/>
              </a:rPr>
              <a:t>);</a:t>
            </a:r>
            <a:endParaRPr b="0" lang="en-US" sz="1600" spc="-1" strike="noStrike">
              <a:solidFill>
                <a:srgbClr val="000000"/>
              </a:solidFill>
              <a:latin typeface="Gill Sans MT"/>
            </a:endParaRPr>
          </a:p>
          <a:p>
            <a:pPr marL="274320" indent="-273960">
              <a:lnSpc>
                <a:spcPct val="100000"/>
              </a:lnSpc>
              <a:spcBef>
                <a:spcPts val="601"/>
              </a:spcBef>
              <a:tabLst>
                <a:tab algn="l" pos="0"/>
              </a:tabLst>
            </a:pPr>
            <a:endParaRPr b="0" lang="en-US" sz="1600" spc="-1" strike="noStrike">
              <a:solidFill>
                <a:srgbClr val="000000"/>
              </a:solidFill>
              <a:latin typeface="Gill Sans MT"/>
            </a:endParaRPr>
          </a:p>
          <a:p>
            <a:pPr marL="274320" indent="-273960" algn="just">
              <a:lnSpc>
                <a:spcPct val="100000"/>
              </a:lnSpc>
              <a:spcBef>
                <a:spcPts val="601"/>
              </a:spcBef>
              <a:tabLst>
                <a:tab algn="l" pos="0"/>
              </a:tabLst>
            </a:pPr>
            <a:r>
              <a:rPr b="0" lang="fr-FR" sz="1800" spc="-1" strike="noStrike">
                <a:solidFill>
                  <a:srgbClr val="000000"/>
                </a:solidFill>
                <a:highlight>
                  <a:srgbClr val="e8f2fe"/>
                </a:highlight>
                <a:latin typeface="Gill Sans MT"/>
              </a:rPr>
              <a:t>Mais on peut souhaiter bénéficier d’une double validation, avec des contrôles effectués  à la fois côté serveur (en PHP) et côté poste client (en JavaScript), comme dans l’exemple suivant :</a:t>
            </a:r>
            <a:endParaRPr b="0" lang="en-US" sz="1800" spc="-1" strike="noStrike">
              <a:solidFill>
                <a:srgbClr val="000000"/>
              </a:solidFill>
              <a:latin typeface="Gill Sans MT"/>
            </a:endParaRPr>
          </a:p>
          <a:p>
            <a:pPr marL="274320" indent="-273960">
              <a:lnSpc>
                <a:spcPct val="100000"/>
              </a:lnSpc>
              <a:spcBef>
                <a:spcPts val="601"/>
              </a:spcBef>
              <a:tabLst>
                <a:tab algn="l" pos="0"/>
              </a:tabLst>
            </a:pPr>
            <a:r>
              <a:rPr b="0" lang="fr-FR" sz="1600" spc="-1" strike="noStrike">
                <a:solidFill>
                  <a:srgbClr val="000000"/>
                </a:solidFill>
                <a:highlight>
                  <a:srgbClr val="e8f2fe"/>
                </a:highlight>
                <a:latin typeface="Consolas"/>
              </a:rPr>
              <a:t>$nom-&gt;addRule ( </a:t>
            </a:r>
            <a:r>
              <a:rPr b="0" lang="fr-FR" sz="1600" spc="-1" strike="noStrike">
                <a:solidFill>
                  <a:srgbClr val="0000c0"/>
                </a:solidFill>
                <a:highlight>
                  <a:srgbClr val="e8f2fe"/>
                </a:highlight>
                <a:latin typeface="Consolas"/>
              </a:rPr>
              <a:t>'required'</a:t>
            </a:r>
            <a:r>
              <a:rPr b="0" lang="fr-FR" sz="1600" spc="-1" strike="noStrike">
                <a:solidFill>
                  <a:srgbClr val="000000"/>
                </a:solidFill>
                <a:highlight>
                  <a:srgbClr val="e8f2fe"/>
                </a:highlight>
                <a:latin typeface="Consolas"/>
              </a:rPr>
              <a:t>, </a:t>
            </a:r>
            <a:r>
              <a:rPr b="0" lang="fr-FR" sz="1600" spc="-1" strike="noStrike">
                <a:solidFill>
                  <a:srgbClr val="0000c0"/>
                </a:solidFill>
                <a:highlight>
                  <a:srgbClr val="e8f2fe"/>
                </a:highlight>
                <a:latin typeface="Consolas"/>
              </a:rPr>
              <a:t>'Nom obligatoire'</a:t>
            </a:r>
            <a:r>
              <a:rPr b="0" lang="fr-FR" sz="1600" spc="-1" strike="noStrike">
                <a:solidFill>
                  <a:srgbClr val="000000"/>
                </a:solidFill>
                <a:highlight>
                  <a:srgbClr val="e8f2fe"/>
                </a:highlight>
                <a:latin typeface="Consolas"/>
              </a:rPr>
              <a:t>, </a:t>
            </a:r>
            <a:r>
              <a:rPr b="1" lang="fr-FR" sz="1600" spc="-1" strike="noStrike">
                <a:solidFill>
                  <a:srgbClr val="7f0055"/>
                </a:solidFill>
                <a:highlight>
                  <a:srgbClr val="e8f2fe"/>
                </a:highlight>
                <a:latin typeface="Consolas"/>
              </a:rPr>
              <a:t>null</a:t>
            </a:r>
            <a:r>
              <a:rPr b="1" lang="fr-FR" sz="1600" spc="-1" strike="noStrike">
                <a:solidFill>
                  <a:srgbClr val="000000"/>
                </a:solidFill>
                <a:highlight>
                  <a:srgbClr val="e8f2fe"/>
                </a:highlight>
                <a:latin typeface="Consolas"/>
              </a:rPr>
              <a:t>, </a:t>
            </a:r>
            <a:r>
              <a:rPr b="0" lang="fr-FR" sz="1600" spc="-1" strike="noStrike">
                <a:solidFill>
                  <a:srgbClr val="000000"/>
                </a:solidFill>
                <a:highlight>
                  <a:srgbClr val="e8f2fe"/>
                </a:highlight>
                <a:latin typeface="Consolas"/>
              </a:rPr>
              <a:t>HTML_QuickForm2_Rule::</a:t>
            </a:r>
            <a:r>
              <a:rPr b="1" i="1" lang="fr-FR" sz="1600" spc="-1" strike="noStrike">
                <a:solidFill>
                  <a:srgbClr val="0000c0"/>
                </a:solidFill>
                <a:highlight>
                  <a:srgbClr val="e8f2fe"/>
                </a:highlight>
                <a:latin typeface="Consolas"/>
              </a:rPr>
              <a:t>SERVER</a:t>
            </a:r>
            <a:r>
              <a:rPr b="1" i="1" lang="fr-FR" sz="1600" spc="-1" strike="noStrike">
                <a:solidFill>
                  <a:srgbClr val="000000"/>
                </a:solidFill>
                <a:highlight>
                  <a:srgbClr val="e8f2fe"/>
                </a:highlight>
                <a:latin typeface="Consolas"/>
              </a:rPr>
              <a:t> </a:t>
            </a:r>
            <a:r>
              <a:rPr b="0" i="1" lang="fr-FR" sz="1600" spc="-1" strike="noStrike">
                <a:solidFill>
                  <a:srgbClr val="000000"/>
                </a:solidFill>
                <a:highlight>
                  <a:srgbClr val="e8f2fe"/>
                </a:highlight>
                <a:latin typeface="Consolas"/>
              </a:rPr>
              <a:t>| HTML_QuickForm2_Rule::</a:t>
            </a:r>
            <a:r>
              <a:rPr b="1" i="1" lang="fr-FR" sz="1600" spc="-1" strike="noStrike">
                <a:solidFill>
                  <a:srgbClr val="0000c0"/>
                </a:solidFill>
                <a:highlight>
                  <a:srgbClr val="e8f2fe"/>
                </a:highlight>
                <a:latin typeface="Consolas"/>
              </a:rPr>
              <a:t>CLIENT</a:t>
            </a:r>
            <a:r>
              <a:rPr b="1" i="1" lang="fr-FR" sz="1600" spc="-1" strike="noStrike">
                <a:solidFill>
                  <a:srgbClr val="000000"/>
                </a:solidFill>
                <a:highlight>
                  <a:srgbClr val="e8f2fe"/>
                </a:highlight>
                <a:latin typeface="Consolas"/>
              </a:rPr>
              <a:t> </a:t>
            </a:r>
            <a:r>
              <a:rPr b="0" i="1" lang="fr-FR" sz="1600" spc="-1" strike="noStrike">
                <a:solidFill>
                  <a:srgbClr val="000000"/>
                </a:solidFill>
                <a:highlight>
                  <a:srgbClr val="e8f2fe"/>
                </a:highlight>
                <a:latin typeface="Consolas"/>
              </a:rPr>
              <a:t>);</a:t>
            </a:r>
            <a:endParaRPr b="0" lang="en-US" sz="1600" spc="-1" strike="noStrike">
              <a:solidFill>
                <a:srgbClr val="000000"/>
              </a:solidFill>
              <a:latin typeface="Gill Sans MT"/>
            </a:endParaRPr>
          </a:p>
          <a:p>
            <a:pPr marL="274320" indent="-273960">
              <a:lnSpc>
                <a:spcPct val="100000"/>
              </a:lnSpc>
              <a:spcBef>
                <a:spcPts val="601"/>
              </a:spcBef>
              <a:tabLst>
                <a:tab algn="l" pos="0"/>
              </a:tabLst>
            </a:pPr>
            <a:endParaRPr b="0" lang="en-US" sz="1600" spc="-1" strike="noStrike">
              <a:solidFill>
                <a:srgbClr val="000000"/>
              </a:solidFill>
              <a:latin typeface="Gill Sans MT"/>
            </a:endParaRPr>
          </a:p>
          <a:p>
            <a:pPr marL="274320" indent="-273960" algn="just">
              <a:lnSpc>
                <a:spcPct val="100000"/>
              </a:lnSpc>
              <a:spcBef>
                <a:spcPts val="601"/>
              </a:spcBef>
              <a:tabLst>
                <a:tab algn="l" pos="0"/>
              </a:tabLst>
            </a:pPr>
            <a:r>
              <a:rPr b="0" lang="fr-FR" sz="1800" spc="-1" strike="noStrike">
                <a:solidFill>
                  <a:srgbClr val="000000"/>
                </a:solidFill>
                <a:highlight>
                  <a:srgbClr val="e8f2fe"/>
                </a:highlight>
                <a:latin typeface="Gill Sans MT"/>
              </a:rPr>
              <a:t>La validation des données côté poste client n’est pas à mon avis le point fort de HTML_Quickform2.  Pour la mise en œuvre de contrôles côté poste client, je préfère une autre approche, via l’utilisation de jQuery, dont nous reparlerons dans quelques instants.</a:t>
            </a:r>
            <a:endParaRPr b="0" lang="en-US" sz="1800" spc="-1" strike="noStrike">
              <a:solidFill>
                <a:srgbClr val="000000"/>
              </a:solidFill>
              <a:latin typeface="Gill Sans MT"/>
            </a:endParaRPr>
          </a:p>
          <a:p>
            <a:pPr marL="274320" indent="-273960">
              <a:lnSpc>
                <a:spcPct val="100000"/>
              </a:lnSpc>
              <a:spcBef>
                <a:spcPts val="601"/>
              </a:spcBef>
              <a:tabLst>
                <a:tab algn="l" pos="0"/>
              </a:tabLst>
            </a:pPr>
            <a:endParaRPr b="0" lang="en-US" sz="1800" spc="-1" strike="noStrike">
              <a:solidFill>
                <a:srgbClr val="000000"/>
              </a:solidFill>
              <a:latin typeface="Gill Sans MT"/>
            </a:endParaRPr>
          </a:p>
          <a:p>
            <a:pPr marL="274320" indent="-273960">
              <a:lnSpc>
                <a:spcPct val="100000"/>
              </a:lnSpc>
              <a:spcBef>
                <a:spcPts val="601"/>
              </a:spcBef>
              <a:tabLst>
                <a:tab algn="l" pos="0"/>
              </a:tabLst>
            </a:pP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itre 3"/>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Une toolbox pour vos applications de gestion  Préambule</a:t>
            </a:r>
            <a:endParaRPr b="0" lang="en-US" sz="2400" spc="-1" strike="noStrike">
              <a:solidFill>
                <a:srgbClr val="000000"/>
              </a:solidFill>
              <a:latin typeface="Gill Sans MT"/>
            </a:endParaRPr>
          </a:p>
        </p:txBody>
      </p:sp>
      <p:sp>
        <p:nvSpPr>
          <p:cNvPr id="196" name="Espace réservé du numéro de diapositive 4"/>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83BB317C-A762-49A1-8B02-236E304971C1}" type="slidenum">
              <a:rPr b="0" lang="en-US" sz="1400" spc="-1" strike="noStrike">
                <a:solidFill>
                  <a:srgbClr val="464653"/>
                </a:solidFill>
                <a:latin typeface="Gill Sans MT"/>
              </a:rPr>
              <a:t>2</a:t>
            </a:fld>
            <a:endParaRPr b="0" lang="fr-FR" sz="1400" spc="-1" strike="noStrike">
              <a:latin typeface="Times New Roman"/>
            </a:endParaRPr>
          </a:p>
        </p:txBody>
      </p:sp>
      <p:sp>
        <p:nvSpPr>
          <p:cNvPr id="197" name="Espace réservé du contenu 6"/>
          <p:cNvSpPr txBox="1"/>
          <p:nvPr/>
        </p:nvSpPr>
        <p:spPr>
          <a:xfrm>
            <a:off x="457200" y="1219320"/>
            <a:ext cx="8229240" cy="4937400"/>
          </a:xfrm>
          <a:prstGeom prst="rect">
            <a:avLst/>
          </a:prstGeom>
          <a:noFill/>
          <a:ln w="0">
            <a:noFill/>
          </a:ln>
        </p:spPr>
        <p:txBody>
          <a:bodyPr lIns="90000" rIns="90000" tIns="45000" bIns="45000">
            <a:noAutofit/>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J’ai présenté ce slide en juin 2012, dans le cadre d’un webinar organisé par Zend France. Le sujet présenté durant ce webinar venait compléter une présentation que j’avais faite, en avril 2012, lors d’un colloque organisé par IBM France.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Durant le colloque IBM, j’avais présenté un sujet qui s'intitulait  « DB2 et PHP, bonnes pratiques sous IBM i  ». Mon objectif durant cette session était de présenter un certain nombre de techniques qu’il me semblait nécessaire de maîtriser pour utiliser le couple PHP - DB2 for i, de manière efficace.</a:t>
            </a:r>
            <a:endParaRPr b="0" lang="en-US" sz="2000" spc="-1" strike="noStrike">
              <a:solidFill>
                <a:srgbClr val="000000"/>
              </a:solidFill>
              <a:latin typeface="Gill Sans MT"/>
            </a:endParaRPr>
          </a:p>
          <a:p>
            <a:pPr marL="274320" indent="-273960">
              <a:lnSpc>
                <a:spcPct val="100000"/>
              </a:lnSpc>
              <a:spcBef>
                <a:spcPts val="601"/>
              </a:spcBef>
              <a:tabLst>
                <a:tab algn="l" pos="0"/>
              </a:tabLst>
            </a:pPr>
            <a:br/>
            <a:br/>
            <a:b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PEAR::HTML_Quickform2 – les « rules »</a:t>
            </a:r>
            <a:endParaRPr b="0" lang="en-US" sz="2400" spc="-1" strike="noStrike">
              <a:solidFill>
                <a:srgbClr val="000000"/>
              </a:solidFill>
              <a:latin typeface="Gill Sans MT"/>
            </a:endParaRPr>
          </a:p>
        </p:txBody>
      </p:sp>
      <p:sp>
        <p:nvSpPr>
          <p:cNvPr id="26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8B31DB9B-4416-421E-9AC9-D8C59B00E654}" type="slidenum">
              <a:rPr b="0" lang="en-US" sz="1400" spc="-1" strike="noStrike">
                <a:solidFill>
                  <a:srgbClr val="464653"/>
                </a:solidFill>
                <a:latin typeface="Gill Sans MT"/>
              </a:rPr>
              <a:t>20</a:t>
            </a:fld>
            <a:endParaRPr b="0" lang="fr-FR" sz="1400" spc="-1" strike="noStrike">
              <a:latin typeface="Times New Roman"/>
            </a:endParaRPr>
          </a:p>
        </p:txBody>
      </p:sp>
      <p:sp>
        <p:nvSpPr>
          <p:cNvPr id="265"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nSpc>
                <a:spcPct val="100000"/>
              </a:lnSpc>
              <a:spcBef>
                <a:spcPts val="601"/>
              </a:spcBef>
              <a:tabLst>
                <a:tab algn="l" pos="0"/>
              </a:tabLst>
            </a:pPr>
            <a:r>
              <a:rPr b="0" lang="fr-FR" sz="1800" spc="-1" strike="noStrike">
                <a:solidFill>
                  <a:srgbClr val="000000"/>
                </a:solidFill>
                <a:latin typeface="Gill Sans MT"/>
              </a:rPr>
              <a:t>On peut créer ses propres « rules », des plus simples aux plus complexes :</a:t>
            </a:r>
            <a:endParaRPr b="0" lang="en-US" sz="18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3f55bf"/>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3f55bf"/>
                </a:solidFill>
                <a:latin typeface="Consolas"/>
              </a:rPr>
              <a:t> </a:t>
            </a:r>
            <a:r>
              <a:rPr b="0" lang="fr-FR" sz="1100" spc="-1" strike="noStrike">
                <a:solidFill>
                  <a:srgbClr val="3f55bf"/>
                </a:solidFill>
                <a:latin typeface="Consolas"/>
              </a:rPr>
              <a:t>* Classe additionnelle pour traiter le "rule" de contrôle d'unicité de clé</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3f55bf"/>
                </a:solidFill>
                <a:latin typeface="Consolas"/>
              </a:rPr>
              <a:t> </a:t>
            </a:r>
            <a:r>
              <a:rPr b="0" lang="fr-FR" sz="1100" spc="-1" strike="noStrike">
                <a:solidFill>
                  <a:srgbClr val="3f55bf"/>
                </a:solidFill>
                <a:latin typeface="Consolas"/>
              </a:rPr>
              <a:t>* avec l’aide de la classe ActiveRecord de MacaronDB</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3f55bf"/>
                </a:solidFill>
                <a:latin typeface="Consolas"/>
              </a:rPr>
              <a:t> </a:t>
            </a:r>
            <a:r>
              <a:rPr b="0" lang="fr-FR" sz="1100" spc="-1" strike="noStrike">
                <a:solidFill>
                  <a:srgbClr val="3f55bf"/>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class </a:t>
            </a:r>
            <a:r>
              <a:rPr b="1" lang="fr-FR" sz="1100" spc="-1" strike="noStrike">
                <a:solidFill>
                  <a:srgbClr val="000000"/>
                </a:solidFill>
                <a:latin typeface="Consolas"/>
              </a:rPr>
              <a:t>HTML_QuickForm2_Rule_UniqueKey </a:t>
            </a:r>
            <a:r>
              <a:rPr b="1" lang="fr-FR" sz="1100" spc="-1" strike="noStrike">
                <a:solidFill>
                  <a:srgbClr val="7f0055"/>
                </a:solidFill>
                <a:latin typeface="Consolas"/>
              </a:rPr>
              <a:t>extends </a:t>
            </a:r>
            <a:r>
              <a:rPr b="1" lang="fr-FR" sz="1100" spc="-1" strike="noStrike">
                <a:solidFill>
                  <a:srgbClr val="000000"/>
                </a:solidFill>
                <a:latin typeface="Consolas"/>
              </a:rPr>
              <a:t>HTML_QuickForm2_Rule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protected function </a:t>
            </a:r>
            <a:r>
              <a:rPr b="1" lang="fr-FR" sz="1100" spc="-1" strike="noStrike">
                <a:solidFill>
                  <a:srgbClr val="000000"/>
                </a:solidFill>
                <a:latin typeface="Consolas"/>
              </a:rPr>
              <a:t>validateOwner()  {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$value  = $this-&gt;</a:t>
            </a:r>
            <a:r>
              <a:rPr b="0" lang="fr-FR" sz="1100" spc="-1" strike="noStrike">
                <a:solidFill>
                  <a:srgbClr val="0000c0"/>
                </a:solidFill>
                <a:latin typeface="Consolas"/>
              </a:rPr>
              <a:t>owner</a:t>
            </a:r>
            <a:r>
              <a:rPr b="0" lang="fr-FR" sz="1100" spc="-1" strike="noStrike">
                <a:solidFill>
                  <a:srgbClr val="000000"/>
                </a:solidFill>
                <a:latin typeface="Consolas"/>
              </a:rPr>
              <a:t>-&gt;getValue();</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$config = $this-&gt;getConfig();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    </a:t>
            </a:r>
            <a:r>
              <a:rPr b="1" lang="en-US" sz="1100" spc="-1" strike="noStrike">
                <a:solidFill>
                  <a:srgbClr val="7f0055"/>
                </a:solidFill>
                <a:latin typeface="Consolas"/>
              </a:rPr>
              <a:t>if </a:t>
            </a:r>
            <a:r>
              <a:rPr b="1" lang="en-US" sz="1100" spc="-1" strike="noStrike">
                <a:solidFill>
                  <a:srgbClr val="000000"/>
                </a:solidFill>
                <a:latin typeface="Consolas"/>
              </a:rPr>
              <a:t>(</a:t>
            </a:r>
            <a:r>
              <a:rPr b="1" lang="en-US" sz="1100" spc="-1" strike="noStrike">
                <a:solidFill>
                  <a:srgbClr val="7f0055"/>
                </a:solidFill>
                <a:latin typeface="Consolas"/>
              </a:rPr>
              <a:t>isset</a:t>
            </a:r>
            <a:r>
              <a:rPr b="1" lang="en-US" sz="1100" spc="-1" strike="noStrike">
                <a:solidFill>
                  <a:srgbClr val="000000"/>
                </a:solidFill>
                <a:latin typeface="Consolas"/>
              </a:rPr>
              <a:t>($config[</a:t>
            </a:r>
            <a:r>
              <a:rPr b="1" lang="en-US" sz="1100" spc="-1" strike="noStrike">
                <a:solidFill>
                  <a:srgbClr val="0000c0"/>
                </a:solidFill>
                <a:latin typeface="Consolas"/>
              </a:rPr>
              <a:t>'model'</a:t>
            </a:r>
            <a:r>
              <a:rPr b="1" lang="en-US" sz="1100" spc="-1" strike="noStrike">
                <a:solidFill>
                  <a:srgbClr val="000000"/>
                </a:solidFill>
                <a:latin typeface="Consolas"/>
              </a:rPr>
              <a:t>]) &amp;&amp; $config[</a:t>
            </a:r>
            <a:r>
              <a:rPr b="1" lang="en-US" sz="1100" spc="-1" strike="noStrike">
                <a:solidFill>
                  <a:srgbClr val="0000c0"/>
                </a:solidFill>
                <a:latin typeface="Consolas"/>
              </a:rPr>
              <a:t>'model'</a:t>
            </a:r>
            <a:r>
              <a:rPr b="1" lang="en-US" sz="1100" spc="-1" strike="noStrike">
                <a:solidFill>
                  <a:srgbClr val="000000"/>
                </a:solidFill>
                <a:latin typeface="Consolas"/>
              </a:rPr>
              <a:t>] </a:t>
            </a:r>
            <a:r>
              <a:rPr b="1" lang="en-US" sz="1100" spc="-1" strike="noStrike">
                <a:solidFill>
                  <a:srgbClr val="7f0055"/>
                </a:solidFill>
                <a:latin typeface="Consolas"/>
              </a:rPr>
              <a:t>instanceof </a:t>
            </a:r>
            <a:r>
              <a:rPr b="1" lang="en-US" sz="1100" spc="-1" strike="noStrike">
                <a:solidFill>
                  <a:srgbClr val="000000"/>
                </a:solidFill>
                <a:latin typeface="Consolas"/>
              </a:rPr>
              <a:t>DBActiveRecord)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en-US" sz="1100" spc="-1" strike="noStrike">
                <a:solidFill>
                  <a:srgbClr val="000000"/>
                </a:solidFill>
                <a:latin typeface="Consolas"/>
              </a:rPr>
              <a:t>       </a:t>
            </a:r>
            <a:r>
              <a:rPr b="1" lang="en-US" sz="1100" spc="-1" strike="noStrike">
                <a:solidFill>
                  <a:srgbClr val="7f0055"/>
                </a:solidFill>
                <a:latin typeface="Consolas"/>
              </a:rPr>
              <a:t>if </a:t>
            </a:r>
            <a:r>
              <a:rPr b="1" lang="en-US" sz="1100" spc="-1" strike="noStrike">
                <a:solidFill>
                  <a:srgbClr val="000000"/>
                </a:solidFill>
                <a:latin typeface="Consolas"/>
              </a:rPr>
              <a:t>($config[</a:t>
            </a:r>
            <a:r>
              <a:rPr b="1" lang="en-US" sz="1100" spc="-1" strike="noStrike">
                <a:solidFill>
                  <a:srgbClr val="0000c0"/>
                </a:solidFill>
                <a:latin typeface="Consolas"/>
              </a:rPr>
              <a:t>'model'</a:t>
            </a:r>
            <a:r>
              <a:rPr b="1" lang="en-US" sz="1100" spc="-1" strike="noStrike">
                <a:solidFill>
                  <a:srgbClr val="000000"/>
                </a:solidFill>
                <a:latin typeface="Consolas"/>
              </a:rPr>
              <a:t>]-&gt;isKeyUsed($value))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return false</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 </a:t>
            </a:r>
            <a:r>
              <a:rPr b="1" lang="fr-FR" sz="1100" spc="-1" strike="noStrike">
                <a:solidFill>
                  <a:srgbClr val="7f0055"/>
                </a:solidFill>
                <a:latin typeface="Consolas"/>
              </a:rPr>
              <a:t>else </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1" lang="fr-FR" sz="1100" spc="-1" strike="noStrike">
                <a:solidFill>
                  <a:srgbClr val="7f0055"/>
                </a:solidFill>
                <a:latin typeface="Consolas"/>
              </a:rPr>
              <a:t>           </a:t>
            </a:r>
            <a:r>
              <a:rPr b="1" lang="fr-FR" sz="1100" spc="-1" strike="noStrike">
                <a:solidFill>
                  <a:srgbClr val="7f0055"/>
                </a:solidFill>
                <a:latin typeface="Consolas"/>
              </a:rPr>
              <a:t>return true</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 </a:t>
            </a:r>
            <a:r>
              <a:rPr b="1" lang="fr-FR" sz="1100" spc="-1" strike="noStrike">
                <a:solidFill>
                  <a:srgbClr val="7f0055"/>
                </a:solidFill>
                <a:latin typeface="Consolas"/>
              </a:rPr>
              <a:t>else </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1" lang="fr-FR" sz="1100" spc="-1" strike="noStrike">
                <a:solidFill>
                  <a:srgbClr val="7f0055"/>
                </a:solidFill>
                <a:latin typeface="Consolas"/>
              </a:rPr>
              <a:t>return false</a:t>
            </a:r>
            <a:r>
              <a:rPr b="1"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 </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  </a:t>
            </a: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r>
              <a:rPr b="0" lang="fr-FR" sz="1100" spc="-1" strike="noStrike">
                <a:solidFill>
                  <a:srgbClr val="000000"/>
                </a:solidFill>
                <a:latin typeface="Consolas"/>
              </a:rPr>
              <a:t>}</a:t>
            </a:r>
            <a:endParaRPr b="0" lang="en-US" sz="1100" spc="-1" strike="noStrike">
              <a:solidFill>
                <a:srgbClr val="000000"/>
              </a:solidFill>
              <a:latin typeface="Gill Sans MT"/>
            </a:endParaRPr>
          </a:p>
          <a:p>
            <a:pPr marL="274320" indent="-273960">
              <a:lnSpc>
                <a:spcPct val="100000"/>
              </a:lnSpc>
              <a:spcBef>
                <a:spcPts val="601"/>
              </a:spcBef>
              <a:tabLst>
                <a:tab algn="l" pos="0"/>
              </a:tabLst>
            </a:pPr>
            <a:endParaRPr b="0" lang="en-US" sz="1100" spc="-1" strike="noStrike">
              <a:solidFill>
                <a:srgbClr val="000000"/>
              </a:solidFill>
              <a:latin typeface="Gill Sans MT"/>
            </a:endParaRPr>
          </a:p>
        </p:txBody>
      </p:sp>
      <p:sp>
        <p:nvSpPr>
          <p:cNvPr id="266" name="ZoneTexte 5"/>
          <p:cNvSpPr/>
          <p:nvPr/>
        </p:nvSpPr>
        <p:spPr>
          <a:xfrm>
            <a:off x="2411640" y="4365000"/>
            <a:ext cx="6660000" cy="1915560"/>
          </a:xfrm>
          <a:prstGeom prst="rect">
            <a:avLst/>
          </a:prstGeom>
          <a:solidFill>
            <a:srgbClr val="ffffff"/>
          </a:solidFill>
          <a:ln>
            <a:solidFill>
              <a:srgbClr val="727ca3"/>
            </a:solidFill>
            <a:round/>
          </a:ln>
        </p:spPr>
        <p:style>
          <a:lnRef idx="2">
            <a:schemeClr val="accent1"/>
          </a:lnRef>
          <a:fillRef idx="1">
            <a:schemeClr val="lt1"/>
          </a:fillRef>
          <a:effectRef idx="0">
            <a:schemeClr val="accent1"/>
          </a:effectRef>
          <a:fontRef idx="minor"/>
        </p:style>
        <p:txBody>
          <a:bodyPr lIns="90000" rIns="90000" tIns="45000" bIns="45000">
            <a:spAutoFit/>
          </a:bodyPr>
          <a:p>
            <a:pPr>
              <a:lnSpc>
                <a:spcPct val="100000"/>
              </a:lnSpc>
            </a:pPr>
            <a:r>
              <a:rPr b="0" lang="fr-FR" sz="1200" spc="-1" strike="noStrike">
                <a:solidFill>
                  <a:srgbClr val="557f5f"/>
                </a:solidFill>
                <a:highlight>
                  <a:srgbClr val="e8f2fe"/>
                </a:highlight>
                <a:latin typeface="Consolas"/>
              </a:rPr>
              <a:t>	</a:t>
            </a:r>
            <a:r>
              <a:rPr b="1" lang="fr-FR" sz="1200" spc="-1" strike="noStrike">
                <a:solidFill>
                  <a:srgbClr val="ff0000"/>
                </a:solidFill>
                <a:highlight>
                  <a:srgbClr val="e8f2fe"/>
                </a:highlight>
                <a:latin typeface="Consolas"/>
              </a:rPr>
              <a:t>… </a:t>
            </a:r>
            <a:r>
              <a:rPr b="1" lang="fr-FR" sz="1200" spc="-1" strike="noStrike">
                <a:solidFill>
                  <a:srgbClr val="ff0000"/>
                </a:solidFill>
                <a:highlight>
                  <a:srgbClr val="e8f2fe"/>
                </a:highlight>
                <a:latin typeface="Consolas"/>
              </a:rPr>
              <a:t>dans votre code de génération d’un formulaire …</a:t>
            </a:r>
            <a:endParaRPr b="0" lang="fr-FR" sz="1200" spc="-1" strike="noStrike">
              <a:latin typeface="Arial"/>
            </a:endParaRPr>
          </a:p>
          <a:p>
            <a:pPr>
              <a:lnSpc>
                <a:spcPct val="100000"/>
              </a:lnSpc>
            </a:pPr>
            <a:r>
              <a:rPr b="0" lang="fr-FR" sz="1200" spc="-1" strike="noStrike">
                <a:solidFill>
                  <a:srgbClr val="557f5f"/>
                </a:solidFill>
                <a:highlight>
                  <a:srgbClr val="e8f2fe"/>
                </a:highlight>
                <a:latin typeface="Consolas"/>
              </a:rPr>
              <a:t>// déclaration d'un nouveau "rule" pour vérifier l'unicité d'une donnée dans  </a:t>
            </a:r>
            <a:endParaRPr b="0" lang="fr-FR" sz="1200" spc="-1" strike="noStrike">
              <a:latin typeface="Arial"/>
            </a:endParaRPr>
          </a:p>
          <a:p>
            <a:pPr>
              <a:lnSpc>
                <a:spcPct val="100000"/>
              </a:lnSpc>
            </a:pPr>
            <a:r>
              <a:rPr b="0" lang="fr-FR" sz="1200" spc="-1" strike="noStrike">
                <a:solidFill>
                  <a:srgbClr val="557f5f"/>
                </a:solidFill>
                <a:highlight>
                  <a:srgbClr val="e8f2fe"/>
                </a:highlight>
                <a:latin typeface="Consolas"/>
              </a:rPr>
              <a:t>// le formulaire en cours de traitement </a:t>
            </a:r>
            <a:endParaRPr b="0" lang="fr-FR" sz="1200" spc="-1" strike="noStrike">
              <a:latin typeface="Arial"/>
            </a:endParaRPr>
          </a:p>
          <a:p>
            <a:pPr>
              <a:lnSpc>
                <a:spcPct val="100000"/>
              </a:lnSpc>
            </a:pPr>
            <a:r>
              <a:rPr b="0" lang="fr-FR" sz="1200" spc="-1" strike="noStrike">
                <a:solidFill>
                  <a:srgbClr val="000000"/>
                </a:solidFill>
                <a:highlight>
                  <a:srgbClr val="e8f2fe"/>
                </a:highlight>
                <a:latin typeface="Consolas"/>
              </a:rPr>
              <a:t>HTML_QuickForm2_Factory::</a:t>
            </a:r>
            <a:r>
              <a:rPr b="0" i="1" lang="fr-FR" sz="1200" spc="-1" strike="noStrike">
                <a:solidFill>
                  <a:srgbClr val="000000"/>
                </a:solidFill>
                <a:highlight>
                  <a:srgbClr val="e8f2fe"/>
                </a:highlight>
                <a:latin typeface="Consolas"/>
              </a:rPr>
              <a:t>registerRule(</a:t>
            </a:r>
            <a:r>
              <a:rPr b="0" i="1" lang="fr-FR" sz="1200" spc="-1" strike="noStrike">
                <a:solidFill>
                  <a:srgbClr val="0000c0"/>
                </a:solidFill>
                <a:highlight>
                  <a:srgbClr val="e8f2fe"/>
                </a:highlight>
                <a:latin typeface="Consolas"/>
              </a:rPr>
              <a:t>'crud_key_used'</a:t>
            </a:r>
            <a:r>
              <a:rPr b="0" i="1" lang="fr-FR" sz="1200" spc="-1" strike="noStrike">
                <a:solidFill>
                  <a:srgbClr val="000000"/>
                </a:solidFill>
                <a:highlight>
                  <a:srgbClr val="e8f2fe"/>
                </a:highlight>
                <a:latin typeface="Consolas"/>
              </a:rPr>
              <a:t>, </a:t>
            </a:r>
            <a:endParaRPr b="0" lang="fr-FR" sz="1200" spc="-1" strike="noStrike">
              <a:latin typeface="Arial"/>
            </a:endParaRPr>
          </a:p>
          <a:p>
            <a:pPr>
              <a:lnSpc>
                <a:spcPct val="100000"/>
              </a:lnSpc>
            </a:pPr>
            <a:r>
              <a:rPr b="0" i="1" lang="fr-FR" sz="1200" spc="-1" strike="noStrike">
                <a:solidFill>
                  <a:srgbClr val="000000"/>
                </a:solidFill>
                <a:highlight>
                  <a:srgbClr val="e8f2fe"/>
                </a:highlight>
                <a:latin typeface="Consolas"/>
              </a:rPr>
              <a:t>       </a:t>
            </a:r>
            <a:r>
              <a:rPr b="0" i="1" lang="fr-FR" sz="1200" spc="-1" strike="noStrike">
                <a:solidFill>
                  <a:srgbClr val="0000c0"/>
                </a:solidFill>
                <a:highlight>
                  <a:srgbClr val="e8f2fe"/>
                </a:highlight>
                <a:latin typeface="Consolas"/>
              </a:rPr>
              <a:t>'HTML_QuickForm2_Rule_UniqueKey'</a:t>
            </a:r>
            <a:r>
              <a:rPr b="0" i="1" lang="fr-FR" sz="1200" spc="-1" strike="noStrike">
                <a:solidFill>
                  <a:srgbClr val="000000"/>
                </a:solidFill>
                <a:highlight>
                  <a:srgbClr val="e8f2fe"/>
                </a:highlight>
                <a:latin typeface="Consolas"/>
              </a:rPr>
              <a:t>);</a:t>
            </a:r>
            <a:endParaRPr b="0" lang="fr-FR" sz="1200" spc="-1" strike="noStrike">
              <a:latin typeface="Arial"/>
            </a:endParaRPr>
          </a:p>
          <a:p>
            <a:pPr>
              <a:lnSpc>
                <a:spcPct val="100000"/>
              </a:lnSpc>
            </a:pPr>
            <a:r>
              <a:rPr b="1" lang="fr-FR" sz="1200" spc="-1" strike="noStrike">
                <a:solidFill>
                  <a:srgbClr val="ff0000"/>
                </a:solidFill>
                <a:highlight>
                  <a:srgbClr val="e8f2fe"/>
                </a:highlight>
                <a:latin typeface="Consolas"/>
              </a:rPr>
              <a:t>	</a:t>
            </a:r>
            <a:r>
              <a:rPr b="1" lang="fr-FR" sz="1200" spc="-1" strike="noStrike">
                <a:solidFill>
                  <a:srgbClr val="ff0000"/>
                </a:solidFill>
                <a:highlight>
                  <a:srgbClr val="e8f2fe"/>
                </a:highlight>
                <a:latin typeface="Consolas"/>
              </a:rPr>
              <a:t>… </a:t>
            </a:r>
            <a:r>
              <a:rPr b="1" lang="fr-FR" sz="1200" spc="-1" strike="noStrike">
                <a:solidFill>
                  <a:srgbClr val="ff0000"/>
                </a:solidFill>
                <a:highlight>
                  <a:srgbClr val="e8f2fe"/>
                </a:highlight>
                <a:latin typeface="Consolas"/>
              </a:rPr>
              <a:t>plus loin, après avoir instancié votre champ de saisie …</a:t>
            </a:r>
            <a:endParaRPr b="0" lang="fr-FR" sz="1200" spc="-1" strike="noStrike">
              <a:latin typeface="Arial"/>
            </a:endParaRPr>
          </a:p>
          <a:p>
            <a:pPr>
              <a:lnSpc>
                <a:spcPct val="100000"/>
              </a:lnSpc>
            </a:pPr>
            <a:r>
              <a:rPr b="0" lang="fr-FR" sz="1200" spc="-1" strike="noStrike">
                <a:solidFill>
                  <a:srgbClr val="557f5f"/>
                </a:solidFill>
                <a:highlight>
                  <a:srgbClr val="e8f2fe"/>
                </a:highlight>
                <a:latin typeface="Consolas"/>
              </a:rPr>
              <a:t>// affectation du nouveau "rule" à un champ du formulaire</a:t>
            </a:r>
            <a:endParaRPr b="0" lang="fr-FR" sz="1200" spc="-1" strike="noStrike">
              <a:latin typeface="Arial"/>
            </a:endParaRPr>
          </a:p>
          <a:p>
            <a:pPr>
              <a:lnSpc>
                <a:spcPct val="100000"/>
              </a:lnSpc>
            </a:pPr>
            <a:r>
              <a:rPr b="0" lang="fr-FR" sz="1200" spc="-1" strike="noStrike">
                <a:solidFill>
                  <a:srgbClr val="000000"/>
                </a:solidFill>
                <a:highlight>
                  <a:srgbClr val="e8f2fe"/>
                </a:highlight>
                <a:latin typeface="Consolas"/>
              </a:rPr>
              <a:t>$element_form-&gt;addRule(</a:t>
            </a:r>
            <a:r>
              <a:rPr b="0" lang="fr-FR" sz="1200" spc="-1" strike="noStrike">
                <a:solidFill>
                  <a:srgbClr val="0000c0"/>
                </a:solidFill>
                <a:highlight>
                  <a:srgbClr val="e8f2fe"/>
                </a:highlight>
                <a:latin typeface="Consolas"/>
              </a:rPr>
              <a:t>'crud_key_used'</a:t>
            </a:r>
            <a:r>
              <a:rPr b="0" lang="fr-FR" sz="1200" spc="-1" strike="noStrike">
                <a:solidFill>
                  <a:srgbClr val="000000"/>
                </a:solidFill>
                <a:highlight>
                  <a:srgbClr val="e8f2fe"/>
                </a:highlight>
                <a:latin typeface="Consolas"/>
              </a:rPr>
              <a:t>, </a:t>
            </a:r>
            <a:r>
              <a:rPr b="0" lang="fr-FR" sz="1200" spc="-1" strike="noStrike">
                <a:solidFill>
                  <a:srgbClr val="0000c0"/>
                </a:solidFill>
                <a:highlight>
                  <a:srgbClr val="e8f2fe"/>
                </a:highlight>
                <a:latin typeface="Consolas"/>
              </a:rPr>
              <a:t>'Cette valeur est déjà utilisée'</a:t>
            </a:r>
            <a:r>
              <a:rPr b="0" lang="fr-FR" sz="1200" spc="-1" strike="noStrike">
                <a:solidFill>
                  <a:srgbClr val="000000"/>
                </a:solidFill>
                <a:highlight>
                  <a:srgbClr val="e8f2fe"/>
                </a:highlight>
                <a:latin typeface="Consolas"/>
              </a:rPr>
              <a:t>,</a:t>
            </a:r>
            <a:endParaRPr b="0" lang="fr-FR" sz="1200" spc="-1" strike="noStrike">
              <a:latin typeface="Arial"/>
            </a:endParaRPr>
          </a:p>
          <a:p>
            <a:pPr>
              <a:lnSpc>
                <a:spcPct val="100000"/>
              </a:lnSpc>
            </a:pPr>
            <a:r>
              <a:rPr b="0" lang="fr-FR" sz="1200" spc="-1" strike="noStrike">
                <a:solidFill>
                  <a:srgbClr val="000000"/>
                </a:solidFill>
                <a:highlight>
                  <a:srgbClr val="e8f2fe"/>
                </a:highlight>
                <a:latin typeface="Consolas"/>
              </a:rPr>
              <a:t>       </a:t>
            </a:r>
            <a:r>
              <a:rPr b="1" lang="fr-FR" sz="1200" spc="-1" strike="noStrike">
                <a:solidFill>
                  <a:srgbClr val="7f0055"/>
                </a:solidFill>
                <a:highlight>
                  <a:srgbClr val="e8f2fe"/>
                </a:highlight>
                <a:latin typeface="Consolas"/>
              </a:rPr>
              <a:t>array</a:t>
            </a:r>
            <a:r>
              <a:rPr b="1" lang="fr-FR" sz="1200" spc="-1" strike="noStrike">
                <a:solidFill>
                  <a:srgbClr val="000000"/>
                </a:solidFill>
                <a:highlight>
                  <a:srgbClr val="e8f2fe"/>
                </a:highlight>
                <a:latin typeface="Consolas"/>
              </a:rPr>
              <a:t>(</a:t>
            </a:r>
            <a:r>
              <a:rPr b="1" lang="fr-FR" sz="1200" spc="-1" strike="noStrike">
                <a:solidFill>
                  <a:srgbClr val="0000c0"/>
                </a:solidFill>
                <a:highlight>
                  <a:srgbClr val="e8f2fe"/>
                </a:highlight>
                <a:latin typeface="Consolas"/>
              </a:rPr>
              <a:t>'model'</a:t>
            </a:r>
            <a:r>
              <a:rPr b="1" lang="fr-FR" sz="1200" spc="-1" strike="noStrike">
                <a:solidFill>
                  <a:srgbClr val="000000"/>
                </a:solidFill>
                <a:highlight>
                  <a:srgbClr val="e8f2fe"/>
                </a:highlight>
                <a:latin typeface="Consolas"/>
              </a:rPr>
              <a:t>=&gt; $this-&gt;</a:t>
            </a:r>
            <a:r>
              <a:rPr b="1" lang="fr-FR" sz="1200" spc="-1" strike="noStrike">
                <a:solidFill>
                  <a:srgbClr val="0000c0"/>
                </a:solidFill>
                <a:highlight>
                  <a:srgbClr val="e8f2fe"/>
                </a:highlight>
                <a:latin typeface="Consolas"/>
              </a:rPr>
              <a:t>model_item</a:t>
            </a:r>
            <a:r>
              <a:rPr b="1" lang="fr-FR" sz="1200" spc="-1" strike="noStrike">
                <a:solidFill>
                  <a:srgbClr val="000000"/>
                </a:solidFill>
                <a:highlight>
                  <a:srgbClr val="e8f2fe"/>
                </a:highlight>
                <a:latin typeface="Consolas"/>
              </a:rPr>
              <a:t>));</a:t>
            </a:r>
            <a:endParaRPr b="0" lang="fr-FR" sz="1200" spc="-1" strike="noStrike">
              <a:latin typeface="Arial"/>
            </a:endParaRPr>
          </a:p>
          <a:p>
            <a:pPr>
              <a:lnSpc>
                <a:spcPct val="100000"/>
              </a:lnSpc>
            </a:pP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PEAR::HTML_Quickform2</a:t>
            </a:r>
            <a:endParaRPr b="0" lang="en-US" sz="2400" spc="-1" strike="noStrike">
              <a:solidFill>
                <a:srgbClr val="000000"/>
              </a:solidFill>
              <a:latin typeface="Gill Sans MT"/>
            </a:endParaRPr>
          </a:p>
        </p:txBody>
      </p:sp>
      <p:sp>
        <p:nvSpPr>
          <p:cNvPr id="268"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914F3499-B05B-44DB-AE50-01C72D8DE704}" type="slidenum">
              <a:rPr b="0" lang="en-US" sz="1400" spc="-1" strike="noStrike">
                <a:solidFill>
                  <a:srgbClr val="464653"/>
                </a:solidFill>
                <a:latin typeface="Gill Sans MT"/>
              </a:rPr>
              <a:t>21</a:t>
            </a:fld>
            <a:endParaRPr b="0" lang="fr-FR" sz="1400" spc="-1" strike="noStrike">
              <a:latin typeface="Times New Roman"/>
            </a:endParaRPr>
          </a:p>
        </p:txBody>
      </p:sp>
      <p:sp>
        <p:nvSpPr>
          <p:cNvPr id="269" name="Espace réservé du contenu 4"/>
          <p:cNvSpPr txBox="1"/>
          <p:nvPr/>
        </p:nvSpPr>
        <p:spPr>
          <a:xfrm>
            <a:off x="457200" y="1219320"/>
            <a:ext cx="8229240" cy="4937400"/>
          </a:xfrm>
          <a:prstGeom prst="rect">
            <a:avLst/>
          </a:prstGeom>
          <a:noFill/>
          <a:ln w="0">
            <a:noFill/>
          </a:ln>
        </p:spPr>
        <p:txBody>
          <a:bodyPr lIns="90000" rIns="90000" tIns="45000" bIns="45000">
            <a:noAutofit/>
          </a:bodyPr>
          <a:p>
            <a:pPr marL="274320" indent="-273960">
              <a:lnSpc>
                <a:spcPct val="100000"/>
              </a:lnSpc>
              <a:spcBef>
                <a:spcPts val="601"/>
              </a:spcBef>
              <a:tabLst>
                <a:tab algn="l" pos="0"/>
              </a:tabLst>
            </a:pPr>
            <a:r>
              <a:rPr b="0" lang="fr-FR" sz="1900" spc="-1" strike="noStrike">
                <a:solidFill>
                  <a:srgbClr val="000000"/>
                </a:solidFill>
                <a:latin typeface="Gill Sans MT"/>
              </a:rPr>
              <a:t>Pourquoi j’aime bien HTML_Quickform2 :</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Projet écrit en PHP 5, code de bonne qualité, lisible et maintenable (si besoin) </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Support par email – en anglais – très réactif  (j’ai testé pour vous),</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Système de filtres et de règles de validation (« rules ») simple et puissant </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Possibilité de créer facilement des « rules » spécifiques pour traiter des problématiques « métier »</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Double système de validation des formulaires possible (côté serveur en PHP et côté poste client en JavaScript), mais je recommande de n’utiliser que la validation côté serveur</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Possibilité d’effectuer des contrôles conditionnels (selon la valeur de certains champs du formulaire (cf. « chaining the rules » dans la documentation en ligne).</a:t>
            </a:r>
            <a:endParaRPr b="0" lang="en-US" sz="19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1900" spc="-1" strike="noStrike">
                <a:solidFill>
                  <a:srgbClr val="000000"/>
                </a:solidFill>
                <a:latin typeface="Gill Sans MT"/>
              </a:rPr>
              <a:t>Possibilité d’exporter le formulaire généré sous forme de tableau PHP, pour en personnaliser plus facilement l’affichage (ce n’était pas possible avec l’ancien HTLM_Quickform).</a:t>
            </a:r>
            <a:endParaRPr b="0" lang="en-US" sz="19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itre 5"/>
          <p:cNvSpPr txBox="1"/>
          <p:nvPr/>
        </p:nvSpPr>
        <p:spPr>
          <a:xfrm>
            <a:off x="1219320" y="2971800"/>
            <a:ext cx="6857640" cy="1066320"/>
          </a:xfrm>
          <a:prstGeom prst="rect">
            <a:avLst/>
          </a:prstGeom>
          <a:noFill/>
          <a:ln w="0">
            <a:noFill/>
          </a:ln>
        </p:spPr>
        <p:txBody>
          <a:bodyPr lIns="90000" rIns="90000" tIns="45000" bIns="45000">
            <a:noAutofit/>
          </a:bodyPr>
          <a:p>
            <a:pPr algn="r">
              <a:lnSpc>
                <a:spcPct val="100000"/>
              </a:lnSpc>
            </a:pPr>
            <a:r>
              <a:rPr b="0" lang="fr-FR" sz="3200" spc="-1" strike="noStrike">
                <a:solidFill>
                  <a:srgbClr val="464653"/>
                </a:solidFill>
                <a:latin typeface="Bookman Old Style"/>
              </a:rPr>
              <a:t>La validation de formulaire côté « poste client »</a:t>
            </a:r>
            <a:endParaRPr b="0" lang="en-US" sz="3200" spc="-1" strike="noStrike">
              <a:solidFill>
                <a:srgbClr val="000000"/>
              </a:solidFill>
              <a:latin typeface="Gill Sans MT"/>
            </a:endParaRPr>
          </a:p>
        </p:txBody>
      </p:sp>
      <p:sp>
        <p:nvSpPr>
          <p:cNvPr id="271" name="Espace réservé du texte 6"/>
          <p:cNvSpPr txBox="1"/>
          <p:nvPr/>
        </p:nvSpPr>
        <p:spPr>
          <a:xfrm>
            <a:off x="1295280" y="4267080"/>
            <a:ext cx="6781320" cy="1142640"/>
          </a:xfrm>
          <a:prstGeom prst="rect">
            <a:avLst/>
          </a:prstGeom>
          <a:noFill/>
          <a:ln w="0">
            <a:noFill/>
          </a:ln>
        </p:spPr>
        <p:txBody>
          <a:bodyPr lIns="90000" rIns="90000" tIns="45000" bIns="45000">
            <a:normAutofit/>
          </a:bodyPr>
          <a:p>
            <a:pPr algn="r">
              <a:lnSpc>
                <a:spcPct val="100000"/>
              </a:lnSpc>
              <a:spcBef>
                <a:spcPts val="601"/>
              </a:spcBef>
              <a:tabLst>
                <a:tab algn="l" pos="0"/>
              </a:tabLst>
            </a:pPr>
            <a:r>
              <a:rPr b="0" lang="fr-FR" sz="3600" spc="-1" strike="noStrike">
                <a:solidFill>
                  <a:srgbClr val="595959"/>
                </a:solidFill>
                <a:latin typeface="Gill Sans MT"/>
              </a:rPr>
              <a:t>…</a:t>
            </a:r>
            <a:r>
              <a:rPr b="0" lang="fr-FR" sz="3600" spc="-1" strike="noStrike">
                <a:solidFill>
                  <a:srgbClr val="595959"/>
                </a:solidFill>
                <a:latin typeface="Gill Sans MT"/>
              </a:rPr>
              <a:t>du bon usage de jQuery</a:t>
            </a:r>
            <a:endParaRPr b="0" lang="en-US" sz="3600" spc="-1" strike="noStrike">
              <a:solidFill>
                <a:srgbClr val="000000"/>
              </a:solidFill>
              <a:latin typeface="Gill Sans MT"/>
            </a:endParaRPr>
          </a:p>
        </p:txBody>
      </p:sp>
      <p:sp>
        <p:nvSpPr>
          <p:cNvPr id="272" name="Espace réservé du numéro de diapositive 3"/>
          <p:cNvSpPr txBox="1"/>
          <p:nvPr/>
        </p:nvSpPr>
        <p:spPr>
          <a:xfrm>
            <a:off x="1069920" y="6355080"/>
            <a:ext cx="1520640" cy="365400"/>
          </a:xfrm>
          <a:prstGeom prst="rect">
            <a:avLst/>
          </a:prstGeom>
          <a:noFill/>
          <a:ln w="0">
            <a:noFill/>
          </a:ln>
        </p:spPr>
        <p:txBody>
          <a:bodyPr lIns="90000" rIns="90000" tIns="45000" bIns="45000">
            <a:noAutofit/>
          </a:bodyPr>
          <a:p>
            <a:pPr>
              <a:lnSpc>
                <a:spcPct val="100000"/>
              </a:lnSpc>
            </a:pPr>
            <a:fld id="{EF562B73-076A-4380-B72E-F48819BDC178}" type="slidenum">
              <a:rPr b="0" lang="en-US" sz="1400" spc="-1" strike="noStrike">
                <a:solidFill>
                  <a:srgbClr val="464653"/>
                </a:solidFill>
                <a:latin typeface="Gill Sans MT"/>
              </a:rPr>
              <a:t>22</a:t>
            </a:fld>
            <a:endParaRPr b="0" lang="fr-FR" sz="14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Validation de formulaire côté poste client</a:t>
            </a:r>
            <a:endParaRPr b="0" lang="en-US" sz="2400" spc="-1" strike="noStrike">
              <a:solidFill>
                <a:srgbClr val="000000"/>
              </a:solidFill>
              <a:latin typeface="Gill Sans MT"/>
            </a:endParaRPr>
          </a:p>
        </p:txBody>
      </p:sp>
      <p:sp>
        <p:nvSpPr>
          <p:cNvPr id="27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F09CC4B0-F6B3-4281-ABCB-2918EE8AE167}" type="slidenum">
              <a:rPr b="0" lang="en-US" sz="1400" spc="-1" strike="noStrike">
                <a:solidFill>
                  <a:srgbClr val="464653"/>
                </a:solidFill>
                <a:latin typeface="Gill Sans MT"/>
              </a:rPr>
              <a:t>23</a:t>
            </a:fld>
            <a:endParaRPr b="0" lang="fr-FR" sz="1400" spc="-1" strike="noStrike">
              <a:latin typeface="Times New Roman"/>
            </a:endParaRPr>
          </a:p>
        </p:txBody>
      </p:sp>
      <p:sp>
        <p:nvSpPr>
          <p:cNvPr id="275" name="Espace réservé du contenu 4"/>
          <p:cNvSpPr txBox="1"/>
          <p:nvPr/>
        </p:nvSpPr>
        <p:spPr>
          <a:xfrm>
            <a:off x="457200" y="1219320"/>
            <a:ext cx="8229240" cy="4937400"/>
          </a:xfrm>
          <a:prstGeom prst="rect">
            <a:avLst/>
          </a:prstGeom>
          <a:noFill/>
          <a:ln w="0">
            <a:noFill/>
          </a:ln>
        </p:spPr>
        <p:txBody>
          <a:bodyPr lIns="90000" rIns="90000" tIns="45000" bIns="45000">
            <a:normAutofit fontScale="73000"/>
          </a:bodyPr>
          <a:p>
            <a:pPr marL="274320" indent="-273960" algn="ctr">
              <a:lnSpc>
                <a:spcPct val="100000"/>
              </a:lnSpc>
              <a:spcBef>
                <a:spcPts val="601"/>
              </a:spcBef>
              <a:tabLst>
                <a:tab algn="l" pos="0"/>
              </a:tabLst>
            </a:pPr>
            <a:endParaRPr b="0" lang="en-US" sz="2600" spc="-1" strike="noStrike">
              <a:solidFill>
                <a:srgbClr val="000000"/>
              </a:solidFill>
              <a:latin typeface="Gill Sans MT"/>
            </a:endParaRPr>
          </a:p>
          <a:p>
            <a:pPr marL="274320" indent="-273960" algn="ctr">
              <a:lnSpc>
                <a:spcPct val="100000"/>
              </a:lnSpc>
              <a:spcBef>
                <a:spcPts val="601"/>
              </a:spcBef>
              <a:tabLst>
                <a:tab algn="l" pos="0"/>
              </a:tabLst>
            </a:pPr>
            <a:r>
              <a:rPr b="0" lang="fr-FR" sz="3600" spc="-1" strike="noStrike">
                <a:solidFill>
                  <a:srgbClr val="ff0000"/>
                </a:solidFill>
                <a:latin typeface="Gill Sans MT"/>
              </a:rPr>
              <a:t>AVERTISSEMENT</a:t>
            </a:r>
            <a:endParaRPr b="0" lang="en-US" sz="3600" spc="-1" strike="noStrike">
              <a:solidFill>
                <a:srgbClr val="000000"/>
              </a:solidFill>
              <a:latin typeface="Gill Sans MT"/>
            </a:endParaRPr>
          </a:p>
          <a:p>
            <a:pPr marL="274320" indent="-273960">
              <a:lnSpc>
                <a:spcPct val="100000"/>
              </a:lnSpc>
              <a:spcBef>
                <a:spcPts val="601"/>
              </a:spcBef>
              <a:tabLst>
                <a:tab algn="l" pos="0"/>
              </a:tabLst>
            </a:pPr>
            <a:endParaRPr b="0" lang="en-US" sz="3600" spc="-1" strike="noStrike">
              <a:solidFill>
                <a:srgbClr val="000000"/>
              </a:solidFill>
              <a:latin typeface="Gill Sans MT"/>
            </a:endParaRPr>
          </a:p>
          <a:p>
            <a:pPr marL="274320" indent="-273960" algn="just">
              <a:lnSpc>
                <a:spcPct val="100000"/>
              </a:lnSpc>
              <a:spcBef>
                <a:spcPts val="601"/>
              </a:spcBef>
              <a:tabLst>
                <a:tab algn="l" pos="0"/>
              </a:tabLst>
            </a:pPr>
            <a:r>
              <a:rPr b="0" lang="fr-FR" sz="2800" spc="-1" strike="noStrike">
                <a:solidFill>
                  <a:srgbClr val="000000"/>
                </a:solidFill>
                <a:latin typeface="Gill Sans MT"/>
              </a:rPr>
              <a:t>Si vous décidez de mettre en œuvre des contrôles côté poste client (donc écrits en JavaScript), il est impératif que ces contrôles soient doublés par des contrôles équivalents côté serveur (en PHP). </a:t>
            </a:r>
            <a:endParaRPr b="0" lang="en-US" sz="2800" spc="-1" strike="noStrike">
              <a:solidFill>
                <a:srgbClr val="000000"/>
              </a:solidFill>
              <a:latin typeface="Gill Sans MT"/>
            </a:endParaRPr>
          </a:p>
          <a:p>
            <a:pPr marL="274320" indent="-273960" algn="just">
              <a:lnSpc>
                <a:spcPct val="100000"/>
              </a:lnSpc>
              <a:spcBef>
                <a:spcPts val="601"/>
              </a:spcBef>
              <a:tabLst>
                <a:tab algn="l" pos="0"/>
              </a:tabLst>
            </a:pPr>
            <a:r>
              <a:rPr b="0" lang="fr-FR" sz="2800" spc="-1" strike="noStrike">
                <a:solidFill>
                  <a:srgbClr val="000000"/>
                </a:solidFill>
                <a:latin typeface="Gill Sans MT"/>
              </a:rPr>
              <a:t>Seuls les contrôles effectués côté serveur peuvent permettre de garantir la qualité et la sécurité des informations transmises par les formulaires. Un formulaire validé uniquement côté poste client est susceptible de mettre en péril la sécurité de votre système d’informations.</a:t>
            </a:r>
            <a:endParaRPr b="0" lang="en-US" sz="2800" spc="-1" strike="noStrike">
              <a:solidFill>
                <a:srgbClr val="000000"/>
              </a:solidFill>
              <a:latin typeface="Gill Sans MT"/>
            </a:endParaRPr>
          </a:p>
          <a:p>
            <a:pPr>
              <a:lnSpc>
                <a:spcPct val="100000"/>
              </a:lnSpc>
              <a:spcBef>
                <a:spcPts val="601"/>
              </a:spcBef>
              <a:tabLst>
                <a:tab algn="l" pos="0"/>
              </a:tabLst>
            </a:pP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595959"/>
                </a:solidFill>
                <a:latin typeface="Bookman Old Style"/>
              </a:rPr>
              <a:t>Le framework jQuery</a:t>
            </a:r>
            <a:endParaRPr b="0" lang="en-US" sz="2400" spc="-1" strike="noStrike">
              <a:solidFill>
                <a:srgbClr val="000000"/>
              </a:solidFill>
              <a:latin typeface="Gill Sans MT"/>
            </a:endParaRPr>
          </a:p>
        </p:txBody>
      </p:sp>
      <p:sp>
        <p:nvSpPr>
          <p:cNvPr id="277"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4529D809-7ED9-4B95-B296-99B2E32D6A6B}" type="slidenum">
              <a:rPr b="0" lang="en-US" sz="1400" spc="-1" strike="noStrike">
                <a:solidFill>
                  <a:srgbClr val="464653"/>
                </a:solidFill>
                <a:latin typeface="Gill Sans MT"/>
              </a:rPr>
              <a:t>24</a:t>
            </a:fld>
            <a:endParaRPr b="0" lang="fr-FR" sz="1400" spc="-1" strike="noStrike">
              <a:latin typeface="Times New Roman"/>
            </a:endParaRPr>
          </a:p>
        </p:txBody>
      </p:sp>
      <p:sp>
        <p:nvSpPr>
          <p:cNvPr id="278"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Le framework jQuery est un framework JavaScript puissant et malgré tout simple d’emploi, qui connaît un succès mérité, tant auprès des développeurs que des webdesigners.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Couplé avec la librairie complémentaire jQueryUI, il permet de produire de nombreux effets graphiques, dont certains dédiés aux formulaires (champs de type « slider », calendriers, auto-complétion,  onglets, etc…).</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Sites officiels :</a:t>
            </a:r>
            <a:endParaRPr b="0" lang="en-US" sz="2000" spc="-1" strike="noStrike">
              <a:solidFill>
                <a:srgbClr val="000000"/>
              </a:solidFill>
              <a:latin typeface="Gill Sans MT"/>
            </a:endParaRPr>
          </a:p>
          <a:p>
            <a:pPr marL="274320" indent="-273960" algn="ctr">
              <a:lnSpc>
                <a:spcPct val="100000"/>
              </a:lnSpc>
              <a:spcBef>
                <a:spcPts val="601"/>
              </a:spcBef>
              <a:tabLst>
                <a:tab algn="l" pos="0"/>
              </a:tabLst>
            </a:pPr>
            <a:r>
              <a:rPr b="1" lang="fr-FR" sz="2000" spc="-1" strike="noStrike" u="sng">
                <a:solidFill>
                  <a:srgbClr val="b292ca"/>
                </a:solidFill>
                <a:uFillTx/>
                <a:latin typeface="Gill Sans MT"/>
                <a:hlinkClick r:id="rId1"/>
              </a:rPr>
              <a:t>http://jquery.com</a:t>
            </a:r>
            <a:r>
              <a:rPr b="1" lang="fr-FR" sz="2000" spc="-1" strike="noStrike">
                <a:solidFill>
                  <a:srgbClr val="000000"/>
                </a:solidFill>
                <a:latin typeface="Gill Sans MT"/>
              </a:rPr>
              <a:t>      </a:t>
            </a:r>
            <a:r>
              <a:rPr b="1" lang="fr-FR" sz="2000" spc="-1" strike="noStrike" u="sng">
                <a:solidFill>
                  <a:srgbClr val="b292ca"/>
                </a:solidFill>
                <a:uFillTx/>
                <a:latin typeface="Gill Sans MT"/>
                <a:hlinkClick r:id="rId2"/>
              </a:rPr>
              <a:t>http://jqueryui.com</a:t>
            </a:r>
            <a:r>
              <a:rPr b="1" lang="fr-FR" sz="2000" spc="-1" strike="noStrike">
                <a:solidFill>
                  <a:srgbClr val="000000"/>
                </a:solidFill>
                <a:latin typeface="Gill Sans MT"/>
              </a:rPr>
              <a:t> </a:t>
            </a:r>
            <a:endParaRPr b="0" lang="en-US" sz="2000" spc="-1" strike="noStrike">
              <a:solidFill>
                <a:srgbClr val="000000"/>
              </a:solidFill>
              <a:latin typeface="Gill Sans MT"/>
            </a:endParaRPr>
          </a:p>
        </p:txBody>
      </p:sp>
      <p:pic>
        <p:nvPicPr>
          <p:cNvPr id="279" name="Picture 2" descr=""/>
          <p:cNvPicPr/>
          <p:nvPr/>
        </p:nvPicPr>
        <p:blipFill>
          <a:blip r:embed="rId3"/>
          <a:srcRect l="16324" t="35069" r="36088" b="43287"/>
          <a:stretch/>
        </p:blipFill>
        <p:spPr>
          <a:xfrm>
            <a:off x="1043640" y="4437000"/>
            <a:ext cx="7036920" cy="1800000"/>
          </a:xfrm>
          <a:prstGeom prst="rect">
            <a:avLst/>
          </a:prstGeom>
          <a:ln w="9525">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Validation de formulaire côté poste client</a:t>
            </a:r>
            <a:endParaRPr b="0" lang="en-US" sz="2400" spc="-1" strike="noStrike">
              <a:solidFill>
                <a:srgbClr val="000000"/>
              </a:solidFill>
              <a:latin typeface="Gill Sans MT"/>
            </a:endParaRPr>
          </a:p>
        </p:txBody>
      </p:sp>
      <p:sp>
        <p:nvSpPr>
          <p:cNvPr id="28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33B0B6CD-3B4A-4B85-BB6C-00B9EFF5BA15}" type="slidenum">
              <a:rPr b="0" lang="en-US" sz="1400" spc="-1" strike="noStrike">
                <a:solidFill>
                  <a:srgbClr val="464653"/>
                </a:solidFill>
                <a:latin typeface="Gill Sans MT"/>
              </a:rPr>
              <a:t>25</a:t>
            </a:fld>
            <a:endParaRPr b="0" lang="fr-FR" sz="1400" spc="-1" strike="noStrike">
              <a:latin typeface="Times New Roman"/>
            </a:endParaRPr>
          </a:p>
        </p:txBody>
      </p:sp>
      <p:sp>
        <p:nvSpPr>
          <p:cNvPr id="282" name="Espace réservé du contenu 4"/>
          <p:cNvSpPr txBox="1"/>
          <p:nvPr/>
        </p:nvSpPr>
        <p:spPr>
          <a:xfrm>
            <a:off x="457200" y="1219320"/>
            <a:ext cx="8229240" cy="4937400"/>
          </a:xfrm>
          <a:prstGeom prst="rect">
            <a:avLst/>
          </a:prstGeom>
          <a:noFill/>
          <a:ln w="0">
            <a:noFill/>
          </a:ln>
        </p:spPr>
        <p:txBody>
          <a:bodyPr lIns="90000" rIns="90000" tIns="45000" bIns="45000">
            <a:normAutofit fontScale="63000"/>
          </a:bodyPr>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Pourquoi utiliser jQuery :</a:t>
            </a:r>
            <a:endParaRPr b="0" lang="en-U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Pour sa puissance et sa simplicité d’utilisation</a:t>
            </a:r>
            <a:endParaRPr b="0" lang="en-US" sz="23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Pour sa documentation officielle - et officieuse - riche et de qualité </a:t>
            </a:r>
            <a:endParaRPr b="0" lang="en-US" sz="23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Pour ses « thèmes » préconfigurés faciles à utiliser qui permettent de produire des effets « sexy » sans être un pro du webdesign.</a:t>
            </a:r>
            <a:endParaRPr b="0" lang="en-US" sz="23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Pour la facilité dans la mise en œuvre de contrôles de formulaire « non intrusifs ».</a:t>
            </a:r>
            <a:endParaRPr b="0" lang="en-US" sz="23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Que signifie « non intrusif ? »</a:t>
            </a:r>
            <a:endParaRPr b="0" lang="en-US" sz="26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2300" spc="-1" strike="noStrike">
                <a:solidFill>
                  <a:srgbClr val="464653"/>
                </a:solidFill>
                <a:latin typeface="Gill Sans MT"/>
              </a:rPr>
              <a:t>Un code JavaScript non intrusif est un code dont l’application peut se passer (en cas de problème) tout en continuant à fonctionner normalement :</a:t>
            </a:r>
            <a:endParaRPr b="0" lang="en-US" sz="2300" spc="-1" strike="noStrike">
              <a:solidFill>
                <a:srgbClr val="000000"/>
              </a:solidFill>
              <a:latin typeface="Gill Sans MT"/>
            </a:endParaRPr>
          </a:p>
          <a:p>
            <a:pPr lvl="2" marL="822960" indent="-228240" algn="just">
              <a:lnSpc>
                <a:spcPct val="100000"/>
              </a:lnSpc>
              <a:spcBef>
                <a:spcPts val="499"/>
              </a:spcBef>
              <a:buClr>
                <a:srgbClr val="bcbcbc"/>
              </a:buClr>
              <a:buSzPct val="76000"/>
              <a:buFont typeface="Wingdings 3" charset="2"/>
              <a:buChar char=""/>
            </a:pPr>
            <a:r>
              <a:rPr b="0" lang="fr-FR" sz="2000" spc="-1" strike="noStrike">
                <a:solidFill>
                  <a:srgbClr val="000000"/>
                </a:solidFill>
                <a:latin typeface="Gill Sans MT"/>
              </a:rPr>
              <a:t>Par exemple si le navigateur de l’internaute est configuré pour « bloquer » toute exécution du code JavaScript </a:t>
            </a:r>
            <a:endParaRPr b="0" lang="en-US" sz="2000" spc="-1" strike="noStrike">
              <a:solidFill>
                <a:srgbClr val="000000"/>
              </a:solidFill>
              <a:latin typeface="Gill Sans MT"/>
            </a:endParaRPr>
          </a:p>
          <a:p>
            <a:pPr lvl="2" marL="822960" indent="-228240" algn="just">
              <a:lnSpc>
                <a:spcPct val="100000"/>
              </a:lnSpc>
              <a:spcBef>
                <a:spcPts val="499"/>
              </a:spcBef>
              <a:buClr>
                <a:srgbClr val="bcbcbc"/>
              </a:buClr>
              <a:buSzPct val="76000"/>
              <a:buFont typeface="Wingdings 3" charset="2"/>
              <a:buChar char=""/>
            </a:pPr>
            <a:r>
              <a:rPr b="0" lang="fr-FR" sz="2000" spc="-1" strike="noStrike">
                <a:solidFill>
                  <a:srgbClr val="000000"/>
                </a:solidFill>
                <a:latin typeface="Gill Sans MT"/>
              </a:rPr>
              <a:t>Ou si le code JavaScript présente un dysfonctionnement – ou une incompatibilité avec un navigateur particulier – qui aurait pour effet de le rendre inopérant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br/>
            <a:r>
              <a:rPr b="1" lang="fr-FR" sz="2400" spc="-1" strike="noStrike">
                <a:solidFill>
                  <a:srgbClr val="595959"/>
                </a:solidFill>
                <a:latin typeface="Bookman Old Style"/>
              </a:rPr>
              <a:t>Le plugin jQuery Validation</a:t>
            </a:r>
            <a:endParaRPr b="0" lang="en-US" sz="2400" spc="-1" strike="noStrike">
              <a:solidFill>
                <a:srgbClr val="000000"/>
              </a:solidFill>
              <a:latin typeface="Gill Sans MT"/>
            </a:endParaRPr>
          </a:p>
        </p:txBody>
      </p:sp>
      <p:sp>
        <p:nvSpPr>
          <p:cNvPr id="28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0515FDB2-CE9B-470D-B311-C5737CE20165}" type="slidenum">
              <a:rPr b="0" lang="en-US" sz="1400" spc="-1" strike="noStrike">
                <a:solidFill>
                  <a:srgbClr val="464653"/>
                </a:solidFill>
                <a:latin typeface="Gill Sans MT"/>
              </a:rPr>
              <a:t>26</a:t>
            </a:fld>
            <a:endParaRPr b="0" lang="fr-FR" sz="1400" spc="-1" strike="noStrike">
              <a:latin typeface="Times New Roman"/>
            </a:endParaRPr>
          </a:p>
        </p:txBody>
      </p:sp>
      <p:sp>
        <p:nvSpPr>
          <p:cNvPr id="285"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tabLst>
                <a:tab algn="l" pos="0"/>
              </a:tabLst>
            </a:pPr>
            <a:r>
              <a:rPr b="0" lang="fr-FR" sz="2000" spc="-1" strike="noStrike">
                <a:solidFill>
                  <a:srgbClr val="000000"/>
                </a:solidFill>
                <a:latin typeface="Gill Sans MT"/>
              </a:rPr>
              <a:t>De nombreux plugins de qualité sont disponibles pour jQuery, dont le plugin « Validation », qui permet de mettre en œuvre des contrôles de formulaires sophistiqués. Il utilise pour ce faire un système de « rules » très proche de celui utilisé par HTML_Quickform2.</a:t>
            </a:r>
            <a:endParaRPr b="0" lang="en-US" sz="2000" spc="-1" strike="noStrike">
              <a:solidFill>
                <a:srgbClr val="000000"/>
              </a:solidFill>
              <a:latin typeface="Gill Sans MT"/>
            </a:endParaRPr>
          </a:p>
          <a:p>
            <a:pPr>
              <a:lnSpc>
                <a:spcPct val="100000"/>
              </a:lnSpc>
              <a:spcBef>
                <a:spcPts val="601"/>
              </a:spcBef>
              <a:tabLst>
                <a:tab algn="l" pos="0"/>
              </a:tabLst>
            </a:pP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2000" spc="-1" strike="noStrike">
                <a:solidFill>
                  <a:srgbClr val="000000"/>
                </a:solidFill>
                <a:latin typeface="Gill Sans MT"/>
              </a:rPr>
              <a:t>Site officiel du Plugin jQuery « Validation »</a:t>
            </a: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2000" spc="-1" strike="noStrike" u="sng">
                <a:solidFill>
                  <a:srgbClr val="8957ae"/>
                </a:solidFill>
                <a:uFillTx/>
                <a:latin typeface="Gill Sans MT"/>
                <a:hlinkClick r:id="rId1"/>
              </a:rPr>
              <a:t>http://bassistance.de/jquery-plugins/jquery-plugin-validation/</a:t>
            </a:r>
            <a:endParaRPr b="0" lang="en-US" sz="2000" spc="-1" strike="noStrike">
              <a:solidFill>
                <a:srgbClr val="000000"/>
              </a:solidFill>
              <a:latin typeface="Gill Sans MT"/>
            </a:endParaRPr>
          </a:p>
          <a:p>
            <a:pPr>
              <a:lnSpc>
                <a:spcPct val="100000"/>
              </a:lnSpc>
              <a:spcBef>
                <a:spcPts val="601"/>
              </a:spcBef>
              <a:tabLst>
                <a:tab algn="l" pos="0"/>
              </a:tabLst>
            </a:pP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2000" spc="-1" strike="noStrike">
                <a:solidFill>
                  <a:srgbClr val="000000"/>
                </a:solidFill>
                <a:latin typeface="Gill Sans MT"/>
              </a:rPr>
              <a:t>Page de démonstration :</a:t>
            </a: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2000" spc="-1" strike="noStrike" u="sng">
                <a:solidFill>
                  <a:srgbClr val="b292ca"/>
                </a:solidFill>
                <a:uFillTx/>
                <a:latin typeface="Gill Sans MT"/>
                <a:hlinkClick r:id="rId2"/>
              </a:rPr>
              <a:t>http://jquery.bassistance.de/validate/demo/</a:t>
            </a:r>
            <a:r>
              <a:rPr b="0" lang="fr-FR" sz="2000" spc="-1" strike="noStrike">
                <a:solidFill>
                  <a:srgbClr val="000000"/>
                </a:solidFill>
                <a:latin typeface="Gill Sans MT"/>
              </a:rPr>
              <a:t>  </a:t>
            </a:r>
            <a:endParaRPr b="0" lang="en-US" sz="2000" spc="-1" strike="noStrike">
              <a:solidFill>
                <a:srgbClr val="000000"/>
              </a:solidFill>
              <a:latin typeface="Gill Sans MT"/>
            </a:endParaRPr>
          </a:p>
          <a:p>
            <a:pPr>
              <a:lnSpc>
                <a:spcPct val="100000"/>
              </a:lnSpc>
              <a:spcBef>
                <a:spcPts val="6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595959"/>
                </a:solidFill>
                <a:latin typeface="Bookman Old Style"/>
              </a:rPr>
              <a:t>Le plugin jQuery Validation</a:t>
            </a:r>
            <a:endParaRPr b="0" lang="en-US" sz="2400" spc="-1" strike="noStrike">
              <a:solidFill>
                <a:srgbClr val="000000"/>
              </a:solidFill>
              <a:latin typeface="Gill Sans MT"/>
            </a:endParaRPr>
          </a:p>
        </p:txBody>
      </p:sp>
      <p:sp>
        <p:nvSpPr>
          <p:cNvPr id="287"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451BD958-1A93-48DD-9399-8E919D396FE0}" type="slidenum">
              <a:rPr b="0" lang="en-US" sz="1400" spc="-1" strike="noStrike">
                <a:solidFill>
                  <a:srgbClr val="464653"/>
                </a:solidFill>
                <a:latin typeface="Gill Sans MT"/>
              </a:rPr>
              <a:t>27</a:t>
            </a:fld>
            <a:endParaRPr b="0" lang="fr-FR" sz="1400" spc="-1" strike="noStrike">
              <a:latin typeface="Times New Roman"/>
            </a:endParaRPr>
          </a:p>
        </p:txBody>
      </p:sp>
      <p:sp>
        <p:nvSpPr>
          <p:cNvPr id="288" name="Espace réservé du contenu 4"/>
          <p:cNvSpPr txBox="1"/>
          <p:nvPr/>
        </p:nvSpPr>
        <p:spPr>
          <a:xfrm>
            <a:off x="457200" y="1219320"/>
            <a:ext cx="8229240" cy="4937400"/>
          </a:xfrm>
          <a:prstGeom prst="rect">
            <a:avLst/>
          </a:prstGeom>
          <a:noFill/>
          <a:ln w="0">
            <a:noFill/>
          </a:ln>
        </p:spPr>
        <p:txBody>
          <a:bodyPr lIns="90000" rIns="90000" tIns="45000" bIns="45000">
            <a:normAutofit fontScale="94000"/>
          </a:bodyPr>
          <a:p>
            <a:pPr marL="274320" indent="-273960">
              <a:lnSpc>
                <a:spcPct val="100000"/>
              </a:lnSpc>
              <a:spcBef>
                <a:spcPts val="601"/>
              </a:spcBef>
              <a:tabLst>
                <a:tab algn="l" pos="0"/>
              </a:tabLst>
            </a:pPr>
            <a:r>
              <a:rPr b="0" lang="fr-FR" sz="2000" spc="-1" strike="noStrike">
                <a:solidFill>
                  <a:srgbClr val="000000"/>
                </a:solidFill>
                <a:latin typeface="Gill Sans MT"/>
              </a:rPr>
              <a:t>Pourquoi j’aime bien jQuery et le plugin Validation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L’utilisation de jQuery en complément de HTML_Quickform2 est intéressante car jQuery permet de produire certains types de champs de saisie que HTML_Quickform2 ne sait pas produire (sliders et calendriers notamment).</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Avec jQuery, il est facile de modifier le comportement du formulaire en fonction de la saisie de l’utilisateur, sans avoir besoin de recharger l’intégralité de la page contenant le formulaire (réduction de la consommation de bande passante, formulaire plus réactif).</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Le système de « rules » du plugin Validation, très proche de celui de HTMLQuickform2, permet d’utiliser les 2 composants conjointement sans difficulté majeure (mais avec un peu de travail quand même).</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Le système de « rules » du plugin Validation permet de mettre en place des contrôles conditionnels (activation ou personnalisation d’un contrôle sur un champ selon la valeur d’un autre champ), dont certains sont difficiles à réaliser sans l’aide du JavaScript.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595959"/>
                </a:solidFill>
                <a:latin typeface="Bookman Old Style"/>
              </a:rPr>
              <a:t>Le plugin jQuery Validation</a:t>
            </a:r>
            <a:endParaRPr b="0" lang="en-US" sz="2400" spc="-1" strike="noStrike">
              <a:solidFill>
                <a:srgbClr val="000000"/>
              </a:solidFill>
              <a:latin typeface="Gill Sans MT"/>
            </a:endParaRPr>
          </a:p>
        </p:txBody>
      </p:sp>
      <p:sp>
        <p:nvSpPr>
          <p:cNvPr id="290"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283409CA-8F90-4825-B9BD-CB5FEB645140}" type="slidenum">
              <a:rPr b="0" lang="en-US" sz="1400" spc="-1" strike="noStrike">
                <a:solidFill>
                  <a:srgbClr val="464653"/>
                </a:solidFill>
                <a:latin typeface="Gill Sans MT"/>
              </a:rPr>
              <a:t>28</a:t>
            </a:fld>
            <a:endParaRPr b="0" lang="fr-FR" sz="1400" spc="-1" strike="noStrike">
              <a:latin typeface="Times New Roman"/>
            </a:endParaRPr>
          </a:p>
        </p:txBody>
      </p:sp>
      <p:sp>
        <p:nvSpPr>
          <p:cNvPr id="291"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tabLst>
                <a:tab algn="l" pos="0"/>
              </a:tabLst>
            </a:pPr>
            <a:r>
              <a:rPr b="0" lang="fr-FR" sz="2000" spc="-1" strike="noStrike">
                <a:solidFill>
                  <a:srgbClr val="000000"/>
                </a:solidFill>
                <a:latin typeface="Gill Sans MT"/>
              </a:rPr>
              <a:t>La validation de formulaire côté poste-client n’est pas indispensable, mais elle permet de réduire les « échanges » entre postes clients (navigateurs) et serveur, les formulaires n’étant transmis au serveur qu’une fois les champs validés. Les saisies sont ainsi plus rapides et cela améliore sensiblement le  confort de saisie pour l’utilisateur de votre application.</a:t>
            </a:r>
            <a:endParaRPr b="0" lang="en-US" sz="2000" spc="-1" strike="noStrike">
              <a:solidFill>
                <a:srgbClr val="000000"/>
              </a:solidFill>
              <a:latin typeface="Gill Sans MT"/>
            </a:endParaRPr>
          </a:p>
          <a:p>
            <a:pPr marL="274320" indent="-273960">
              <a:lnSpc>
                <a:spcPct val="100000"/>
              </a:lnSpc>
              <a:spcBef>
                <a:spcPts val="601"/>
              </a:spcBef>
              <a:tabLst>
                <a:tab algn="l" pos="0"/>
              </a:tabLst>
            </a:pPr>
            <a:endParaRPr b="0" lang="en-US" sz="2000" spc="-1" strike="noStrike">
              <a:solidFill>
                <a:srgbClr val="000000"/>
              </a:solidFill>
              <a:latin typeface="Gill Sans MT"/>
            </a:endParaRPr>
          </a:p>
          <a:p>
            <a:pPr marL="274320" indent="-273960" algn="just">
              <a:lnSpc>
                <a:spcPct val="100000"/>
              </a:lnSpc>
              <a:spcBef>
                <a:spcPts val="601"/>
              </a:spcBef>
              <a:tabLst>
                <a:tab algn="l" pos="0"/>
              </a:tabLst>
            </a:pPr>
            <a:r>
              <a:rPr b="0" lang="fr-FR" sz="2000" spc="-1" strike="noStrike">
                <a:solidFill>
                  <a:srgbClr val="000000"/>
                </a:solidFill>
                <a:latin typeface="Gill Sans MT"/>
              </a:rPr>
              <a:t>Je crois néanmoins utile de souligner que je préfère cantonner le JavaScript aux contrôles les plus simples, c’est-à-dire les « zones obligatoires », ainsi que les validations de types (numérique, email…) et de longueur.  Du côté serveur, ces mêmes contrôles doivent être répétés (j’insiste !!!), et complétés par les contrôles plus complexes liés à vos règles métier, ce qui se fait aisément en utilisant le mécanisme des « rules » personnalisées de HTML_Quickform2. </a:t>
            </a:r>
            <a:endParaRPr b="0" lang="en-US" sz="2000" spc="-1" strike="noStrike">
              <a:solidFill>
                <a:srgbClr val="000000"/>
              </a:solidFill>
              <a:latin typeface="Gill Sans MT"/>
            </a:endParaRPr>
          </a:p>
          <a:p>
            <a:pPr marL="274320" indent="-273960">
              <a:lnSpc>
                <a:spcPct val="100000"/>
              </a:lnSpc>
              <a:spcBef>
                <a:spcPts val="601"/>
              </a:spcBef>
              <a:tabLst>
                <a:tab algn="l" pos="0"/>
              </a:tabLst>
            </a:pPr>
            <a:r>
              <a:rPr b="0" lang="fr-FR" sz="2000" spc="-1" strike="noStrike">
                <a:solidFill>
                  <a:srgbClr val="000000"/>
                </a:solidFill>
                <a:latin typeface="Gill Sans MT"/>
              </a:rPr>
              <a:t> </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itre 1"/>
          <p:cNvSpPr txBox="1"/>
          <p:nvPr/>
        </p:nvSpPr>
        <p:spPr>
          <a:xfrm>
            <a:off x="1219320" y="2971800"/>
            <a:ext cx="6857640" cy="1066320"/>
          </a:xfrm>
          <a:prstGeom prst="rect">
            <a:avLst/>
          </a:prstGeom>
          <a:noFill/>
          <a:ln w="0">
            <a:noFill/>
          </a:ln>
        </p:spPr>
        <p:txBody>
          <a:bodyPr lIns="90000" rIns="90000" tIns="45000" bIns="45000">
            <a:normAutofit/>
          </a:bodyPr>
          <a:p>
            <a:pPr algn="r">
              <a:lnSpc>
                <a:spcPct val="100000"/>
              </a:lnSpc>
            </a:pPr>
            <a:r>
              <a:rPr b="0" lang="fr-FR" sz="2800" spc="-1" strike="noStrike">
                <a:solidFill>
                  <a:srgbClr val="464653"/>
                </a:solidFill>
                <a:latin typeface="Bookman Old Style"/>
              </a:rPr>
              <a:t>Mise en pratique avec le développement d’un « C.R.U.D. »</a:t>
            </a:r>
            <a:endParaRPr b="0" lang="en-US" sz="2800" spc="-1" strike="noStrike">
              <a:solidFill>
                <a:srgbClr val="000000"/>
              </a:solidFill>
              <a:latin typeface="Gill Sans MT"/>
            </a:endParaRPr>
          </a:p>
        </p:txBody>
      </p:sp>
      <p:sp>
        <p:nvSpPr>
          <p:cNvPr id="293" name="Espace réservé du contenu 4"/>
          <p:cNvSpPr txBox="1"/>
          <p:nvPr/>
        </p:nvSpPr>
        <p:spPr>
          <a:xfrm>
            <a:off x="1295280" y="4267080"/>
            <a:ext cx="6781320" cy="1142640"/>
          </a:xfrm>
          <a:prstGeom prst="rect">
            <a:avLst/>
          </a:prstGeom>
          <a:noFill/>
          <a:ln w="0">
            <a:noFill/>
          </a:ln>
        </p:spPr>
        <p:txBody>
          <a:bodyPr lIns="90000" rIns="90000" tIns="45000" bIns="45000">
            <a:noAutofit/>
          </a:bodyPr>
          <a:p>
            <a:pPr algn="r">
              <a:lnSpc>
                <a:spcPct val="100000"/>
              </a:lnSpc>
              <a:spcBef>
                <a:spcPts val="601"/>
              </a:spcBef>
              <a:tabLst>
                <a:tab algn="l" pos="0"/>
              </a:tabLst>
            </a:pPr>
            <a:r>
              <a:rPr b="0" lang="fr-FR" sz="2000" spc="-1" strike="noStrike">
                <a:solidFill>
                  <a:srgbClr val="8b8b8b"/>
                </a:solidFill>
                <a:latin typeface="Gill Sans MT"/>
              </a:rPr>
              <a:t>N.B. : Les diapos qui suivent ont été écrites après le webinar, en utilisant les éléments produits durant la démonstration. </a:t>
            </a:r>
            <a:endParaRPr b="0" lang="en-US" sz="2000" spc="-1" strike="noStrike">
              <a:solidFill>
                <a:srgbClr val="000000"/>
              </a:solidFill>
              <a:latin typeface="Gill Sans MT"/>
            </a:endParaRPr>
          </a:p>
        </p:txBody>
      </p:sp>
      <p:sp>
        <p:nvSpPr>
          <p:cNvPr id="294" name="Espace réservé du numéro de diapositive 3"/>
          <p:cNvSpPr txBox="1"/>
          <p:nvPr/>
        </p:nvSpPr>
        <p:spPr>
          <a:xfrm>
            <a:off x="1069920" y="6355080"/>
            <a:ext cx="1520640" cy="365400"/>
          </a:xfrm>
          <a:prstGeom prst="rect">
            <a:avLst/>
          </a:prstGeom>
          <a:noFill/>
          <a:ln w="0">
            <a:noFill/>
          </a:ln>
        </p:spPr>
        <p:txBody>
          <a:bodyPr lIns="90000" rIns="90000" tIns="45000" bIns="45000">
            <a:noAutofit/>
          </a:bodyPr>
          <a:p>
            <a:pPr>
              <a:lnSpc>
                <a:spcPct val="100000"/>
              </a:lnSpc>
            </a:pPr>
            <a:fld id="{B8418BA7-2F04-4AC3-9712-A2302C7C04FB}" type="slidenum">
              <a:rPr b="0" lang="en-US" sz="1400" spc="-1" strike="noStrike">
                <a:solidFill>
                  <a:srgbClr val="464653"/>
                </a:solidFill>
                <a:latin typeface="Gill Sans MT"/>
              </a:rPr>
              <a:t>29</a:t>
            </a:fld>
            <a:endParaRPr b="0" lang="fr-FR" sz="1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Une toolbox pour vos applications de gestion</a:t>
            </a:r>
            <a:br/>
            <a:r>
              <a:rPr b="1" lang="fr-FR" sz="2400" spc="-1" strike="noStrike">
                <a:solidFill>
                  <a:srgbClr val="464653"/>
                </a:solidFill>
                <a:latin typeface="Bookman Old Style"/>
              </a:rPr>
              <a:t>Préambule</a:t>
            </a:r>
            <a:endParaRPr b="0" lang="en-US" sz="2400" spc="-1" strike="noStrike">
              <a:solidFill>
                <a:srgbClr val="000000"/>
              </a:solidFill>
              <a:latin typeface="Gill Sans MT"/>
            </a:endParaRPr>
          </a:p>
        </p:txBody>
      </p:sp>
      <p:sp>
        <p:nvSpPr>
          <p:cNvPr id="199"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1CBCF33F-5AE5-40C3-B4E6-44AC27CA6A61}" type="slidenum">
              <a:rPr b="0" lang="en-US" sz="1400" spc="-1" strike="noStrike">
                <a:solidFill>
                  <a:srgbClr val="464653"/>
                </a:solidFill>
                <a:latin typeface="Gill Sans MT"/>
              </a:rPr>
              <a:t>3</a:t>
            </a:fld>
            <a:endParaRPr b="0" lang="fr-FR" sz="1400" spc="-1" strike="noStrike">
              <a:latin typeface="Times New Roman"/>
            </a:endParaRPr>
          </a:p>
        </p:txBody>
      </p:sp>
      <p:sp>
        <p:nvSpPr>
          <p:cNvPr id="200"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nSpc>
                <a:spcPct val="100000"/>
              </a:lnSpc>
              <a:spcBef>
                <a:spcPts val="601"/>
              </a:spcBef>
              <a:tabLst>
                <a:tab algn="l" pos="0"/>
              </a:tabLst>
            </a:pPr>
            <a:r>
              <a:rPr b="0" lang="fr-FR" sz="2000" spc="-1" strike="noStrike">
                <a:solidFill>
                  <a:srgbClr val="000000"/>
                </a:solidFill>
                <a:latin typeface="Gill Sans MT"/>
              </a:rPr>
              <a:t>Parmi les sujets que j’avais traités lors du colloque IBM, il y avait :</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Présentation des connecteurs PDO et ibm_db2</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Syntaxe système vs syntaxe SQL</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Requêtes paramétrées</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Paginations « full SQL » et « scroll cursor »</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Exécution de commandes système IBM i via DB2 et PHP</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Données avec dates d’effet</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Procédures stockées DB2 externes </a:t>
            </a:r>
            <a:r>
              <a:rPr b="0" lang="fr-FR" sz="1800" spc="-1" strike="noStrike">
                <a:solidFill>
                  <a:srgbClr val="000000"/>
                </a:solidFill>
                <a:latin typeface="Gill Sans MT"/>
              </a:rPr>
              <a:t>(pour l’appel de programmes RPG)</a:t>
            </a:r>
            <a:endParaRPr b="0" lang="en-US" sz="18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0" lang="fr-FR" sz="2000" spc="-1" strike="noStrike">
                <a:solidFill>
                  <a:srgbClr val="000000"/>
                </a:solidFill>
                <a:latin typeface="Gill Sans MT"/>
              </a:rPr>
              <a:t>Verrouillage optimiste</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1" lang="fr-FR" sz="2000" spc="-1" strike="noStrike">
                <a:solidFill>
                  <a:srgbClr val="000000"/>
                </a:solidFill>
                <a:latin typeface="Gill Sans MT"/>
              </a:rPr>
              <a:t>Créer son propre « wrapper » base de données</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1" lang="fr-FR" sz="2000" spc="-1" strike="noStrike">
                <a:solidFill>
                  <a:srgbClr val="000000"/>
                </a:solidFill>
                <a:latin typeface="Gill Sans MT"/>
              </a:rPr>
              <a:t>Design pattern Active Record</a:t>
            </a:r>
            <a:endParaRPr b="0" lang="en-US" sz="20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tabLst>
                <a:tab algn="l" pos="0"/>
              </a:tabLst>
            </a:pPr>
            <a:r>
              <a:rPr b="1" lang="fr-FR" sz="2000" spc="-1" strike="noStrike">
                <a:solidFill>
                  <a:srgbClr val="000000"/>
                </a:solidFill>
                <a:latin typeface="Gill Sans MT"/>
              </a:rPr>
              <a:t>C.R.U.D. (Create – Retrieve – Update – Delete)</a:t>
            </a:r>
            <a:endParaRPr b="0" lang="en-US" sz="2000" spc="-1" strike="noStrike">
              <a:solidFill>
                <a:srgbClr val="000000"/>
              </a:solidFill>
              <a:latin typeface="Gill Sans MT"/>
            </a:endParaRPr>
          </a:p>
          <a:p>
            <a:pPr>
              <a:lnSpc>
                <a:spcPct val="100000"/>
              </a:lnSpc>
              <a:spcBef>
                <a:spcPts val="601"/>
              </a:spcBef>
              <a:tabLst>
                <a:tab algn="l" pos="0"/>
              </a:tabLst>
            </a:pPr>
            <a:endParaRPr b="0" lang="en-US" sz="2000" spc="-1" strike="noStrike">
              <a:solidFill>
                <a:srgbClr val="000000"/>
              </a:solidFill>
              <a:latin typeface="Gill Sans MT"/>
            </a:endParaRPr>
          </a:p>
          <a:p>
            <a:pPr>
              <a:lnSpc>
                <a:spcPct val="100000"/>
              </a:lnSpc>
              <a:spcBef>
                <a:spcPts val="6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itre 5"/>
          <p:cNvSpPr txBox="1"/>
          <p:nvPr/>
        </p:nvSpPr>
        <p:spPr>
          <a:xfrm>
            <a:off x="457200" y="228600"/>
            <a:ext cx="8229240" cy="91404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Mise en pratique – la table DB2 Contrat_TB</a:t>
            </a:r>
            <a:endParaRPr b="0" lang="en-US" sz="2400" spc="-1" strike="noStrike">
              <a:solidFill>
                <a:srgbClr val="000000"/>
              </a:solidFill>
              <a:latin typeface="Gill Sans MT"/>
            </a:endParaRPr>
          </a:p>
        </p:txBody>
      </p:sp>
      <p:sp>
        <p:nvSpPr>
          <p:cNvPr id="296" name="Espace réservé du numéro de diapositive 4"/>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3CA0246E-9D42-449A-B977-23905B9BC063}" type="slidenum">
              <a:rPr b="0" lang="en-US" sz="1400" spc="-1" strike="noStrike">
                <a:solidFill>
                  <a:srgbClr val="464653"/>
                </a:solidFill>
                <a:latin typeface="Gill Sans MT"/>
              </a:rPr>
              <a:t>30</a:t>
            </a:fld>
            <a:endParaRPr b="0" lang="fr-FR" sz="1400" spc="-1" strike="noStrike">
              <a:latin typeface="Times New Roman"/>
            </a:endParaRPr>
          </a:p>
        </p:txBody>
      </p:sp>
      <p:sp>
        <p:nvSpPr>
          <p:cNvPr id="297" name="Espace réservé du contenu 6"/>
          <p:cNvSpPr txBox="1"/>
          <p:nvPr/>
        </p:nvSpPr>
        <p:spPr>
          <a:xfrm>
            <a:off x="457200" y="1219320"/>
            <a:ext cx="4041360" cy="4937400"/>
          </a:xfrm>
          <a:prstGeom prst="rect">
            <a:avLst/>
          </a:prstGeom>
          <a:noFill/>
          <a:ln w="0">
            <a:noFill/>
          </a:ln>
        </p:spPr>
        <p:txBody>
          <a:bodyPr lIns="90000" rIns="90000" tIns="45000" bIns="45000">
            <a:normAutofit fontScale="4000"/>
          </a:bodyPr>
          <a:p>
            <a:pPr marL="274320" indent="-273960" algn="just">
              <a:lnSpc>
                <a:spcPct val="100000"/>
              </a:lnSpc>
              <a:spcBef>
                <a:spcPts val="601"/>
              </a:spcBef>
              <a:tabLst>
                <a:tab algn="l" pos="0"/>
              </a:tabLst>
            </a:pPr>
            <a:r>
              <a:rPr b="1" lang="fr-FR" sz="4800" spc="-1" strike="noStrike">
                <a:solidFill>
                  <a:srgbClr val="000000"/>
                </a:solidFill>
                <a:latin typeface="Gill Sans MT"/>
              </a:rPr>
              <a:t>Voici le code source SQL de la table DB2 utilisée durant la démonstration (table créée à la volée via le logiciel « System i Navigator » d’IBM) :</a:t>
            </a:r>
            <a:endParaRPr b="0" lang="en-US" sz="4800" spc="-1" strike="noStrike">
              <a:solidFill>
                <a:srgbClr val="000000"/>
              </a:solidFill>
              <a:latin typeface="Gill Sans MT"/>
            </a:endParaRPr>
          </a:p>
          <a:p>
            <a:pPr marL="274320" indent="-273960">
              <a:lnSpc>
                <a:spcPct val="100000"/>
              </a:lnSpc>
              <a:spcBef>
                <a:spcPts val="601"/>
              </a:spcBef>
              <a:tabLst>
                <a:tab algn="l" pos="0"/>
              </a:tabLst>
            </a:pPr>
            <a:r>
              <a:rPr b="1" lang="fr-FR" sz="2800" spc="-1" strike="noStrike">
                <a:solidFill>
                  <a:srgbClr val="7f0055"/>
                </a:solidFill>
                <a:latin typeface="Consolas"/>
              </a:rPr>
              <a:t>CREATE</a:t>
            </a:r>
            <a:r>
              <a:rPr b="1" lang="fr-FR" sz="2800" spc="-1" strike="noStrike">
                <a:solidFill>
                  <a:srgbClr val="000000"/>
                </a:solidFill>
                <a:latin typeface="Consolas"/>
              </a:rPr>
              <a:t> </a:t>
            </a:r>
            <a:r>
              <a:rPr b="1" lang="fr-FR" sz="2800" spc="-1" strike="noStrike">
                <a:solidFill>
                  <a:srgbClr val="7f0055"/>
                </a:solidFill>
                <a:latin typeface="Consolas"/>
              </a:rPr>
              <a:t>TABLE</a:t>
            </a:r>
            <a:r>
              <a:rPr b="1" lang="fr-FR" sz="2800" spc="-1" strike="noStrike">
                <a:solidFill>
                  <a:srgbClr val="000000"/>
                </a:solidFill>
                <a:latin typeface="Consolas"/>
              </a:rPr>
              <a:t> GJABASE.CONTRAT_TB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ID </a:t>
            </a:r>
            <a:r>
              <a:rPr b="1" lang="fr-FR" sz="2800" spc="-1" strike="noStrike">
                <a:solidFill>
                  <a:srgbClr val="4000c8"/>
                </a:solidFill>
                <a:latin typeface="Consolas"/>
              </a:rPr>
              <a:t>INTEGER</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GENERATED ALWAYS </a:t>
            </a:r>
            <a:r>
              <a:rPr b="1" lang="fr-FR" sz="2800" spc="-1" strike="noStrike">
                <a:solidFill>
                  <a:srgbClr val="7f0055"/>
                </a:solidFill>
                <a:latin typeface="Consolas"/>
              </a:rPr>
              <a:t>AS</a:t>
            </a:r>
            <a:r>
              <a:rPr b="1" lang="fr-FR" sz="2800" spc="-1" strike="noStrike">
                <a:solidFill>
                  <a:srgbClr val="000000"/>
                </a:solidFill>
                <a:latin typeface="Consolas"/>
              </a:rPr>
              <a:t> IDENTITY</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(START </a:t>
            </a:r>
            <a:r>
              <a:rPr b="1" lang="en-US" sz="2800" spc="-1" strike="noStrike">
                <a:solidFill>
                  <a:srgbClr val="7f0055"/>
                </a:solidFill>
                <a:latin typeface="Consolas"/>
              </a:rPr>
              <a:t>WITH</a:t>
            </a:r>
            <a:r>
              <a:rPr b="1" lang="en-US" sz="2800" spc="-1" strike="noStrike">
                <a:solidFill>
                  <a:srgbClr val="000000"/>
                </a:solidFill>
                <a:latin typeface="Consolas"/>
              </a:rPr>
              <a:t> 1, INCREMENT </a:t>
            </a:r>
            <a:r>
              <a:rPr b="1" lang="en-US" sz="2800" spc="-1" strike="noStrike">
                <a:solidFill>
                  <a:srgbClr val="7f0055"/>
                </a:solidFill>
                <a:latin typeface="Consolas"/>
              </a:rPr>
              <a:t>BY</a:t>
            </a:r>
            <a:r>
              <a:rPr b="1" lang="en-US" sz="2800" spc="-1" strike="noStrike">
                <a:solidFill>
                  <a:srgbClr val="000000"/>
                </a:solidFill>
                <a:latin typeface="Consolas"/>
              </a:rPr>
              <a:t> 1),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REF_CNT    </a:t>
            </a:r>
            <a:r>
              <a:rPr b="1" lang="fr-FR" sz="2800" spc="-1" strike="noStrike">
                <a:solidFill>
                  <a:srgbClr val="7f0055"/>
                </a:solidFill>
                <a:latin typeface="Consolas"/>
              </a:rPr>
              <a:t>CHAR</a:t>
            </a:r>
            <a:r>
              <a:rPr b="1" lang="fr-FR" sz="2800" spc="-1" strike="noStrike">
                <a:solidFill>
                  <a:srgbClr val="000000"/>
                </a:solidFill>
                <a:latin typeface="Consolas"/>
              </a:rPr>
              <a:t>(15) </a:t>
            </a:r>
            <a:r>
              <a:rPr b="1" lang="fr-FR" sz="2800" spc="-1" strike="noStrike">
                <a:solidFill>
                  <a:srgbClr val="7f0055"/>
                </a:solidFill>
                <a:latin typeface="Consolas"/>
              </a:rPr>
              <a:t>NOT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LIB_CNT    </a:t>
            </a:r>
            <a:r>
              <a:rPr b="1" lang="fr-FR" sz="2800" spc="-1" strike="noStrike">
                <a:solidFill>
                  <a:srgbClr val="7f0055"/>
                </a:solidFill>
                <a:latin typeface="Consolas"/>
              </a:rPr>
              <a:t>CHAR</a:t>
            </a:r>
            <a:r>
              <a:rPr b="1" lang="fr-FR" sz="2800" spc="-1" strike="noStrike">
                <a:solidFill>
                  <a:srgbClr val="000000"/>
                </a:solidFill>
                <a:latin typeface="Consolas"/>
              </a:rPr>
              <a:t>(30) </a:t>
            </a:r>
            <a:r>
              <a:rPr b="1" lang="fr-FR" sz="2800" spc="-1" strike="noStrike">
                <a:solidFill>
                  <a:srgbClr val="7f0055"/>
                </a:solidFill>
                <a:latin typeface="Consolas"/>
              </a:rPr>
              <a:t>NOT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DATE_CNT   </a:t>
            </a:r>
            <a:r>
              <a:rPr b="1" lang="fr-FR" sz="2800" spc="-1" strike="noStrike">
                <a:solidFill>
                  <a:srgbClr val="7f0055"/>
                </a:solidFill>
                <a:latin typeface="Consolas"/>
              </a:rPr>
              <a:t>DATE</a:t>
            </a:r>
            <a:r>
              <a:rPr b="1" lang="fr-FR" sz="2800" spc="-1" strike="noStrike">
                <a:solidFill>
                  <a:srgbClr val="000000"/>
                </a:solidFill>
                <a:latin typeface="Consolas"/>
              </a:rPr>
              <a:t> </a:t>
            </a:r>
            <a:r>
              <a:rPr b="1" lang="fr-FR" sz="2800" spc="-1" strike="noStrike">
                <a:solidFill>
                  <a:srgbClr val="7f0055"/>
                </a:solidFill>
                <a:latin typeface="Consolas"/>
              </a:rPr>
              <a:t>NOT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DATE_ANI   </a:t>
            </a:r>
            <a:r>
              <a:rPr b="1" lang="fr-FR" sz="2800" spc="-1" strike="noStrike">
                <a:solidFill>
                  <a:srgbClr val="7f0055"/>
                </a:solidFill>
                <a:latin typeface="Consolas"/>
              </a:rPr>
              <a:t>DATE</a:t>
            </a:r>
            <a:r>
              <a:rPr b="1" lang="fr-FR" sz="2800" spc="-1" strike="noStrike">
                <a:solidFill>
                  <a:srgbClr val="000000"/>
                </a:solidFill>
                <a:latin typeface="Consolas"/>
              </a:rPr>
              <a:t> </a:t>
            </a:r>
            <a:r>
              <a:rPr b="1" lang="fr-FR" sz="2800" spc="-1" strike="noStrike">
                <a:solidFill>
                  <a:srgbClr val="7f0055"/>
                </a:solidFill>
                <a:latin typeface="Consolas"/>
              </a:rPr>
              <a:t>NOT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NOM_RESP   </a:t>
            </a:r>
            <a:r>
              <a:rPr b="1" lang="en-US" sz="2800" spc="-1" strike="noStrike">
                <a:solidFill>
                  <a:srgbClr val="7f0055"/>
                </a:solidFill>
                <a:latin typeface="Consolas"/>
              </a:rPr>
              <a:t>CHAR</a:t>
            </a:r>
            <a:r>
              <a:rPr b="1" lang="en-US" sz="2800" spc="-1" strike="noStrike">
                <a:solidFill>
                  <a:srgbClr val="000000"/>
                </a:solidFill>
                <a:latin typeface="Consolas"/>
              </a:rPr>
              <a:t>(30)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a:t>
            </a:r>
            <a:r>
              <a:rPr b="1" lang="en-US"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TYPE_CNT   </a:t>
            </a:r>
            <a:r>
              <a:rPr b="1" lang="fr-FR" sz="2800" spc="-1" strike="noStrike">
                <a:solidFill>
                  <a:srgbClr val="7f0055"/>
                </a:solidFill>
                <a:latin typeface="Consolas"/>
              </a:rPr>
              <a:t>CHAR</a:t>
            </a:r>
            <a:r>
              <a:rPr b="1" lang="fr-FR" sz="2800" spc="-1" strike="noStrike">
                <a:solidFill>
                  <a:srgbClr val="000000"/>
                </a:solidFill>
                <a:latin typeface="Consolas"/>
              </a:rPr>
              <a:t>(4)  </a:t>
            </a:r>
            <a:r>
              <a:rPr b="1" lang="fr-FR" sz="2800" spc="-1" strike="noStrike">
                <a:solidFill>
                  <a:srgbClr val="7f0055"/>
                </a:solidFill>
                <a:latin typeface="Consolas"/>
              </a:rPr>
              <a:t>NOT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INFO_CNT   </a:t>
            </a:r>
            <a:r>
              <a:rPr b="1" lang="en-US" sz="2800" spc="-1" strike="noStrike">
                <a:solidFill>
                  <a:srgbClr val="7f0055"/>
                </a:solidFill>
                <a:latin typeface="Consolas"/>
              </a:rPr>
              <a:t>CHAR</a:t>
            </a:r>
            <a:r>
              <a:rPr b="1" lang="en-US" sz="2800" spc="-1" strike="noStrike">
                <a:solidFill>
                  <a:srgbClr val="000000"/>
                </a:solidFill>
                <a:latin typeface="Consolas"/>
              </a:rPr>
              <a:t>(80)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a:t>
            </a:r>
            <a:r>
              <a:rPr b="1" lang="en-US"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ACC_CNT    </a:t>
            </a:r>
            <a:r>
              <a:rPr b="1" lang="en-US" sz="2800" spc="-1" strike="noStrike">
                <a:solidFill>
                  <a:srgbClr val="7f0055"/>
                </a:solidFill>
                <a:latin typeface="Consolas"/>
              </a:rPr>
              <a:t>CHAR</a:t>
            </a:r>
            <a:r>
              <a:rPr b="1" lang="en-US" sz="2800" spc="-1" strike="noStrike">
                <a:solidFill>
                  <a:srgbClr val="000000"/>
                </a:solidFill>
                <a:latin typeface="Consolas"/>
              </a:rPr>
              <a:t>(6)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a:t>
            </a:r>
            <a:r>
              <a:rPr b="1" lang="en-US" sz="2800" spc="-1" strike="noStrike">
                <a:solidFill>
                  <a:srgbClr val="000000"/>
                </a:solidFill>
                <a:latin typeface="Consolas"/>
              </a:rPr>
              <a:t>,</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MONT_CNT   </a:t>
            </a:r>
            <a:r>
              <a:rPr b="1" lang="en-US" sz="2800" spc="-1" strike="noStrike">
                <a:solidFill>
                  <a:srgbClr val="4000c8"/>
                </a:solidFill>
                <a:latin typeface="Consolas"/>
              </a:rPr>
              <a:t>DEC</a:t>
            </a:r>
            <a:r>
              <a:rPr b="1" lang="en-US" sz="2800" spc="-1" strike="noStrike">
                <a:solidFill>
                  <a:srgbClr val="000000"/>
                </a:solidFill>
                <a:latin typeface="Consolas"/>
              </a:rPr>
              <a:t> (11, 2)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0,</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VALID_CNT  </a:t>
            </a:r>
            <a:r>
              <a:rPr b="1" lang="en-US" sz="2800" spc="-1" strike="noStrike">
                <a:solidFill>
                  <a:srgbClr val="7f0055"/>
                </a:solidFill>
                <a:latin typeface="Consolas"/>
              </a:rPr>
              <a:t>CHAR</a:t>
            </a:r>
            <a:r>
              <a:rPr b="1" lang="en-US" sz="2800" spc="-1" strike="noStrike">
                <a:solidFill>
                  <a:srgbClr val="000000"/>
                </a:solidFill>
                <a:latin typeface="Consolas"/>
              </a:rPr>
              <a:t>(1)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a:t>
            </a:r>
            <a:r>
              <a:rPr b="1" lang="en-US" sz="2800" spc="-1" strike="noStrike">
                <a:solidFill>
                  <a:srgbClr val="000000"/>
                </a:solidFill>
                <a:latin typeface="Consolas"/>
              </a:rPr>
              <a:t>,</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KBQ_CNT    </a:t>
            </a:r>
            <a:r>
              <a:rPr b="1" lang="en-US" sz="2800" spc="-1" strike="noStrike">
                <a:solidFill>
                  <a:srgbClr val="7f0055"/>
                </a:solidFill>
                <a:latin typeface="Consolas"/>
              </a:rPr>
              <a:t>CHAR</a:t>
            </a:r>
            <a:r>
              <a:rPr b="1" lang="en-US" sz="2800" spc="-1" strike="noStrike">
                <a:solidFill>
                  <a:srgbClr val="000000"/>
                </a:solidFill>
                <a:latin typeface="Consolas"/>
              </a:rPr>
              <a:t>(6)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a:t>
            </a:r>
            <a:r>
              <a:rPr b="1" lang="en-US" sz="2800" spc="-1" strike="noStrike">
                <a:solidFill>
                  <a:srgbClr val="000000"/>
                </a:solidFill>
                <a:latin typeface="Consolas"/>
              </a:rPr>
              <a:t>,</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CRE_DATE </a:t>
            </a:r>
            <a:r>
              <a:rPr b="1" lang="en-US" sz="2800" spc="-1" strike="noStrike">
                <a:solidFill>
                  <a:srgbClr val="7f0055"/>
                </a:solidFill>
                <a:latin typeface="Consolas"/>
              </a:rPr>
              <a:t>DATE</a:t>
            </a:r>
            <a:r>
              <a:rPr b="1" lang="en-US" sz="2800" spc="-1" strike="noStrike">
                <a:solidFill>
                  <a:srgbClr val="000000"/>
                </a:solidFill>
                <a:latin typeface="Consolas"/>
              </a:rPr>
              <a:t>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CURRENT_DATE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CRE_TIME </a:t>
            </a:r>
            <a:r>
              <a:rPr b="1" lang="en-US" sz="2800" spc="-1" strike="noStrike">
                <a:solidFill>
                  <a:srgbClr val="7f0055"/>
                </a:solidFill>
                <a:latin typeface="Consolas"/>
              </a:rPr>
              <a:t>TIME</a:t>
            </a:r>
            <a:r>
              <a:rPr b="1" lang="en-US" sz="2800" spc="-1" strike="noStrike">
                <a:solidFill>
                  <a:srgbClr val="000000"/>
                </a:solidFill>
                <a:latin typeface="Consolas"/>
              </a:rPr>
              <a:t>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CURRENT_TIME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CRE_USID </a:t>
            </a:r>
            <a:r>
              <a:rPr b="1" lang="en-US" sz="2800" spc="-1" strike="noStrike">
                <a:solidFill>
                  <a:srgbClr val="7f0055"/>
                </a:solidFill>
                <a:latin typeface="Consolas"/>
              </a:rPr>
              <a:t>CHAR</a:t>
            </a:r>
            <a:r>
              <a:rPr b="1" lang="en-US" sz="2800" spc="-1" strike="noStrike">
                <a:solidFill>
                  <a:srgbClr val="000000"/>
                </a:solidFill>
                <a:latin typeface="Consolas"/>
              </a:rPr>
              <a:t>(20)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7f0055"/>
                </a:solidFill>
                <a:latin typeface="Consolas"/>
              </a:rPr>
              <a:t>USER</a:t>
            </a:r>
            <a:r>
              <a:rPr b="1" lang="en-US"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UPD_DATE </a:t>
            </a:r>
            <a:r>
              <a:rPr b="1" lang="en-US" sz="2800" spc="-1" strike="noStrike">
                <a:solidFill>
                  <a:srgbClr val="7f0055"/>
                </a:solidFill>
                <a:latin typeface="Consolas"/>
              </a:rPr>
              <a:t>DATE</a:t>
            </a:r>
            <a:r>
              <a:rPr b="1" lang="en-US" sz="2800" spc="-1" strike="noStrike">
                <a:solidFill>
                  <a:srgbClr val="000000"/>
                </a:solidFill>
                <a:latin typeface="Consolas"/>
              </a:rPr>
              <a:t>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CURRENT_DATE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UPD_TIME </a:t>
            </a:r>
            <a:r>
              <a:rPr b="1" lang="en-US" sz="2800" spc="-1" strike="noStrike">
                <a:solidFill>
                  <a:srgbClr val="7f0055"/>
                </a:solidFill>
                <a:latin typeface="Consolas"/>
              </a:rPr>
              <a:t>TIME</a:t>
            </a:r>
            <a:r>
              <a:rPr b="1" lang="en-US" sz="2800" spc="-1" strike="noStrike">
                <a:solidFill>
                  <a:srgbClr val="000000"/>
                </a:solidFill>
                <a:latin typeface="Consolas"/>
              </a:rPr>
              <a:t>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CURRENT_TIME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UPD_USID </a:t>
            </a:r>
            <a:r>
              <a:rPr b="1" lang="en-US" sz="2800" spc="-1" strike="noStrike">
                <a:solidFill>
                  <a:srgbClr val="7f0055"/>
                </a:solidFill>
                <a:latin typeface="Consolas"/>
              </a:rPr>
              <a:t>CHAR</a:t>
            </a:r>
            <a:r>
              <a:rPr b="1" lang="en-US" sz="2800" spc="-1" strike="noStrike">
                <a:solidFill>
                  <a:srgbClr val="000000"/>
                </a:solidFill>
                <a:latin typeface="Consolas"/>
              </a:rPr>
              <a:t>(20)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7f0055"/>
                </a:solidFill>
                <a:latin typeface="Consolas"/>
              </a:rPr>
              <a:t>USER</a:t>
            </a:r>
            <a:r>
              <a:rPr b="1" lang="en-US"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en-US" sz="2800" spc="-1" strike="noStrike">
                <a:solidFill>
                  <a:srgbClr val="000000"/>
                </a:solidFill>
                <a:latin typeface="Consolas"/>
              </a:rPr>
              <a:t>STATUT </a:t>
            </a:r>
            <a:r>
              <a:rPr b="1" lang="en-US" sz="2800" spc="-1" strike="noStrike">
                <a:solidFill>
                  <a:srgbClr val="7f0055"/>
                </a:solidFill>
                <a:latin typeface="Consolas"/>
              </a:rPr>
              <a:t>CHAR</a:t>
            </a:r>
            <a:r>
              <a:rPr b="1" lang="en-US" sz="2800" spc="-1" strike="noStrike">
                <a:solidFill>
                  <a:srgbClr val="000000"/>
                </a:solidFill>
                <a:latin typeface="Consolas"/>
              </a:rPr>
              <a:t> (1 ) </a:t>
            </a:r>
            <a:r>
              <a:rPr b="1" lang="en-US" sz="2800" spc="-1" strike="noStrike">
                <a:solidFill>
                  <a:srgbClr val="7f0055"/>
                </a:solidFill>
                <a:latin typeface="Consolas"/>
              </a:rPr>
              <a:t>NOT</a:t>
            </a:r>
            <a:r>
              <a:rPr b="1" lang="en-US" sz="2800" spc="-1" strike="noStrike">
                <a:solidFill>
                  <a:srgbClr val="000000"/>
                </a:solidFill>
                <a:latin typeface="Consolas"/>
              </a:rPr>
              <a:t> </a:t>
            </a:r>
            <a:r>
              <a:rPr b="1" lang="en-US" sz="2800" spc="-1" strike="noStrike">
                <a:solidFill>
                  <a:srgbClr val="4000c8"/>
                </a:solidFill>
                <a:latin typeface="Consolas"/>
              </a:rPr>
              <a:t>NULL</a:t>
            </a:r>
            <a:r>
              <a:rPr b="1" lang="en-US" sz="2800" spc="-1" strike="noStrike">
                <a:solidFill>
                  <a:srgbClr val="000000"/>
                </a:solidFill>
                <a:latin typeface="Consolas"/>
              </a:rPr>
              <a:t> </a:t>
            </a:r>
            <a:r>
              <a:rPr b="1" lang="en-US" sz="2800" spc="-1" strike="noStrike">
                <a:solidFill>
                  <a:srgbClr val="7f0055"/>
                </a:solidFill>
                <a:latin typeface="Consolas"/>
              </a:rPr>
              <a:t>WITH</a:t>
            </a:r>
            <a:r>
              <a:rPr b="1" lang="en-US" sz="2800" spc="-1" strike="noStrike">
                <a:solidFill>
                  <a:srgbClr val="000000"/>
                </a:solidFill>
                <a:latin typeface="Consolas"/>
              </a:rPr>
              <a:t> </a:t>
            </a:r>
            <a:r>
              <a:rPr b="1" lang="en-US" sz="2800" spc="-1" strike="noStrike">
                <a:solidFill>
                  <a:srgbClr val="7f0055"/>
                </a:solidFill>
                <a:latin typeface="Consolas"/>
              </a:rPr>
              <a:t>DEFAULT</a:t>
            </a:r>
            <a:r>
              <a:rPr b="1" lang="en-US" sz="2800" spc="-1" strike="noStrike">
                <a:solidFill>
                  <a:srgbClr val="000000"/>
                </a:solidFill>
                <a:latin typeface="Consolas"/>
              </a:rPr>
              <a:t> </a:t>
            </a:r>
            <a:r>
              <a:rPr b="1" lang="en-US" sz="2800" spc="-1" strike="noStrike">
                <a:solidFill>
                  <a:srgbClr val="0000ff"/>
                </a:solidFill>
                <a:latin typeface="Consolas"/>
              </a:rPr>
              <a:t>' '</a:t>
            </a:r>
            <a:r>
              <a:rPr b="1" lang="en-US"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DEL_DATE </a:t>
            </a:r>
            <a:r>
              <a:rPr b="1" lang="fr-FR" sz="2800" spc="-1" strike="noStrike">
                <a:solidFill>
                  <a:srgbClr val="7f0055"/>
                </a:solidFill>
                <a:latin typeface="Consolas"/>
              </a:rPr>
              <a:t>DATE</a:t>
            </a:r>
            <a:r>
              <a:rPr b="1" lang="fr-FR" sz="2800" spc="-1" strike="noStrike">
                <a:solidFill>
                  <a:srgbClr val="000000"/>
                </a:solidFill>
                <a:latin typeface="Consolas"/>
              </a:rPr>
              <a:t> </a:t>
            </a:r>
            <a:r>
              <a:rPr b="1" lang="fr-FR" sz="2800" spc="-1" strike="noStrike">
                <a:solidFill>
                  <a:srgbClr val="7f0055"/>
                </a:solidFill>
                <a:latin typeface="Consolas"/>
              </a:rPr>
              <a:t>DEFAULT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DEL_TIME </a:t>
            </a:r>
            <a:r>
              <a:rPr b="1" lang="fr-FR" sz="2800" spc="-1" strike="noStrike">
                <a:solidFill>
                  <a:srgbClr val="7f0055"/>
                </a:solidFill>
                <a:latin typeface="Consolas"/>
              </a:rPr>
              <a:t>TIME</a:t>
            </a:r>
            <a:r>
              <a:rPr b="1" lang="fr-FR" sz="2800" spc="-1" strike="noStrike">
                <a:solidFill>
                  <a:srgbClr val="000000"/>
                </a:solidFill>
                <a:latin typeface="Consolas"/>
              </a:rPr>
              <a:t> </a:t>
            </a:r>
            <a:r>
              <a:rPr b="1" lang="fr-FR" sz="2800" spc="-1" strike="noStrike">
                <a:solidFill>
                  <a:srgbClr val="7f0055"/>
                </a:solidFill>
                <a:latin typeface="Consolas"/>
              </a:rPr>
              <a:t>DEFAULT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DEL_USID </a:t>
            </a:r>
            <a:r>
              <a:rPr b="1" lang="fr-FR" sz="2800" spc="-1" strike="noStrike">
                <a:solidFill>
                  <a:srgbClr val="7f0055"/>
                </a:solidFill>
                <a:latin typeface="Consolas"/>
              </a:rPr>
              <a:t>CHAR</a:t>
            </a:r>
            <a:r>
              <a:rPr b="1" lang="fr-FR" sz="2800" spc="-1" strike="noStrike">
                <a:solidFill>
                  <a:srgbClr val="000000"/>
                </a:solidFill>
                <a:latin typeface="Consolas"/>
              </a:rPr>
              <a:t>(20) </a:t>
            </a:r>
            <a:r>
              <a:rPr b="1" lang="fr-FR" sz="2800" spc="-1" strike="noStrike">
                <a:solidFill>
                  <a:srgbClr val="7f0055"/>
                </a:solidFill>
                <a:latin typeface="Consolas"/>
              </a:rPr>
              <a:t>DEFAULT</a:t>
            </a:r>
            <a:r>
              <a:rPr b="1" lang="fr-FR" sz="2800" spc="-1" strike="noStrike">
                <a:solidFill>
                  <a:srgbClr val="000000"/>
                </a:solidFill>
                <a:latin typeface="Consolas"/>
              </a:rPr>
              <a:t> </a:t>
            </a:r>
            <a:r>
              <a:rPr b="1" lang="fr-FR" sz="2800" spc="-1" strike="noStrike">
                <a:solidFill>
                  <a:srgbClr val="4000c8"/>
                </a:solidFill>
                <a:latin typeface="Consolas"/>
              </a:rPr>
              <a:t>null</a:t>
            </a:r>
            <a:r>
              <a:rPr b="1" lang="fr-FR"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1" lang="en-US" sz="2800" spc="-1" strike="noStrike">
                <a:solidFill>
                  <a:srgbClr val="7f0055"/>
                </a:solidFill>
                <a:latin typeface="Consolas"/>
              </a:rPr>
              <a:t>CONSTRAINT</a:t>
            </a:r>
            <a:r>
              <a:rPr b="1" lang="en-US" sz="2800" spc="-1" strike="noStrike">
                <a:solidFill>
                  <a:srgbClr val="000000"/>
                </a:solidFill>
                <a:latin typeface="Consolas"/>
              </a:rPr>
              <a:t> GJABASE.Q_CONTRAT </a:t>
            </a:r>
            <a:r>
              <a:rPr b="1" lang="en-US" sz="2800" spc="-1" strike="noStrike">
                <a:solidFill>
                  <a:srgbClr val="7f0055"/>
                </a:solidFill>
                <a:latin typeface="Consolas"/>
              </a:rPr>
              <a:t>PRIMARY</a:t>
            </a:r>
            <a:r>
              <a:rPr b="1" lang="en-US" sz="2800" spc="-1" strike="noStrike">
                <a:solidFill>
                  <a:srgbClr val="000000"/>
                </a:solidFill>
                <a:latin typeface="Consolas"/>
              </a:rPr>
              <a:t> </a:t>
            </a:r>
            <a:r>
              <a:rPr b="1" lang="en-US" sz="2800" spc="-1" strike="noStrike">
                <a:solidFill>
                  <a:srgbClr val="7f0055"/>
                </a:solidFill>
                <a:latin typeface="Consolas"/>
              </a:rPr>
              <a:t>KEY</a:t>
            </a:r>
            <a:r>
              <a:rPr b="1" lang="en-US" sz="2800" spc="-1" strike="noStrike">
                <a:solidFill>
                  <a:srgbClr val="000000"/>
                </a:solidFill>
                <a:latin typeface="Consolas"/>
              </a:rPr>
              <a:t>( ID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2800" spc="-1" strike="noStrike">
                <a:solidFill>
                  <a:srgbClr val="000000"/>
                </a:solidFill>
                <a:latin typeface="Consolas"/>
              </a:rPr>
              <a:t>)  ; </a:t>
            </a:r>
            <a:endParaRPr b="0" lang="en-US" sz="2800" spc="-1" strike="noStrike">
              <a:solidFill>
                <a:srgbClr val="000000"/>
              </a:solidFill>
              <a:latin typeface="Gill Sans MT"/>
            </a:endParaRPr>
          </a:p>
          <a:p>
            <a:pPr marL="274320" indent="-273960">
              <a:lnSpc>
                <a:spcPct val="100000"/>
              </a:lnSpc>
              <a:spcBef>
                <a:spcPts val="601"/>
              </a:spcBef>
              <a:tabLst>
                <a:tab algn="l" pos="0"/>
              </a:tabLst>
            </a:pPr>
            <a:r>
              <a:rPr b="0" lang="fr-FR" sz="1800" spc="-1" strike="noStrike">
                <a:solidFill>
                  <a:srgbClr val="000000"/>
                </a:solidFill>
                <a:latin typeface="Consolas"/>
              </a:rPr>
              <a:t> </a:t>
            </a:r>
            <a:endParaRPr b="0" lang="en-US" sz="1800" spc="-1" strike="noStrike">
              <a:solidFill>
                <a:srgbClr val="000000"/>
              </a:solidFill>
              <a:latin typeface="Gill Sans MT"/>
            </a:endParaRPr>
          </a:p>
          <a:p>
            <a:pPr marL="274320" indent="-273960">
              <a:lnSpc>
                <a:spcPct val="100000"/>
              </a:lnSpc>
              <a:spcBef>
                <a:spcPts val="601"/>
              </a:spcBef>
              <a:tabLst>
                <a:tab algn="l" pos="0"/>
              </a:tabLst>
            </a:pPr>
            <a:endParaRPr b="0" lang="en-US" sz="1800" spc="-1" strike="noStrike">
              <a:solidFill>
                <a:srgbClr val="000000"/>
              </a:solidFill>
              <a:latin typeface="Gill Sans MT"/>
            </a:endParaRPr>
          </a:p>
        </p:txBody>
      </p:sp>
      <p:sp>
        <p:nvSpPr>
          <p:cNvPr id="298" name="Espace réservé du contenu 8"/>
          <p:cNvSpPr txBox="1"/>
          <p:nvPr/>
        </p:nvSpPr>
        <p:spPr>
          <a:xfrm>
            <a:off x="4632120" y="1216080"/>
            <a:ext cx="4041360" cy="4937400"/>
          </a:xfrm>
          <a:prstGeom prst="rect">
            <a:avLst/>
          </a:prstGeom>
          <a:noFill/>
          <a:ln w="0">
            <a:noFill/>
          </a:ln>
        </p:spPr>
        <p:txBody>
          <a:bodyPr lIns="90000" rIns="90000" tIns="45000" bIns="45000">
            <a:noAutofit/>
          </a:bodyPr>
          <a:p>
            <a:pPr marL="274320" indent="-273960">
              <a:lnSpc>
                <a:spcPct val="100000"/>
              </a:lnSpc>
              <a:spcBef>
                <a:spcPts val="601"/>
              </a:spcBef>
              <a:tabLst>
                <a:tab algn="l" pos="0"/>
              </a:tabLst>
            </a:pPr>
            <a:r>
              <a:rPr b="1" lang="fr-FR" sz="700" spc="-1" strike="noStrike">
                <a:solidFill>
                  <a:srgbClr val="7f0055"/>
                </a:solidFill>
                <a:latin typeface="Consolas"/>
              </a:rPr>
              <a:t>CREATE</a:t>
            </a:r>
            <a:r>
              <a:rPr b="1" lang="fr-FR" sz="700" spc="-1" strike="noStrike">
                <a:solidFill>
                  <a:srgbClr val="000000"/>
                </a:solidFill>
                <a:latin typeface="Consolas"/>
              </a:rPr>
              <a:t> </a:t>
            </a:r>
            <a:r>
              <a:rPr b="1" lang="fr-FR" sz="700" spc="-1" strike="noStrike">
                <a:solidFill>
                  <a:srgbClr val="7f0055"/>
                </a:solidFill>
                <a:latin typeface="Consolas"/>
              </a:rPr>
              <a:t>INDEX</a:t>
            </a:r>
            <a:r>
              <a:rPr b="1" lang="fr-FR" sz="700" spc="-1" strike="noStrike">
                <a:solidFill>
                  <a:srgbClr val="000000"/>
                </a:solidFill>
                <a:latin typeface="Consolas"/>
              </a:rPr>
              <a:t> GJABASE.CONTRAT_TB01 </a:t>
            </a:r>
            <a:r>
              <a:rPr b="1" lang="fr-FR" sz="700" spc="-1" strike="noStrike">
                <a:solidFill>
                  <a:srgbClr val="7f0055"/>
                </a:solidFill>
                <a:latin typeface="Consolas"/>
              </a:rPr>
              <a:t>ON</a:t>
            </a:r>
            <a:r>
              <a:rPr b="1" lang="fr-FR" sz="700" spc="-1" strike="noStrike">
                <a:solidFill>
                  <a:srgbClr val="000000"/>
                </a:solidFill>
                <a:latin typeface="Consolas"/>
              </a:rPr>
              <a:t> GJABASE.CONTRAT_TB (REF_CNT, ID)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1" lang="fr-FR" sz="700" spc="-1" strike="noStrike">
                <a:solidFill>
                  <a:srgbClr val="7f0055"/>
                </a:solidFill>
                <a:latin typeface="Consolas"/>
              </a:rPr>
              <a:t>CREATE</a:t>
            </a:r>
            <a:r>
              <a:rPr b="1" lang="fr-FR" sz="700" spc="-1" strike="noStrike">
                <a:solidFill>
                  <a:srgbClr val="000000"/>
                </a:solidFill>
                <a:latin typeface="Consolas"/>
              </a:rPr>
              <a:t> </a:t>
            </a:r>
            <a:r>
              <a:rPr b="1" lang="fr-FR" sz="700" spc="-1" strike="noStrike">
                <a:solidFill>
                  <a:srgbClr val="7f0055"/>
                </a:solidFill>
                <a:latin typeface="Consolas"/>
              </a:rPr>
              <a:t>INDEX</a:t>
            </a:r>
            <a:r>
              <a:rPr b="1" lang="fr-FR" sz="700" spc="-1" strike="noStrike">
                <a:solidFill>
                  <a:srgbClr val="000000"/>
                </a:solidFill>
                <a:latin typeface="Consolas"/>
              </a:rPr>
              <a:t> GJABASE.CONTRAT_TB02 </a:t>
            </a:r>
            <a:r>
              <a:rPr b="1" lang="fr-FR" sz="700" spc="-1" strike="noStrike">
                <a:solidFill>
                  <a:srgbClr val="7f0055"/>
                </a:solidFill>
                <a:latin typeface="Consolas"/>
              </a:rPr>
              <a:t>ON</a:t>
            </a:r>
            <a:r>
              <a:rPr b="1" lang="fr-FR" sz="700" spc="-1" strike="noStrike">
                <a:solidFill>
                  <a:srgbClr val="000000"/>
                </a:solidFill>
                <a:latin typeface="Consolas"/>
              </a:rPr>
              <a:t> GJABASE.CONTRAT_TB (LIB_CNT, ID)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LABEL </a:t>
            </a:r>
            <a:r>
              <a:rPr b="1" lang="fr-FR" sz="700" spc="-1" strike="noStrike">
                <a:solidFill>
                  <a:srgbClr val="7f0055"/>
                </a:solidFill>
                <a:latin typeface="Consolas"/>
              </a:rPr>
              <a:t>ON</a:t>
            </a:r>
            <a:r>
              <a:rPr b="1" lang="fr-FR" sz="700" spc="-1" strike="noStrike">
                <a:solidFill>
                  <a:srgbClr val="000000"/>
                </a:solidFill>
                <a:latin typeface="Consolas"/>
              </a:rPr>
              <a:t> </a:t>
            </a:r>
            <a:r>
              <a:rPr b="1" lang="fr-FR" sz="700" spc="-1" strike="noStrike">
                <a:solidFill>
                  <a:srgbClr val="7f0055"/>
                </a:solidFill>
                <a:latin typeface="Consolas"/>
              </a:rPr>
              <a:t>TABLE</a:t>
            </a:r>
            <a:r>
              <a:rPr b="1" lang="fr-FR" sz="700" spc="-1" strike="noStrike">
                <a:solidFill>
                  <a:srgbClr val="000000"/>
                </a:solidFill>
                <a:latin typeface="Consolas"/>
              </a:rPr>
              <a:t> GJABASE.CONTRAT_TB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'Table des contrats'</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LABEL </a:t>
            </a:r>
            <a:r>
              <a:rPr b="1" lang="fr-FR" sz="700" spc="-1" strike="noStrike">
                <a:solidFill>
                  <a:srgbClr val="7f0055"/>
                </a:solidFill>
                <a:latin typeface="Consolas"/>
              </a:rPr>
              <a:t>ON</a:t>
            </a:r>
            <a:r>
              <a:rPr b="1" lang="fr-FR" sz="700" spc="-1" strike="noStrike">
                <a:solidFill>
                  <a:srgbClr val="000000"/>
                </a:solidFill>
                <a:latin typeface="Consolas"/>
              </a:rPr>
              <a:t> </a:t>
            </a:r>
            <a:r>
              <a:rPr b="1" lang="fr-FR" sz="700" spc="-1" strike="noStrike">
                <a:solidFill>
                  <a:srgbClr val="7f0055"/>
                </a:solidFill>
                <a:latin typeface="Consolas"/>
              </a:rPr>
              <a:t>COLUMN</a:t>
            </a:r>
            <a:r>
              <a:rPr b="1" lang="fr-FR" sz="700" spc="-1" strike="noStrike">
                <a:solidFill>
                  <a:srgbClr val="000000"/>
                </a:solidFill>
                <a:latin typeface="Consolas"/>
              </a:rPr>
              <a:t> GJABASE.CONTRAT_TB </a:t>
            </a:r>
            <a:r>
              <a:rPr b="0"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ID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'Id contrat'</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REF_CNT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'Référence contrat'</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LIB_CNT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'Libellé contrat'</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DATE_CNT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'Date ouverture contrat'</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DATE_ANI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'Date anniversaire'</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NOM_RESP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'Nom du responsable'</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TYPE_CNT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'Type contrat'</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INFO_CNT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'Info contrat'</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ACC_CNT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'Code client associé'</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MONT_CNT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'Montant contrat'</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VALID_CNT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'Statut contrat'</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KBQ_CNT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'Compte banque'</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CRE_DATE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'Date création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CRE_TIME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'Heure création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CRE_USID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'ID user création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UPD_DATE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'Date modif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UPD_TIME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'Heure modif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en-US" sz="700" spc="-1" strike="noStrike">
                <a:solidFill>
                  <a:srgbClr val="000000"/>
                </a:solidFill>
                <a:latin typeface="Consolas"/>
              </a:rPr>
              <a:t>UPD_USID  </a:t>
            </a:r>
            <a:r>
              <a:rPr b="1" lang="en-US" sz="700" spc="-1" strike="noStrike">
                <a:solidFill>
                  <a:srgbClr val="7f0055"/>
                </a:solidFill>
                <a:latin typeface="Consolas"/>
              </a:rPr>
              <a:t>IS</a:t>
            </a:r>
            <a:r>
              <a:rPr b="1" lang="en-US" sz="700" spc="-1" strike="noStrike">
                <a:solidFill>
                  <a:srgbClr val="000000"/>
                </a:solidFill>
                <a:latin typeface="Consolas"/>
              </a:rPr>
              <a:t> </a:t>
            </a:r>
            <a:r>
              <a:rPr b="1" lang="en-US" sz="700" spc="-1" strike="noStrike">
                <a:solidFill>
                  <a:srgbClr val="0000ff"/>
                </a:solidFill>
                <a:latin typeface="Consolas"/>
              </a:rPr>
              <a:t>'ID user modif        '</a:t>
            </a:r>
            <a:r>
              <a:rPr b="1" lang="en-US"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    </a:t>
            </a:r>
            <a:r>
              <a:rPr b="0" lang="fr-FR" sz="700" spc="-1" strike="noStrike">
                <a:solidFill>
                  <a:srgbClr val="000000"/>
                </a:solidFill>
                <a:latin typeface="Consolas"/>
              </a:rPr>
              <a:t>STATUT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'Code statut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DEL_DATE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'Date suppression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DEL_TIME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'Heure suppression       '</a:t>
            </a:r>
            <a:r>
              <a:rPr b="1" lang="fr-FR" sz="700" spc="-1" strike="noStrike">
                <a:solidFill>
                  <a:srgbClr val="000000"/>
                </a:solidFill>
                <a:latin typeface="Consolas"/>
              </a:rPr>
              <a:t> ,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DEL_USID  </a:t>
            </a:r>
            <a:r>
              <a:rPr b="1" lang="fr-FR" sz="700" spc="-1" strike="noStrike">
                <a:solidFill>
                  <a:srgbClr val="7f0055"/>
                </a:solidFill>
                <a:latin typeface="Consolas"/>
              </a:rPr>
              <a:t>IS</a:t>
            </a:r>
            <a:r>
              <a:rPr b="1" lang="fr-FR" sz="700" spc="-1" strike="noStrike">
                <a:solidFill>
                  <a:srgbClr val="000000"/>
                </a:solidFill>
                <a:latin typeface="Consolas"/>
              </a:rPr>
              <a:t> </a:t>
            </a:r>
            <a:r>
              <a:rPr b="1" lang="fr-FR" sz="700" spc="-1" strike="noStrike">
                <a:solidFill>
                  <a:srgbClr val="0000ff"/>
                </a:solidFill>
                <a:latin typeface="Consolas"/>
              </a:rPr>
              <a:t>'ID user suppression     '</a:t>
            </a:r>
            <a:r>
              <a:rPr b="1" lang="fr-FR" sz="700" spc="-1" strike="noStrike">
                <a:solidFill>
                  <a:srgbClr val="000000"/>
                </a:solidFill>
                <a:latin typeface="Consolas"/>
              </a:rPr>
              <a:t> </a:t>
            </a:r>
            <a:endParaRPr b="0" lang="en-US" sz="700" spc="-1" strike="noStrike">
              <a:solidFill>
                <a:srgbClr val="000000"/>
              </a:solidFill>
              <a:latin typeface="Gill Sans MT"/>
            </a:endParaRPr>
          </a:p>
          <a:p>
            <a:pPr marL="274320" indent="-273960">
              <a:lnSpc>
                <a:spcPct val="100000"/>
              </a:lnSpc>
              <a:spcBef>
                <a:spcPts val="601"/>
              </a:spcBef>
              <a:tabLst>
                <a:tab algn="l" pos="0"/>
              </a:tabLst>
            </a:pPr>
            <a:r>
              <a:rPr b="0" lang="fr-FR" sz="700" spc="-1" strike="noStrike">
                <a:solidFill>
                  <a:srgbClr val="000000"/>
                </a:solidFill>
                <a:latin typeface="Consolas"/>
              </a:rPr>
              <a:t>) ; </a:t>
            </a:r>
            <a:endParaRPr b="0" lang="en-US" sz="700" spc="-1" strike="noStrike">
              <a:solidFill>
                <a:srgbClr val="000000"/>
              </a:solidFill>
              <a:latin typeface="Gill Sans MT"/>
            </a:endParaRPr>
          </a:p>
        </p:txBody>
      </p:sp>
      <p:sp>
        <p:nvSpPr>
          <p:cNvPr id="299" name="Connecteur droit 10"/>
          <p:cNvSpPr/>
          <p:nvPr/>
        </p:nvSpPr>
        <p:spPr>
          <a:xfrm>
            <a:off x="4572000" y="1268640"/>
            <a:ext cx="0" cy="4896360"/>
          </a:xfrm>
          <a:prstGeom prst="line">
            <a:avLst/>
          </a:prstGeom>
          <a:ln>
            <a:solidFill>
              <a:srgbClr val="727ca3"/>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Mise en pratique – la classe ContratModel</a:t>
            </a:r>
            <a:endParaRPr b="0" lang="en-US" sz="2400" spc="-1" strike="noStrike">
              <a:solidFill>
                <a:srgbClr val="000000"/>
              </a:solidFill>
              <a:latin typeface="Gill Sans MT"/>
            </a:endParaRPr>
          </a:p>
        </p:txBody>
      </p:sp>
      <p:sp>
        <p:nvSpPr>
          <p:cNvPr id="301"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D03B186E-4701-45AB-878E-C205BF1465C3}" type="slidenum">
              <a:rPr b="0" lang="en-US" sz="1400" spc="-1" strike="noStrike">
                <a:solidFill>
                  <a:srgbClr val="464653"/>
                </a:solidFill>
                <a:latin typeface="Gill Sans MT"/>
              </a:rPr>
              <a:t>31</a:t>
            </a:fld>
            <a:endParaRPr b="0" lang="fr-FR" sz="1400" spc="-1" strike="noStrike">
              <a:latin typeface="Times New Roman"/>
            </a:endParaRPr>
          </a:p>
        </p:txBody>
      </p:sp>
      <p:sp>
        <p:nvSpPr>
          <p:cNvPr id="302" name="Espace réservé du contenu 6"/>
          <p:cNvSpPr txBox="1"/>
          <p:nvPr/>
        </p:nvSpPr>
        <p:spPr>
          <a:xfrm>
            <a:off x="457200" y="1219320"/>
            <a:ext cx="8229240" cy="4937400"/>
          </a:xfrm>
          <a:prstGeom prst="rect">
            <a:avLst/>
          </a:prstGeom>
          <a:noFill/>
          <a:ln w="0">
            <a:noFill/>
          </a:ln>
        </p:spPr>
        <p:txBody>
          <a:bodyPr lIns="90000" rIns="90000" tIns="45000" bIns="45000">
            <a:normAutofit fontScale="56000"/>
          </a:bodyPr>
          <a:p>
            <a:pPr marL="274320" indent="-273960" algn="just">
              <a:lnSpc>
                <a:spcPct val="100000"/>
              </a:lnSpc>
              <a:spcBef>
                <a:spcPts val="601"/>
              </a:spcBef>
              <a:tabLst>
                <a:tab algn="l" pos="0"/>
              </a:tabLst>
            </a:pPr>
            <a:r>
              <a:rPr b="0" lang="fr-FR" sz="2000" spc="-1" strike="noStrike">
                <a:solidFill>
                  <a:srgbClr val="000000"/>
                </a:solidFill>
                <a:latin typeface="Gill Sans MT"/>
              </a:rPr>
              <a:t>On peut créer la classe ContratModel manuellement, mais on peut aussi la créer au moyen d’un script PHP qui extrait la structure de la table et génère automatiquement la classe correspondante (cf. extrait ci-dessous) :</a:t>
            </a:r>
            <a:endParaRPr b="0" lang="en-US" sz="2000" spc="-1" strike="noStrike">
              <a:solidFill>
                <a:srgbClr val="000000"/>
              </a:solidFill>
              <a:latin typeface="Gill Sans MT"/>
            </a:endParaRPr>
          </a:p>
          <a:p>
            <a:pPr marL="274320" indent="-273960">
              <a:lnSpc>
                <a:spcPct val="100000"/>
              </a:lnSpc>
              <a:spcBef>
                <a:spcPts val="601"/>
              </a:spcBef>
              <a:tabLst>
                <a:tab algn="l" pos="0"/>
              </a:tabLst>
            </a:pPr>
            <a:r>
              <a:rPr b="1" lang="fr-FR" sz="1200" spc="-1" strike="noStrike">
                <a:solidFill>
                  <a:srgbClr val="7f0055"/>
                </a:solidFill>
                <a:latin typeface="Consolas"/>
              </a:rPr>
              <a:t>require_once </a:t>
            </a:r>
            <a:r>
              <a:rPr b="1" lang="fr-FR" sz="1200" spc="-1" strike="noStrike">
                <a:solidFill>
                  <a:srgbClr val="000000"/>
                </a:solidFill>
                <a:latin typeface="Consolas"/>
              </a:rPr>
              <a:t>(dirname ( __FILE__ ) . </a:t>
            </a:r>
            <a:r>
              <a:rPr b="1" lang="fr-FR" sz="1200" spc="-1" strike="noStrike">
                <a:solidFill>
                  <a:srgbClr val="0000c0"/>
                </a:solidFill>
                <a:latin typeface="Consolas"/>
              </a:rPr>
              <a:t>'/../macaronDB/DBActiveRecord.php'</a:t>
            </a:r>
            <a:r>
              <a:rPr b="1" lang="fr-FR" sz="1200" spc="-1" strike="noStrike">
                <a:solidFill>
                  <a:srgbClr val="000000"/>
                </a:solidFill>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1" lang="en-US" sz="1200" spc="-1" strike="noStrike">
                <a:solidFill>
                  <a:srgbClr val="7f0055"/>
                </a:solidFill>
                <a:latin typeface="Consolas"/>
              </a:rPr>
              <a:t>class </a:t>
            </a:r>
            <a:r>
              <a:rPr b="1" lang="en-US" sz="1200" spc="-1" strike="noStrike">
                <a:solidFill>
                  <a:srgbClr val="000000"/>
                </a:solidFill>
                <a:latin typeface="Consolas"/>
              </a:rPr>
              <a:t>ContratModel </a:t>
            </a:r>
            <a:r>
              <a:rPr b="1" lang="en-US" sz="1200" spc="-1" strike="noStrike">
                <a:solidFill>
                  <a:srgbClr val="7f0055"/>
                </a:solidFill>
                <a:latin typeface="Consolas"/>
              </a:rPr>
              <a:t>extends </a:t>
            </a:r>
            <a:r>
              <a:rPr b="1" lang="en-US" sz="1200" spc="-1" strike="noStrike">
                <a:solidFill>
                  <a:srgbClr val="000000"/>
                </a:solidFill>
                <a:latin typeface="Consolas"/>
              </a:rPr>
              <a:t>DBActiveRecord </a:t>
            </a:r>
            <a:r>
              <a:rPr b="1" lang="en-US" sz="1200" spc="-1" strike="noStrike">
                <a:solidFill>
                  <a:srgbClr val="7f0055"/>
                </a:solidFill>
                <a:latin typeface="Consolas"/>
              </a:rPr>
              <a:t>implements </a:t>
            </a:r>
            <a:r>
              <a:rPr b="1" lang="en-US" sz="1200" spc="-1" strike="noStrike">
                <a:solidFill>
                  <a:srgbClr val="000000"/>
                </a:solidFill>
                <a:latin typeface="Consolas"/>
              </a:rPr>
              <a:t>intDBActiveRecord {</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1" lang="fr-FR" sz="1200" spc="-1" strike="noStrike">
                <a:solidFill>
                  <a:srgbClr val="7f0055"/>
                </a:solidFill>
                <a:latin typeface="Consolas"/>
              </a:rPr>
              <a:t>public function </a:t>
            </a:r>
            <a:r>
              <a:rPr b="1" lang="fr-FR" sz="1200" spc="-1" strike="noStrike">
                <a:solidFill>
                  <a:srgbClr val="000000"/>
                </a:solidFill>
                <a:latin typeface="Consolas"/>
              </a:rPr>
              <a:t>__construct($base) {</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table_name</a:t>
            </a:r>
            <a:r>
              <a:rPr b="0" lang="fr-FR" sz="1200" spc="-1" strike="noStrike">
                <a:solidFill>
                  <a:srgbClr val="000000"/>
                </a:solidFill>
                <a:latin typeface="Consolas"/>
              </a:rPr>
              <a:t> = </a:t>
            </a:r>
            <a:r>
              <a:rPr b="0" lang="fr-FR" sz="1200" spc="-1" strike="noStrike">
                <a:solidFill>
                  <a:srgbClr val="0000c0"/>
                </a:solidFill>
                <a:latin typeface="Consolas"/>
              </a:rPr>
              <a:t>'CONTRAT_TB'</a:t>
            </a:r>
            <a:r>
              <a:rPr b="0" lang="fr-FR" sz="1200" spc="-1" strike="noStrike">
                <a:solidFill>
                  <a:srgbClr val="000000"/>
                </a:solidFill>
                <a:latin typeface="Consolas"/>
              </a:rPr>
              <a:t>; </a:t>
            </a:r>
            <a:r>
              <a:rPr b="0" lang="fr-FR" sz="1200" spc="-1" strike="noStrike">
                <a:solidFill>
                  <a:srgbClr val="557f5f"/>
                </a:solidFill>
                <a:latin typeface="Consolas"/>
              </a:rPr>
              <a:t>// à modifier après génération</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schema_name</a:t>
            </a:r>
            <a:r>
              <a:rPr b="0" lang="fr-FR" sz="1200" spc="-1" strike="noStrike">
                <a:solidFill>
                  <a:srgbClr val="000000"/>
                </a:solidFill>
                <a:latin typeface="Consolas"/>
              </a:rPr>
              <a:t> = </a:t>
            </a:r>
            <a:r>
              <a:rPr b="0" lang="fr-FR" sz="1200" spc="-1" strike="noStrike">
                <a:solidFill>
                  <a:srgbClr val="0000c0"/>
                </a:solidFill>
                <a:latin typeface="Consolas"/>
              </a:rPr>
              <a:t>'GJABASE'</a:t>
            </a:r>
            <a:r>
              <a:rPr b="0" lang="fr-FR" sz="1200" spc="-1" strike="noStrike">
                <a:solidFill>
                  <a:srgbClr val="000000"/>
                </a:solidFill>
                <a:latin typeface="Consolas"/>
              </a:rPr>
              <a:t>; </a:t>
            </a:r>
            <a:r>
              <a:rPr b="0" lang="fr-FR" sz="1200" spc="-1" strike="noStrike">
                <a:solidFill>
                  <a:srgbClr val="557f5f"/>
                </a:solidFill>
                <a:latin typeface="Consolas"/>
              </a:rPr>
              <a:t>// à modifier après génération</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557f5f"/>
                </a:solidFill>
                <a:latin typeface="Consolas"/>
              </a:rPr>
              <a:t>// liste des colonnes de la table</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fields_name</a:t>
            </a:r>
            <a:r>
              <a:rPr b="0" lang="fr-FR" sz="1200" spc="-1" strike="noStrike">
                <a:solidFill>
                  <a:srgbClr val="000000"/>
                </a:solidFill>
                <a:latin typeface="Consolas"/>
              </a:rPr>
              <a:t> = </a:t>
            </a:r>
            <a:r>
              <a:rPr b="1" lang="fr-FR" sz="1200" spc="-1" strike="noStrike">
                <a:solidFill>
                  <a:srgbClr val="7f0055"/>
                </a:solidFill>
                <a:latin typeface="Consolas"/>
              </a:rPr>
              <a:t>array </a:t>
            </a:r>
            <a:r>
              <a:rPr b="1" lang="fr-FR" sz="1200" spc="-1" strike="noStrike">
                <a:solidFill>
                  <a:srgbClr val="000000"/>
                </a:solidFill>
                <a:latin typeface="Consolas"/>
              </a:rPr>
              <a:t>(</a:t>
            </a:r>
            <a:r>
              <a:rPr b="1" lang="fr-FR" sz="1200" spc="-1" strike="noStrike">
                <a:solidFill>
                  <a:srgbClr val="0000c0"/>
                </a:solidFill>
                <a:latin typeface="Consolas"/>
              </a:rPr>
              <a:t>'id'</a:t>
            </a:r>
            <a:r>
              <a:rPr b="1" lang="fr-FR" sz="1200" spc="-1" strike="noStrike">
                <a:solidFill>
                  <a:srgbClr val="000000"/>
                </a:solidFill>
                <a:latin typeface="Consolas"/>
              </a:rPr>
              <a:t>, </a:t>
            </a:r>
            <a:r>
              <a:rPr b="1" lang="fr-FR" sz="1200" spc="-1" strike="noStrike">
                <a:solidFill>
                  <a:srgbClr val="0000c0"/>
                </a:solidFill>
                <a:latin typeface="Consolas"/>
              </a:rPr>
              <a:t>'ref_cnt'</a:t>
            </a:r>
            <a:r>
              <a:rPr b="1" lang="fr-FR" sz="1200" spc="-1" strike="noStrike">
                <a:solidFill>
                  <a:srgbClr val="000000"/>
                </a:solidFill>
                <a:latin typeface="Consolas"/>
              </a:rPr>
              <a:t>, </a:t>
            </a:r>
            <a:r>
              <a:rPr b="1" lang="fr-FR" sz="1200" spc="-1" strike="noStrike">
                <a:solidFill>
                  <a:srgbClr val="0000c0"/>
                </a:solidFill>
                <a:latin typeface="Consolas"/>
              </a:rPr>
              <a:t>'lib_cnt'</a:t>
            </a:r>
            <a:r>
              <a:rPr b="1" lang="fr-FR" sz="1200" spc="-1" strike="noStrike">
                <a:solidFill>
                  <a:srgbClr val="000000"/>
                </a:solidFill>
                <a:latin typeface="Consolas"/>
              </a:rPr>
              <a:t>, </a:t>
            </a:r>
            <a:r>
              <a:rPr b="1" lang="fr-FR" sz="1200" spc="-1" strike="noStrike">
                <a:solidFill>
                  <a:srgbClr val="0000c0"/>
                </a:solidFill>
                <a:latin typeface="Consolas"/>
              </a:rPr>
              <a:t>'date_cnt'</a:t>
            </a:r>
            <a:r>
              <a:rPr b="1" lang="fr-FR" sz="1200" spc="-1" strike="noStrike">
                <a:solidFill>
                  <a:srgbClr val="000000"/>
                </a:solidFill>
                <a:latin typeface="Consolas"/>
              </a:rPr>
              <a:t>, </a:t>
            </a:r>
            <a:r>
              <a:rPr b="1" lang="fr-FR" sz="1200" spc="-1" strike="noStrike">
                <a:solidFill>
                  <a:srgbClr val="0000c0"/>
                </a:solidFill>
                <a:latin typeface="Consolas"/>
              </a:rPr>
              <a:t>'date_ani'</a:t>
            </a:r>
            <a:r>
              <a:rPr b="1" lang="fr-FR" sz="1200" spc="-1" strike="noStrike">
                <a:solidFill>
                  <a:srgbClr val="000000"/>
                </a:solidFill>
                <a:latin typeface="Consolas"/>
              </a:rPr>
              <a:t>, </a:t>
            </a:r>
            <a:r>
              <a:rPr b="1" lang="fr-FR" sz="1200" spc="-1" strike="noStrike">
                <a:solidFill>
                  <a:srgbClr val="0000c0"/>
                </a:solidFill>
                <a:latin typeface="Consolas"/>
              </a:rPr>
              <a:t>'nom_resp'</a:t>
            </a:r>
            <a:r>
              <a:rPr b="1" lang="fr-FR" sz="1200" spc="-1" strike="noStrike">
                <a:solidFill>
                  <a:srgbClr val="000000"/>
                </a:solidFill>
                <a:latin typeface="Consolas"/>
              </a:rPr>
              <a:t>, </a:t>
            </a:r>
            <a:r>
              <a:rPr b="1" lang="fr-FR" sz="1200" spc="-1" strike="noStrike">
                <a:solidFill>
                  <a:srgbClr val="0000c0"/>
                </a:solidFill>
                <a:latin typeface="Consolas"/>
              </a:rPr>
              <a:t>'type_cnt'</a:t>
            </a:r>
            <a:r>
              <a:rPr b="1" lang="fr-FR" sz="1200" spc="-1" strike="noStrike">
                <a:solidFill>
                  <a:srgbClr val="000000"/>
                </a:solidFill>
                <a:latin typeface="Consolas"/>
              </a:rPr>
              <a:t>, </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1" lang="fr-FR" sz="1200" spc="-1" strike="noStrike">
                <a:solidFill>
                  <a:srgbClr val="0000c0"/>
                </a:solidFill>
                <a:latin typeface="Consolas"/>
              </a:rPr>
              <a:t>'info_cnt'</a:t>
            </a:r>
            <a:r>
              <a:rPr b="1" lang="fr-FR" sz="1200" spc="-1" strike="noStrike">
                <a:solidFill>
                  <a:srgbClr val="000000"/>
                </a:solidFill>
                <a:latin typeface="Consolas"/>
              </a:rPr>
              <a:t>, </a:t>
            </a:r>
            <a:r>
              <a:rPr b="1" lang="fr-FR" sz="1200" spc="-1" strike="noStrike">
                <a:solidFill>
                  <a:srgbClr val="0000c0"/>
                </a:solidFill>
                <a:latin typeface="Consolas"/>
              </a:rPr>
              <a:t>'acc_cnt'</a:t>
            </a:r>
            <a:r>
              <a:rPr b="1" lang="fr-FR" sz="1200" spc="-1" strike="noStrike">
                <a:solidFill>
                  <a:srgbClr val="000000"/>
                </a:solidFill>
                <a:latin typeface="Consolas"/>
              </a:rPr>
              <a:t>, </a:t>
            </a:r>
            <a:r>
              <a:rPr b="1" lang="fr-FR" sz="1200" spc="-1" strike="noStrike">
                <a:solidFill>
                  <a:srgbClr val="0000c0"/>
                </a:solidFill>
                <a:latin typeface="Consolas"/>
              </a:rPr>
              <a:t>'mont_cnt'</a:t>
            </a:r>
            <a:r>
              <a:rPr b="1" lang="fr-FR" sz="1200" spc="-1" strike="noStrike">
                <a:solidFill>
                  <a:srgbClr val="000000"/>
                </a:solidFill>
                <a:latin typeface="Consolas"/>
              </a:rPr>
              <a:t>, </a:t>
            </a:r>
            <a:r>
              <a:rPr b="1" lang="fr-FR" sz="1200" spc="-1" strike="noStrike">
                <a:solidFill>
                  <a:srgbClr val="0000c0"/>
                </a:solidFill>
                <a:latin typeface="Consolas"/>
              </a:rPr>
              <a:t>'valid_cnt'</a:t>
            </a:r>
            <a:r>
              <a:rPr b="1" lang="fr-FR" sz="1200" spc="-1" strike="noStrike">
                <a:solidFill>
                  <a:srgbClr val="000000"/>
                </a:solidFill>
                <a:latin typeface="Consolas"/>
              </a:rPr>
              <a:t>, </a:t>
            </a:r>
            <a:r>
              <a:rPr b="1" lang="fr-FR" sz="1200" spc="-1" strike="noStrike">
                <a:solidFill>
                  <a:srgbClr val="0000c0"/>
                </a:solidFill>
                <a:latin typeface="Consolas"/>
              </a:rPr>
              <a:t>'kbq_cnt'</a:t>
            </a:r>
            <a:r>
              <a:rPr b="1" lang="fr-FR" sz="1200" spc="-1" strike="noStrike">
                <a:solidFill>
                  <a:srgbClr val="000000"/>
                </a:solidFill>
                <a:latin typeface="Consolas"/>
              </a:rPr>
              <a:t>, </a:t>
            </a:r>
            <a:r>
              <a:rPr b="1" lang="fr-FR" sz="1200" spc="-1" strike="noStrike">
                <a:solidFill>
                  <a:srgbClr val="0000c0"/>
                </a:solidFill>
                <a:latin typeface="Consolas"/>
              </a:rPr>
              <a:t>'cre_date'</a:t>
            </a:r>
            <a:r>
              <a:rPr b="1" lang="fr-FR" sz="1200" spc="-1" strike="noStrike">
                <a:solidFill>
                  <a:srgbClr val="000000"/>
                </a:solidFill>
                <a:latin typeface="Consolas"/>
              </a:rPr>
              <a:t>, </a:t>
            </a:r>
            <a:r>
              <a:rPr b="1" lang="fr-FR" sz="1200" spc="-1" strike="noStrike">
                <a:solidFill>
                  <a:srgbClr val="0000c0"/>
                </a:solidFill>
                <a:latin typeface="Consolas"/>
              </a:rPr>
              <a:t>'cre_time'</a:t>
            </a:r>
            <a:r>
              <a:rPr b="1" lang="fr-FR" sz="1200" spc="-1" strike="noStrike">
                <a:solidFill>
                  <a:srgbClr val="000000"/>
                </a:solidFill>
                <a:latin typeface="Consolas"/>
              </a:rPr>
              <a:t>, </a:t>
            </a:r>
            <a:r>
              <a:rPr b="1" lang="fr-FR" sz="1200" spc="-1" strike="noStrike">
                <a:solidFill>
                  <a:srgbClr val="0000c0"/>
                </a:solidFill>
                <a:latin typeface="Consolas"/>
              </a:rPr>
              <a:t>'cre_usid'</a:t>
            </a:r>
            <a:r>
              <a:rPr b="1" lang="fr-FR" sz="1200" spc="-1" strike="noStrike">
                <a:solidFill>
                  <a:srgbClr val="000000"/>
                </a:solidFill>
                <a:latin typeface="Consolas"/>
              </a:rPr>
              <a:t>, </a:t>
            </a:r>
            <a:r>
              <a:rPr b="1" lang="fr-FR" sz="1200" spc="-1" strike="noStrike">
                <a:solidFill>
                  <a:srgbClr val="0000c0"/>
                </a:solidFill>
                <a:latin typeface="Consolas"/>
              </a:rPr>
              <a:t>'upd_date'</a:t>
            </a:r>
            <a:r>
              <a:rPr b="1" lang="fr-FR" sz="1200" spc="-1" strike="noStrike">
                <a:solidFill>
                  <a:srgbClr val="000000"/>
                </a:solidFill>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1" lang="fr-FR" sz="1200" spc="-1" strike="noStrike">
                <a:solidFill>
                  <a:srgbClr val="0000c0"/>
                </a:solidFill>
                <a:latin typeface="Consolas"/>
              </a:rPr>
              <a:t>'upd_time'</a:t>
            </a:r>
            <a:r>
              <a:rPr b="1" lang="fr-FR" sz="1200" spc="-1" strike="noStrike">
                <a:solidFill>
                  <a:srgbClr val="000000"/>
                </a:solidFill>
                <a:latin typeface="Consolas"/>
              </a:rPr>
              <a:t>, </a:t>
            </a:r>
            <a:r>
              <a:rPr b="1" lang="fr-FR" sz="1200" spc="-1" strike="noStrike">
                <a:solidFill>
                  <a:srgbClr val="0000c0"/>
                </a:solidFill>
                <a:latin typeface="Consolas"/>
              </a:rPr>
              <a:t>'upd_usid'</a:t>
            </a:r>
            <a:r>
              <a:rPr b="1" lang="fr-FR" sz="1200" spc="-1" strike="noStrike">
                <a:solidFill>
                  <a:srgbClr val="000000"/>
                </a:solidFill>
                <a:latin typeface="Consolas"/>
              </a:rPr>
              <a:t>, </a:t>
            </a:r>
            <a:r>
              <a:rPr b="1" lang="fr-FR" sz="1200" spc="-1" strike="noStrike">
                <a:solidFill>
                  <a:srgbClr val="0000c0"/>
                </a:solidFill>
                <a:latin typeface="Consolas"/>
              </a:rPr>
              <a:t>'statut'</a:t>
            </a:r>
            <a:r>
              <a:rPr b="1" lang="fr-FR" sz="1200" spc="-1" strike="noStrike">
                <a:solidFill>
                  <a:srgbClr val="000000"/>
                </a:solidFill>
                <a:latin typeface="Consolas"/>
              </a:rPr>
              <a:t>, </a:t>
            </a:r>
            <a:r>
              <a:rPr b="1" lang="fr-FR" sz="1200" spc="-1" strike="noStrike">
                <a:solidFill>
                  <a:srgbClr val="0000c0"/>
                </a:solidFill>
                <a:latin typeface="Consolas"/>
              </a:rPr>
              <a:t>'del_date'</a:t>
            </a:r>
            <a:r>
              <a:rPr b="1" lang="fr-FR" sz="1200" spc="-1" strike="noStrike">
                <a:solidFill>
                  <a:srgbClr val="000000"/>
                </a:solidFill>
                <a:latin typeface="Consolas"/>
              </a:rPr>
              <a:t>, </a:t>
            </a:r>
            <a:r>
              <a:rPr b="1" lang="fr-FR" sz="1200" spc="-1" strike="noStrike">
                <a:solidFill>
                  <a:srgbClr val="0000c0"/>
                </a:solidFill>
                <a:latin typeface="Consolas"/>
              </a:rPr>
              <a:t>'del_time'</a:t>
            </a:r>
            <a:r>
              <a:rPr b="1" lang="fr-FR" sz="1200" spc="-1" strike="noStrike">
                <a:solidFill>
                  <a:srgbClr val="000000"/>
                </a:solidFill>
                <a:latin typeface="Consolas"/>
              </a:rPr>
              <a:t>, </a:t>
            </a:r>
            <a:r>
              <a:rPr b="1" lang="fr-FR" sz="1200" spc="-1" strike="noStrike">
                <a:solidFill>
                  <a:srgbClr val="0000c0"/>
                </a:solidFill>
                <a:latin typeface="Consolas"/>
              </a:rPr>
              <a:t>'del_usid'</a:t>
            </a:r>
            <a:r>
              <a:rPr b="1" lang="fr-FR" sz="1200" spc="-1" strike="noStrike">
                <a:solidFill>
                  <a:srgbClr val="000000"/>
                </a:solidFill>
                <a:latin typeface="Consolas"/>
              </a:rPr>
              <a:t>);</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key_name</a:t>
            </a:r>
            <a:r>
              <a:rPr b="0" lang="fr-FR" sz="1200" spc="-1" strike="noStrike">
                <a:solidFill>
                  <a:srgbClr val="000000"/>
                </a:solidFill>
                <a:latin typeface="Consolas"/>
              </a:rPr>
              <a:t> = </a:t>
            </a:r>
            <a:r>
              <a:rPr b="0" lang="fr-FR" sz="1200" spc="-1" strike="noStrike">
                <a:solidFill>
                  <a:srgbClr val="0000c0"/>
                </a:solidFill>
                <a:latin typeface="Consolas"/>
              </a:rPr>
              <a:t>'id'</a:t>
            </a:r>
            <a:r>
              <a:rPr b="0" lang="fr-FR" sz="1200" spc="-1" strike="noStrike">
                <a:solidFill>
                  <a:srgbClr val="000000"/>
                </a:solidFill>
                <a:latin typeface="Consolas"/>
              </a:rPr>
              <a:t>; </a:t>
            </a:r>
            <a:r>
              <a:rPr b="0" lang="fr-FR" sz="1200" spc="-1" strike="noStrike">
                <a:solidFill>
                  <a:srgbClr val="557f5f"/>
                </a:solidFill>
                <a:latin typeface="Consolas"/>
              </a:rPr>
              <a:t>// nom de la colonne "id"</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key_value</a:t>
            </a:r>
            <a:r>
              <a:rPr b="0" lang="fr-FR" sz="1200" spc="-1" strike="noStrike">
                <a:solidFill>
                  <a:srgbClr val="000000"/>
                </a:solidFill>
                <a:latin typeface="Consolas"/>
              </a:rPr>
              <a:t> = </a:t>
            </a:r>
            <a:r>
              <a:rPr b="1" lang="fr-FR" sz="1200" spc="-1" strike="noStrike">
                <a:solidFill>
                  <a:srgbClr val="7f0055"/>
                </a:solidFill>
                <a:latin typeface="Consolas"/>
              </a:rPr>
              <a:t>null</a:t>
            </a:r>
            <a:r>
              <a:rPr b="1" lang="fr-FR" sz="1200" spc="-1" strike="noStrike">
                <a:solidFill>
                  <a:srgbClr val="000000"/>
                </a:solidFill>
                <a:latin typeface="Consolas"/>
              </a:rPr>
              <a:t>; </a:t>
            </a:r>
            <a:r>
              <a:rPr b="1" lang="fr-FR" sz="1200" spc="-1" strike="noStrike">
                <a:solidFill>
                  <a:srgbClr val="557f5f"/>
                </a:solidFill>
                <a:latin typeface="Consolas"/>
              </a:rPr>
              <a:t>// valeur par défaut de la colonne "id" (avant utilisation de la méthode load() )</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557f5f"/>
                </a:solidFill>
                <a:latin typeface="Consolas"/>
              </a:rPr>
              <a:t>// nom de la colonne "clé" d'un point de vue utilisateur (peut être la colonne "id" ou un "identifiant manuel")</a:t>
            </a: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user_key</a:t>
            </a:r>
            <a:r>
              <a:rPr b="0" lang="fr-FR" sz="1200" spc="-1" strike="noStrike">
                <a:solidFill>
                  <a:srgbClr val="000000"/>
                </a:solidFill>
                <a:latin typeface="Consolas"/>
              </a:rPr>
              <a:t> = </a:t>
            </a:r>
            <a:r>
              <a:rPr b="0" lang="fr-FR" sz="1200" spc="-1" strike="noStrike">
                <a:solidFill>
                  <a:srgbClr val="0000c0"/>
                </a:solidFill>
                <a:latin typeface="Consolas"/>
              </a:rPr>
              <a:t>'ref_cnt' </a:t>
            </a:r>
            <a:r>
              <a:rPr b="0" lang="fr-FR" sz="1200" spc="-1" strike="noStrike">
                <a:solidFill>
                  <a:srgbClr val="000000"/>
                </a:solidFill>
                <a:latin typeface="Consolas"/>
              </a:rPr>
              <a:t>;   </a:t>
            </a:r>
            <a:r>
              <a:rPr b="0" lang="fr-FR" sz="1200" spc="-1" strike="noStrike">
                <a:solidFill>
                  <a:srgbClr val="557f5f"/>
                </a:solidFill>
                <a:latin typeface="Consolas"/>
              </a:rPr>
              <a:t>// à modifier après génération seulement si nécessaire</a:t>
            </a:r>
            <a:endParaRPr b="0" lang="en-US" sz="1200" spc="-1" strike="noStrike">
              <a:solidFill>
                <a:srgbClr val="000000"/>
              </a:solidFill>
              <a:latin typeface="Gill Sans MT"/>
            </a:endParaRPr>
          </a:p>
          <a:p>
            <a:pPr marL="274320" indent="-273960">
              <a:lnSpc>
                <a:spcPct val="100000"/>
              </a:lnSpc>
              <a:spcBef>
                <a:spcPts val="601"/>
              </a:spcBef>
              <a:tabLst>
                <a:tab algn="l" pos="0"/>
              </a:tabLst>
            </a:pPr>
            <a:endParaRPr b="0" lang="en-US" sz="1200" spc="-1" strike="noStrike">
              <a:solidFill>
                <a:srgbClr val="000000"/>
              </a:solidFill>
              <a:latin typeface="Gill Sans MT"/>
            </a:endParaRPr>
          </a:p>
          <a:p>
            <a:pPr marL="274320" indent="-273960">
              <a:lnSpc>
                <a:spcPct val="100000"/>
              </a:lnSpc>
              <a:spcBef>
                <a:spcPts val="601"/>
              </a:spcBef>
              <a:tabLst>
                <a:tab algn="l" pos="0"/>
              </a:tabLst>
            </a:pPr>
            <a:r>
              <a:rPr b="0" lang="fr-FR" sz="1200" spc="-1" strike="noStrike">
                <a:solidFill>
                  <a:srgbClr val="000000"/>
                </a:solidFill>
                <a:latin typeface="Consolas"/>
              </a:rPr>
              <a:t>$this-&gt;</a:t>
            </a:r>
            <a:r>
              <a:rPr b="0" lang="fr-FR" sz="1200" spc="-1" strike="noStrike">
                <a:solidFill>
                  <a:srgbClr val="0000c0"/>
                </a:solidFill>
                <a:latin typeface="Consolas"/>
              </a:rPr>
              <a:t>incr_id_mode</a:t>
            </a:r>
            <a:r>
              <a:rPr b="0" lang="fr-FR" sz="1200" spc="-1" strike="noStrike">
                <a:solidFill>
                  <a:srgbClr val="000000"/>
                </a:solidFill>
                <a:latin typeface="Consolas"/>
              </a:rPr>
              <a:t> = </a:t>
            </a:r>
            <a:r>
              <a:rPr b="0" lang="fr-FR" sz="1200" spc="-1" strike="noStrike">
                <a:solidFill>
                  <a:srgbClr val="0000c0"/>
                </a:solidFill>
                <a:latin typeface="Consolas"/>
              </a:rPr>
              <a:t>'*auto' </a:t>
            </a:r>
            <a:r>
              <a:rPr b="0" lang="fr-FR" sz="1200" spc="-1" strike="noStrike">
                <a:solidFill>
                  <a:srgbClr val="000000"/>
                </a:solidFill>
                <a:latin typeface="Consolas"/>
              </a:rPr>
              <a:t>;</a:t>
            </a:r>
            <a:endParaRPr b="0" lang="en-US" sz="1200" spc="-1" strike="noStrike">
              <a:solidFill>
                <a:srgbClr val="000000"/>
              </a:solidFill>
              <a:latin typeface="Gill Sans MT"/>
            </a:endParaRPr>
          </a:p>
          <a:p>
            <a:pPr>
              <a:lnSpc>
                <a:spcPct val="100000"/>
              </a:lnSpc>
              <a:spcBef>
                <a:spcPts val="601"/>
              </a:spcBef>
              <a:tabLst>
                <a:tab algn="l" pos="0"/>
              </a:tabLst>
            </a:pPr>
            <a:endParaRPr b="0" lang="en-US" sz="1200" spc="-1" strike="noStrike">
              <a:solidFill>
                <a:srgbClr val="000000"/>
              </a:solidFill>
              <a:latin typeface="Gill Sans MT"/>
            </a:endParaRPr>
          </a:p>
          <a:p>
            <a:pPr marL="274320" indent="-273960" algn="just">
              <a:lnSpc>
                <a:spcPct val="100000"/>
              </a:lnSpc>
              <a:spcBef>
                <a:spcPts val="601"/>
              </a:spcBef>
              <a:tabLst>
                <a:tab algn="l" pos="0"/>
              </a:tabLst>
            </a:pPr>
            <a:r>
              <a:rPr b="1" i="1" lang="fr-FR" sz="1200" spc="-1" strike="noStrike">
                <a:solidFill>
                  <a:srgbClr val="000000"/>
                </a:solidFill>
                <a:latin typeface="Consolas"/>
              </a:rPr>
              <a:t>N.B. : Ceci est un extrait de la classe générée automatiquement durant la démonstration. Le code complet n’est pas fourni ici faute de place, mais il peut être fourni par email sur simple demande, et sera incorporé à la prochaine version de la documentation, dont la livraison est prévue pour septembre 2012.</a:t>
            </a:r>
            <a:endParaRPr b="0" lang="en-US" sz="1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Mise en pratique – la classe ContratModel</a:t>
            </a:r>
            <a:endParaRPr b="0" lang="en-US" sz="2400" spc="-1" strike="noStrike">
              <a:solidFill>
                <a:srgbClr val="000000"/>
              </a:solidFill>
              <a:latin typeface="Gill Sans MT"/>
            </a:endParaRPr>
          </a:p>
        </p:txBody>
      </p:sp>
      <p:sp>
        <p:nvSpPr>
          <p:cNvPr id="30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16BF3523-1A4F-417A-9685-D3752A227C08}" type="slidenum">
              <a:rPr b="0" lang="en-US" sz="1400" spc="-1" strike="noStrike">
                <a:solidFill>
                  <a:srgbClr val="464653"/>
                </a:solidFill>
                <a:latin typeface="Gill Sans MT"/>
              </a:rPr>
              <a:t>32</a:t>
            </a:fld>
            <a:endParaRPr b="0" lang="fr-FR" sz="1400" spc="-1" strike="noStrike">
              <a:latin typeface="Times New Roman"/>
            </a:endParaRPr>
          </a:p>
        </p:txBody>
      </p:sp>
      <p:sp>
        <p:nvSpPr>
          <p:cNvPr id="305" name="Espace réservé du contenu 4"/>
          <p:cNvSpPr txBox="1"/>
          <p:nvPr/>
        </p:nvSpPr>
        <p:spPr>
          <a:xfrm>
            <a:off x="457200" y="1219320"/>
            <a:ext cx="8229240" cy="4937400"/>
          </a:xfrm>
          <a:prstGeom prst="rect">
            <a:avLst/>
          </a:prstGeom>
          <a:noFill/>
          <a:ln w="0">
            <a:noFill/>
          </a:ln>
        </p:spPr>
        <p:txBody>
          <a:bodyPr lIns="90000" rIns="90000" tIns="45000" bIns="45000">
            <a:normAutofit fontScale="85000"/>
          </a:bodyPr>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Pour la génération automatique de la classe ContratModel – tel que je l’ai fait en « live », j’ai utilisé une nouvelle classe du projet MacaronDB, que j’ai appelée DBForgeActiveRecord, et qui sera incorporée dans la prochaine version de MacaronDB (le temps de compléter la documentation du projet).</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Une fois la classe générée, on peut lui appliquer quelques modifications, comme par exemple : </a:t>
            </a:r>
            <a:endParaRPr b="0" lang="en-US" sz="20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1800" spc="-1" strike="noStrike">
                <a:solidFill>
                  <a:srgbClr val="464653"/>
                </a:solidFill>
                <a:latin typeface="Gill Sans MT"/>
              </a:rPr>
              <a:t>Suppression des zones mouchards du tableau des éléments, si on ne souhaite pas les voir apparaître dans les formulaires de mise à jour</a:t>
            </a:r>
            <a:endParaRPr b="0" lang="en-US" sz="18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1800" spc="-1" strike="noStrike">
                <a:solidFill>
                  <a:srgbClr val="464653"/>
                </a:solidFill>
                <a:latin typeface="Gill Sans MT"/>
              </a:rPr>
              <a:t>Personnalisation de certains attributs HTML, de certains filtres, et/ou de certains « rules »</a:t>
            </a:r>
            <a:endParaRPr b="0" lang="en-US" sz="1800" spc="-1" strike="noStrike">
              <a:solidFill>
                <a:srgbClr val="000000"/>
              </a:solidFill>
              <a:latin typeface="Gill Sans MT"/>
            </a:endParaRPr>
          </a:p>
          <a:p>
            <a:pPr lvl="1" marL="548640" indent="-273960" algn="just">
              <a:lnSpc>
                <a:spcPct val="100000"/>
              </a:lnSpc>
              <a:spcBef>
                <a:spcPts val="499"/>
              </a:spcBef>
              <a:buClr>
                <a:srgbClr val="9fb8cd"/>
              </a:buClr>
              <a:buSzPct val="76000"/>
              <a:buFont typeface="Wingdings 3" charset="2"/>
              <a:buChar char=""/>
            </a:pPr>
            <a:r>
              <a:rPr b="0" lang="fr-FR" sz="1800" spc="-1" strike="noStrike">
                <a:solidFill>
                  <a:srgbClr val="464653"/>
                </a:solidFill>
                <a:latin typeface="Gill Sans MT"/>
              </a:rPr>
              <a:t>Ajout d’effets jQuery tels que :</a:t>
            </a:r>
            <a:endParaRPr b="0" lang="en-US" sz="1800" spc="-1" strike="noStrike">
              <a:solidFill>
                <a:srgbClr val="000000"/>
              </a:solidFill>
              <a:latin typeface="Gill Sans MT"/>
            </a:endParaRPr>
          </a:p>
          <a:p>
            <a:pPr lvl="2" marL="822960" indent="-228240" algn="just">
              <a:lnSpc>
                <a:spcPct val="100000"/>
              </a:lnSpc>
              <a:spcBef>
                <a:spcPts val="499"/>
              </a:spcBef>
              <a:buClr>
                <a:srgbClr val="bcbcbc"/>
              </a:buClr>
              <a:buSzPct val="76000"/>
              <a:buFont typeface="Wingdings 3" charset="2"/>
              <a:buChar char=""/>
            </a:pPr>
            <a:r>
              <a:rPr b="0" lang="fr-FR" sz="1600" spc="-1" strike="noStrike">
                <a:solidFill>
                  <a:srgbClr val="000000"/>
                </a:solidFill>
                <a:latin typeface="Gill Sans MT"/>
              </a:rPr>
              <a:t>L’effet « datepicker » pour les champs de type « date »,</a:t>
            </a:r>
            <a:endParaRPr b="0" lang="en-US" sz="1600" spc="-1" strike="noStrike">
              <a:solidFill>
                <a:srgbClr val="000000"/>
              </a:solidFill>
              <a:latin typeface="Gill Sans MT"/>
            </a:endParaRPr>
          </a:p>
          <a:p>
            <a:pPr lvl="2" marL="822960" indent="-228240" algn="just">
              <a:lnSpc>
                <a:spcPct val="100000"/>
              </a:lnSpc>
              <a:spcBef>
                <a:spcPts val="499"/>
              </a:spcBef>
              <a:buClr>
                <a:srgbClr val="bcbcbc"/>
              </a:buClr>
              <a:buSzPct val="76000"/>
              <a:buFont typeface="Wingdings 3" charset="2"/>
              <a:buChar char=""/>
            </a:pPr>
            <a:r>
              <a:rPr b="0" lang="fr-FR" sz="1600" spc="-1" strike="noStrike">
                <a:solidFill>
                  <a:srgbClr val="000000"/>
                </a:solidFill>
                <a:latin typeface="Gill Sans MT"/>
              </a:rPr>
              <a:t>L’effet d’auto-complétion sur des champs liés à des listes trop importantes pour pouvoir être incorporées dans des champs de type « Select » (liste déroulante),</a:t>
            </a:r>
            <a:endParaRPr b="0" lang="en-US" sz="1600" spc="-1" strike="noStrike">
              <a:solidFill>
                <a:srgbClr val="000000"/>
              </a:solidFill>
              <a:latin typeface="Gill Sans MT"/>
            </a:endParaRPr>
          </a:p>
          <a:p>
            <a:pPr lvl="2" marL="822960" indent="-228240" algn="just">
              <a:lnSpc>
                <a:spcPct val="100000"/>
              </a:lnSpc>
              <a:spcBef>
                <a:spcPts val="499"/>
              </a:spcBef>
              <a:buClr>
                <a:srgbClr val="bcbcbc"/>
              </a:buClr>
              <a:buSzPct val="76000"/>
              <a:buFont typeface="Wingdings 3" charset="2"/>
              <a:buChar char=""/>
            </a:pPr>
            <a:r>
              <a:rPr b="0" lang="fr-FR" sz="1600" spc="-1" strike="noStrike">
                <a:solidFill>
                  <a:srgbClr val="000000"/>
                </a:solidFill>
                <a:latin typeface="Gill Sans MT"/>
              </a:rPr>
              <a:t>L’appel de fonctions de type « popup » pour la génération de fenêtre de recherche avec sélection (l’équivalent de la touche F4 des bons vieux écrans verts),</a:t>
            </a:r>
            <a:endParaRPr b="0" lang="en-US" sz="16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fr-FR" sz="1600" spc="-1" strike="noStrike">
                <a:solidFill>
                  <a:srgbClr val="000000"/>
                </a:solidFill>
                <a:latin typeface="Gill Sans MT"/>
              </a:rPr>
              <a:t>Etc.</a:t>
            </a:r>
            <a:endParaRPr b="0" lang="en-US" sz="1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Mise en pratique – le PHP</a:t>
            </a:r>
            <a:endParaRPr b="0" lang="en-US" sz="2400" spc="-1" strike="noStrike">
              <a:solidFill>
                <a:srgbClr val="000000"/>
              </a:solidFill>
              <a:latin typeface="Gill Sans MT"/>
            </a:endParaRPr>
          </a:p>
        </p:txBody>
      </p:sp>
      <p:sp>
        <p:nvSpPr>
          <p:cNvPr id="307"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EF1DDE71-D2FB-4F50-9E02-2267C9A79293}" type="slidenum">
              <a:rPr b="0" lang="en-US" sz="1400" spc="-1" strike="noStrike">
                <a:solidFill>
                  <a:srgbClr val="464653"/>
                </a:solidFill>
                <a:latin typeface="Gill Sans MT"/>
              </a:rPr>
              <a:t>33</a:t>
            </a:fld>
            <a:endParaRPr b="0" lang="fr-FR" sz="1400" spc="-1" strike="noStrike">
              <a:latin typeface="Times New Roman"/>
            </a:endParaRPr>
          </a:p>
        </p:txBody>
      </p:sp>
      <p:sp>
        <p:nvSpPr>
          <p:cNvPr id="308" name="Espace réservé du contenu 4"/>
          <p:cNvSpPr txBox="1"/>
          <p:nvPr/>
        </p:nvSpPr>
        <p:spPr>
          <a:xfrm>
            <a:off x="457200" y="1219320"/>
            <a:ext cx="8229240" cy="4937400"/>
          </a:xfrm>
          <a:prstGeom prst="rect">
            <a:avLst/>
          </a:prstGeom>
          <a:noFill/>
          <a:ln w="0">
            <a:noFill/>
          </a:ln>
        </p:spPr>
        <p:txBody>
          <a:bodyPr lIns="90000" rIns="90000" tIns="45000" bIns="45000">
            <a:normAutofit fontScale="51000"/>
          </a:bodyPr>
          <a:p>
            <a:pPr marL="274320" indent="-273960" algn="just">
              <a:lnSpc>
                <a:spcPct val="100000"/>
              </a:lnSpc>
              <a:spcBef>
                <a:spcPts val="601"/>
              </a:spcBef>
              <a:buClr>
                <a:srgbClr val="727ca3"/>
              </a:buClr>
              <a:buSzPct val="76000"/>
              <a:buFont typeface="Wingdings 3" charset="2"/>
              <a:buChar char=""/>
            </a:pPr>
            <a:r>
              <a:rPr b="0" lang="fr-FR" sz="2400" spc="-1" strike="noStrike">
                <a:solidFill>
                  <a:srgbClr val="000000"/>
                </a:solidFill>
                <a:latin typeface="Gill Sans MT"/>
              </a:rPr>
              <a:t>Il reste enfin à écrire un script pour l’affichage de la liste des contrats (avec les options C.R.U.D), et un script pour l’affichage du formulaire dans les différents modes d’affichage (Affichage – Modification – Suppression).  Ces scripts ne sont pas présentés ici – faute de place - mais ils seront incorporés à la prochaine version de la documentation.</a:t>
            </a:r>
            <a:endParaRPr b="0" lang="en-US" sz="24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400" spc="-1" strike="noStrike">
                <a:solidFill>
                  <a:srgbClr val="000000"/>
                </a:solidFill>
                <a:latin typeface="Gill Sans MT"/>
              </a:rPr>
              <a:t>Pour faire le lien entre la classe ContratModel et le composant HTML_Quickform2, j’ai développé une classe que j’ai appelée CrudManager2 (*), qui est dédiée à cette tâche. Elle sera incorporée au projet MacaronDB dans la prochaine version prévue pour septembre 2012.</a:t>
            </a:r>
            <a:endParaRPr b="0" lang="en-US" sz="24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400" spc="-1" strike="noStrike">
                <a:solidFill>
                  <a:srgbClr val="000000"/>
                </a:solidFill>
                <a:latin typeface="Gill Sans MT"/>
              </a:rPr>
              <a:t>Grâce à CrudManager2, l’affichage et la gestion du formulaire peut s’écrire en seulement 4 lignes :</a:t>
            </a:r>
            <a:endParaRPr b="0" lang="en-US" sz="2400" spc="-1" strike="noStrike">
              <a:solidFill>
                <a:srgbClr val="000000"/>
              </a:solidFill>
              <a:latin typeface="Gill Sans MT"/>
            </a:endParaRPr>
          </a:p>
          <a:p>
            <a:pPr marL="822960" indent="-228240">
              <a:lnSpc>
                <a:spcPct val="100000"/>
              </a:lnSpc>
              <a:spcBef>
                <a:spcPts val="499"/>
              </a:spcBef>
              <a:tabLst>
                <a:tab algn="l" pos="0"/>
              </a:tabLst>
            </a:pPr>
            <a:r>
              <a:rPr b="0" lang="fr-FR" sz="1600" spc="-1" strike="noStrike">
                <a:solidFill>
                  <a:srgbClr val="000000"/>
                </a:solidFill>
                <a:latin typeface="Consolas"/>
              </a:rPr>
              <a:t>$crud_instance = </a:t>
            </a:r>
            <a:r>
              <a:rPr b="1" lang="fr-FR" sz="1600" spc="-1" strike="noStrike">
                <a:solidFill>
                  <a:srgbClr val="7f0055"/>
                </a:solidFill>
                <a:latin typeface="Consolas"/>
              </a:rPr>
              <a:t>new </a:t>
            </a:r>
            <a:r>
              <a:rPr b="1" lang="fr-FR" sz="1600" spc="-1" strike="noStrike">
                <a:solidFill>
                  <a:srgbClr val="000000"/>
                </a:solidFill>
                <a:latin typeface="Consolas"/>
              </a:rPr>
              <a:t>CrudManager2($cnx_db, </a:t>
            </a:r>
            <a:r>
              <a:rPr b="1" lang="fr-FR" sz="1600" spc="-1" strike="noStrike">
                <a:solidFill>
                  <a:srgbClr val="0000c0"/>
                </a:solidFill>
                <a:latin typeface="Consolas"/>
              </a:rPr>
              <a:t>'ContratModel'</a:t>
            </a:r>
            <a:r>
              <a:rPr b="1" lang="fr-FR" sz="1600" spc="-1" strike="noStrike">
                <a:solidFill>
                  <a:srgbClr val="000000"/>
                </a:solidFill>
                <a:latin typeface="Consolas"/>
              </a:rPr>
              <a:t>, __FILE__) ;</a:t>
            </a:r>
            <a:endParaRPr b="0" lang="en-US" sz="1600" spc="-1" strike="noStrike">
              <a:solidFill>
                <a:srgbClr val="000000"/>
              </a:solidFill>
              <a:latin typeface="Gill Sans MT"/>
            </a:endParaRPr>
          </a:p>
          <a:p>
            <a:pPr marL="822960" indent="-228240">
              <a:lnSpc>
                <a:spcPct val="100000"/>
              </a:lnSpc>
              <a:spcBef>
                <a:spcPts val="499"/>
              </a:spcBef>
              <a:tabLst>
                <a:tab algn="l" pos="0"/>
              </a:tabLst>
            </a:pPr>
            <a:r>
              <a:rPr b="0" lang="fr-FR" sz="1600" spc="-1" strike="noStrike">
                <a:solidFill>
                  <a:srgbClr val="000000"/>
                </a:solidFill>
                <a:latin typeface="Consolas"/>
              </a:rPr>
              <a:t>$crud_instance-&gt;setTemplate(</a:t>
            </a:r>
            <a:r>
              <a:rPr b="0" lang="fr-FR" sz="1600" spc="-1" strike="noStrike">
                <a:solidFill>
                  <a:srgbClr val="0000c0"/>
                </a:solidFill>
                <a:latin typeface="Consolas"/>
              </a:rPr>
              <a:t>'html_div'</a:t>
            </a:r>
            <a:r>
              <a:rPr b="0" lang="fr-FR" sz="1600" spc="-1" strike="noStrike">
                <a:solidFill>
                  <a:srgbClr val="000000"/>
                </a:solidFill>
                <a:latin typeface="Consolas"/>
              </a:rPr>
              <a:t>) ;</a:t>
            </a:r>
            <a:endParaRPr b="0" lang="en-US" sz="1600" spc="-1" strike="noStrike">
              <a:solidFill>
                <a:srgbClr val="000000"/>
              </a:solidFill>
              <a:latin typeface="Gill Sans MT"/>
            </a:endParaRPr>
          </a:p>
          <a:p>
            <a:pPr marL="822960" indent="-228240">
              <a:lnSpc>
                <a:spcPct val="100000"/>
              </a:lnSpc>
              <a:spcBef>
                <a:spcPts val="499"/>
              </a:spcBef>
              <a:tabLst>
                <a:tab algn="l" pos="0"/>
              </a:tabLst>
            </a:pPr>
            <a:r>
              <a:rPr b="0" lang="fr-FR" sz="1600" spc="-1" strike="noStrike">
                <a:solidFill>
                  <a:srgbClr val="000000"/>
                </a:solidFill>
                <a:latin typeface="Consolas"/>
              </a:rPr>
              <a:t>$crud_instance-&gt;process() ;</a:t>
            </a:r>
            <a:endParaRPr b="0" lang="en-US" sz="1600" spc="-1" strike="noStrike">
              <a:solidFill>
                <a:srgbClr val="000000"/>
              </a:solidFill>
              <a:latin typeface="Gill Sans MT"/>
            </a:endParaRPr>
          </a:p>
          <a:p>
            <a:pPr marL="822960" indent="-228240">
              <a:lnSpc>
                <a:spcPct val="100000"/>
              </a:lnSpc>
              <a:spcBef>
                <a:spcPts val="499"/>
              </a:spcBef>
              <a:tabLst>
                <a:tab algn="l" pos="0"/>
              </a:tabLst>
            </a:pPr>
            <a:r>
              <a:rPr b="0" lang="fr-FR" sz="1600" spc="-1" strike="noStrike">
                <a:solidFill>
                  <a:srgbClr val="000000"/>
                </a:solidFill>
                <a:latin typeface="Consolas"/>
              </a:rPr>
              <a:t>$crud_instance-&gt;display() ;</a:t>
            </a:r>
            <a:endParaRPr b="0" lang="en-US" sz="1600" spc="-1" strike="noStrike">
              <a:solidFill>
                <a:srgbClr val="000000"/>
              </a:solidFill>
              <a:latin typeface="Gill Sans MT"/>
            </a:endParaRPr>
          </a:p>
          <a:p>
            <a:pPr>
              <a:lnSpc>
                <a:spcPct val="100000"/>
              </a:lnSpc>
              <a:spcBef>
                <a:spcPts val="601"/>
              </a:spcBef>
              <a:tabLst>
                <a:tab algn="l" pos="0"/>
              </a:tabLst>
            </a:pPr>
            <a:endParaRPr b="0" lang="en-US" sz="1600" spc="-1" strike="noStrike">
              <a:solidFill>
                <a:srgbClr val="000000"/>
              </a:solidFill>
              <a:latin typeface="Gill Sans MT"/>
            </a:endParaRPr>
          </a:p>
          <a:p>
            <a:pPr>
              <a:lnSpc>
                <a:spcPct val="100000"/>
              </a:lnSpc>
              <a:spcBef>
                <a:spcPts val="601"/>
              </a:spcBef>
              <a:tabLst>
                <a:tab algn="l" pos="0"/>
              </a:tabLst>
            </a:pPr>
            <a:endParaRPr b="0" lang="en-US" sz="1600" spc="-1" strike="noStrike">
              <a:solidFill>
                <a:srgbClr val="000000"/>
              </a:solidFill>
              <a:latin typeface="Gill Sans MT"/>
            </a:endParaRPr>
          </a:p>
          <a:p>
            <a:pPr marL="274320" indent="-273960">
              <a:lnSpc>
                <a:spcPct val="100000"/>
              </a:lnSpc>
              <a:spcBef>
                <a:spcPts val="601"/>
              </a:spcBef>
              <a:tabLst>
                <a:tab algn="l" pos="0"/>
              </a:tabLst>
            </a:pPr>
            <a:endParaRPr b="0" lang="en-US" sz="1600" spc="-1" strike="noStrike">
              <a:solidFill>
                <a:srgbClr val="000000"/>
              </a:solidFill>
              <a:latin typeface="Gill Sans MT"/>
            </a:endParaRPr>
          </a:p>
          <a:p>
            <a:pPr marL="274320" indent="-273960" algn="just">
              <a:lnSpc>
                <a:spcPct val="100000"/>
              </a:lnSpc>
              <a:spcBef>
                <a:spcPts val="601"/>
              </a:spcBef>
              <a:tabLst>
                <a:tab algn="l" pos="0"/>
              </a:tabLst>
            </a:pPr>
            <a:r>
              <a:rPr b="0" i="1" lang="fr-FR" sz="1400" spc="-1" strike="noStrike">
                <a:solidFill>
                  <a:srgbClr val="000000"/>
                </a:solidFill>
                <a:latin typeface="Gill Sans MT"/>
              </a:rPr>
              <a:t>(*) pourquoi CrudManager2 ? Parce que j’ai aussi une version dédiée à l’utilisation de HTML_Quickform, que j’ai appelée CrudManager, et que je n’envisage pas de diffuser, préférant travailler sur l’amélioration de CrudManager2.</a:t>
            </a:r>
            <a:endParaRPr b="0" lang="en-US" sz="1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Mise en pratique – le résultat</a:t>
            </a:r>
            <a:endParaRPr b="0" lang="en-US" sz="2400" spc="-1" strike="noStrike">
              <a:solidFill>
                <a:srgbClr val="000000"/>
              </a:solidFill>
              <a:latin typeface="Gill Sans MT"/>
            </a:endParaRPr>
          </a:p>
        </p:txBody>
      </p:sp>
      <p:sp>
        <p:nvSpPr>
          <p:cNvPr id="310"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A909E894-E951-4328-8BB3-C973BF27CB8D}" type="slidenum">
              <a:rPr b="0" lang="en-US" sz="1400" spc="-1" strike="noStrike">
                <a:solidFill>
                  <a:srgbClr val="464653"/>
                </a:solidFill>
                <a:latin typeface="Gill Sans MT"/>
              </a:rPr>
              <a:t>34</a:t>
            </a:fld>
            <a:endParaRPr b="0" lang="fr-FR" sz="1400" spc="-1" strike="noStrike">
              <a:latin typeface="Times New Roman"/>
            </a:endParaRPr>
          </a:p>
        </p:txBody>
      </p:sp>
      <p:sp>
        <p:nvSpPr>
          <p:cNvPr id="311" name="Espace réservé du contenu 4"/>
          <p:cNvSpPr txBox="1"/>
          <p:nvPr/>
        </p:nvSpPr>
        <p:spPr>
          <a:xfrm>
            <a:off x="457200" y="1219320"/>
            <a:ext cx="8229240" cy="4937400"/>
          </a:xfrm>
          <a:prstGeom prst="rect">
            <a:avLst/>
          </a:prstGeom>
          <a:noFill/>
          <a:ln w="0">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Au final, on aboutit en quelques minutes au résultat suivant :</a:t>
            </a: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p:txBody>
      </p:sp>
      <p:pic>
        <p:nvPicPr>
          <p:cNvPr id="312" name="Picture 2" descr=""/>
          <p:cNvPicPr/>
          <p:nvPr/>
        </p:nvPicPr>
        <p:blipFill>
          <a:blip r:embed="rId1"/>
          <a:srcRect l="1181" t="41606" r="37990" b="22703"/>
          <a:stretch/>
        </p:blipFill>
        <p:spPr>
          <a:xfrm>
            <a:off x="251640" y="1845000"/>
            <a:ext cx="7416360" cy="2448000"/>
          </a:xfrm>
          <a:prstGeom prst="rect">
            <a:avLst/>
          </a:prstGeom>
          <a:ln w="9525">
            <a:solidFill>
              <a:srgbClr val="727ca3"/>
            </a:solidFill>
            <a:miter/>
          </a:ln>
        </p:spPr>
      </p:pic>
      <p:pic>
        <p:nvPicPr>
          <p:cNvPr id="313" name="Image 6" descr=""/>
          <p:cNvPicPr/>
          <p:nvPr/>
        </p:nvPicPr>
        <p:blipFill>
          <a:blip r:embed="rId2"/>
          <a:srcRect l="5613" t="21475" r="39085" b="21475"/>
          <a:stretch/>
        </p:blipFill>
        <p:spPr>
          <a:xfrm>
            <a:off x="2988000" y="2421000"/>
            <a:ext cx="5832360" cy="3744000"/>
          </a:xfrm>
          <a:prstGeom prst="rect">
            <a:avLst/>
          </a:prstGeom>
          <a:ln w="9525">
            <a:solidFill>
              <a:srgbClr val="727ca3"/>
            </a:solidFill>
            <a:miter/>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itre 5"/>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0" lang="fr-FR" sz="2400" spc="-1" strike="noStrike">
                <a:solidFill>
                  <a:srgbClr val="464653"/>
                </a:solidFill>
                <a:latin typeface="Arial Black"/>
              </a:rPr>
              <a:t>En conclusion</a:t>
            </a:r>
            <a:endParaRPr b="0" lang="en-US" sz="2400" spc="-1" strike="noStrike">
              <a:solidFill>
                <a:srgbClr val="000000"/>
              </a:solidFill>
              <a:latin typeface="Gill Sans MT"/>
            </a:endParaRPr>
          </a:p>
        </p:txBody>
      </p:sp>
      <p:sp>
        <p:nvSpPr>
          <p:cNvPr id="315" name="Espace réservé du numéro de diapositive 4"/>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3D621911-583A-499F-A5F5-E051D95EB8AC}" type="slidenum">
              <a:rPr b="0" lang="en-US" sz="1400" spc="-1" strike="noStrike">
                <a:solidFill>
                  <a:srgbClr val="464653"/>
                </a:solidFill>
                <a:latin typeface="Gill Sans MT"/>
              </a:rPr>
              <a:t>35</a:t>
            </a:fld>
            <a:endParaRPr b="0" lang="fr-FR" sz="1400" spc="-1" strike="noStrike">
              <a:latin typeface="Times New Roman"/>
            </a:endParaRPr>
          </a:p>
        </p:txBody>
      </p:sp>
      <p:sp>
        <p:nvSpPr>
          <p:cNvPr id="316" name="Espace réservé du contenu 6"/>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buClr>
                <a:srgbClr val="727ca3"/>
              </a:buClr>
              <a:buSzPct val="76000"/>
              <a:buFont typeface="Wingdings 3" charset="2"/>
              <a:buChar char=""/>
            </a:pPr>
            <a:r>
              <a:rPr b="0" lang="fr-FR" sz="1800" spc="-1" strike="noStrike">
                <a:solidFill>
                  <a:srgbClr val="000000"/>
                </a:solidFill>
                <a:latin typeface="Gill Sans MT"/>
              </a:rPr>
              <a:t>Mon objectif avec cette présentation était de vous démontrer qu’il est possible de développer rapidement – en s’appuyant sur des composants open source – des applications d’entreprise robustes.</a:t>
            </a:r>
            <a:endParaRPr b="0" lang="en-US" sz="18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1800" spc="-1" strike="noStrike">
                <a:solidFill>
                  <a:srgbClr val="000000"/>
                </a:solidFill>
                <a:latin typeface="Gill Sans MT"/>
              </a:rPr>
              <a:t>Le module C.R.U.D. présenté ici peut être enrichi par l’ajout de fonctions de sécurité, permettant de définir des niveaux d’autorisations. Cet aspect n’a pas été abordé ici faute de temps, mais il ne présente pas de difficulté majeure à développer.</a:t>
            </a:r>
            <a:endParaRPr b="0" lang="en-US" sz="18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1800" spc="-1" strike="noStrike">
                <a:solidFill>
                  <a:srgbClr val="000000"/>
                </a:solidFill>
                <a:latin typeface="Gill Sans MT"/>
              </a:rPr>
              <a:t>La solution présentée ici n’est pas forcément adaptée à tous les types d’applications webs mais elle me semble particulièrement bien adaptée pour le développement (ou redéveloppement) de back-offices. La solution est facilement reproductible et industrialisable. </a:t>
            </a:r>
            <a:endParaRPr b="0" lang="en-US" sz="18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1800" spc="-1" strike="noStrike">
                <a:solidFill>
                  <a:srgbClr val="000000"/>
                </a:solidFill>
                <a:latin typeface="Gill Sans MT"/>
              </a:rPr>
              <a:t>La version actuelle de la classe ActiveRecord proposée dans MacaronDB est conçue pour travailler avec des tables DB2 ayant une seule colonne en identifiant. Mais elle peut être adaptée à des tables ayant des identifiants composés de plusieurs colonnes, moyennant quelques Modifications. Cela fait partie des évolutions que j’ai prévu d’implémenter assez rapidement (au plus tard durant le second semestre 2012). </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0" lang="fr-FR" sz="2400" spc="-1" strike="noStrike">
                <a:solidFill>
                  <a:srgbClr val="464653"/>
                </a:solidFill>
                <a:latin typeface="Arial Black"/>
              </a:rPr>
              <a:t>Une toolbox pour vos applications de gestion</a:t>
            </a:r>
            <a:endParaRPr b="0" lang="en-US" sz="2400" spc="-1" strike="noStrike">
              <a:solidFill>
                <a:srgbClr val="000000"/>
              </a:solidFill>
              <a:latin typeface="Gill Sans MT"/>
            </a:endParaRPr>
          </a:p>
        </p:txBody>
      </p:sp>
      <p:sp>
        <p:nvSpPr>
          <p:cNvPr id="318"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524E9775-365C-40E8-AC66-B8966D445F2D}" type="slidenum">
              <a:rPr b="0" lang="en-US" sz="1400" spc="-1" strike="noStrike">
                <a:solidFill>
                  <a:srgbClr val="464653"/>
                </a:solidFill>
                <a:latin typeface="Gill Sans MT"/>
              </a:rPr>
              <a:t>36</a:t>
            </a:fld>
            <a:endParaRPr b="0" lang="fr-FR" sz="1400" spc="-1" strike="noStrike">
              <a:latin typeface="Times New Roman"/>
            </a:endParaRPr>
          </a:p>
        </p:txBody>
      </p:sp>
      <p:sp>
        <p:nvSpPr>
          <p:cNvPr id="319" name="Espace réservé du contenu 4"/>
          <p:cNvSpPr txBox="1"/>
          <p:nvPr/>
        </p:nvSpPr>
        <p:spPr>
          <a:xfrm>
            <a:off x="457200" y="1219320"/>
            <a:ext cx="8229240" cy="4937400"/>
          </a:xfrm>
          <a:prstGeom prst="rect">
            <a:avLst/>
          </a:prstGeom>
          <a:noFill/>
          <a:ln w="0">
            <a:noFill/>
          </a:ln>
        </p:spPr>
        <p:txBody>
          <a:bodyPr lIns="90000" rIns="90000" tIns="45000" bIns="45000">
            <a:noAutofit/>
          </a:bodyPr>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marL="274320" indent="-273960" algn="ctr">
              <a:lnSpc>
                <a:spcPct val="100000"/>
              </a:lnSpc>
              <a:spcBef>
                <a:spcPts val="601"/>
              </a:spcBef>
              <a:tabLst>
                <a:tab algn="l" pos="0"/>
              </a:tabLst>
            </a:pPr>
            <a:r>
              <a:rPr b="0" i="1" lang="fr-FR" sz="2800" spc="-1" strike="noStrike">
                <a:solidFill>
                  <a:srgbClr val="000000"/>
                </a:solidFill>
                <a:latin typeface="Gill Sans MT"/>
              </a:rPr>
              <a:t>Merci de votre attention.</a:t>
            </a:r>
            <a:endParaRPr b="0" lang="en-US" sz="2800" spc="-1" strike="noStrike">
              <a:solidFill>
                <a:srgbClr val="000000"/>
              </a:solidFill>
              <a:latin typeface="Gill Sans MT"/>
            </a:endParaRPr>
          </a:p>
          <a:p>
            <a:pPr marL="274320" indent="-273960" algn="ctr">
              <a:lnSpc>
                <a:spcPct val="100000"/>
              </a:lnSpc>
              <a:spcBef>
                <a:spcPts val="601"/>
              </a:spcBef>
              <a:tabLst>
                <a:tab algn="l" pos="0"/>
              </a:tabLst>
            </a:pPr>
            <a:r>
              <a:rPr b="0" i="1" lang="fr-FR" sz="2800" spc="-1" strike="noStrike">
                <a:solidFill>
                  <a:srgbClr val="000000"/>
                </a:solidFill>
                <a:latin typeface="Gill Sans MT"/>
              </a:rPr>
              <a:t>A bientôt.</a:t>
            </a:r>
            <a:endParaRPr b="0" lang="en-US" sz="2800" spc="-1" strike="noStrike">
              <a:solidFill>
                <a:srgbClr val="000000"/>
              </a:solidFill>
              <a:latin typeface="Gill Sans MT"/>
            </a:endParaRPr>
          </a:p>
          <a:p>
            <a:pPr>
              <a:lnSpc>
                <a:spcPct val="100000"/>
              </a:lnSpc>
              <a:spcBef>
                <a:spcPts val="601"/>
              </a:spcBef>
              <a:tabLst>
                <a:tab algn="l" pos="0"/>
              </a:tabLst>
            </a:pPr>
            <a:endParaRPr b="0" lang="en-US" sz="2800" spc="-1" strike="noStrike">
              <a:solidFill>
                <a:srgbClr val="000000"/>
              </a:solidFill>
              <a:latin typeface="Gill Sans MT"/>
            </a:endParaRPr>
          </a:p>
          <a:p>
            <a:pPr>
              <a:lnSpc>
                <a:spcPct val="100000"/>
              </a:lnSpc>
              <a:spcBef>
                <a:spcPts val="601"/>
              </a:spcBef>
              <a:tabLst>
                <a:tab algn="l" pos="0"/>
              </a:tabLst>
            </a:pPr>
            <a:endParaRPr b="0" lang="en-US" sz="2800" spc="-1" strike="noStrike">
              <a:solidFill>
                <a:srgbClr val="000000"/>
              </a:solidFill>
              <a:latin typeface="Gill Sans MT"/>
            </a:endParaRPr>
          </a:p>
          <a:p>
            <a:pPr>
              <a:lnSpc>
                <a:spcPct val="100000"/>
              </a:lnSpc>
              <a:spcBef>
                <a:spcPts val="601"/>
              </a:spcBef>
              <a:tabLst>
                <a:tab algn="l" pos="0"/>
              </a:tabLst>
            </a:pPr>
            <a:endParaRPr b="0" lang="en-US" sz="2800" spc="-1" strike="noStrike">
              <a:solidFill>
                <a:srgbClr val="000000"/>
              </a:solidFill>
              <a:latin typeface="Gill Sans MT"/>
            </a:endParaRPr>
          </a:p>
          <a:p>
            <a:pPr>
              <a:lnSpc>
                <a:spcPct val="100000"/>
              </a:lnSpc>
              <a:spcBef>
                <a:spcPts val="601"/>
              </a:spcBef>
              <a:tabLst>
                <a:tab algn="l" pos="0"/>
              </a:tabLst>
            </a:pPr>
            <a:endParaRPr b="0" lang="en-US"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itre 1"/>
          <p:cNvSpPr txBox="1"/>
          <p:nvPr/>
        </p:nvSpPr>
        <p:spPr>
          <a:xfrm>
            <a:off x="457200" y="152280"/>
            <a:ext cx="8229240" cy="990360"/>
          </a:xfrm>
          <a:prstGeom prst="rect">
            <a:avLst/>
          </a:prstGeom>
          <a:noFill/>
          <a:ln w="0">
            <a:noFill/>
          </a:ln>
        </p:spPr>
        <p:txBody>
          <a:bodyPr lIns="90000" rIns="90000" tIns="45000" bIns="45000" anchor="b">
            <a:noAutofit/>
          </a:bodyPr>
          <a:p>
            <a:pPr>
              <a:lnSpc>
                <a:spcPct val="100000"/>
              </a:lnSpc>
            </a:pPr>
            <a:r>
              <a:rPr b="1" lang="fr-FR" sz="2400" spc="-1" strike="noStrike">
                <a:solidFill>
                  <a:srgbClr val="464653"/>
                </a:solidFill>
                <a:latin typeface="Bookman Old Style"/>
              </a:rPr>
              <a:t>Une toolbox pour vos applications de gestion</a:t>
            </a:r>
            <a:br/>
            <a:r>
              <a:rPr b="1" lang="fr-FR" sz="2400" spc="-1" strike="noStrike">
                <a:solidFill>
                  <a:srgbClr val="464653"/>
                </a:solidFill>
                <a:latin typeface="Bookman Old Style"/>
              </a:rPr>
              <a:t>Préambule</a:t>
            </a:r>
            <a:endParaRPr b="0" lang="en-US" sz="2400" spc="-1" strike="noStrike">
              <a:solidFill>
                <a:srgbClr val="000000"/>
              </a:solidFill>
              <a:latin typeface="Gill Sans MT"/>
            </a:endParaRPr>
          </a:p>
        </p:txBody>
      </p:sp>
      <p:sp>
        <p:nvSpPr>
          <p:cNvPr id="202"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6838F160-66BC-4D7F-B5DE-B9A775475356}" type="slidenum">
              <a:rPr b="0" lang="en-US" sz="1400" spc="-1" strike="noStrike">
                <a:solidFill>
                  <a:srgbClr val="464653"/>
                </a:solidFill>
                <a:latin typeface="Gill Sans MT"/>
              </a:rPr>
              <a:t>3</a:t>
            </a:fld>
            <a:endParaRPr b="0" lang="fr-FR" sz="1400" spc="-1" strike="noStrike">
              <a:latin typeface="Times New Roman"/>
            </a:endParaRPr>
          </a:p>
        </p:txBody>
      </p:sp>
      <p:sp>
        <p:nvSpPr>
          <p:cNvPr id="203" name="Espace réservé du contenu 4"/>
          <p:cNvSpPr txBox="1"/>
          <p:nvPr/>
        </p:nvSpPr>
        <p:spPr>
          <a:xfrm>
            <a:off x="457200" y="1219320"/>
            <a:ext cx="8229240" cy="4937400"/>
          </a:xfrm>
          <a:prstGeom prst="rect">
            <a:avLst/>
          </a:prstGeom>
          <a:noFill/>
          <a:ln w="0">
            <a:noFill/>
          </a:ln>
        </p:spPr>
        <p:txBody>
          <a:bodyPr lIns="90000" rIns="90000" tIns="45000" bIns="45000">
            <a:noAutofit/>
          </a:bodyPr>
          <a:p>
            <a:pPr marL="274320" indent="-273960" algn="just">
              <a:lnSpc>
                <a:spcPct val="100000"/>
              </a:lnSpc>
              <a:spcBef>
                <a:spcPts val="601"/>
              </a:spcBef>
              <a:tabLst>
                <a:tab algn="l" pos="0"/>
              </a:tabLst>
            </a:pPr>
            <a:r>
              <a:rPr b="0" lang="fr-FR" sz="2200" spc="-1" strike="noStrike">
                <a:solidFill>
                  <a:srgbClr val="000000"/>
                </a:solidFill>
                <a:latin typeface="Gill Sans MT"/>
              </a:rPr>
              <a:t>Ce que nous allons voir dans ce slide, c’est donc un complément du sujet présenté chez IBM. </a:t>
            </a:r>
            <a:endParaRPr b="0" lang="en-US" sz="2200" spc="-1" strike="noStrike">
              <a:solidFill>
                <a:srgbClr val="000000"/>
              </a:solidFill>
              <a:latin typeface="Gill Sans MT"/>
            </a:endParaRPr>
          </a:p>
          <a:p>
            <a:pPr marL="274320" indent="-273960" algn="just">
              <a:lnSpc>
                <a:spcPct val="100000"/>
              </a:lnSpc>
              <a:spcBef>
                <a:spcPts val="601"/>
              </a:spcBef>
              <a:tabLst>
                <a:tab algn="l" pos="0"/>
              </a:tabLst>
            </a:pPr>
            <a:r>
              <a:rPr b="0" lang="fr-FR" sz="2200" spc="-1" strike="noStrike">
                <a:solidFill>
                  <a:srgbClr val="000000"/>
                </a:solidFill>
                <a:latin typeface="Gill Sans MT"/>
              </a:rPr>
              <a:t>Mon objectif avec le webinar organisé par Zend était de présenter un exemple d’utilisation de PHP dans le cadre de projets IBM, et en particulier de présenter le projet MacaronDB, une librairie PHP open source que j’avais développée pour faciliter le développement d'applications avec les bases DB2 (IBM i et Windows), et MySQL. </a:t>
            </a:r>
            <a:endParaRPr b="0" lang="en-US" sz="2200" spc="-1" strike="noStrike">
              <a:solidFill>
                <a:srgbClr val="000000"/>
              </a:solidFill>
              <a:latin typeface="Gill Sans MT"/>
            </a:endParaRPr>
          </a:p>
          <a:p>
            <a:pPr marL="274320" indent="-273960" algn="just">
              <a:lnSpc>
                <a:spcPct val="100000"/>
              </a:lnSpc>
              <a:spcBef>
                <a:spcPts val="601"/>
              </a:spcBef>
              <a:tabLst>
                <a:tab algn="l" pos="0"/>
              </a:tabLst>
            </a:pPr>
            <a:r>
              <a:rPr b="0" lang="fr-FR" sz="2200" spc="-1" strike="noStrike">
                <a:solidFill>
                  <a:srgbClr val="000000"/>
                </a:solidFill>
                <a:latin typeface="Gill Sans MT"/>
              </a:rPr>
              <a:t>J’avais profité de cette session pour présenter aussi le projet HTML_Quickform2. Ce composant PHP open-source était une solution idéale pour générer des formulaires robustes et sécurisés. On pouvait combiner HTML_Quickform2 avec un plugin jQuery de validation de formulaire, pour obtenir des formulaires plus réactifs et améliorer le confort des utilisateurs. J’ai donc présenté cette solution, et j’avais conclu ce slide par un exemple de CRUD constitué à partir des composants pré-cités. </a:t>
            </a:r>
            <a:endParaRPr b="0" lang="en-US" sz="2200" spc="-1" strike="noStrike">
              <a:solidFill>
                <a:srgbClr val="000000"/>
              </a:solidFill>
              <a:latin typeface="Gill Sans MT"/>
            </a:endParaRPr>
          </a:p>
          <a:p>
            <a:pPr marL="274320" indent="-273960" algn="just">
              <a:lnSpc>
                <a:spcPct val="100000"/>
              </a:lnSpc>
              <a:spcBef>
                <a:spcPts val="601"/>
              </a:spcBef>
              <a:tabLst>
                <a:tab algn="l" pos="0"/>
              </a:tabLst>
            </a:pPr>
            <a:endParaRPr b="0" lang="en-US" sz="2200" spc="-1" strike="noStrike">
              <a:solidFill>
                <a:srgbClr val="000000"/>
              </a:solidFill>
              <a:latin typeface="Gill Sans MT"/>
            </a:endParaRPr>
          </a:p>
          <a:p>
            <a:pPr algn="just">
              <a:lnSpc>
                <a:spcPct val="100000"/>
              </a:lnSpc>
              <a:spcBef>
                <a:spcPts val="601"/>
              </a:spcBef>
              <a:tabLst>
                <a:tab algn="l" pos="0"/>
              </a:tabLst>
            </a:pPr>
            <a:endParaRPr b="0" lang="en-US" sz="2200" spc="-1" strike="noStrike">
              <a:solidFill>
                <a:srgbClr val="000000"/>
              </a:solidFill>
              <a:latin typeface="Gill Sans MT"/>
            </a:endParaRPr>
          </a:p>
          <a:p>
            <a:pPr marL="274320" indent="-273960">
              <a:lnSpc>
                <a:spcPct val="100000"/>
              </a:lnSpc>
              <a:spcBef>
                <a:spcPts val="601"/>
              </a:spcBef>
              <a:tabLst>
                <a:tab algn="l" pos="0"/>
              </a:tabLst>
            </a:pPr>
            <a:r>
              <a:rPr b="0" lang="fr-FR" sz="2200" spc="-1" strike="noStrike">
                <a:solidFill>
                  <a:srgbClr val="000000"/>
                </a:solidFill>
                <a:latin typeface="Gill Sans MT"/>
              </a:rPr>
              <a:t> </a:t>
            </a:r>
            <a:endParaRPr b="0" lang="en-US" sz="2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itre 1_0"/>
          <p:cNvSpPr txBox="1"/>
          <p:nvPr/>
        </p:nvSpPr>
        <p:spPr>
          <a:xfrm>
            <a:off x="457200" y="152280"/>
            <a:ext cx="8229240" cy="990360"/>
          </a:xfrm>
          <a:prstGeom prst="rect">
            <a:avLst/>
          </a:prstGeom>
          <a:noFill/>
          <a:ln w="0">
            <a:noFill/>
          </a:ln>
        </p:spPr>
        <p:txBody>
          <a:bodyPr lIns="90000" rIns="90000" tIns="45000" bIns="45000" anchor="b">
            <a:noAutofit/>
          </a:bodyPr>
          <a:p>
            <a:pPr>
              <a:lnSpc>
                <a:spcPct val="100000"/>
              </a:lnSpc>
            </a:pPr>
            <a:r>
              <a:rPr b="1" lang="fr-FR" sz="2400" spc="-1" strike="noStrike">
                <a:solidFill>
                  <a:srgbClr val="464653"/>
                </a:solidFill>
                <a:latin typeface="Bookman Old Style"/>
              </a:rPr>
              <a:t>Avertissement</a:t>
            </a:r>
            <a:endParaRPr b="0" lang="en-US" sz="2400" spc="-1" strike="noStrike">
              <a:solidFill>
                <a:srgbClr val="000000"/>
              </a:solidFill>
              <a:latin typeface="Gill Sans MT"/>
            </a:endParaRPr>
          </a:p>
        </p:txBody>
      </p:sp>
      <p:sp>
        <p:nvSpPr>
          <p:cNvPr id="205" name="Espace réservé du numéro de diapositive 3_1"/>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2EC0CC52-6035-4127-ABE4-573C733FD7C4}" type="slidenum">
              <a:rPr b="0" lang="en-US" sz="1400" spc="-1" strike="noStrike">
                <a:solidFill>
                  <a:srgbClr val="464653"/>
                </a:solidFill>
                <a:latin typeface="Gill Sans MT"/>
              </a:rPr>
              <a:t>3</a:t>
            </a:fld>
            <a:endParaRPr b="0" lang="fr-FR" sz="1400" spc="-1" strike="noStrike">
              <a:latin typeface="Times New Roman"/>
            </a:endParaRPr>
          </a:p>
        </p:txBody>
      </p:sp>
      <p:sp>
        <p:nvSpPr>
          <p:cNvPr id="206" name="Espace réservé du contenu 4_1"/>
          <p:cNvSpPr txBox="1"/>
          <p:nvPr/>
        </p:nvSpPr>
        <p:spPr>
          <a:xfrm>
            <a:off x="457200" y="1219320"/>
            <a:ext cx="8229240" cy="4937400"/>
          </a:xfrm>
          <a:prstGeom prst="rect">
            <a:avLst/>
          </a:prstGeom>
          <a:noFill/>
          <a:ln w="0">
            <a:noFill/>
          </a:ln>
        </p:spPr>
        <p:txBody>
          <a:bodyPr lIns="90000" rIns="90000" tIns="45000" bIns="45000">
            <a:noAutofit/>
          </a:bodyPr>
          <a:p>
            <a:pPr marL="274320" indent="-273960" algn="just">
              <a:lnSpc>
                <a:spcPct val="100000"/>
              </a:lnSpc>
              <a:spcBef>
                <a:spcPts val="601"/>
              </a:spcBef>
              <a:tabLst>
                <a:tab algn="l" pos="0"/>
              </a:tabLst>
            </a:pPr>
            <a:r>
              <a:rPr b="0" lang="fr-FR" sz="2200" spc="-1" strike="noStrike">
                <a:solidFill>
                  <a:srgbClr val="000000"/>
                </a:solidFill>
                <a:latin typeface="Gill Sans MT"/>
              </a:rPr>
              <a:t>Les techniques de développement ont considérablement évolué depuis 2012, aussi les solutions évoquées dans ce slide ne sont plus forcément pertinentes en 2022. </a:t>
            </a:r>
            <a:endParaRPr b="0" lang="en-US" sz="2200" spc="-1" strike="noStrike">
              <a:solidFill>
                <a:srgbClr val="000000"/>
              </a:solidFill>
              <a:latin typeface="Gill Sans MT"/>
            </a:endParaRPr>
          </a:p>
          <a:p>
            <a:pPr marL="274320" indent="-273960" algn="just">
              <a:lnSpc>
                <a:spcPct val="100000"/>
              </a:lnSpc>
              <a:spcBef>
                <a:spcPts val="601"/>
              </a:spcBef>
              <a:tabLst>
                <a:tab algn="l" pos="0"/>
              </a:tabLst>
            </a:pPr>
            <a:r>
              <a:rPr b="0" lang="fr-FR" sz="2200" spc="-1" strike="noStrike">
                <a:solidFill>
                  <a:srgbClr val="000000"/>
                </a:solidFill>
                <a:latin typeface="Gill Sans MT"/>
              </a:rPr>
              <a:t>Le projet MacaronDB peut néanmoins servir de source d’inspiration dans le cas de projets PHP pour lesquels on a besoin d’une couche d’accès base de données capable de fonctionner indifféremment sur plusieurs stacks PHP (sur et hors IBM i).</a:t>
            </a:r>
            <a:endParaRPr b="0" lang="en-US" sz="2200" spc="-1" strike="noStrike">
              <a:solidFill>
                <a:srgbClr val="000000"/>
              </a:solidFill>
              <a:latin typeface="Gill Sans MT"/>
            </a:endParaRPr>
          </a:p>
          <a:p>
            <a:pPr marL="274320" indent="-273960" algn="just">
              <a:lnSpc>
                <a:spcPct val="100000"/>
              </a:lnSpc>
              <a:spcBef>
                <a:spcPts val="601"/>
              </a:spcBef>
              <a:tabLst>
                <a:tab algn="l" pos="0"/>
              </a:tabLst>
            </a:pPr>
            <a:endParaRPr b="0" lang="en-US" sz="2200" spc="-1" strike="noStrike">
              <a:solidFill>
                <a:srgbClr val="000000"/>
              </a:solidFill>
              <a:latin typeface="Gill Sans MT"/>
            </a:endParaRPr>
          </a:p>
          <a:p>
            <a:pPr algn="just">
              <a:lnSpc>
                <a:spcPct val="100000"/>
              </a:lnSpc>
              <a:spcBef>
                <a:spcPts val="601"/>
              </a:spcBef>
              <a:tabLst>
                <a:tab algn="l" pos="0"/>
              </a:tabLst>
            </a:pPr>
            <a:endParaRPr b="0" lang="en-US" sz="2200" spc="-1" strike="noStrike">
              <a:solidFill>
                <a:srgbClr val="000000"/>
              </a:solidFill>
              <a:latin typeface="Gill Sans MT"/>
            </a:endParaRPr>
          </a:p>
          <a:p>
            <a:pPr marL="274320" indent="-273960">
              <a:lnSpc>
                <a:spcPct val="100000"/>
              </a:lnSpc>
              <a:spcBef>
                <a:spcPts val="601"/>
              </a:spcBef>
              <a:tabLst>
                <a:tab algn="l" pos="0"/>
              </a:tabLst>
            </a:pPr>
            <a:r>
              <a:rPr b="0" lang="fr-FR" sz="2200" spc="-1" strike="noStrike">
                <a:solidFill>
                  <a:srgbClr val="000000"/>
                </a:solidFill>
                <a:latin typeface="Gill Sans MT"/>
              </a:rPr>
              <a:t> </a:t>
            </a:r>
            <a:endParaRPr b="0" lang="en-US" sz="22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itre 5"/>
          <p:cNvSpPr txBox="1"/>
          <p:nvPr/>
        </p:nvSpPr>
        <p:spPr>
          <a:xfrm>
            <a:off x="1219320" y="2971800"/>
            <a:ext cx="6857640" cy="1066320"/>
          </a:xfrm>
          <a:prstGeom prst="rect">
            <a:avLst/>
          </a:prstGeom>
          <a:noFill/>
          <a:ln w="0">
            <a:noFill/>
          </a:ln>
        </p:spPr>
        <p:txBody>
          <a:bodyPr lIns="90000" rIns="90000" tIns="45000" bIns="45000">
            <a:noAutofit/>
          </a:bodyPr>
          <a:p>
            <a:pPr algn="r">
              <a:lnSpc>
                <a:spcPct val="100000"/>
              </a:lnSpc>
            </a:pPr>
            <a:r>
              <a:rPr b="0" lang="fr-FR" sz="3200" spc="-1" strike="noStrike">
                <a:solidFill>
                  <a:srgbClr val="464653"/>
                </a:solidFill>
                <a:latin typeface="Bookman Old Style"/>
              </a:rPr>
              <a:t>Librairie pour l’accès aux bases de données</a:t>
            </a:r>
            <a:endParaRPr b="0" lang="en-US" sz="3200" spc="-1" strike="noStrike">
              <a:solidFill>
                <a:srgbClr val="000000"/>
              </a:solidFill>
              <a:latin typeface="Gill Sans MT"/>
            </a:endParaRPr>
          </a:p>
        </p:txBody>
      </p:sp>
      <p:sp>
        <p:nvSpPr>
          <p:cNvPr id="208" name="Espace réservé du texte 6"/>
          <p:cNvSpPr txBox="1"/>
          <p:nvPr/>
        </p:nvSpPr>
        <p:spPr>
          <a:xfrm>
            <a:off x="1295280" y="4267080"/>
            <a:ext cx="6781320" cy="1142640"/>
          </a:xfrm>
          <a:prstGeom prst="rect">
            <a:avLst/>
          </a:prstGeom>
          <a:noFill/>
          <a:ln w="0">
            <a:noFill/>
          </a:ln>
        </p:spPr>
        <p:txBody>
          <a:bodyPr lIns="90000" rIns="90000" tIns="45000" bIns="45000">
            <a:normAutofit/>
          </a:bodyPr>
          <a:p>
            <a:pPr algn="r">
              <a:lnSpc>
                <a:spcPct val="100000"/>
              </a:lnSpc>
              <a:spcBef>
                <a:spcPts val="601"/>
              </a:spcBef>
              <a:tabLst>
                <a:tab algn="l" pos="0"/>
              </a:tabLst>
            </a:pPr>
            <a:r>
              <a:rPr b="0" lang="fr-FR" sz="3600" spc="-1" strike="noStrike">
                <a:solidFill>
                  <a:srgbClr val="595959"/>
                </a:solidFill>
                <a:latin typeface="Gill Sans MT"/>
              </a:rPr>
              <a:t>Le projet MacaronDB</a:t>
            </a:r>
            <a:endParaRPr b="0" lang="en-US" sz="3600" spc="-1" strike="noStrike">
              <a:solidFill>
                <a:srgbClr val="000000"/>
              </a:solidFill>
              <a:latin typeface="Gill Sans MT"/>
            </a:endParaRPr>
          </a:p>
        </p:txBody>
      </p:sp>
      <p:sp>
        <p:nvSpPr>
          <p:cNvPr id="209" name="Espace réservé du numéro de diapositive 3"/>
          <p:cNvSpPr txBox="1"/>
          <p:nvPr/>
        </p:nvSpPr>
        <p:spPr>
          <a:xfrm>
            <a:off x="1069920" y="6355080"/>
            <a:ext cx="1520640" cy="365400"/>
          </a:xfrm>
          <a:prstGeom prst="rect">
            <a:avLst/>
          </a:prstGeom>
          <a:noFill/>
          <a:ln w="0">
            <a:noFill/>
          </a:ln>
        </p:spPr>
        <p:txBody>
          <a:bodyPr lIns="90000" rIns="90000" tIns="45000" bIns="45000">
            <a:noAutofit/>
          </a:bodyPr>
          <a:p>
            <a:pPr>
              <a:lnSpc>
                <a:spcPct val="100000"/>
              </a:lnSpc>
            </a:pPr>
            <a:fld id="{3297D089-87A2-4223-8465-CE84B2E359C1}" type="slidenum">
              <a:rPr b="0" lang="en-US" sz="1400" spc="-1" strike="noStrike">
                <a:solidFill>
                  <a:srgbClr val="464653"/>
                </a:solidFill>
                <a:latin typeface="Gill Sans MT"/>
              </a:rPr>
              <a:t>6</a:t>
            </a:fld>
            <a:endParaRPr b="0" lang="fr-FR" sz="1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MacaronDB</a:t>
            </a:r>
            <a:endParaRPr b="0" lang="en-US" sz="2400" spc="-1" strike="noStrike">
              <a:solidFill>
                <a:srgbClr val="000000"/>
              </a:solidFill>
              <a:latin typeface="Gill Sans MT"/>
            </a:endParaRPr>
          </a:p>
        </p:txBody>
      </p:sp>
      <p:sp>
        <p:nvSpPr>
          <p:cNvPr id="211" name="Espace réservé du contenu 2"/>
          <p:cNvSpPr txBox="1"/>
          <p:nvPr/>
        </p:nvSpPr>
        <p:spPr>
          <a:xfrm>
            <a:off x="457200" y="1219320"/>
            <a:ext cx="8229240" cy="4937400"/>
          </a:xfrm>
          <a:prstGeom prst="rect">
            <a:avLst/>
          </a:prstGeom>
          <a:noFill/>
          <a:ln w="0">
            <a:noFill/>
          </a:ln>
        </p:spPr>
        <p:txBody>
          <a:bodyPr lIns="90000" rIns="90000" tIns="45000" bIns="45000">
            <a:normAutofit/>
          </a:bodyPr>
          <a:p>
            <a:pPr marL="274320" indent="-273960" algn="just">
              <a:lnSpc>
                <a:spcPct val="100000"/>
              </a:lnSpc>
              <a:spcBef>
                <a:spcPts val="601"/>
              </a:spcBef>
              <a:tabLst>
                <a:tab algn="l" pos="0"/>
              </a:tabLst>
            </a:pPr>
            <a:r>
              <a:rPr b="0" lang="fr-FR" sz="2000" spc="-1" strike="noStrike">
                <a:solidFill>
                  <a:srgbClr val="000000"/>
                </a:solidFill>
                <a:latin typeface="Gill Sans MT"/>
              </a:rPr>
              <a:t>Ce projet que j’ai développé est né d’un constat : la plupart des librairies pour l’accès aux bases de données sont décevantes. Parmi les griefs que je peux énumérer sur les nombreux projets que j’ai audités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Projets utilisant peu – voire pas du tout – la technique des requêtes SQL paramétrées, donc faible niveau de sécurité et de performance,</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tabLst>
                <a:tab algn="l" pos="0"/>
              </a:tabLst>
            </a:pPr>
            <a:r>
              <a:rPr b="0" lang="fr-FR" sz="2000" spc="-1" strike="noStrike">
                <a:solidFill>
                  <a:srgbClr val="000000"/>
                </a:solidFill>
                <a:latin typeface="Gill Sans MT"/>
              </a:rPr>
              <a:t>Support inexistant - ou au mieux incomplet - pour les bases DB2 (DB2 for i est généralement  le grand « oublié »)</a:t>
            </a:r>
            <a:endParaRPr b="0" lang="en-US" sz="2000" spc="-1" strike="noStrike">
              <a:solidFill>
                <a:srgbClr val="000000"/>
              </a:solidFill>
              <a:latin typeface="Gill Sans MT"/>
            </a:endParaRPr>
          </a:p>
          <a:p>
            <a:pPr marL="274320" indent="-273960">
              <a:lnSpc>
                <a:spcPct val="100000"/>
              </a:lnSpc>
              <a:spcBef>
                <a:spcPts val="601"/>
              </a:spcBef>
              <a:tabLst>
                <a:tab algn="l" pos="0"/>
              </a:tabLst>
            </a:pPr>
            <a:endParaRPr b="0" lang="en-US" sz="2000" spc="-1" strike="noStrike">
              <a:solidFill>
                <a:srgbClr val="000000"/>
              </a:solidFill>
              <a:latin typeface="Gill Sans MT"/>
            </a:endParaRPr>
          </a:p>
          <a:p>
            <a:pPr marL="274320" indent="-273960" algn="ctr">
              <a:lnSpc>
                <a:spcPct val="100000"/>
              </a:lnSpc>
              <a:spcBef>
                <a:spcPts val="601"/>
              </a:spcBef>
              <a:tabLst>
                <a:tab algn="l" pos="0"/>
              </a:tabLst>
            </a:pPr>
            <a:r>
              <a:rPr b="0" lang="fr-FR" sz="3000" spc="-1" strike="noStrike">
                <a:solidFill>
                  <a:srgbClr val="000000"/>
                </a:solidFill>
                <a:latin typeface="Gill Sans MT"/>
              </a:rPr>
              <a:t>Et MacaronDB est né.</a:t>
            </a:r>
            <a:endParaRPr b="0" lang="en-US" sz="3000" spc="-1" strike="noStrike">
              <a:solidFill>
                <a:srgbClr val="000000"/>
              </a:solidFill>
              <a:latin typeface="Gill Sans MT"/>
            </a:endParaRPr>
          </a:p>
          <a:p>
            <a:pPr marL="274320" indent="-273960">
              <a:lnSpc>
                <a:spcPct val="100000"/>
              </a:lnSpc>
              <a:spcBef>
                <a:spcPts val="601"/>
              </a:spcBef>
              <a:tabLst>
                <a:tab algn="l" pos="0"/>
              </a:tabLst>
            </a:pPr>
            <a:endParaRPr b="0" lang="en-US" sz="3000" spc="-1" strike="noStrike">
              <a:solidFill>
                <a:srgbClr val="000000"/>
              </a:solidFill>
              <a:latin typeface="Gill Sans MT"/>
            </a:endParaRPr>
          </a:p>
          <a:p>
            <a:pPr marL="274320" indent="-273960" algn="just">
              <a:lnSpc>
                <a:spcPct val="100000"/>
              </a:lnSpc>
              <a:spcBef>
                <a:spcPts val="601"/>
              </a:spcBef>
              <a:tabLst>
                <a:tab algn="l" pos="0"/>
              </a:tabLst>
            </a:pPr>
            <a:r>
              <a:rPr b="0" lang="fr-FR" sz="2000" spc="-1" strike="noStrike">
                <a:solidFill>
                  <a:srgbClr val="000000"/>
                </a:solidFill>
                <a:latin typeface="Gill Sans MT"/>
              </a:rPr>
              <a:t>Petit constat : développer sa propre couche d’accès base de données, ce n’est pas très compliqué,  c’est même très intéressant, mais ça prend du temps (en développement, en test…), comme n’importe quel projet de développement.</a:t>
            </a:r>
            <a:endParaRPr b="0" lang="en-US" sz="2000" spc="-1" strike="noStrike">
              <a:solidFill>
                <a:srgbClr val="000000"/>
              </a:solidFill>
              <a:latin typeface="Gill Sans MT"/>
            </a:endParaRPr>
          </a:p>
        </p:txBody>
      </p:sp>
      <p:sp>
        <p:nvSpPr>
          <p:cNvPr id="212"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045049F5-EBF5-4788-99B0-B08A868F0980}" type="slidenum">
              <a:rPr b="0" lang="en-US" sz="1400" spc="-1" strike="noStrike">
                <a:solidFill>
                  <a:srgbClr val="464653"/>
                </a:solidFill>
                <a:latin typeface="Gill Sans MT"/>
              </a:rPr>
              <a:t>7</a:t>
            </a:fld>
            <a:endParaRPr b="0" lang="fr-FR" sz="14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dur="1" fill="hold">
                                          <p:stCondLst>
                                            <p:cond delay="0"/>
                                          </p:stCondLst>
                                        </p:cTn>
                                        <p:tgtEl>
                                          <p:spTgt spid="211">
                                            <p:txEl>
                                              <p:pRg st="4" end="4"/>
                                            </p:txEl>
                                          </p:spTgt>
                                        </p:tgtEl>
                                        <p:attrNameLst>
                                          <p:attrName>style.visibility</p:attrName>
                                        </p:attrNameLst>
                                      </p:cBhvr>
                                      <p:to>
                                        <p:strVal val="visible"/>
                                      </p:to>
                                    </p:set>
                                    <p:animEffect filter="diamond(in)" transition="in">
                                      <p:cBhvr additive="repl">
                                        <p:cTn id="7" dur="2000"/>
                                        <p:tgtEl>
                                          <p:spTgt spid="21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dur="1" fill="hold">
                                          <p:stCondLst>
                                            <p:cond delay="0"/>
                                          </p:stCondLst>
                                        </p:cTn>
                                        <p:tgtEl>
                                          <p:spTgt spid="211">
                                            <p:txEl>
                                              <p:pRg st="6" end="6"/>
                                            </p:txEl>
                                          </p:spTgt>
                                        </p:tgtEl>
                                        <p:attrNameLst>
                                          <p:attrName>style.visibility</p:attrName>
                                        </p:attrNameLst>
                                      </p:cBhvr>
                                      <p:to>
                                        <p:strVal val="visible"/>
                                      </p:to>
                                    </p:set>
                                    <p:animEffect filter="diamond(in)" transition="in">
                                      <p:cBhvr additive="repl">
                                        <p:cTn id="12" dur="2000"/>
                                        <p:tgtEl>
                                          <p:spTgt spid="211">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MacaronDB</a:t>
            </a:r>
            <a:endParaRPr b="0" lang="en-US" sz="2400" spc="-1" strike="noStrike">
              <a:solidFill>
                <a:srgbClr val="000000"/>
              </a:solidFill>
              <a:latin typeface="Gill Sans MT"/>
            </a:endParaRPr>
          </a:p>
        </p:txBody>
      </p:sp>
      <p:sp>
        <p:nvSpPr>
          <p:cNvPr id="214"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E5968177-485C-445F-A1E8-B0086459C2CE}" type="slidenum">
              <a:rPr b="0" lang="en-US" sz="1400" spc="-1" strike="noStrike">
                <a:solidFill>
                  <a:srgbClr val="464653"/>
                </a:solidFill>
                <a:latin typeface="Gill Sans MT"/>
              </a:rPr>
              <a:t>8</a:t>
            </a:fld>
            <a:endParaRPr b="0" lang="fr-FR" sz="1400" spc="-1" strike="noStrike">
              <a:latin typeface="Times New Roman"/>
            </a:endParaRPr>
          </a:p>
        </p:txBody>
      </p:sp>
      <p:sp>
        <p:nvSpPr>
          <p:cNvPr id="215" name="Espace réservé du contenu 2"/>
          <p:cNvSpPr txBox="1"/>
          <p:nvPr/>
        </p:nvSpPr>
        <p:spPr>
          <a:xfrm>
            <a:off x="457200" y="1219320"/>
            <a:ext cx="8229240" cy="4937400"/>
          </a:xfrm>
          <a:prstGeom prst="rect">
            <a:avLst/>
          </a:prstGeom>
          <a:noFill/>
          <a:ln w="0">
            <a:noFill/>
          </a:ln>
        </p:spPr>
        <p:txBody>
          <a:bodyPr lIns="90000" rIns="90000" tIns="45000" bIns="45000">
            <a:normAutofit/>
          </a:bodyPr>
          <a:p>
            <a:pPr>
              <a:lnSpc>
                <a:spcPct val="100000"/>
              </a:lnSpc>
              <a:spcBef>
                <a:spcPts val="601"/>
              </a:spcBef>
            </a:pPr>
            <a:endParaRPr b="0" lang="en-US" sz="26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MacaronDB est une librairie fournissant un jeu de classes destinées à faciliter le travail avec les bases de données DB2 for i, DB2 Express C, et MySQL. </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Cette librairie - dont j’ai assuré le développement – m’a rendu service sur plusieurs projets IBM i, et elle est maintenant suffisamment stable et mâture pour être mise à la disposition des développeurs, sous licence open source (new BSD).</a:t>
            </a:r>
            <a:endParaRPr b="0" lang="en-US" sz="2000" spc="-1" strike="noStrike">
              <a:solidFill>
                <a:srgbClr val="000000"/>
              </a:solidFill>
              <a:latin typeface="Gill Sans MT"/>
            </a:endParaRPr>
          </a:p>
          <a:p>
            <a:pPr marL="274320" indent="-273960" algn="just">
              <a:lnSpc>
                <a:spcPct val="100000"/>
              </a:lnSpc>
              <a:spcBef>
                <a:spcPts val="601"/>
              </a:spcBef>
              <a:buClr>
                <a:srgbClr val="727ca3"/>
              </a:buClr>
              <a:buSzPct val="76000"/>
              <a:buFont typeface="Wingdings 3" charset="2"/>
              <a:buChar char=""/>
            </a:pPr>
            <a:r>
              <a:rPr b="0" lang="fr-FR" sz="2000" spc="-1" strike="noStrike">
                <a:solidFill>
                  <a:srgbClr val="000000"/>
                </a:solidFill>
                <a:latin typeface="Gill Sans MT"/>
              </a:rPr>
              <a:t>Vous pouvez télécharger le code source du projet et la documentation, directement sur mon blog :</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1" lang="fr-FR" sz="1800" spc="-1" strike="noStrike" u="sng">
                <a:solidFill>
                  <a:srgbClr val="b292ca"/>
                </a:solidFill>
                <a:uFillTx/>
                <a:latin typeface="Gill Sans MT"/>
                <a:hlinkClick r:id="rId1"/>
              </a:rPr>
              <a:t>https://github.com/gregja/macarondb/</a:t>
            </a:r>
            <a:r>
              <a:rPr b="1" lang="fr-FR" sz="1800" spc="-1" strike="noStrike">
                <a:solidFill>
                  <a:srgbClr val="464653"/>
                </a:solidFill>
                <a:latin typeface="Gill Sans MT"/>
              </a:rPr>
              <a:t> </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itre 1"/>
          <p:cNvSpPr txBox="1"/>
          <p:nvPr/>
        </p:nvSpPr>
        <p:spPr>
          <a:xfrm>
            <a:off x="457200" y="152280"/>
            <a:ext cx="8229240" cy="990360"/>
          </a:xfrm>
          <a:prstGeom prst="rect">
            <a:avLst/>
          </a:prstGeom>
          <a:noFill/>
          <a:ln w="0">
            <a:noFill/>
          </a:ln>
        </p:spPr>
        <p:txBody>
          <a:bodyPr lIns="90000" rIns="90000" tIns="45000" bIns="45000" anchor="b">
            <a:normAutofit/>
          </a:bodyPr>
          <a:p>
            <a:pPr>
              <a:lnSpc>
                <a:spcPct val="100000"/>
              </a:lnSpc>
            </a:pPr>
            <a:r>
              <a:rPr b="1" lang="fr-FR" sz="2400" spc="-1" strike="noStrike">
                <a:solidFill>
                  <a:srgbClr val="464653"/>
                </a:solidFill>
                <a:latin typeface="Bookman Old Style"/>
              </a:rPr>
              <a:t>Le projet MacaronDB - Exemple</a:t>
            </a:r>
            <a:endParaRPr b="0" lang="en-US" sz="2400" spc="-1" strike="noStrike">
              <a:solidFill>
                <a:srgbClr val="000000"/>
              </a:solidFill>
              <a:latin typeface="Gill Sans MT"/>
            </a:endParaRPr>
          </a:p>
        </p:txBody>
      </p:sp>
      <p:sp>
        <p:nvSpPr>
          <p:cNvPr id="217" name="Espace réservé du numéro de diapositive 3"/>
          <p:cNvSpPr txBox="1"/>
          <p:nvPr/>
        </p:nvSpPr>
        <p:spPr>
          <a:xfrm>
            <a:off x="612720" y="6356520"/>
            <a:ext cx="1980720" cy="365400"/>
          </a:xfrm>
          <a:prstGeom prst="rect">
            <a:avLst/>
          </a:prstGeom>
          <a:noFill/>
          <a:ln w="0">
            <a:noFill/>
          </a:ln>
        </p:spPr>
        <p:txBody>
          <a:bodyPr lIns="90000" rIns="90000" tIns="45000" bIns="45000">
            <a:noAutofit/>
          </a:bodyPr>
          <a:p>
            <a:pPr>
              <a:lnSpc>
                <a:spcPct val="100000"/>
              </a:lnSpc>
            </a:pPr>
            <a:fld id="{C06790A6-848A-4B33-9E5A-5192FDF293E1}" type="slidenum">
              <a:rPr b="0" lang="en-US" sz="1400" spc="-1" strike="noStrike">
                <a:solidFill>
                  <a:srgbClr val="464653"/>
                </a:solidFill>
                <a:latin typeface="Gill Sans MT"/>
              </a:rPr>
              <a:t>9</a:t>
            </a:fld>
            <a:endParaRPr b="0" lang="fr-FR" sz="1400" spc="-1" strike="noStrike">
              <a:latin typeface="Times New Roman"/>
            </a:endParaRPr>
          </a:p>
        </p:txBody>
      </p:sp>
      <p:sp>
        <p:nvSpPr>
          <p:cNvPr id="218" name="Espace réservé du contenu 4"/>
          <p:cNvSpPr txBox="1"/>
          <p:nvPr/>
        </p:nvSpPr>
        <p:spPr>
          <a:xfrm>
            <a:off x="457200" y="1219320"/>
            <a:ext cx="8229240" cy="4937400"/>
          </a:xfrm>
          <a:prstGeom prst="rect">
            <a:avLst/>
          </a:prstGeom>
          <a:noFill/>
          <a:ln w="0">
            <a:noFill/>
          </a:ln>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fr-FR" sz="2600" spc="-1" strike="noStrike">
                <a:solidFill>
                  <a:srgbClr val="000000"/>
                </a:solidFill>
                <a:latin typeface="Gill Sans MT"/>
              </a:rPr>
              <a:t>Exemple de liste simple avec pagination :</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pic>
        <p:nvPicPr>
          <p:cNvPr id="219" name="Picture 2" descr=""/>
          <p:cNvPicPr/>
          <p:nvPr/>
        </p:nvPicPr>
        <p:blipFill>
          <a:blip r:embed="rId1"/>
          <a:srcRect l="3041" t="46880" r="39408" b="18676"/>
          <a:stretch/>
        </p:blipFill>
        <p:spPr>
          <a:xfrm>
            <a:off x="683640" y="1917000"/>
            <a:ext cx="7488360" cy="2520000"/>
          </a:xfrm>
          <a:prstGeom prst="rect">
            <a:avLst/>
          </a:prstGeom>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9</TotalTime>
  <Application>LibreOffice/7.1.1.2$Windows_X86_64 LibreOffice_project/fe0b08f4af1bacafe4c7ecc87ce55bb426164676</Application>
  <AppVersion>15.0000</AppVersion>
  <Words>5250</Words>
  <Paragraphs>485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2012-05-15T11:26:27Z</dcterms:created>
  <dc:creator>Grégory Jarrige</dc:creator>
  <dc:description/>
  <cp:keywords>MacaronDB MacaronDB PHP DB2 MySQL CRUD Toolbox jQuery HTML_Quickform</cp:keywords>
  <dc:language>fr-FR</dc:language>
  <cp:lastModifiedBy/>
  <dcterms:modified xsi:type="dcterms:W3CDTF">2022-04-30T18:16:53Z</dcterms:modified>
  <cp:revision>166</cp:revision>
  <dc:subject>Toolbox PHP pour le développement de modules de types CRUD</dc:subject>
  <dc:title>Toolbox PHP pour le CRUD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35</vt:i4>
  </property>
  <property fmtid="{D5CDD505-2E9C-101B-9397-08002B2CF9AE}" pid="3" name="PresentationFormat">
    <vt:lpwstr>Affichage à l'écran (4:3)</vt:lpwstr>
  </property>
  <property fmtid="{D5CDD505-2E9C-101B-9397-08002B2CF9AE}" pid="4" name="Slides">
    <vt:i4>35</vt:i4>
  </property>
</Properties>
</file>