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5" r:id="rId1"/>
  </p:sldMasterIdLst>
  <p:notesMasterIdLst>
    <p:notesMasterId r:id="rId94"/>
  </p:notesMasterIdLst>
  <p:handoutMasterIdLst>
    <p:handoutMasterId r:id="rId95"/>
  </p:handoutMasterIdLst>
  <p:sldIdLst>
    <p:sldId id="574" r:id="rId2"/>
    <p:sldId id="666" r:id="rId3"/>
    <p:sldId id="667" r:id="rId4"/>
    <p:sldId id="575" r:id="rId5"/>
    <p:sldId id="580" r:id="rId6"/>
    <p:sldId id="579" r:id="rId7"/>
    <p:sldId id="578" r:id="rId8"/>
    <p:sldId id="581" r:id="rId9"/>
    <p:sldId id="583" r:id="rId10"/>
    <p:sldId id="622" r:id="rId11"/>
    <p:sldId id="584" r:id="rId12"/>
    <p:sldId id="585" r:id="rId13"/>
    <p:sldId id="586" r:id="rId14"/>
    <p:sldId id="662" r:id="rId15"/>
    <p:sldId id="623" r:id="rId16"/>
    <p:sldId id="582" r:id="rId17"/>
    <p:sldId id="577" r:id="rId18"/>
    <p:sldId id="587" r:id="rId19"/>
    <p:sldId id="588" r:id="rId20"/>
    <p:sldId id="589" r:id="rId21"/>
    <p:sldId id="590" r:id="rId22"/>
    <p:sldId id="614" r:id="rId23"/>
    <p:sldId id="661" r:id="rId24"/>
    <p:sldId id="594" r:id="rId25"/>
    <p:sldId id="615" r:id="rId26"/>
    <p:sldId id="597" r:id="rId27"/>
    <p:sldId id="598" r:id="rId28"/>
    <p:sldId id="650" r:id="rId29"/>
    <p:sldId id="624" r:id="rId30"/>
    <p:sldId id="609" r:id="rId31"/>
    <p:sldId id="600" r:id="rId32"/>
    <p:sldId id="610" r:id="rId33"/>
    <p:sldId id="613" r:id="rId34"/>
    <p:sldId id="625" r:id="rId35"/>
    <p:sldId id="616" r:id="rId36"/>
    <p:sldId id="651" r:id="rId37"/>
    <p:sldId id="671" r:id="rId38"/>
    <p:sldId id="663" r:id="rId39"/>
    <p:sldId id="665" r:id="rId40"/>
    <p:sldId id="670" r:id="rId41"/>
    <p:sldId id="664" r:id="rId42"/>
    <p:sldId id="618" r:id="rId43"/>
    <p:sldId id="619" r:id="rId44"/>
    <p:sldId id="620" r:id="rId45"/>
    <p:sldId id="621" r:id="rId46"/>
    <p:sldId id="668" r:id="rId47"/>
    <p:sldId id="652" r:id="rId48"/>
    <p:sldId id="601" r:id="rId49"/>
    <p:sldId id="612" r:id="rId50"/>
    <p:sldId id="602" r:id="rId51"/>
    <p:sldId id="603" r:id="rId52"/>
    <p:sldId id="611" r:id="rId53"/>
    <p:sldId id="604" r:id="rId54"/>
    <p:sldId id="653" r:id="rId55"/>
    <p:sldId id="606" r:id="rId56"/>
    <p:sldId id="605" r:id="rId57"/>
    <p:sldId id="607" r:id="rId58"/>
    <p:sldId id="608" r:id="rId59"/>
    <p:sldId id="654" r:id="rId60"/>
    <p:sldId id="626" r:id="rId61"/>
    <p:sldId id="627" r:id="rId62"/>
    <p:sldId id="628" r:id="rId63"/>
    <p:sldId id="630" r:id="rId64"/>
    <p:sldId id="677" r:id="rId65"/>
    <p:sldId id="655" r:id="rId66"/>
    <p:sldId id="632" r:id="rId67"/>
    <p:sldId id="647" r:id="rId68"/>
    <p:sldId id="676" r:id="rId69"/>
    <p:sldId id="656" r:id="rId70"/>
    <p:sldId id="645" r:id="rId71"/>
    <p:sldId id="646" r:id="rId72"/>
    <p:sldId id="648" r:id="rId73"/>
    <p:sldId id="669" r:id="rId74"/>
    <p:sldId id="649" r:id="rId75"/>
    <p:sldId id="657" r:id="rId76"/>
    <p:sldId id="635" r:id="rId77"/>
    <p:sldId id="642" r:id="rId78"/>
    <p:sldId id="658" r:id="rId79"/>
    <p:sldId id="636" r:id="rId80"/>
    <p:sldId id="637" r:id="rId81"/>
    <p:sldId id="638" r:id="rId82"/>
    <p:sldId id="643" r:id="rId83"/>
    <p:sldId id="644" r:id="rId84"/>
    <p:sldId id="659" r:id="rId85"/>
    <p:sldId id="639" r:id="rId86"/>
    <p:sldId id="640" r:id="rId87"/>
    <p:sldId id="672" r:id="rId88"/>
    <p:sldId id="641" r:id="rId89"/>
    <p:sldId id="673" r:id="rId90"/>
    <p:sldId id="674" r:id="rId91"/>
    <p:sldId id="660" r:id="rId92"/>
    <p:sldId id="675" r:id="rId93"/>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CC"/>
    <a:srgbClr val="7F0055"/>
    <a:srgbClr val="7030A0"/>
    <a:srgbClr val="000099"/>
    <a:srgbClr val="CCCCFF"/>
    <a:srgbClr val="FFCC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68" autoAdjust="0"/>
    <p:restoredTop sz="99462" autoAdjust="0"/>
  </p:normalViewPr>
  <p:slideViewPr>
    <p:cSldViewPr>
      <p:cViewPr varScale="1">
        <p:scale>
          <a:sx n="130" d="100"/>
          <a:sy n="130" d="100"/>
        </p:scale>
        <p:origin x="246" y="126"/>
      </p:cViewPr>
      <p:guideLst>
        <p:guide orient="horz" pos="2160"/>
        <p:guide pos="2880"/>
      </p:guideLst>
    </p:cSldViewPr>
  </p:slideViewPr>
  <p:outlineViewPr>
    <p:cViewPr>
      <p:scale>
        <a:sx n="33" d="100"/>
        <a:sy n="33" d="100"/>
      </p:scale>
      <p:origin x="0" y="32490"/>
    </p:cViewPr>
  </p:outlineViewPr>
  <p:notesTextViewPr>
    <p:cViewPr>
      <p:scale>
        <a:sx n="100" d="100"/>
        <a:sy n="100" d="100"/>
      </p:scale>
      <p:origin x="0" y="0"/>
    </p:cViewPr>
  </p:notesTextViewPr>
  <p:notesViewPr>
    <p:cSldViewPr>
      <p:cViewPr varScale="1">
        <p:scale>
          <a:sx n="88" d="100"/>
          <a:sy n="88" d="100"/>
        </p:scale>
        <p:origin x="3756" y="114"/>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1026">
            <a:extLst>
              <a:ext uri="{FF2B5EF4-FFF2-40B4-BE49-F238E27FC236}">
                <a16:creationId xmlns:a16="http://schemas.microsoft.com/office/drawing/2014/main" id="{5D010794-5BC1-43F9-BF16-F753EFF9AF19}"/>
              </a:ext>
            </a:extLst>
          </p:cNvPr>
          <p:cNvSpPr>
            <a:spLocks noGrp="1" noChangeArrowheads="1"/>
          </p:cNvSpPr>
          <p:nvPr>
            <p:ph type="hdr" sz="quarter"/>
          </p:nvPr>
        </p:nvSpPr>
        <p:spPr bwMode="auto">
          <a:xfrm>
            <a:off x="0" y="0"/>
            <a:ext cx="3105150" cy="487363"/>
          </a:xfrm>
          <a:prstGeom prst="rect">
            <a:avLst/>
          </a:prstGeom>
          <a:noFill/>
          <a:ln w="9525">
            <a:noFill/>
            <a:miter lim="800000"/>
            <a:headEnd/>
            <a:tailEnd/>
          </a:ln>
          <a:effectLst/>
        </p:spPr>
        <p:txBody>
          <a:bodyPr vert="horz" wrap="square" lIns="96241" tIns="48120" rIns="96241" bIns="48120" numCol="1" anchor="t" anchorCtr="0" compatLnSpc="1">
            <a:prstTxWarp prst="textNoShape">
              <a:avLst/>
            </a:prstTxWarp>
          </a:bodyPr>
          <a:lstStyle>
            <a:lvl1pPr defTabSz="962025" eaLnBrk="0" hangingPunct="0">
              <a:defRPr sz="1200">
                <a:latin typeface="Times New Roman" pitchFamily="18" charset="0"/>
                <a:cs typeface="Arial" charset="0"/>
              </a:defRPr>
            </a:lvl1pPr>
          </a:lstStyle>
          <a:p>
            <a:pPr>
              <a:defRPr/>
            </a:pPr>
            <a:r>
              <a:rPr lang="en-US"/>
              <a:t>PHP for IBM System i</a:t>
            </a:r>
          </a:p>
        </p:txBody>
      </p:sp>
      <p:sp>
        <p:nvSpPr>
          <p:cNvPr id="7171" name="Rectangle 1027">
            <a:extLst>
              <a:ext uri="{FF2B5EF4-FFF2-40B4-BE49-F238E27FC236}">
                <a16:creationId xmlns:a16="http://schemas.microsoft.com/office/drawing/2014/main" id="{FA0E88F2-CB4C-4F27-95C8-DAA4EE96CA1F}"/>
              </a:ext>
            </a:extLst>
          </p:cNvPr>
          <p:cNvSpPr>
            <a:spLocks noGrp="1" noChangeArrowheads="1"/>
          </p:cNvSpPr>
          <p:nvPr>
            <p:ph type="dt" sz="quarter" idx="1"/>
          </p:nvPr>
        </p:nvSpPr>
        <p:spPr bwMode="auto">
          <a:xfrm>
            <a:off x="3994150" y="0"/>
            <a:ext cx="3105150" cy="487363"/>
          </a:xfrm>
          <a:prstGeom prst="rect">
            <a:avLst/>
          </a:prstGeom>
          <a:noFill/>
          <a:ln w="9525">
            <a:noFill/>
            <a:miter lim="800000"/>
            <a:headEnd/>
            <a:tailEnd/>
          </a:ln>
          <a:effectLst/>
        </p:spPr>
        <p:txBody>
          <a:bodyPr vert="horz" wrap="square" lIns="96241" tIns="48120" rIns="96241" bIns="48120" numCol="1" anchor="t" anchorCtr="0" compatLnSpc="1">
            <a:prstTxWarp prst="textNoShape">
              <a:avLst/>
            </a:prstTxWarp>
          </a:bodyPr>
          <a:lstStyle>
            <a:lvl1pPr algn="r" defTabSz="962025" eaLnBrk="0" hangingPunct="0">
              <a:defRPr sz="1200">
                <a:latin typeface="Times New Roman" pitchFamily="18" charset="0"/>
                <a:cs typeface="Arial" charset="0"/>
              </a:defRPr>
            </a:lvl1pPr>
          </a:lstStyle>
          <a:p>
            <a:pPr>
              <a:defRPr/>
            </a:pPr>
            <a:endParaRPr lang="en-US"/>
          </a:p>
        </p:txBody>
      </p:sp>
      <p:sp>
        <p:nvSpPr>
          <p:cNvPr id="7172" name="Rectangle 1028">
            <a:extLst>
              <a:ext uri="{FF2B5EF4-FFF2-40B4-BE49-F238E27FC236}">
                <a16:creationId xmlns:a16="http://schemas.microsoft.com/office/drawing/2014/main" id="{4F93ABA7-9BD9-4089-98C9-557447333FCF}"/>
              </a:ext>
            </a:extLst>
          </p:cNvPr>
          <p:cNvSpPr>
            <a:spLocks noGrp="1" noChangeArrowheads="1"/>
          </p:cNvSpPr>
          <p:nvPr>
            <p:ph type="ftr" sz="quarter" idx="2"/>
          </p:nvPr>
        </p:nvSpPr>
        <p:spPr bwMode="auto">
          <a:xfrm>
            <a:off x="0" y="9747250"/>
            <a:ext cx="3105150" cy="487363"/>
          </a:xfrm>
          <a:prstGeom prst="rect">
            <a:avLst/>
          </a:prstGeom>
          <a:noFill/>
          <a:ln w="9525">
            <a:noFill/>
            <a:miter lim="800000"/>
            <a:headEnd/>
            <a:tailEnd/>
          </a:ln>
          <a:effectLst/>
        </p:spPr>
        <p:txBody>
          <a:bodyPr vert="horz" wrap="square" lIns="96241" tIns="48120" rIns="96241" bIns="48120" numCol="1" anchor="b" anchorCtr="0" compatLnSpc="1">
            <a:prstTxWarp prst="textNoShape">
              <a:avLst/>
            </a:prstTxWarp>
          </a:bodyPr>
          <a:lstStyle>
            <a:lvl1pPr defTabSz="962025" eaLnBrk="0" hangingPunct="0">
              <a:defRPr sz="1200">
                <a:latin typeface="Times New Roman" pitchFamily="18" charset="0"/>
                <a:cs typeface="Arial" charset="0"/>
              </a:defRPr>
            </a:lvl1pPr>
          </a:lstStyle>
          <a:p>
            <a:pPr>
              <a:defRPr/>
            </a:pPr>
            <a:r>
              <a:rPr lang="en-US"/>
              <a:t>Course Introduction</a:t>
            </a:r>
          </a:p>
        </p:txBody>
      </p:sp>
      <p:sp>
        <p:nvSpPr>
          <p:cNvPr id="7173" name="Rectangle 1029">
            <a:extLst>
              <a:ext uri="{FF2B5EF4-FFF2-40B4-BE49-F238E27FC236}">
                <a16:creationId xmlns:a16="http://schemas.microsoft.com/office/drawing/2014/main" id="{31A4E173-DA62-43DF-9285-04A7444E42E9}"/>
              </a:ext>
            </a:extLst>
          </p:cNvPr>
          <p:cNvSpPr>
            <a:spLocks noGrp="1" noChangeArrowheads="1"/>
          </p:cNvSpPr>
          <p:nvPr>
            <p:ph type="sldNum" sz="quarter" idx="3"/>
          </p:nvPr>
        </p:nvSpPr>
        <p:spPr bwMode="auto">
          <a:xfrm>
            <a:off x="3994150" y="9747250"/>
            <a:ext cx="3105150" cy="487363"/>
          </a:xfrm>
          <a:prstGeom prst="rect">
            <a:avLst/>
          </a:prstGeom>
          <a:noFill/>
          <a:ln w="9525">
            <a:noFill/>
            <a:miter lim="800000"/>
            <a:headEnd/>
            <a:tailEnd/>
          </a:ln>
          <a:effectLst/>
        </p:spPr>
        <p:txBody>
          <a:bodyPr vert="horz" wrap="square" lIns="96241" tIns="48120" rIns="96241" bIns="48120" numCol="1" anchor="b" anchorCtr="0" compatLnSpc="1">
            <a:prstTxWarp prst="textNoShape">
              <a:avLst/>
            </a:prstTxWarp>
          </a:bodyPr>
          <a:lstStyle>
            <a:lvl1pPr algn="r" defTabSz="962025" eaLnBrk="0" hangingPunct="0">
              <a:defRPr sz="1200" smtClean="0">
                <a:latin typeface="Times New Roman" panose="02020603050405020304" pitchFamily="18" charset="0"/>
              </a:defRPr>
            </a:lvl1pPr>
          </a:lstStyle>
          <a:p>
            <a:pPr>
              <a:defRPr/>
            </a:pPr>
            <a:fld id="{D0BC0ADD-5C40-4202-84BA-74CA4E459BE1}" type="slidenum">
              <a:rPr lang="en-US" altLang="fr-FR"/>
              <a:pPr>
                <a:defRPr/>
              </a:pPr>
              <a:t>‹N°›</a:t>
            </a:fld>
            <a:endParaRPr lang="en-US" altLang="fr-F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C615C06A-DD28-41C5-B1FD-ED617F448AD5}"/>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4403" tIns="47201" rIns="94403" bIns="47201" numCol="1" anchor="t" anchorCtr="0" compatLnSpc="1">
            <a:prstTxWarp prst="textNoShape">
              <a:avLst/>
            </a:prstTxWarp>
          </a:bodyPr>
          <a:lstStyle>
            <a:lvl1pPr defTabSz="944563" eaLnBrk="0" hangingPunct="0">
              <a:defRPr sz="1200">
                <a:latin typeface="Arial" charset="0"/>
                <a:cs typeface="Arial" charset="0"/>
              </a:defRPr>
            </a:lvl1pPr>
          </a:lstStyle>
          <a:p>
            <a:pPr>
              <a:defRPr/>
            </a:pPr>
            <a:r>
              <a:rPr lang="en-US"/>
              <a:t>PHP for IBM System i</a:t>
            </a:r>
          </a:p>
        </p:txBody>
      </p:sp>
      <p:sp>
        <p:nvSpPr>
          <p:cNvPr id="25603" name="Rectangle 3">
            <a:extLst>
              <a:ext uri="{FF2B5EF4-FFF2-40B4-BE49-F238E27FC236}">
                <a16:creationId xmlns:a16="http://schemas.microsoft.com/office/drawing/2014/main" id="{306EA292-425F-43FB-87A2-90596F879989}"/>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4403" tIns="47201" rIns="94403" bIns="47201" numCol="1" anchor="t" anchorCtr="0" compatLnSpc="1">
            <a:prstTxWarp prst="textNoShape">
              <a:avLst/>
            </a:prstTxWarp>
          </a:bodyPr>
          <a:lstStyle>
            <a:lvl1pPr algn="r" defTabSz="944563" eaLnBrk="0" hangingPunct="0">
              <a:defRPr sz="1200">
                <a:latin typeface="Arial" charset="0"/>
                <a:cs typeface="Arial" charset="0"/>
              </a:defRPr>
            </a:lvl1pPr>
          </a:lstStyle>
          <a:p>
            <a:pPr>
              <a:defRPr/>
            </a:pPr>
            <a:endParaRPr lang="en-US"/>
          </a:p>
        </p:txBody>
      </p:sp>
      <p:sp>
        <p:nvSpPr>
          <p:cNvPr id="3076" name="Rectangle 4">
            <a:extLst>
              <a:ext uri="{FF2B5EF4-FFF2-40B4-BE49-F238E27FC236}">
                <a16:creationId xmlns:a16="http://schemas.microsoft.com/office/drawing/2014/main" id="{8B339E3A-EE00-4C73-B8A7-3F6C9F5985D9}"/>
              </a:ext>
            </a:extLst>
          </p:cNvPr>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a:extLst>
              <a:ext uri="{FF2B5EF4-FFF2-40B4-BE49-F238E27FC236}">
                <a16:creationId xmlns:a16="http://schemas.microsoft.com/office/drawing/2014/main" id="{A9FFA97A-1E97-4F0E-BF62-284D36CAFB4C}"/>
              </a:ext>
            </a:extLst>
          </p:cNvPr>
          <p:cNvSpPr>
            <a:spLocks noGrp="1" noChangeArrowheads="1"/>
          </p:cNvSpPr>
          <p:nvPr>
            <p:ph type="body" sz="quarter" idx="3"/>
          </p:nvPr>
        </p:nvSpPr>
        <p:spPr bwMode="auto">
          <a:xfrm>
            <a:off x="711200" y="4860925"/>
            <a:ext cx="5676900" cy="4605338"/>
          </a:xfrm>
          <a:prstGeom prst="rect">
            <a:avLst/>
          </a:prstGeom>
          <a:noFill/>
          <a:ln w="9525">
            <a:noFill/>
            <a:miter lim="800000"/>
            <a:headEnd/>
            <a:tailEnd/>
          </a:ln>
          <a:effectLst/>
        </p:spPr>
        <p:txBody>
          <a:bodyPr vert="horz" wrap="square" lIns="94403" tIns="47201" rIns="94403" bIns="4720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606" name="Rectangle 6">
            <a:extLst>
              <a:ext uri="{FF2B5EF4-FFF2-40B4-BE49-F238E27FC236}">
                <a16:creationId xmlns:a16="http://schemas.microsoft.com/office/drawing/2014/main" id="{7B3355CA-7327-4790-97C7-48E944F938EA}"/>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4403" tIns="47201" rIns="94403" bIns="47201" numCol="1" anchor="b" anchorCtr="0" compatLnSpc="1">
            <a:prstTxWarp prst="textNoShape">
              <a:avLst/>
            </a:prstTxWarp>
          </a:bodyPr>
          <a:lstStyle>
            <a:lvl1pPr defTabSz="944563" eaLnBrk="0" hangingPunct="0">
              <a:defRPr sz="1200">
                <a:latin typeface="Arial" charset="0"/>
                <a:cs typeface="Arial" charset="0"/>
              </a:defRPr>
            </a:lvl1pPr>
          </a:lstStyle>
          <a:p>
            <a:pPr>
              <a:defRPr/>
            </a:pPr>
            <a:r>
              <a:rPr lang="en-US"/>
              <a:t>Course Introduction</a:t>
            </a:r>
          </a:p>
        </p:txBody>
      </p:sp>
      <p:sp>
        <p:nvSpPr>
          <p:cNvPr id="25607" name="Rectangle 7">
            <a:extLst>
              <a:ext uri="{FF2B5EF4-FFF2-40B4-BE49-F238E27FC236}">
                <a16:creationId xmlns:a16="http://schemas.microsoft.com/office/drawing/2014/main" id="{71E2020D-DA72-4A9A-BB4E-0B0E840617C2}"/>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4403" tIns="47201" rIns="94403" bIns="47201" numCol="1" anchor="b" anchorCtr="0" compatLnSpc="1">
            <a:prstTxWarp prst="textNoShape">
              <a:avLst/>
            </a:prstTxWarp>
          </a:bodyPr>
          <a:lstStyle>
            <a:lvl1pPr algn="r" defTabSz="944563" eaLnBrk="0" hangingPunct="0">
              <a:defRPr sz="1200" smtClean="0"/>
            </a:lvl1pPr>
          </a:lstStyle>
          <a:p>
            <a:pPr>
              <a:defRPr/>
            </a:pPr>
            <a:fld id="{D2490D97-B1FE-4D02-BC05-3F024949940A}" type="slidenum">
              <a:rPr lang="en-US" altLang="fr-FR"/>
              <a:pPr>
                <a:defRPr/>
              </a:pPr>
              <a:t>‹N°›</a:t>
            </a:fld>
            <a:endParaRPr lang="en-US" alt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B5109E9-39BD-4815-BECF-3206D36506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4563">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4563">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4563">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4563">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4563">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456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456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456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4563"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a:spcBef>
                <a:spcPct val="0"/>
              </a:spcBef>
            </a:pPr>
            <a:fld id="{24965E17-9F83-4894-A61B-72638CAEE444}" type="slidenum">
              <a:rPr lang="en-US" altLang="fr-FR" sz="1200"/>
              <a:pPr>
                <a:spcBef>
                  <a:spcPct val="0"/>
                </a:spcBef>
              </a:pPr>
              <a:t>1</a:t>
            </a:fld>
            <a:endParaRPr lang="en-US" altLang="fr-FR" sz="1200"/>
          </a:p>
        </p:txBody>
      </p:sp>
      <p:sp>
        <p:nvSpPr>
          <p:cNvPr id="6147" name="Rectangle 2">
            <a:extLst>
              <a:ext uri="{FF2B5EF4-FFF2-40B4-BE49-F238E27FC236}">
                <a16:creationId xmlns:a16="http://schemas.microsoft.com/office/drawing/2014/main" id="{EACCBE4B-AAD9-4A9D-89E6-F7AED42DE62B}"/>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DA090372-FCB9-403A-AD19-A1E98107D7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fr-FR">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17">
            <a:extLst>
              <a:ext uri="{FF2B5EF4-FFF2-40B4-BE49-F238E27FC236}">
                <a16:creationId xmlns:a16="http://schemas.microsoft.com/office/drawing/2014/main" id="{40B8DEE6-D1CD-4396-B127-8EE742B47148}"/>
              </a:ext>
            </a:extLst>
          </p:cNvPr>
          <p:cNvSpPr>
            <a:spLocks noChangeArrowheads="1"/>
          </p:cNvSpPr>
          <p:nvPr/>
        </p:nvSpPr>
        <p:spPr bwMode="blackWhite">
          <a:xfrm>
            <a:off x="0" y="5164138"/>
            <a:ext cx="9140825" cy="1692275"/>
          </a:xfrm>
          <a:prstGeom prst="rect">
            <a:avLst/>
          </a:prstGeom>
          <a:solidFill>
            <a:schemeClr val="accent1"/>
          </a:solidFill>
          <a:ln w="3175">
            <a:solidFill>
              <a:schemeClr val="accent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Clr>
                <a:schemeClr val="accent2"/>
              </a:buClr>
              <a:buFont typeface="Wingdings" panose="05000000000000000000" pitchFamily="2" charset="2"/>
              <a:buNone/>
            </a:pPr>
            <a:endParaRPr lang="fr-FR" altLang="fr-FR" sz="1000">
              <a:solidFill>
                <a:srgbClr val="FFFFFF"/>
              </a:solidFill>
            </a:endParaRPr>
          </a:p>
        </p:txBody>
      </p:sp>
      <p:pic>
        <p:nvPicPr>
          <p:cNvPr id="5" name="Picture 16" descr="TEXTUR~21">
            <a:extLst>
              <a:ext uri="{FF2B5EF4-FFF2-40B4-BE49-F238E27FC236}">
                <a16:creationId xmlns:a16="http://schemas.microsoft.com/office/drawing/2014/main" id="{FA0C1F91-6222-4F1D-92B1-AFA31DA45B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90688"/>
            <a:ext cx="9144000"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7">
            <a:extLst>
              <a:ext uri="{FF2B5EF4-FFF2-40B4-BE49-F238E27FC236}">
                <a16:creationId xmlns:a16="http://schemas.microsoft.com/office/drawing/2014/main" id="{18E61108-6F0E-4381-BC56-9C520A58092A}"/>
              </a:ext>
            </a:extLst>
          </p:cNvPr>
          <p:cNvSpPr>
            <a:spLocks noChangeArrowheads="1"/>
          </p:cNvSpPr>
          <p:nvPr/>
        </p:nvSpPr>
        <p:spPr bwMode="blackWhite">
          <a:xfrm>
            <a:off x="0" y="0"/>
            <a:ext cx="9140825" cy="1692275"/>
          </a:xfrm>
          <a:prstGeom prst="rect">
            <a:avLst/>
          </a:prstGeom>
          <a:solidFill>
            <a:schemeClr val="accent1"/>
          </a:solidFill>
          <a:ln w="3175">
            <a:solidFill>
              <a:schemeClr val="accent1"/>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a:p>
        </p:txBody>
      </p:sp>
      <p:sp>
        <p:nvSpPr>
          <p:cNvPr id="9" name="Rectangle 13">
            <a:extLst>
              <a:ext uri="{FF2B5EF4-FFF2-40B4-BE49-F238E27FC236}">
                <a16:creationId xmlns:a16="http://schemas.microsoft.com/office/drawing/2014/main" id="{D51C13A7-3CDF-4428-8BB7-A90D3E52B8E9}"/>
              </a:ext>
            </a:extLst>
          </p:cNvPr>
          <p:cNvSpPr>
            <a:spLocks noChangeArrowheads="1"/>
          </p:cNvSpPr>
          <p:nvPr/>
        </p:nvSpPr>
        <p:spPr bwMode="black">
          <a:xfrm>
            <a:off x="2006600" y="1295400"/>
            <a:ext cx="43180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288" tIns="18288" rIns="18288" bIns="18288" anchor="ct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8000"/>
              </a:lnSpc>
              <a:spcBef>
                <a:spcPct val="20000"/>
              </a:spcBef>
            </a:pPr>
            <a:endParaRPr lang="en-US" altLang="fr-FR" sz="1700" baseline="30000" dirty="0">
              <a:solidFill>
                <a:schemeClr val="bg1"/>
              </a:solidFill>
            </a:endParaRPr>
          </a:p>
        </p:txBody>
      </p:sp>
      <p:sp>
        <p:nvSpPr>
          <p:cNvPr id="10" name="Line 14">
            <a:extLst>
              <a:ext uri="{FF2B5EF4-FFF2-40B4-BE49-F238E27FC236}">
                <a16:creationId xmlns:a16="http://schemas.microsoft.com/office/drawing/2014/main" id="{2C69F669-381B-45E1-91E5-1B8BD86A53EB}"/>
              </a:ext>
            </a:extLst>
          </p:cNvPr>
          <p:cNvSpPr>
            <a:spLocks noChangeShapeType="1"/>
          </p:cNvSpPr>
          <p:nvPr/>
        </p:nvSpPr>
        <p:spPr bwMode="black">
          <a:xfrm flipV="1">
            <a:off x="1863725" y="1370013"/>
            <a:ext cx="0" cy="3206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10600" name="Rectangle 8"/>
          <p:cNvSpPr>
            <a:spLocks noGrp="1" noChangeArrowheads="1"/>
          </p:cNvSpPr>
          <p:nvPr>
            <p:ph type="ctrTitle"/>
          </p:nvPr>
        </p:nvSpPr>
        <p:spPr>
          <a:xfrm>
            <a:off x="390525" y="2493963"/>
            <a:ext cx="7954963" cy="1470025"/>
          </a:xfrm>
        </p:spPr>
        <p:txBody>
          <a:bodyPr/>
          <a:lstStyle>
            <a:lvl1pPr>
              <a:defRPr>
                <a:solidFill>
                  <a:schemeClr val="tx1"/>
                </a:solidFill>
              </a:defRPr>
            </a:lvl1pPr>
          </a:lstStyle>
          <a:p>
            <a:r>
              <a:rPr lang="en-US"/>
              <a:t>Presentation title</a:t>
            </a:r>
          </a:p>
        </p:txBody>
      </p:sp>
      <p:sp>
        <p:nvSpPr>
          <p:cNvPr id="110601" name="Rectangle 9"/>
          <p:cNvSpPr>
            <a:spLocks noGrp="1" noChangeArrowheads="1"/>
          </p:cNvSpPr>
          <p:nvPr>
            <p:ph type="subTitle" idx="1"/>
          </p:nvPr>
        </p:nvSpPr>
        <p:spPr bwMode="black">
          <a:xfrm>
            <a:off x="457200" y="4419600"/>
            <a:ext cx="7893050" cy="739775"/>
          </a:xfrm>
        </p:spPr>
        <p:txBody>
          <a:bodyPr/>
          <a:lstStyle>
            <a:lvl1pPr marL="0" indent="0">
              <a:buFont typeface="Wingdings" pitchFamily="2" charset="2"/>
              <a:buNone/>
              <a:defRPr sz="2000">
                <a:solidFill>
                  <a:schemeClr val="accent2"/>
                </a:solidFill>
              </a:defRPr>
            </a:lvl1pPr>
          </a:lstStyle>
          <a:p>
            <a:r>
              <a:rPr lang="en-US"/>
              <a:t>Presentation subtitle or sectional title</a:t>
            </a:r>
          </a:p>
        </p:txBody>
      </p:sp>
    </p:spTree>
    <p:extLst>
      <p:ext uri="{BB962C8B-B14F-4D97-AF65-F5344CB8AC3E}">
        <p14:creationId xmlns:p14="http://schemas.microsoft.com/office/powerpoint/2010/main" val="2024072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a:extLst>
              <a:ext uri="{FF2B5EF4-FFF2-40B4-BE49-F238E27FC236}">
                <a16:creationId xmlns:a16="http://schemas.microsoft.com/office/drawing/2014/main" id="{C53C3607-3CB2-474C-915A-D90628E478C1}"/>
              </a:ext>
            </a:extLst>
          </p:cNvPr>
          <p:cNvSpPr>
            <a:spLocks noGrp="1" noChangeArrowheads="1"/>
          </p:cNvSpPr>
          <p:nvPr>
            <p:ph type="sldNum" sz="quarter" idx="10"/>
          </p:nvPr>
        </p:nvSpPr>
        <p:spPr>
          <a:ln/>
        </p:spPr>
        <p:txBody>
          <a:bodyPr/>
          <a:lstStyle>
            <a:lvl1pPr>
              <a:defRPr/>
            </a:lvl1pPr>
          </a:lstStyle>
          <a:p>
            <a:pPr>
              <a:defRPr/>
            </a:pPr>
            <a:fld id="{1CBCAD04-90F9-4C35-9276-33ED99EFD2D1}" type="slidenum">
              <a:rPr lang="en-US" altLang="fr-FR"/>
              <a:pPr>
                <a:defRPr/>
              </a:pPr>
              <a:t>‹N°›</a:t>
            </a:fld>
            <a:endParaRPr lang="en-US" altLang="fr-FR"/>
          </a:p>
        </p:txBody>
      </p:sp>
    </p:spTree>
    <p:extLst>
      <p:ext uri="{BB962C8B-B14F-4D97-AF65-F5344CB8AC3E}">
        <p14:creationId xmlns:p14="http://schemas.microsoft.com/office/powerpoint/2010/main" val="4261030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26238" y="533400"/>
            <a:ext cx="2189162" cy="57150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53988" y="533400"/>
            <a:ext cx="6419850" cy="57150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a:extLst>
              <a:ext uri="{FF2B5EF4-FFF2-40B4-BE49-F238E27FC236}">
                <a16:creationId xmlns:a16="http://schemas.microsoft.com/office/drawing/2014/main" id="{5F2BB61B-0DC0-4AA7-89C8-4B62A1F78827}"/>
              </a:ext>
            </a:extLst>
          </p:cNvPr>
          <p:cNvSpPr>
            <a:spLocks noGrp="1" noChangeArrowheads="1"/>
          </p:cNvSpPr>
          <p:nvPr>
            <p:ph type="sldNum" sz="quarter" idx="10"/>
          </p:nvPr>
        </p:nvSpPr>
        <p:spPr>
          <a:ln/>
        </p:spPr>
        <p:txBody>
          <a:bodyPr/>
          <a:lstStyle>
            <a:lvl1pPr>
              <a:defRPr/>
            </a:lvl1pPr>
          </a:lstStyle>
          <a:p>
            <a:pPr>
              <a:defRPr/>
            </a:pPr>
            <a:fld id="{BACDED2E-4030-4180-8183-AA43F8D88233}" type="slidenum">
              <a:rPr lang="en-US" altLang="fr-FR"/>
              <a:pPr>
                <a:defRPr/>
              </a:pPr>
              <a:t>‹N°›</a:t>
            </a:fld>
            <a:endParaRPr lang="en-US" altLang="fr-FR"/>
          </a:p>
        </p:txBody>
      </p:sp>
    </p:spTree>
    <p:extLst>
      <p:ext uri="{BB962C8B-B14F-4D97-AF65-F5344CB8AC3E}">
        <p14:creationId xmlns:p14="http://schemas.microsoft.com/office/powerpoint/2010/main" val="2467228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a:extLst>
              <a:ext uri="{FF2B5EF4-FFF2-40B4-BE49-F238E27FC236}">
                <a16:creationId xmlns:a16="http://schemas.microsoft.com/office/drawing/2014/main" id="{6600D4A5-1577-4558-B73E-25CC71D92C46}"/>
              </a:ext>
            </a:extLst>
          </p:cNvPr>
          <p:cNvSpPr>
            <a:spLocks noGrp="1" noChangeArrowheads="1"/>
          </p:cNvSpPr>
          <p:nvPr>
            <p:ph type="sldNum" sz="quarter" idx="10"/>
          </p:nvPr>
        </p:nvSpPr>
        <p:spPr>
          <a:ln/>
        </p:spPr>
        <p:txBody>
          <a:bodyPr/>
          <a:lstStyle>
            <a:lvl1pPr>
              <a:defRPr/>
            </a:lvl1pPr>
          </a:lstStyle>
          <a:p>
            <a:pPr>
              <a:defRPr/>
            </a:pPr>
            <a:fld id="{ACFBFE1B-CAB7-4600-91ED-A627BA138894}" type="slidenum">
              <a:rPr lang="en-US" altLang="fr-FR"/>
              <a:pPr>
                <a:defRPr/>
              </a:pPr>
              <a:t>‹N°›</a:t>
            </a:fld>
            <a:endParaRPr lang="en-US" altLang="fr-FR"/>
          </a:p>
        </p:txBody>
      </p:sp>
    </p:spTree>
    <p:extLst>
      <p:ext uri="{BB962C8B-B14F-4D97-AF65-F5344CB8AC3E}">
        <p14:creationId xmlns:p14="http://schemas.microsoft.com/office/powerpoint/2010/main" val="165779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4">
            <a:extLst>
              <a:ext uri="{FF2B5EF4-FFF2-40B4-BE49-F238E27FC236}">
                <a16:creationId xmlns:a16="http://schemas.microsoft.com/office/drawing/2014/main" id="{43FD46BD-47C1-4C6E-B7CF-7313468D2A11}"/>
              </a:ext>
            </a:extLst>
          </p:cNvPr>
          <p:cNvSpPr>
            <a:spLocks noGrp="1" noChangeArrowheads="1"/>
          </p:cNvSpPr>
          <p:nvPr>
            <p:ph type="sldNum" sz="quarter" idx="10"/>
          </p:nvPr>
        </p:nvSpPr>
        <p:spPr>
          <a:ln/>
        </p:spPr>
        <p:txBody>
          <a:bodyPr/>
          <a:lstStyle>
            <a:lvl1pPr>
              <a:defRPr/>
            </a:lvl1pPr>
          </a:lstStyle>
          <a:p>
            <a:pPr>
              <a:defRPr/>
            </a:pPr>
            <a:fld id="{A4B40503-971E-42EE-BCBA-03EA48A565E1}" type="slidenum">
              <a:rPr lang="en-US" altLang="fr-FR"/>
              <a:pPr>
                <a:defRPr/>
              </a:pPr>
              <a:t>‹N°›</a:t>
            </a:fld>
            <a:endParaRPr lang="en-US" altLang="fr-FR"/>
          </a:p>
        </p:txBody>
      </p:sp>
    </p:spTree>
    <p:extLst>
      <p:ext uri="{BB962C8B-B14F-4D97-AF65-F5344CB8AC3E}">
        <p14:creationId xmlns:p14="http://schemas.microsoft.com/office/powerpoint/2010/main" val="1815971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228600" y="1219200"/>
            <a:ext cx="42672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219200"/>
            <a:ext cx="42672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4">
            <a:extLst>
              <a:ext uri="{FF2B5EF4-FFF2-40B4-BE49-F238E27FC236}">
                <a16:creationId xmlns:a16="http://schemas.microsoft.com/office/drawing/2014/main" id="{795C7FE9-1B44-4E3A-A1D3-8D17D8201E80}"/>
              </a:ext>
            </a:extLst>
          </p:cNvPr>
          <p:cNvSpPr>
            <a:spLocks noGrp="1" noChangeArrowheads="1"/>
          </p:cNvSpPr>
          <p:nvPr>
            <p:ph type="sldNum" sz="quarter" idx="10"/>
          </p:nvPr>
        </p:nvSpPr>
        <p:spPr>
          <a:ln/>
        </p:spPr>
        <p:txBody>
          <a:bodyPr/>
          <a:lstStyle>
            <a:lvl1pPr>
              <a:defRPr/>
            </a:lvl1pPr>
          </a:lstStyle>
          <a:p>
            <a:pPr>
              <a:defRPr/>
            </a:pPr>
            <a:fld id="{D97DEB98-7E3B-4F09-A02C-4CE0856026D7}" type="slidenum">
              <a:rPr lang="en-US" altLang="fr-FR"/>
              <a:pPr>
                <a:defRPr/>
              </a:pPr>
              <a:t>‹N°›</a:t>
            </a:fld>
            <a:endParaRPr lang="en-US" altLang="fr-FR"/>
          </a:p>
        </p:txBody>
      </p:sp>
    </p:spTree>
    <p:extLst>
      <p:ext uri="{BB962C8B-B14F-4D97-AF65-F5344CB8AC3E}">
        <p14:creationId xmlns:p14="http://schemas.microsoft.com/office/powerpoint/2010/main" val="3884977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4">
            <a:extLst>
              <a:ext uri="{FF2B5EF4-FFF2-40B4-BE49-F238E27FC236}">
                <a16:creationId xmlns:a16="http://schemas.microsoft.com/office/drawing/2014/main" id="{AA73E3E8-800B-4060-AB68-6B268400B212}"/>
              </a:ext>
            </a:extLst>
          </p:cNvPr>
          <p:cNvSpPr>
            <a:spLocks noGrp="1" noChangeArrowheads="1"/>
          </p:cNvSpPr>
          <p:nvPr>
            <p:ph type="sldNum" sz="quarter" idx="10"/>
          </p:nvPr>
        </p:nvSpPr>
        <p:spPr>
          <a:ln/>
        </p:spPr>
        <p:txBody>
          <a:bodyPr/>
          <a:lstStyle>
            <a:lvl1pPr>
              <a:defRPr/>
            </a:lvl1pPr>
          </a:lstStyle>
          <a:p>
            <a:pPr>
              <a:defRPr/>
            </a:pPr>
            <a:fld id="{56B62CD8-FCF5-4144-A91B-9B754C8AF7CE}" type="slidenum">
              <a:rPr lang="en-US" altLang="fr-FR"/>
              <a:pPr>
                <a:defRPr/>
              </a:pPr>
              <a:t>‹N°›</a:t>
            </a:fld>
            <a:endParaRPr lang="en-US" altLang="fr-FR"/>
          </a:p>
        </p:txBody>
      </p:sp>
    </p:spTree>
    <p:extLst>
      <p:ext uri="{BB962C8B-B14F-4D97-AF65-F5344CB8AC3E}">
        <p14:creationId xmlns:p14="http://schemas.microsoft.com/office/powerpoint/2010/main" val="1865874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Rectangle 4">
            <a:extLst>
              <a:ext uri="{FF2B5EF4-FFF2-40B4-BE49-F238E27FC236}">
                <a16:creationId xmlns:a16="http://schemas.microsoft.com/office/drawing/2014/main" id="{F264CB34-66C6-458C-9746-25B3CA0946E2}"/>
              </a:ext>
            </a:extLst>
          </p:cNvPr>
          <p:cNvSpPr>
            <a:spLocks noGrp="1" noChangeArrowheads="1"/>
          </p:cNvSpPr>
          <p:nvPr>
            <p:ph type="sldNum" sz="quarter" idx="10"/>
          </p:nvPr>
        </p:nvSpPr>
        <p:spPr>
          <a:ln/>
        </p:spPr>
        <p:txBody>
          <a:bodyPr/>
          <a:lstStyle>
            <a:lvl1pPr>
              <a:defRPr/>
            </a:lvl1pPr>
          </a:lstStyle>
          <a:p>
            <a:pPr>
              <a:defRPr/>
            </a:pPr>
            <a:fld id="{148A9951-B6C7-42CC-BFD2-F9212613B7F1}" type="slidenum">
              <a:rPr lang="en-US" altLang="fr-FR"/>
              <a:pPr>
                <a:defRPr/>
              </a:pPr>
              <a:t>‹N°›</a:t>
            </a:fld>
            <a:endParaRPr lang="en-US" altLang="fr-FR"/>
          </a:p>
        </p:txBody>
      </p:sp>
    </p:spTree>
    <p:extLst>
      <p:ext uri="{BB962C8B-B14F-4D97-AF65-F5344CB8AC3E}">
        <p14:creationId xmlns:p14="http://schemas.microsoft.com/office/powerpoint/2010/main" val="1000997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F786F12-4DA1-45CB-B338-13D3A7543D4A}"/>
              </a:ext>
            </a:extLst>
          </p:cNvPr>
          <p:cNvSpPr>
            <a:spLocks noGrp="1" noChangeArrowheads="1"/>
          </p:cNvSpPr>
          <p:nvPr>
            <p:ph type="sldNum" sz="quarter" idx="10"/>
          </p:nvPr>
        </p:nvSpPr>
        <p:spPr>
          <a:ln/>
        </p:spPr>
        <p:txBody>
          <a:bodyPr/>
          <a:lstStyle>
            <a:lvl1pPr>
              <a:defRPr/>
            </a:lvl1pPr>
          </a:lstStyle>
          <a:p>
            <a:pPr>
              <a:defRPr/>
            </a:pPr>
            <a:fld id="{1964994F-FC3C-40CE-8B6A-BECB58EAB29A}" type="slidenum">
              <a:rPr lang="en-US" altLang="fr-FR"/>
              <a:pPr>
                <a:defRPr/>
              </a:pPr>
              <a:t>‹N°›</a:t>
            </a:fld>
            <a:endParaRPr lang="en-US" altLang="fr-FR"/>
          </a:p>
        </p:txBody>
      </p:sp>
    </p:spTree>
    <p:extLst>
      <p:ext uri="{BB962C8B-B14F-4D97-AF65-F5344CB8AC3E}">
        <p14:creationId xmlns:p14="http://schemas.microsoft.com/office/powerpoint/2010/main" val="646552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a:extLst>
              <a:ext uri="{FF2B5EF4-FFF2-40B4-BE49-F238E27FC236}">
                <a16:creationId xmlns:a16="http://schemas.microsoft.com/office/drawing/2014/main" id="{42185439-8EA2-44A9-AE3E-0F723550778D}"/>
              </a:ext>
            </a:extLst>
          </p:cNvPr>
          <p:cNvSpPr>
            <a:spLocks noGrp="1" noChangeArrowheads="1"/>
          </p:cNvSpPr>
          <p:nvPr>
            <p:ph type="sldNum" sz="quarter" idx="10"/>
          </p:nvPr>
        </p:nvSpPr>
        <p:spPr>
          <a:ln/>
        </p:spPr>
        <p:txBody>
          <a:bodyPr/>
          <a:lstStyle>
            <a:lvl1pPr>
              <a:defRPr/>
            </a:lvl1pPr>
          </a:lstStyle>
          <a:p>
            <a:pPr>
              <a:defRPr/>
            </a:pPr>
            <a:fld id="{C544FEB4-0A38-49AA-9FF5-79022598B723}" type="slidenum">
              <a:rPr lang="en-US" altLang="fr-FR"/>
              <a:pPr>
                <a:defRPr/>
              </a:pPr>
              <a:t>‹N°›</a:t>
            </a:fld>
            <a:endParaRPr lang="en-US" altLang="fr-FR"/>
          </a:p>
        </p:txBody>
      </p:sp>
    </p:spTree>
    <p:extLst>
      <p:ext uri="{BB962C8B-B14F-4D97-AF65-F5344CB8AC3E}">
        <p14:creationId xmlns:p14="http://schemas.microsoft.com/office/powerpoint/2010/main" val="2814172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a:extLst>
              <a:ext uri="{FF2B5EF4-FFF2-40B4-BE49-F238E27FC236}">
                <a16:creationId xmlns:a16="http://schemas.microsoft.com/office/drawing/2014/main" id="{FB2DE130-978B-493A-B0EE-AAD914B0C406}"/>
              </a:ext>
            </a:extLst>
          </p:cNvPr>
          <p:cNvSpPr>
            <a:spLocks noGrp="1" noChangeArrowheads="1"/>
          </p:cNvSpPr>
          <p:nvPr>
            <p:ph type="sldNum" sz="quarter" idx="10"/>
          </p:nvPr>
        </p:nvSpPr>
        <p:spPr>
          <a:ln/>
        </p:spPr>
        <p:txBody>
          <a:bodyPr/>
          <a:lstStyle>
            <a:lvl1pPr>
              <a:defRPr/>
            </a:lvl1pPr>
          </a:lstStyle>
          <a:p>
            <a:pPr>
              <a:defRPr/>
            </a:pPr>
            <a:fld id="{89F91920-8E55-4138-A91E-4C2A25EC1808}" type="slidenum">
              <a:rPr lang="en-US" altLang="fr-FR"/>
              <a:pPr>
                <a:defRPr/>
              </a:pPr>
              <a:t>‹N°›</a:t>
            </a:fld>
            <a:endParaRPr lang="en-US" altLang="fr-FR"/>
          </a:p>
        </p:txBody>
      </p:sp>
    </p:spTree>
    <p:extLst>
      <p:ext uri="{BB962C8B-B14F-4D97-AF65-F5344CB8AC3E}">
        <p14:creationId xmlns:p14="http://schemas.microsoft.com/office/powerpoint/2010/main" val="1922481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5" descr="21">
            <a:extLst>
              <a:ext uri="{FF2B5EF4-FFF2-40B4-BE49-F238E27FC236}">
                <a16:creationId xmlns:a16="http://schemas.microsoft.com/office/drawing/2014/main" id="{FD42E284-D5B0-4521-93A0-5F545640A516}"/>
              </a:ext>
            </a:extLst>
          </p:cNvPr>
          <p:cNvPicPr>
            <a:picLocks noChangeArrowheads="1"/>
          </p:cNvPicPr>
          <p:nvPr/>
        </p:nvPicPr>
        <p:blipFill>
          <a:blip r:embed="rId13">
            <a:extLst>
              <a:ext uri="{28A0092B-C50C-407E-A947-70E740481C1C}">
                <a14:useLocalDpi xmlns:a14="http://schemas.microsoft.com/office/drawing/2010/main" val="0"/>
              </a:ext>
            </a:extLst>
          </a:blip>
          <a:srcRect b="467"/>
          <a:stretch>
            <a:fillRect/>
          </a:stretch>
        </p:blipFill>
        <p:spPr bwMode="auto">
          <a:xfrm>
            <a:off x="0" y="6470650"/>
            <a:ext cx="91440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4" descr="21">
            <a:extLst>
              <a:ext uri="{FF2B5EF4-FFF2-40B4-BE49-F238E27FC236}">
                <a16:creationId xmlns:a16="http://schemas.microsoft.com/office/drawing/2014/main" id="{0C20A226-4B9E-45AC-962C-36304CA08D3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2" name="Rectangle 4">
            <a:extLst>
              <a:ext uri="{FF2B5EF4-FFF2-40B4-BE49-F238E27FC236}">
                <a16:creationId xmlns:a16="http://schemas.microsoft.com/office/drawing/2014/main" id="{683ECA20-B5C2-49A8-9502-198A0B04E79E}"/>
              </a:ext>
            </a:extLst>
          </p:cNvPr>
          <p:cNvSpPr>
            <a:spLocks noGrp="1" noChangeArrowheads="1"/>
          </p:cNvSpPr>
          <p:nvPr>
            <p:ph type="sldNum" sz="quarter" idx="4"/>
          </p:nvPr>
        </p:nvSpPr>
        <p:spPr bwMode="black">
          <a:xfrm>
            <a:off x="153988" y="6502400"/>
            <a:ext cx="1006475" cy="3206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50000"/>
              </a:spcBef>
              <a:defRPr sz="1000" b="1" smtClean="0">
                <a:solidFill>
                  <a:schemeClr val="bg1"/>
                </a:solidFill>
              </a:defRPr>
            </a:lvl1pPr>
          </a:lstStyle>
          <a:p>
            <a:pPr>
              <a:defRPr/>
            </a:pPr>
            <a:fld id="{20583C48-9320-4119-8646-891394FB5D53}" type="slidenum">
              <a:rPr lang="en-US" altLang="fr-FR"/>
              <a:pPr>
                <a:defRPr/>
              </a:pPr>
              <a:t>‹N°›</a:t>
            </a:fld>
            <a:endParaRPr lang="en-US" altLang="fr-FR"/>
          </a:p>
        </p:txBody>
      </p:sp>
      <p:sp>
        <p:nvSpPr>
          <p:cNvPr id="1032" name="Line 8">
            <a:extLst>
              <a:ext uri="{FF2B5EF4-FFF2-40B4-BE49-F238E27FC236}">
                <a16:creationId xmlns:a16="http://schemas.microsoft.com/office/drawing/2014/main" id="{E551F2E6-A4EB-4506-BA66-6474C63D85A4}"/>
              </a:ext>
            </a:extLst>
          </p:cNvPr>
          <p:cNvSpPr>
            <a:spLocks noChangeShapeType="1"/>
          </p:cNvSpPr>
          <p:nvPr/>
        </p:nvSpPr>
        <p:spPr bwMode="black">
          <a:xfrm>
            <a:off x="1447800" y="147638"/>
            <a:ext cx="0" cy="23495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1033" name="Line 9">
            <a:extLst>
              <a:ext uri="{FF2B5EF4-FFF2-40B4-BE49-F238E27FC236}">
                <a16:creationId xmlns:a16="http://schemas.microsoft.com/office/drawing/2014/main" id="{743CBC98-0C44-42FC-AA91-533D752E7F87}"/>
              </a:ext>
            </a:extLst>
          </p:cNvPr>
          <p:cNvSpPr>
            <a:spLocks noChangeShapeType="1"/>
          </p:cNvSpPr>
          <p:nvPr/>
        </p:nvSpPr>
        <p:spPr bwMode="black">
          <a:xfrm>
            <a:off x="1447800" y="6475413"/>
            <a:ext cx="0" cy="1920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1035" name="Rectangle 12">
            <a:extLst>
              <a:ext uri="{FF2B5EF4-FFF2-40B4-BE49-F238E27FC236}">
                <a16:creationId xmlns:a16="http://schemas.microsoft.com/office/drawing/2014/main" id="{F99CE8A4-A746-4728-9454-8FDFE093B097}"/>
              </a:ext>
            </a:extLst>
          </p:cNvPr>
          <p:cNvSpPr>
            <a:spLocks noGrp="1" noChangeArrowheads="1"/>
          </p:cNvSpPr>
          <p:nvPr>
            <p:ph type="body" idx="1"/>
          </p:nvPr>
        </p:nvSpPr>
        <p:spPr bwMode="auto">
          <a:xfrm>
            <a:off x="228600" y="1219200"/>
            <a:ext cx="86868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1036" name="Rectangle 13">
            <a:extLst>
              <a:ext uri="{FF2B5EF4-FFF2-40B4-BE49-F238E27FC236}">
                <a16:creationId xmlns:a16="http://schemas.microsoft.com/office/drawing/2014/main" id="{9B98FDA8-7276-46BD-9732-6C44A2A1A705}"/>
              </a:ext>
            </a:extLst>
          </p:cNvPr>
          <p:cNvSpPr>
            <a:spLocks noGrp="1" noChangeArrowheads="1"/>
          </p:cNvSpPr>
          <p:nvPr>
            <p:ph type="title"/>
          </p:nvPr>
        </p:nvSpPr>
        <p:spPr bwMode="auto">
          <a:xfrm>
            <a:off x="153988" y="533400"/>
            <a:ext cx="868521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fr-FR"/>
              <a:t>Click to edit Master title style</a:t>
            </a:r>
          </a:p>
        </p:txBody>
      </p:sp>
    </p:spTree>
  </p:cSld>
  <p:clrMap bg1="lt1" tx1="dk1" bg2="lt2" tx2="dk2" accent1="accent1" accent2="accent2" accent3="accent3" accent4="accent4" accent5="accent5" accent6="accent6" hlink="hlink" folHlink="folHlink"/>
  <p:sldLayoutIdLst>
    <p:sldLayoutId id="2147483990"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Lst>
  <p:hf hdr="0" ftr="0" dt="0"/>
  <p:txStyles>
    <p:titleStyle>
      <a:lvl1pPr algn="l" rtl="0" eaLnBrk="0" fontAlgn="base" hangingPunct="0">
        <a:lnSpc>
          <a:spcPct val="90000"/>
        </a:lnSpc>
        <a:spcBef>
          <a:spcPct val="0"/>
        </a:spcBef>
        <a:spcAft>
          <a:spcPct val="0"/>
        </a:spcAft>
        <a:defRPr sz="2800">
          <a:solidFill>
            <a:srgbClr val="0033CC"/>
          </a:solidFill>
          <a:latin typeface="+mj-lt"/>
          <a:ea typeface="+mj-ea"/>
          <a:cs typeface="+mj-cs"/>
        </a:defRPr>
      </a:lvl1pPr>
      <a:lvl2pPr algn="l" rtl="0" eaLnBrk="0" fontAlgn="base" hangingPunct="0">
        <a:lnSpc>
          <a:spcPct val="90000"/>
        </a:lnSpc>
        <a:spcBef>
          <a:spcPct val="0"/>
        </a:spcBef>
        <a:spcAft>
          <a:spcPct val="0"/>
        </a:spcAft>
        <a:defRPr sz="2800">
          <a:solidFill>
            <a:srgbClr val="0033CC"/>
          </a:solidFill>
          <a:latin typeface="Arial" charset="0"/>
          <a:cs typeface="Arial" charset="0"/>
        </a:defRPr>
      </a:lvl2pPr>
      <a:lvl3pPr algn="l" rtl="0" eaLnBrk="0" fontAlgn="base" hangingPunct="0">
        <a:lnSpc>
          <a:spcPct val="90000"/>
        </a:lnSpc>
        <a:spcBef>
          <a:spcPct val="0"/>
        </a:spcBef>
        <a:spcAft>
          <a:spcPct val="0"/>
        </a:spcAft>
        <a:defRPr sz="2800">
          <a:solidFill>
            <a:srgbClr val="0033CC"/>
          </a:solidFill>
          <a:latin typeface="Arial" charset="0"/>
          <a:cs typeface="Arial" charset="0"/>
        </a:defRPr>
      </a:lvl3pPr>
      <a:lvl4pPr algn="l" rtl="0" eaLnBrk="0" fontAlgn="base" hangingPunct="0">
        <a:lnSpc>
          <a:spcPct val="90000"/>
        </a:lnSpc>
        <a:spcBef>
          <a:spcPct val="0"/>
        </a:spcBef>
        <a:spcAft>
          <a:spcPct val="0"/>
        </a:spcAft>
        <a:defRPr sz="2800">
          <a:solidFill>
            <a:srgbClr val="0033CC"/>
          </a:solidFill>
          <a:latin typeface="Arial" charset="0"/>
          <a:cs typeface="Arial" charset="0"/>
        </a:defRPr>
      </a:lvl4pPr>
      <a:lvl5pPr algn="l" rtl="0" eaLnBrk="0" fontAlgn="base" hangingPunct="0">
        <a:lnSpc>
          <a:spcPct val="90000"/>
        </a:lnSpc>
        <a:spcBef>
          <a:spcPct val="0"/>
        </a:spcBef>
        <a:spcAft>
          <a:spcPct val="0"/>
        </a:spcAft>
        <a:defRPr sz="2800">
          <a:solidFill>
            <a:srgbClr val="0033CC"/>
          </a:solidFill>
          <a:latin typeface="Arial" charset="0"/>
          <a:cs typeface="Arial" charset="0"/>
        </a:defRPr>
      </a:lvl5pPr>
      <a:lvl6pPr marL="457200" algn="l" rtl="0" fontAlgn="base">
        <a:lnSpc>
          <a:spcPct val="90000"/>
        </a:lnSpc>
        <a:spcBef>
          <a:spcPct val="0"/>
        </a:spcBef>
        <a:spcAft>
          <a:spcPct val="0"/>
        </a:spcAft>
        <a:defRPr sz="2800">
          <a:solidFill>
            <a:srgbClr val="0033CC"/>
          </a:solidFill>
          <a:latin typeface="Arial" charset="0"/>
          <a:cs typeface="Arial" charset="0"/>
        </a:defRPr>
      </a:lvl6pPr>
      <a:lvl7pPr marL="914400" algn="l" rtl="0" fontAlgn="base">
        <a:lnSpc>
          <a:spcPct val="90000"/>
        </a:lnSpc>
        <a:spcBef>
          <a:spcPct val="0"/>
        </a:spcBef>
        <a:spcAft>
          <a:spcPct val="0"/>
        </a:spcAft>
        <a:defRPr sz="2800">
          <a:solidFill>
            <a:srgbClr val="0033CC"/>
          </a:solidFill>
          <a:latin typeface="Arial" charset="0"/>
          <a:cs typeface="Arial" charset="0"/>
        </a:defRPr>
      </a:lvl7pPr>
      <a:lvl8pPr marL="1371600" algn="l" rtl="0" fontAlgn="base">
        <a:lnSpc>
          <a:spcPct val="90000"/>
        </a:lnSpc>
        <a:spcBef>
          <a:spcPct val="0"/>
        </a:spcBef>
        <a:spcAft>
          <a:spcPct val="0"/>
        </a:spcAft>
        <a:defRPr sz="2800">
          <a:solidFill>
            <a:srgbClr val="0033CC"/>
          </a:solidFill>
          <a:latin typeface="Arial" charset="0"/>
          <a:cs typeface="Arial" charset="0"/>
        </a:defRPr>
      </a:lvl8pPr>
      <a:lvl9pPr marL="1828800" algn="l" rtl="0" fontAlgn="base">
        <a:lnSpc>
          <a:spcPct val="90000"/>
        </a:lnSpc>
        <a:spcBef>
          <a:spcPct val="0"/>
        </a:spcBef>
        <a:spcAft>
          <a:spcPct val="0"/>
        </a:spcAft>
        <a:defRPr sz="2800">
          <a:solidFill>
            <a:srgbClr val="0033CC"/>
          </a:solidFill>
          <a:latin typeface="Arial" charset="0"/>
          <a:cs typeface="Arial" charset="0"/>
        </a:defRPr>
      </a:lvl9pPr>
    </p:titleStyle>
    <p:bodyStyle>
      <a:lvl1pPr marL="228600" indent="-228600" algn="l" rtl="0" eaLnBrk="0" fontAlgn="base" hangingPunct="0">
        <a:spcBef>
          <a:spcPct val="50000"/>
        </a:spcBef>
        <a:spcAft>
          <a:spcPct val="0"/>
        </a:spcAft>
        <a:buClr>
          <a:schemeClr val="accent2"/>
        </a:buClr>
        <a:buFont typeface="Wingdings" panose="05000000000000000000" pitchFamily="2" charset="2"/>
        <a:buChar char="§"/>
        <a:defRPr sz="2400">
          <a:solidFill>
            <a:schemeClr val="tx1"/>
          </a:solidFill>
          <a:latin typeface="+mn-lt"/>
          <a:ea typeface="+mn-ea"/>
          <a:cs typeface="+mn-cs"/>
        </a:defRPr>
      </a:lvl1pPr>
      <a:lvl2pPr marL="684213" indent="-219075" algn="l" rtl="0" eaLnBrk="0" fontAlgn="base" hangingPunct="0">
        <a:spcBef>
          <a:spcPct val="15000"/>
        </a:spcBef>
        <a:spcAft>
          <a:spcPct val="10000"/>
        </a:spcAft>
        <a:buClr>
          <a:schemeClr val="accent2"/>
        </a:buClr>
        <a:buFont typeface="Arial" panose="020B0604020202020204" pitchFamily="34" charset="0"/>
        <a:buChar char="–"/>
        <a:defRPr sz="2000">
          <a:solidFill>
            <a:schemeClr val="tx1"/>
          </a:solidFill>
          <a:latin typeface="+mn-lt"/>
          <a:cs typeface="+mn-cs"/>
        </a:defRPr>
      </a:lvl2pPr>
      <a:lvl3pPr marL="1143000" indent="-228600" algn="l" rtl="0" eaLnBrk="0" fontAlgn="base" hangingPunct="0">
        <a:spcBef>
          <a:spcPct val="5000"/>
        </a:spcBef>
        <a:spcAft>
          <a:spcPct val="10000"/>
        </a:spcAft>
        <a:buClr>
          <a:schemeClr val="accent2"/>
        </a:buClr>
        <a:buFont typeface="Arial" panose="020B0604020202020204" pitchFamily="34" charset="0"/>
        <a:buChar char="–"/>
        <a:defRPr>
          <a:solidFill>
            <a:schemeClr val="tx1"/>
          </a:solidFill>
          <a:latin typeface="+mn-lt"/>
          <a:cs typeface="+mn-cs"/>
        </a:defRPr>
      </a:lvl3pPr>
      <a:lvl4pPr marL="1600200" indent="-228600" algn="l" rtl="0" eaLnBrk="0" fontAlgn="base" hangingPunct="0">
        <a:spcBef>
          <a:spcPct val="5000"/>
        </a:spcBef>
        <a:spcAft>
          <a:spcPct val="10000"/>
        </a:spcAft>
        <a:buClr>
          <a:schemeClr val="accent2"/>
        </a:buClr>
        <a:buChar char="–"/>
        <a:defRPr sz="1600">
          <a:solidFill>
            <a:schemeClr val="tx1"/>
          </a:solidFill>
          <a:latin typeface="+mn-lt"/>
          <a:cs typeface="+mn-cs"/>
        </a:defRPr>
      </a:lvl4pPr>
      <a:lvl5pPr marL="2057400" indent="-228600" algn="l" rtl="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mn-lt"/>
          <a:cs typeface="+mn-cs"/>
        </a:defRPr>
      </a:lvl5pPr>
      <a:lvl6pPr marL="2514600" indent="-228600" algn="l" rtl="0" fontAlgn="base">
        <a:spcBef>
          <a:spcPct val="5000"/>
        </a:spcBef>
        <a:spcAft>
          <a:spcPct val="10000"/>
        </a:spcAft>
        <a:buClr>
          <a:schemeClr val="accent2"/>
        </a:buClr>
        <a:buFont typeface="Arial" charset="0"/>
        <a:buChar char="–"/>
        <a:defRPr sz="1400">
          <a:solidFill>
            <a:schemeClr val="tx1"/>
          </a:solidFill>
          <a:latin typeface="+mn-lt"/>
          <a:cs typeface="+mn-cs"/>
        </a:defRPr>
      </a:lvl6pPr>
      <a:lvl7pPr marL="2971800" indent="-228600" algn="l" rtl="0" fontAlgn="base">
        <a:spcBef>
          <a:spcPct val="5000"/>
        </a:spcBef>
        <a:spcAft>
          <a:spcPct val="10000"/>
        </a:spcAft>
        <a:buClr>
          <a:schemeClr val="accent2"/>
        </a:buClr>
        <a:buFont typeface="Arial" charset="0"/>
        <a:buChar char="–"/>
        <a:defRPr sz="1400">
          <a:solidFill>
            <a:schemeClr val="tx1"/>
          </a:solidFill>
          <a:latin typeface="+mn-lt"/>
          <a:cs typeface="+mn-cs"/>
        </a:defRPr>
      </a:lvl7pPr>
      <a:lvl8pPr marL="3429000" indent="-228600" algn="l" rtl="0" fontAlgn="base">
        <a:spcBef>
          <a:spcPct val="5000"/>
        </a:spcBef>
        <a:spcAft>
          <a:spcPct val="10000"/>
        </a:spcAft>
        <a:buClr>
          <a:schemeClr val="accent2"/>
        </a:buClr>
        <a:buFont typeface="Arial" charset="0"/>
        <a:buChar char="–"/>
        <a:defRPr sz="1400">
          <a:solidFill>
            <a:schemeClr val="tx1"/>
          </a:solidFill>
          <a:latin typeface="+mn-lt"/>
          <a:cs typeface="+mn-cs"/>
        </a:defRPr>
      </a:lvl8pPr>
      <a:lvl9pPr marL="3886200" indent="-228600" algn="l" rtl="0" fontAlgn="base">
        <a:spcBef>
          <a:spcPct val="5000"/>
        </a:spcBef>
        <a:spcAft>
          <a:spcPct val="10000"/>
        </a:spcAft>
        <a:buClr>
          <a:schemeClr val="accent2"/>
        </a:buClr>
        <a:buFont typeface="Arial" charset="0"/>
        <a:buChar char="–"/>
        <a:defRPr sz="14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r.linkedin.com/in/gregoryjarrig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redbooks.ibm.com/abstracts/sg246654.html"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8.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hyperlink" Target="http://publib.boulder.ibm.com/infocenter/iseries/v5r4/index.jsp?topic=/rzaik/rzaikconnstrkeywordsgeneralprop.ht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fr2.php.net/manual/fr/book.ibm-db2.ph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www.youngiprofessionals.com/wiki/index.php/PHP/DB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foothing.ne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mcpressonline.com/tips-techniques/database/techtipgrab-control-of-the-db2-qsqsrvr-jobs.html" TargetMode="External"/><Relationship Id="rId2" Type="http://schemas.openxmlformats.org/officeDocument/2006/relationships/hyperlink" Target="http://www.redbooks.ibm.com/abstracts/tips0658.html" TargetMode="External"/><Relationship Id="rId1" Type="http://schemas.openxmlformats.org/officeDocument/2006/relationships/slideLayout" Target="../slideLayouts/slideLayout2.xml"/><Relationship Id="rId5" Type="http://schemas.openxmlformats.org/officeDocument/2006/relationships/hyperlink" Target="http://www.youngiprofessionals.com/wiki/FastCGI" TargetMode="External"/><Relationship Id="rId4" Type="http://schemas.openxmlformats.org/officeDocument/2006/relationships/hyperlink" Target="http://www.mcpressonline.com/database/db2/finding-sql-servermode-connecting-jobs.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hyperlink" Target="http://www.alanseiden.com/presentation%20slides/Your-first-Zend-Framework-Project-on-IBM-i.pdf"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hyperlink" Target="http://framework.zend.com/manual/fr/zend.db.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phpsec.org/library/" TargetMode="External"/><Relationship Id="rId2" Type="http://schemas.openxmlformats.org/officeDocument/2006/relationships/hyperlink" Target="http://fr.wikipedia.org/wiki/Injection_SQ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fr2.php.net/manual/fr/pdo.prepare.php" TargetMode="External"/><Relationship Id="rId2" Type="http://schemas.openxmlformats.org/officeDocument/2006/relationships/hyperlink" Target="http://fr.php.net/manual/fr/function.db2-prepare.php"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github.com/gregja/macarondb"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www.foothing.net/traiter-des-donnees-soumises-a-date-deffet-avec-et-sans-sql/"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fr.php.net/manual/fr/book.uodbc.php"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fr.php.net/manual/fr/pdo.prepared-statements.php" TargetMode="External"/><Relationship Id="rId2" Type="http://schemas.openxmlformats.org/officeDocument/2006/relationships/hyperlink" Target="http://fr.php.net/manual/fr/function.db2-bind-param.php"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fr2.php.net/manual/fr/function.db2-bind-param.php"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hyperlink" Target="http://fr.wikipedia.org/wiki/Active_record_(patron_de_concep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fr.php.net/manual/fr/book.pdo.php"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pear.php.net/package/HTML_QuickForm2"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librairie.immateriel.fr/" TargetMode="External"/><Relationship Id="rId2" Type="http://schemas.openxmlformats.org/officeDocument/2006/relationships/hyperlink" Target="http://ibmdatamag.com/" TargetMode="External"/><Relationship Id="rId1" Type="http://schemas.openxmlformats.org/officeDocument/2006/relationships/slideLayout" Target="../slideLayouts/slideLayout2.xml"/><Relationship Id="rId4" Type="http://schemas.openxmlformats.org/officeDocument/2006/relationships/hyperlink" Target="http://pragprog.com/book/bksqla/sql-antipatterns" TargetMode="External"/></Relationships>
</file>

<file path=ppt/slides/_rels/slide89.xml.rels><?xml version="1.0" encoding="UTF-8" standalone="yes"?>
<Relationships xmlns="http://schemas.openxmlformats.org/package/2006/relationships"><Relationship Id="rId3" Type="http://schemas.openxmlformats.org/officeDocument/2006/relationships/hyperlink" Target="https://www.packtpub.com/catalogsearch/result/?q=php" TargetMode="External"/><Relationship Id="rId2" Type="http://schemas.openxmlformats.org/officeDocument/2006/relationships/hyperlink" Target="http://www.sitepoint.com/books/phppro1/" TargetMode="External"/><Relationship Id="rId1" Type="http://schemas.openxmlformats.org/officeDocument/2006/relationships/slideLayout" Target="../slideLayouts/slideLayout2.xml"/><Relationship Id="rId5" Type="http://schemas.openxmlformats.org/officeDocument/2006/relationships/hyperlink" Target="http://www.oreilly.com/" TargetMode="External"/><Relationship Id="rId4" Type="http://schemas.openxmlformats.org/officeDocument/2006/relationships/hyperlink" Target="http://www.phparch.com/book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www.redbooks.ibm.com/" TargetMode="External"/><Relationship Id="rId2" Type="http://schemas.openxmlformats.org/officeDocument/2006/relationships/hyperlink" Target="http://www.ibm.com/developerworks/topics/php/"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365AF77-51DB-4427-8293-7A26E54DB327}"/>
              </a:ext>
            </a:extLst>
          </p:cNvPr>
          <p:cNvSpPr>
            <a:spLocks noGrp="1" noChangeArrowheads="1"/>
          </p:cNvSpPr>
          <p:nvPr>
            <p:ph type="ctrTitle"/>
          </p:nvPr>
        </p:nvSpPr>
        <p:spPr>
          <a:xfrm>
            <a:off x="0" y="1981200"/>
            <a:ext cx="9144000" cy="2667000"/>
          </a:xfrm>
        </p:spPr>
        <p:txBody>
          <a:bodyPr/>
          <a:lstStyle/>
          <a:p>
            <a:pPr eaLnBrk="1" hangingPunct="1"/>
            <a:r>
              <a:rPr lang="fr-FR" altLang="fr-FR" sz="2000" dirty="0"/>
              <a:t>Présentation faite au colloque IBM des 5 et 6 avril 2012 </a:t>
            </a:r>
            <a:br>
              <a:rPr lang="fr-FR" altLang="fr-FR" sz="2000" dirty="0"/>
            </a:br>
            <a:r>
              <a:rPr lang="fr-FR" altLang="fr-FR" sz="2000" dirty="0"/>
              <a:t>IBM Forum de Bois-Colombes</a:t>
            </a:r>
            <a:br>
              <a:rPr lang="fr-FR" altLang="fr-FR" sz="2000" dirty="0"/>
            </a:br>
            <a:br>
              <a:rPr lang="fr-FR" altLang="fr-FR" sz="2000" dirty="0"/>
            </a:br>
            <a:br>
              <a:rPr lang="fr-FR" altLang="fr-FR" sz="2000" dirty="0"/>
            </a:br>
            <a:r>
              <a:rPr lang="fr-FR" altLang="fr-FR" sz="2000" i="1" dirty="0"/>
              <a:t>Session</a:t>
            </a:r>
            <a:br>
              <a:rPr lang="fr-FR" altLang="fr-FR" sz="2000" i="1" dirty="0"/>
            </a:br>
            <a:r>
              <a:rPr lang="it-IT" altLang="fr-FR" sz="2000" b="1" dirty="0"/>
              <a:t>DB2 et PHP - </a:t>
            </a:r>
            <a:r>
              <a:rPr lang="it-IT" altLang="fr-FR" sz="2000" b="1" dirty="0" err="1"/>
              <a:t>Bonnes</a:t>
            </a:r>
            <a:r>
              <a:rPr lang="it-IT" altLang="fr-FR" sz="2000" b="1" dirty="0"/>
              <a:t> </a:t>
            </a:r>
            <a:r>
              <a:rPr lang="it-IT" altLang="fr-FR" sz="2000" b="1" dirty="0" err="1"/>
              <a:t>pratiques</a:t>
            </a:r>
            <a:r>
              <a:rPr lang="it-IT" altLang="fr-FR" sz="2000" b="1" dirty="0"/>
              <a:t> </a:t>
            </a:r>
            <a:r>
              <a:rPr lang="it-IT" altLang="fr-FR" sz="2000" b="1" dirty="0" err="1"/>
              <a:t>sous</a:t>
            </a:r>
            <a:r>
              <a:rPr lang="it-IT" altLang="fr-FR" sz="2000" b="1" dirty="0"/>
              <a:t> IBM i</a:t>
            </a:r>
            <a:br>
              <a:rPr lang="fr-FR" altLang="fr-FR" sz="2000" dirty="0"/>
            </a:br>
            <a:br>
              <a:rPr lang="fr-FR" altLang="fr-FR" sz="2000" i="1" dirty="0"/>
            </a:br>
            <a:endParaRPr lang="fr-FR" altLang="fr-FR" sz="2000" i="1" dirty="0"/>
          </a:p>
        </p:txBody>
      </p:sp>
      <p:sp>
        <p:nvSpPr>
          <p:cNvPr id="5123" name="Rectangle 3">
            <a:extLst>
              <a:ext uri="{FF2B5EF4-FFF2-40B4-BE49-F238E27FC236}">
                <a16:creationId xmlns:a16="http://schemas.microsoft.com/office/drawing/2014/main" id="{10C772BD-98D9-418E-BE51-05DF7FFFEA22}"/>
              </a:ext>
            </a:extLst>
          </p:cNvPr>
          <p:cNvSpPr>
            <a:spLocks noGrp="1" noChangeArrowheads="1"/>
          </p:cNvSpPr>
          <p:nvPr>
            <p:ph type="subTitle" idx="1"/>
          </p:nvPr>
        </p:nvSpPr>
        <p:spPr>
          <a:xfrm>
            <a:off x="0" y="4648200"/>
            <a:ext cx="8534400" cy="1052513"/>
          </a:xfrm>
        </p:spPr>
        <p:txBody>
          <a:bodyPr/>
          <a:lstStyle/>
          <a:p>
            <a:pPr eaLnBrk="1" hangingPunct="1"/>
            <a:r>
              <a:rPr lang="fr-FR" altLang="fr-FR" dirty="0"/>
              <a:t>Grégory JARRIGE  -  </a:t>
            </a:r>
            <a:r>
              <a:rPr lang="fr-FR" altLang="fr-FR" dirty="0" err="1">
                <a:hlinkClick r:id="rId3"/>
              </a:rPr>
              <a:t>Linkedin</a:t>
            </a:r>
            <a:endParaRPr lang="fr-FR" altLang="fr-FR" sz="1800" dirty="0"/>
          </a:p>
        </p:txBody>
      </p:sp>
      <p:sp>
        <p:nvSpPr>
          <p:cNvPr id="2" name="ZoneTexte 1">
            <a:extLst>
              <a:ext uri="{FF2B5EF4-FFF2-40B4-BE49-F238E27FC236}">
                <a16:creationId xmlns:a16="http://schemas.microsoft.com/office/drawing/2014/main" id="{E6BDD5C9-EEE4-4634-8278-56DB14B0D92B}"/>
              </a:ext>
            </a:extLst>
          </p:cNvPr>
          <p:cNvSpPr txBox="1"/>
          <p:nvPr/>
        </p:nvSpPr>
        <p:spPr>
          <a:xfrm>
            <a:off x="1981200" y="6019800"/>
            <a:ext cx="4953000" cy="584775"/>
          </a:xfrm>
          <a:prstGeom prst="rect">
            <a:avLst/>
          </a:prstGeom>
          <a:noFill/>
        </p:spPr>
        <p:txBody>
          <a:bodyPr wrap="square" rtlCol="0">
            <a:spAutoFit/>
          </a:bodyPr>
          <a:lstStyle/>
          <a:p>
            <a:r>
              <a:rPr lang="fr-FR" sz="1400" dirty="0">
                <a:effectLst/>
                <a:latin typeface="Times New Roman" panose="02020603050405020304" pitchFamily="18" charset="0"/>
                <a:ea typeface="Times New Roman" panose="02020603050405020304" pitchFamily="18" charset="0"/>
              </a:rPr>
              <a:t>Document publié sous licence Creative Commons N° 6 BY SA</a:t>
            </a:r>
          </a:p>
          <a:p>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a:extLst>
              <a:ext uri="{FF2B5EF4-FFF2-40B4-BE49-F238E27FC236}">
                <a16:creationId xmlns:a16="http://schemas.microsoft.com/office/drawing/2014/main" id="{F1445A72-AB7E-46BD-B2B6-E188EDD49946}"/>
              </a:ext>
            </a:extLst>
          </p:cNvPr>
          <p:cNvSpPr>
            <a:spLocks noGrp="1" noChangeArrowheads="1"/>
          </p:cNvSpPr>
          <p:nvPr>
            <p:ph type="title"/>
          </p:nvPr>
        </p:nvSpPr>
        <p:spPr/>
        <p:txBody>
          <a:bodyPr/>
          <a:lstStyle/>
          <a:p>
            <a:r>
              <a:rPr lang="fr-FR" altLang="fr-FR"/>
              <a:t>Choisir son connecteur DB2</a:t>
            </a:r>
          </a:p>
        </p:txBody>
      </p:sp>
      <p:sp>
        <p:nvSpPr>
          <p:cNvPr id="15363" name="Espace réservé du contenu 2">
            <a:extLst>
              <a:ext uri="{FF2B5EF4-FFF2-40B4-BE49-F238E27FC236}">
                <a16:creationId xmlns:a16="http://schemas.microsoft.com/office/drawing/2014/main" id="{DD662F33-1905-44F6-92FC-107422AF265C}"/>
              </a:ext>
            </a:extLst>
          </p:cNvPr>
          <p:cNvSpPr>
            <a:spLocks noGrp="1" noChangeArrowheads="1"/>
          </p:cNvSpPr>
          <p:nvPr>
            <p:ph idx="1"/>
          </p:nvPr>
        </p:nvSpPr>
        <p:spPr>
          <a:xfrm>
            <a:off x="228600" y="1219200"/>
            <a:ext cx="8686800" cy="4114800"/>
          </a:xfrm>
        </p:spPr>
        <p:txBody>
          <a:bodyPr/>
          <a:lstStyle/>
          <a:p>
            <a:r>
              <a:rPr lang="fr-FR" altLang="fr-FR" b="1" dirty="0"/>
              <a:t>PDO</a:t>
            </a:r>
            <a:r>
              <a:rPr lang="fr-FR" altLang="fr-FR" dirty="0"/>
              <a:t> (…</a:t>
            </a:r>
            <a:r>
              <a:rPr lang="en-US" altLang="fr-FR" dirty="0"/>
              <a:t>suite) :</a:t>
            </a:r>
          </a:p>
          <a:p>
            <a:pPr lvl="1"/>
            <a:r>
              <a:rPr lang="en-US" altLang="fr-FR" sz="1800" dirty="0" err="1"/>
              <a:t>Exemple</a:t>
            </a:r>
            <a:r>
              <a:rPr lang="en-US" altLang="fr-FR" sz="1800" dirty="0"/>
              <a:t> 3 : </a:t>
            </a:r>
            <a:r>
              <a:rPr lang="en-US" altLang="fr-FR" sz="1800" dirty="0" err="1"/>
              <a:t>connexion</a:t>
            </a:r>
            <a:r>
              <a:rPr lang="en-US" altLang="fr-FR" sz="1800" dirty="0"/>
              <a:t> à DB2 for </a:t>
            </a:r>
            <a:r>
              <a:rPr lang="en-US" altLang="fr-FR" sz="1800" dirty="0" err="1"/>
              <a:t>i</a:t>
            </a:r>
            <a:r>
              <a:rPr lang="en-US" altLang="fr-FR" sz="1800" dirty="0"/>
              <a:t> avec Zend Server for </a:t>
            </a:r>
            <a:r>
              <a:rPr lang="en-US" altLang="fr-FR" sz="1800" dirty="0" err="1"/>
              <a:t>i</a:t>
            </a:r>
            <a:r>
              <a:rPr lang="en-US" altLang="fr-FR" sz="1800" dirty="0"/>
              <a:t> </a:t>
            </a:r>
          </a:p>
          <a:p>
            <a:pPr>
              <a:buFont typeface="Wingdings" panose="05000000000000000000" pitchFamily="2" charset="2"/>
              <a:buNone/>
            </a:pPr>
            <a:r>
              <a:rPr lang="fr-FR" altLang="fr-FR" sz="1200" dirty="0">
                <a:solidFill>
                  <a:srgbClr val="000000"/>
                </a:solidFill>
                <a:latin typeface="Courier New" panose="02070309020205020404" pitchFamily="49" charset="0"/>
                <a:cs typeface="Courier New" panose="02070309020205020404" pitchFamily="49" charset="0"/>
              </a:rPr>
              <a:t>$user = </a:t>
            </a:r>
            <a:r>
              <a:rPr lang="fr-FR" altLang="fr-FR" sz="1200" dirty="0">
                <a:solidFill>
                  <a:srgbClr val="0000C0"/>
                </a:solidFill>
                <a:latin typeface="Courier New" panose="02070309020205020404" pitchFamily="49" charset="0"/>
                <a:cs typeface="Courier New" panose="02070309020205020404" pitchFamily="49" charset="0"/>
              </a:rPr>
              <a:t>'à définir'</a:t>
            </a: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dirty="0" err="1">
                <a:solidFill>
                  <a:srgbClr val="000000"/>
                </a:solidFill>
                <a:latin typeface="Courier New" panose="02070309020205020404" pitchFamily="49" charset="0"/>
                <a:cs typeface="Courier New" panose="02070309020205020404" pitchFamily="49" charset="0"/>
              </a:rPr>
              <a:t>password</a:t>
            </a:r>
            <a:r>
              <a:rPr lang="fr-FR" altLang="fr-FR" sz="1200" dirty="0">
                <a:solidFill>
                  <a:srgbClr val="000000"/>
                </a:solidFill>
                <a:latin typeface="Courier New" panose="02070309020205020404" pitchFamily="49" charset="0"/>
                <a:cs typeface="Courier New" panose="02070309020205020404" pitchFamily="49" charset="0"/>
              </a:rPr>
              <a:t> = </a:t>
            </a:r>
            <a:r>
              <a:rPr lang="fr-FR" altLang="fr-FR" sz="1200" dirty="0">
                <a:solidFill>
                  <a:srgbClr val="0000C0"/>
                </a:solidFill>
                <a:latin typeface="Courier New" panose="02070309020205020404" pitchFamily="49" charset="0"/>
                <a:cs typeface="Courier New" panose="02070309020205020404" pitchFamily="49" charset="0"/>
              </a:rPr>
              <a:t>'à définir'</a:t>
            </a:r>
            <a:r>
              <a:rPr lang="fr-FR" altLang="fr-FR" sz="1200" dirty="0">
                <a:solidFill>
                  <a:srgbClr val="000000"/>
                </a:solidFill>
                <a:latin typeface="Courier New" panose="02070309020205020404" pitchFamily="49" charset="0"/>
                <a:cs typeface="Courier New" panose="02070309020205020404" pitchFamily="49" charset="0"/>
              </a:rPr>
              <a:t>;  $system = </a:t>
            </a:r>
            <a:r>
              <a:rPr lang="fr-FR" altLang="fr-FR" sz="1200" dirty="0">
                <a:solidFill>
                  <a:srgbClr val="0000C0"/>
                </a:solidFill>
                <a:latin typeface="Courier New" panose="02070309020205020404" pitchFamily="49" charset="0"/>
                <a:cs typeface="Courier New" panose="02070309020205020404" pitchFamily="49" charset="0"/>
              </a:rPr>
              <a:t>'*LOCAL'</a:t>
            </a:r>
            <a:r>
              <a:rPr lang="fr-FR" altLang="fr-FR" sz="1200" dirty="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fr-FR" altLang="fr-FR" sz="1200" dirty="0">
                <a:solidFill>
                  <a:srgbClr val="000000"/>
                </a:solidFill>
                <a:latin typeface="Courier New" panose="02070309020205020404" pitchFamily="49" charset="0"/>
                <a:cs typeface="Courier New" panose="02070309020205020404" pitchFamily="49" charset="0"/>
              </a:rPr>
              <a:t>$</a:t>
            </a:r>
            <a:r>
              <a:rPr lang="fr-FR" altLang="fr-FR" sz="1200" dirty="0" err="1">
                <a:solidFill>
                  <a:srgbClr val="000000"/>
                </a:solidFill>
                <a:latin typeface="Courier New" panose="02070309020205020404" pitchFamily="49" charset="0"/>
                <a:cs typeface="Courier New" panose="02070309020205020404" pitchFamily="49" charset="0"/>
              </a:rPr>
              <a:t>dsn</a:t>
            </a:r>
            <a:r>
              <a:rPr lang="fr-FR" altLang="fr-FR" sz="1200" dirty="0">
                <a:solidFill>
                  <a:srgbClr val="000000"/>
                </a:solidFill>
                <a:latin typeface="Courier New" panose="02070309020205020404" pitchFamily="49" charset="0"/>
                <a:cs typeface="Courier New" panose="02070309020205020404" pitchFamily="49" charset="0"/>
              </a:rPr>
              <a:t> = </a:t>
            </a:r>
            <a:r>
              <a:rPr lang="fr-FR" altLang="fr-FR" sz="1200" dirty="0">
                <a:solidFill>
                  <a:srgbClr val="0000C0"/>
                </a:solidFill>
                <a:latin typeface="Courier New" panose="02070309020205020404" pitchFamily="49" charset="0"/>
                <a:cs typeface="Courier New" panose="02070309020205020404" pitchFamily="49" charset="0"/>
              </a:rPr>
              <a:t>"ibm:</a:t>
            </a:r>
            <a:r>
              <a:rPr lang="fr-FR" altLang="fr-FR" sz="1200" dirty="0">
                <a:solidFill>
                  <a:srgbClr val="000000"/>
                </a:solidFill>
                <a:latin typeface="Courier New" panose="02070309020205020404" pitchFamily="49" charset="0"/>
                <a:cs typeface="Courier New" panose="02070309020205020404" pitchFamily="49" charset="0"/>
              </a:rPr>
              <a:t>$system</a:t>
            </a:r>
            <a:r>
              <a:rPr lang="fr-FR" altLang="fr-FR" sz="1200" dirty="0">
                <a:solidFill>
                  <a:srgbClr val="0000C0"/>
                </a:solidFill>
                <a:latin typeface="Courier New" panose="02070309020205020404" pitchFamily="49" charset="0"/>
                <a:cs typeface="Courier New" panose="02070309020205020404" pitchFamily="49" charset="0"/>
              </a:rPr>
              <a:t>"</a:t>
            </a:r>
            <a:r>
              <a:rPr lang="fr-FR" altLang="fr-FR" sz="1200" dirty="0">
                <a:solidFill>
                  <a:srgbClr val="000000"/>
                </a:solidFill>
                <a:latin typeface="Courier New" panose="02070309020205020404" pitchFamily="49" charset="0"/>
                <a:cs typeface="Courier New" panose="02070309020205020404" pitchFamily="49" charset="0"/>
              </a:rPr>
              <a:t>;</a:t>
            </a:r>
            <a:endParaRPr lang="fr-FR" altLang="fr-FR" sz="1200" dirty="0">
              <a:latin typeface="Courier New" panose="02070309020205020404" pitchFamily="49" charset="0"/>
              <a:cs typeface="Courier New" panose="02070309020205020404" pitchFamily="49" charset="0"/>
            </a:endParaRPr>
          </a:p>
          <a:p>
            <a:pPr>
              <a:buFont typeface="Wingdings" panose="05000000000000000000" pitchFamily="2" charset="2"/>
              <a:buNone/>
            </a:pPr>
            <a:r>
              <a:rPr lang="fr-FR" altLang="fr-FR" sz="1200" dirty="0">
                <a:solidFill>
                  <a:srgbClr val="557F5F"/>
                </a:solidFill>
                <a:latin typeface="Courier New" panose="02070309020205020404" pitchFamily="49" charset="0"/>
                <a:cs typeface="Courier New" panose="02070309020205020404" pitchFamily="49" charset="0"/>
              </a:rPr>
              <a:t>/* </a:t>
            </a:r>
            <a:r>
              <a:rPr lang="fr-FR" altLang="fr-FR" sz="1200" b="1" dirty="0">
                <a:solidFill>
                  <a:srgbClr val="557F5F"/>
                </a:solidFill>
                <a:latin typeface="Courier New" panose="02070309020205020404" pitchFamily="49" charset="0"/>
                <a:cs typeface="Courier New" panose="02070309020205020404" pitchFamily="49" charset="0"/>
              </a:rPr>
              <a:t>implémentation de PDO for i très limitée </a:t>
            </a:r>
            <a:r>
              <a:rPr lang="fr-FR" altLang="fr-FR" sz="1200" dirty="0">
                <a:solidFill>
                  <a:srgbClr val="557F5F"/>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fr-FR" altLang="fr-FR" sz="1200" dirty="0">
                <a:solidFill>
                  <a:srgbClr val="557F5F"/>
                </a:solidFill>
                <a:latin typeface="Courier New" panose="02070309020205020404" pitchFamily="49" charset="0"/>
                <a:cs typeface="Courier New" panose="02070309020205020404" pitchFamily="49" charset="0"/>
              </a:rPr>
              <a:t> * - impossibilité de choisir entre nommage SQL et nommage système, </a:t>
            </a:r>
          </a:p>
          <a:p>
            <a:pPr>
              <a:buFont typeface="Wingdings" panose="05000000000000000000" pitchFamily="2" charset="2"/>
              <a:buNone/>
            </a:pPr>
            <a:r>
              <a:rPr lang="fr-FR" altLang="fr-FR" sz="1200" dirty="0">
                <a:solidFill>
                  <a:srgbClr val="557F5F"/>
                </a:solidFill>
                <a:latin typeface="Courier New" panose="02070309020205020404" pitchFamily="49" charset="0"/>
                <a:cs typeface="Courier New" panose="02070309020205020404" pitchFamily="49" charset="0"/>
              </a:rPr>
              <a:t> * - impossibilité de définir une bibliothèque par défaut, ou une liste de bibliothèques</a:t>
            </a:r>
          </a:p>
          <a:p>
            <a:pPr>
              <a:buFont typeface="Wingdings" panose="05000000000000000000" pitchFamily="2" charset="2"/>
              <a:buNone/>
            </a:pPr>
            <a:r>
              <a:rPr lang="fr-FR" altLang="fr-FR" sz="1200" dirty="0">
                <a:solidFill>
                  <a:srgbClr val="557F5F"/>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fr-FR" sz="1200" dirty="0">
                <a:solidFill>
                  <a:srgbClr val="000000"/>
                </a:solidFill>
                <a:latin typeface="Courier New" panose="02070309020205020404" pitchFamily="49" charset="0"/>
                <a:cs typeface="Courier New" panose="02070309020205020404" pitchFamily="49" charset="0"/>
              </a:rPr>
              <a:t>$</a:t>
            </a:r>
            <a:r>
              <a:rPr lang="en-US" altLang="fr-FR" sz="1200" dirty="0" err="1">
                <a:solidFill>
                  <a:srgbClr val="000000"/>
                </a:solidFill>
                <a:latin typeface="Courier New" panose="02070309020205020404" pitchFamily="49" charset="0"/>
                <a:cs typeface="Courier New" panose="02070309020205020404" pitchFamily="49" charset="0"/>
              </a:rPr>
              <a:t>db</a:t>
            </a:r>
            <a:r>
              <a:rPr lang="en-US" altLang="fr-FR" sz="1200" dirty="0">
                <a:solidFill>
                  <a:srgbClr val="000000"/>
                </a:solidFill>
                <a:latin typeface="Courier New" panose="02070309020205020404" pitchFamily="49" charset="0"/>
                <a:cs typeface="Courier New" panose="02070309020205020404" pitchFamily="49" charset="0"/>
              </a:rPr>
              <a:t> = </a:t>
            </a:r>
            <a:r>
              <a:rPr lang="en-US" altLang="fr-FR" sz="1200" b="1" dirty="0">
                <a:solidFill>
                  <a:srgbClr val="7F0055"/>
                </a:solidFill>
                <a:latin typeface="Courier New" panose="02070309020205020404" pitchFamily="49" charset="0"/>
                <a:cs typeface="Courier New" panose="02070309020205020404" pitchFamily="49" charset="0"/>
              </a:rPr>
              <a:t>new </a:t>
            </a:r>
            <a:r>
              <a:rPr lang="en-US" altLang="fr-FR" sz="1200" b="1" dirty="0">
                <a:solidFill>
                  <a:srgbClr val="000000"/>
                </a:solidFill>
                <a:latin typeface="Courier New" panose="02070309020205020404" pitchFamily="49" charset="0"/>
                <a:cs typeface="Courier New" panose="02070309020205020404" pitchFamily="49" charset="0"/>
              </a:rPr>
              <a:t>PDO ( $</a:t>
            </a:r>
            <a:r>
              <a:rPr lang="en-US" altLang="fr-FR" sz="1200" b="1" dirty="0" err="1">
                <a:solidFill>
                  <a:srgbClr val="000000"/>
                </a:solidFill>
                <a:latin typeface="Courier New" panose="02070309020205020404" pitchFamily="49" charset="0"/>
                <a:cs typeface="Courier New" panose="02070309020205020404" pitchFamily="49" charset="0"/>
              </a:rPr>
              <a:t>dsn</a:t>
            </a:r>
            <a:r>
              <a:rPr lang="en-US" altLang="fr-FR" sz="1200" b="1" dirty="0">
                <a:solidFill>
                  <a:srgbClr val="000000"/>
                </a:solidFill>
                <a:latin typeface="Courier New" panose="02070309020205020404" pitchFamily="49" charset="0"/>
                <a:cs typeface="Courier New" panose="02070309020205020404" pitchFamily="49" charset="0"/>
              </a:rPr>
              <a:t>, $user, $password );</a:t>
            </a:r>
          </a:p>
          <a:p>
            <a:pPr>
              <a:buFont typeface="Wingdings" panose="05000000000000000000" pitchFamily="2" charset="2"/>
              <a:buNone/>
            </a:pPr>
            <a:r>
              <a:rPr lang="fr-FR" altLang="fr-FR" sz="1200" dirty="0">
                <a:solidFill>
                  <a:srgbClr val="557F5F"/>
                </a:solidFill>
                <a:latin typeface="Courier New" panose="02070309020205020404" pitchFamily="49" charset="0"/>
                <a:cs typeface="Courier New" panose="02070309020205020404" pitchFamily="49" charset="0"/>
              </a:rPr>
              <a:t>// on est obligé de qualifier la bibliothèque de la table, avec un « . » comme séparateur</a:t>
            </a:r>
          </a:p>
          <a:p>
            <a:pPr>
              <a:buFont typeface="Wingdings" panose="05000000000000000000" pitchFamily="2" charset="2"/>
              <a:buNone/>
            </a:pPr>
            <a:r>
              <a:rPr lang="en-US" altLang="fr-FR" sz="1200" dirty="0">
                <a:solidFill>
                  <a:srgbClr val="000000"/>
                </a:solidFill>
                <a:latin typeface="Courier New" panose="02070309020205020404" pitchFamily="49" charset="0"/>
                <a:cs typeface="Courier New" panose="02070309020205020404" pitchFamily="49" charset="0"/>
              </a:rPr>
              <a:t>$</a:t>
            </a:r>
            <a:r>
              <a:rPr lang="en-US" altLang="fr-FR" sz="1200" dirty="0" err="1">
                <a:solidFill>
                  <a:srgbClr val="000000"/>
                </a:solidFill>
                <a:latin typeface="Courier New" panose="02070309020205020404" pitchFamily="49" charset="0"/>
                <a:cs typeface="Courier New" panose="02070309020205020404" pitchFamily="49" charset="0"/>
              </a:rPr>
              <a:t>st</a:t>
            </a:r>
            <a:r>
              <a:rPr lang="en-US" altLang="fr-FR" sz="1200" dirty="0">
                <a:solidFill>
                  <a:srgbClr val="000000"/>
                </a:solidFill>
                <a:latin typeface="Courier New" panose="02070309020205020404" pitchFamily="49" charset="0"/>
                <a:cs typeface="Courier New" panose="02070309020205020404" pitchFamily="49" charset="0"/>
              </a:rPr>
              <a:t> = $</a:t>
            </a:r>
            <a:r>
              <a:rPr lang="en-US" altLang="fr-FR" sz="1200" dirty="0" err="1">
                <a:solidFill>
                  <a:srgbClr val="000000"/>
                </a:solidFill>
                <a:latin typeface="Courier New" panose="02070309020205020404" pitchFamily="49" charset="0"/>
                <a:cs typeface="Courier New" panose="02070309020205020404" pitchFamily="49" charset="0"/>
              </a:rPr>
              <a:t>db</a:t>
            </a:r>
            <a:r>
              <a:rPr lang="en-US" altLang="fr-FR" sz="1200" dirty="0">
                <a:solidFill>
                  <a:srgbClr val="000000"/>
                </a:solidFill>
                <a:latin typeface="Courier New" panose="02070309020205020404" pitchFamily="49" charset="0"/>
                <a:cs typeface="Courier New" panose="02070309020205020404" pitchFamily="49" charset="0"/>
              </a:rPr>
              <a:t>-&gt;query (</a:t>
            </a:r>
            <a:r>
              <a:rPr lang="en-US" altLang="fr-FR" sz="1200" dirty="0">
                <a:solidFill>
                  <a:srgbClr val="0000C0"/>
                </a:solidFill>
                <a:latin typeface="Courier New" panose="02070309020205020404" pitchFamily="49" charset="0"/>
                <a:cs typeface="Courier New" panose="02070309020205020404" pitchFamily="49" charset="0"/>
              </a:rPr>
              <a:t>'SELECT * FROM </a:t>
            </a:r>
            <a:r>
              <a:rPr lang="en-US" altLang="fr-FR" sz="1200" dirty="0" err="1">
                <a:solidFill>
                  <a:srgbClr val="0000C0"/>
                </a:solidFill>
                <a:latin typeface="Courier New" panose="02070309020205020404" pitchFamily="49" charset="0"/>
                <a:cs typeface="Courier New" panose="02070309020205020404" pitchFamily="49" charset="0"/>
              </a:rPr>
              <a:t>mabib.matable</a:t>
            </a:r>
            <a:r>
              <a:rPr lang="en-US" altLang="fr-FR" sz="1200" dirty="0">
                <a:solidFill>
                  <a:srgbClr val="0000C0"/>
                </a:solidFill>
                <a:latin typeface="Courier New" panose="02070309020205020404" pitchFamily="49" charset="0"/>
                <a:cs typeface="Courier New" panose="02070309020205020404" pitchFamily="49" charset="0"/>
              </a:rPr>
              <a:t>' </a:t>
            </a:r>
            <a:r>
              <a:rPr lang="en-US" altLang="fr-FR" sz="1200" dirty="0">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fr-FR" sz="1200" dirty="0">
                <a:solidFill>
                  <a:srgbClr val="7F0055"/>
                </a:solidFill>
                <a:latin typeface="Courier New" panose="02070309020205020404" pitchFamily="49" charset="0"/>
                <a:cs typeface="Courier New" panose="02070309020205020404" pitchFamily="49" charset="0"/>
              </a:rPr>
              <a:t>foreach </a:t>
            </a:r>
            <a:r>
              <a:rPr lang="en-US" altLang="fr-FR" sz="1200" dirty="0">
                <a:solidFill>
                  <a:srgbClr val="000000"/>
                </a:solidFill>
                <a:latin typeface="Courier New" panose="02070309020205020404" pitchFamily="49" charset="0"/>
                <a:cs typeface="Courier New" panose="02070309020205020404" pitchFamily="49" charset="0"/>
              </a:rPr>
              <a:t>( $</a:t>
            </a:r>
            <a:r>
              <a:rPr lang="en-US" altLang="fr-FR" sz="1200" dirty="0" err="1">
                <a:solidFill>
                  <a:srgbClr val="000000"/>
                </a:solidFill>
                <a:latin typeface="Courier New" panose="02070309020205020404" pitchFamily="49" charset="0"/>
                <a:cs typeface="Courier New" panose="02070309020205020404" pitchFamily="49" charset="0"/>
              </a:rPr>
              <a:t>st</a:t>
            </a:r>
            <a:r>
              <a:rPr lang="en-US" altLang="fr-FR" sz="1200" dirty="0">
                <a:solidFill>
                  <a:srgbClr val="000000"/>
                </a:solidFill>
                <a:latin typeface="Courier New" panose="02070309020205020404" pitchFamily="49" charset="0"/>
                <a:cs typeface="Courier New" panose="02070309020205020404" pitchFamily="49" charset="0"/>
              </a:rPr>
              <a:t>-&gt;</a:t>
            </a:r>
            <a:r>
              <a:rPr lang="en-US" altLang="fr-FR" sz="1200" dirty="0" err="1">
                <a:solidFill>
                  <a:srgbClr val="000000"/>
                </a:solidFill>
                <a:latin typeface="Courier New" panose="02070309020205020404" pitchFamily="49" charset="0"/>
                <a:cs typeface="Courier New" panose="02070309020205020404" pitchFamily="49" charset="0"/>
              </a:rPr>
              <a:t>fetchAll</a:t>
            </a:r>
            <a:r>
              <a:rPr lang="en-US" altLang="fr-FR" sz="1200" dirty="0">
                <a:solidFill>
                  <a:srgbClr val="000000"/>
                </a:solidFill>
                <a:latin typeface="Courier New" panose="02070309020205020404" pitchFamily="49" charset="0"/>
                <a:cs typeface="Courier New" panose="02070309020205020404" pitchFamily="49" charset="0"/>
              </a:rPr>
              <a:t> () </a:t>
            </a:r>
            <a:r>
              <a:rPr lang="en-US" altLang="fr-FR" sz="1200" dirty="0">
                <a:solidFill>
                  <a:srgbClr val="7F0055"/>
                </a:solidFill>
                <a:latin typeface="Courier New" panose="02070309020205020404" pitchFamily="49" charset="0"/>
                <a:cs typeface="Courier New" panose="02070309020205020404" pitchFamily="49" charset="0"/>
              </a:rPr>
              <a:t>as </a:t>
            </a:r>
            <a:r>
              <a:rPr lang="en-US" altLang="fr-FR" sz="1200" dirty="0">
                <a:solidFill>
                  <a:srgbClr val="000000"/>
                </a:solidFill>
                <a:latin typeface="Courier New" panose="02070309020205020404" pitchFamily="49" charset="0"/>
                <a:cs typeface="Courier New" panose="02070309020205020404" pitchFamily="49" charset="0"/>
              </a:rPr>
              <a:t>$data ) {</a:t>
            </a:r>
          </a:p>
          <a:p>
            <a:pPr>
              <a:buFont typeface="Wingdings" panose="05000000000000000000" pitchFamily="2" charset="2"/>
              <a:buNone/>
            </a:pPr>
            <a:r>
              <a:rPr lang="fr-FR" altLang="fr-FR" sz="1200" dirty="0">
                <a:solidFill>
                  <a:srgbClr val="7F0055"/>
                </a:solidFill>
                <a:latin typeface="Courier New" panose="02070309020205020404" pitchFamily="49" charset="0"/>
                <a:cs typeface="Courier New" panose="02070309020205020404" pitchFamily="49" charset="0"/>
              </a:rPr>
              <a:t>	</a:t>
            </a:r>
            <a:r>
              <a:rPr lang="fr-FR" altLang="fr-FR" sz="1200" dirty="0" err="1">
                <a:solidFill>
                  <a:srgbClr val="7F0055"/>
                </a:solidFill>
                <a:latin typeface="Courier New" panose="02070309020205020404" pitchFamily="49" charset="0"/>
                <a:cs typeface="Courier New" panose="02070309020205020404" pitchFamily="49" charset="0"/>
              </a:rPr>
              <a:t>echo</a:t>
            </a:r>
            <a:r>
              <a:rPr lang="fr-FR" altLang="fr-FR" sz="1200" dirty="0">
                <a:solidFill>
                  <a:srgbClr val="7F0055"/>
                </a:solidFill>
                <a:latin typeface="Courier New" panose="02070309020205020404" pitchFamily="49" charset="0"/>
                <a:cs typeface="Courier New" panose="02070309020205020404" pitchFamily="49" charset="0"/>
              </a:rPr>
              <a:t> </a:t>
            </a:r>
            <a:r>
              <a:rPr lang="fr-FR" altLang="fr-FR" sz="1200" dirty="0">
                <a:solidFill>
                  <a:srgbClr val="000000"/>
                </a:solidFill>
                <a:latin typeface="Courier New" panose="02070309020205020404" pitchFamily="49" charset="0"/>
                <a:cs typeface="Courier New" panose="02070309020205020404" pitchFamily="49" charset="0"/>
              </a:rPr>
              <a:t>$data[</a:t>
            </a:r>
            <a:r>
              <a:rPr lang="fr-FR" altLang="fr-FR" sz="1200" dirty="0">
                <a:solidFill>
                  <a:srgbClr val="0000C0"/>
                </a:solidFill>
                <a:latin typeface="Courier New" panose="02070309020205020404" pitchFamily="49" charset="0"/>
                <a:cs typeface="Courier New" panose="02070309020205020404" pitchFamily="49" charset="0"/>
              </a:rPr>
              <a:t>'id'</a:t>
            </a: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dirty="0">
                <a:solidFill>
                  <a:srgbClr val="0000C0"/>
                </a:solidFill>
                <a:latin typeface="Courier New" panose="02070309020205020404" pitchFamily="49" charset="0"/>
                <a:cs typeface="Courier New" panose="02070309020205020404" pitchFamily="49" charset="0"/>
              </a:rPr>
              <a:t>' ' </a:t>
            </a:r>
            <a:r>
              <a:rPr lang="fr-FR" altLang="fr-FR" sz="1200" dirty="0">
                <a:solidFill>
                  <a:srgbClr val="000000"/>
                </a:solidFill>
                <a:latin typeface="Courier New" panose="02070309020205020404" pitchFamily="49" charset="0"/>
                <a:cs typeface="Courier New" panose="02070309020205020404" pitchFamily="49" charset="0"/>
              </a:rPr>
              <a:t>, $data[</a:t>
            </a:r>
            <a:r>
              <a:rPr lang="fr-FR" altLang="fr-FR" sz="1200" dirty="0">
                <a:solidFill>
                  <a:srgbClr val="0000C0"/>
                </a:solidFill>
                <a:latin typeface="Courier New" panose="02070309020205020404" pitchFamily="49" charset="0"/>
                <a:cs typeface="Courier New" panose="02070309020205020404" pitchFamily="49" charset="0"/>
              </a:rPr>
              <a:t>'libelle'</a:t>
            </a: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dirty="0">
                <a:solidFill>
                  <a:srgbClr val="0000C0"/>
                </a:solidFill>
                <a:latin typeface="Courier New" panose="02070309020205020404" pitchFamily="49" charset="0"/>
                <a:cs typeface="Courier New" panose="02070309020205020404" pitchFamily="49" charset="0"/>
              </a:rPr>
              <a:t>'&lt;</a:t>
            </a:r>
            <a:r>
              <a:rPr lang="fr-FR" altLang="fr-FR" sz="1200" dirty="0" err="1">
                <a:solidFill>
                  <a:srgbClr val="0000C0"/>
                </a:solidFill>
                <a:latin typeface="Courier New" panose="02070309020205020404" pitchFamily="49" charset="0"/>
                <a:cs typeface="Courier New" panose="02070309020205020404" pitchFamily="49" charset="0"/>
              </a:rPr>
              <a:t>br</a:t>
            </a:r>
            <a:r>
              <a:rPr lang="fr-FR" altLang="fr-FR" sz="1200" dirty="0">
                <a:solidFill>
                  <a:srgbClr val="0000C0"/>
                </a:solidFill>
                <a:latin typeface="Courier New" panose="02070309020205020404" pitchFamily="49" charset="0"/>
                <a:cs typeface="Courier New" panose="02070309020205020404" pitchFamily="49" charset="0"/>
              </a:rPr>
              <a:t> /&gt;' </a:t>
            </a:r>
            <a:r>
              <a:rPr lang="fr-FR" altLang="fr-FR" sz="1200" dirty="0">
                <a:solidFill>
                  <a:srgbClr val="000000"/>
                </a:solidFill>
                <a:latin typeface="Courier New" panose="02070309020205020404" pitchFamily="49" charset="0"/>
                <a:cs typeface="Courier New" panose="02070309020205020404" pitchFamily="49" charset="0"/>
              </a:rPr>
              <a:t>. PHP_EOL ;</a:t>
            </a:r>
          </a:p>
          <a:p>
            <a:pPr>
              <a:buFont typeface="Wingdings" panose="05000000000000000000" pitchFamily="2" charset="2"/>
              <a:buNone/>
            </a:pPr>
            <a:r>
              <a:rPr lang="fr-FR" altLang="fr-FR" sz="1200" dirty="0">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endParaRPr lang="fr-FR" altLang="fr-FR" sz="1600" dirty="0"/>
          </a:p>
        </p:txBody>
      </p:sp>
      <p:sp>
        <p:nvSpPr>
          <p:cNvPr id="15364" name="Espace réservé du numéro de diapositive 3">
            <a:extLst>
              <a:ext uri="{FF2B5EF4-FFF2-40B4-BE49-F238E27FC236}">
                <a16:creationId xmlns:a16="http://schemas.microsoft.com/office/drawing/2014/main" id="{1EA26D70-0C81-4BC8-AA73-088418A9EAE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DCD81E01-1F86-43E6-A475-CB9B24F354AB}" type="slidenum">
              <a:rPr lang="en-US" altLang="fr-FR" sz="1000">
                <a:solidFill>
                  <a:schemeClr val="bg1"/>
                </a:solidFill>
              </a:rPr>
              <a:pPr>
                <a:buClrTx/>
                <a:buFontTx/>
                <a:buNone/>
              </a:pPr>
              <a:t>10</a:t>
            </a:fld>
            <a:endParaRPr lang="en-US" altLang="fr-FR" sz="1000">
              <a:solidFill>
                <a:schemeClr val="bg1"/>
              </a:solidFill>
            </a:endParaRPr>
          </a:p>
        </p:txBody>
      </p:sp>
      <p:sp>
        <p:nvSpPr>
          <p:cNvPr id="15365" name="ZoneTexte 4">
            <a:extLst>
              <a:ext uri="{FF2B5EF4-FFF2-40B4-BE49-F238E27FC236}">
                <a16:creationId xmlns:a16="http://schemas.microsoft.com/office/drawing/2014/main" id="{9718C68D-C086-43B4-9FAD-20F3A2676374}"/>
              </a:ext>
            </a:extLst>
          </p:cNvPr>
          <p:cNvSpPr txBox="1">
            <a:spLocks noChangeArrowheads="1"/>
          </p:cNvSpPr>
          <p:nvPr/>
        </p:nvSpPr>
        <p:spPr bwMode="auto">
          <a:xfrm>
            <a:off x="896938" y="5334000"/>
            <a:ext cx="7748587" cy="1077913"/>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fr-FR" altLang="fr-FR" sz="1600">
                <a:solidFill>
                  <a:srgbClr val="FF0000"/>
                </a:solidFill>
              </a:rPr>
              <a:t>L’implémentation trop limitée de l’extension « pdo_ibm » en environnement IBM i </a:t>
            </a:r>
          </a:p>
          <a:p>
            <a:pPr eaLnBrk="1" hangingPunct="1">
              <a:spcBef>
                <a:spcPct val="0"/>
              </a:spcBef>
              <a:buClrTx/>
              <a:buFontTx/>
              <a:buNone/>
            </a:pPr>
            <a:r>
              <a:rPr lang="fr-FR" altLang="fr-FR" sz="1600">
                <a:solidFill>
                  <a:srgbClr val="FF0000"/>
                </a:solidFill>
              </a:rPr>
              <a:t>ne permet pas d’envisager son utilisation sur des applications destinées à la </a:t>
            </a:r>
          </a:p>
          <a:p>
            <a:pPr eaLnBrk="1" hangingPunct="1">
              <a:spcBef>
                <a:spcPct val="0"/>
              </a:spcBef>
              <a:buClrTx/>
              <a:buFontTx/>
              <a:buNone/>
            </a:pPr>
            <a:r>
              <a:rPr lang="fr-FR" altLang="fr-FR" sz="1600">
                <a:solidFill>
                  <a:srgbClr val="FF0000"/>
                </a:solidFill>
              </a:rPr>
              <a:t>production. Cette limitation constitue un frein dans le portage sur IBM i de certaines </a:t>
            </a:r>
          </a:p>
          <a:p>
            <a:pPr eaLnBrk="1" hangingPunct="1">
              <a:spcBef>
                <a:spcPct val="0"/>
              </a:spcBef>
              <a:buClrTx/>
              <a:buFontTx/>
              <a:buNone/>
            </a:pPr>
            <a:r>
              <a:rPr lang="fr-FR" altLang="fr-FR" sz="1600">
                <a:solidFill>
                  <a:srgbClr val="FF0000"/>
                </a:solidFill>
              </a:rPr>
              <a:t>applications PHP (CMS, E-commerce…) s’appuyant sur PDO.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a:extLst>
              <a:ext uri="{FF2B5EF4-FFF2-40B4-BE49-F238E27FC236}">
                <a16:creationId xmlns:a16="http://schemas.microsoft.com/office/drawing/2014/main" id="{53BCF485-819C-49A0-B7FC-679DDF36E1D2}"/>
              </a:ext>
            </a:extLst>
          </p:cNvPr>
          <p:cNvSpPr>
            <a:spLocks noGrp="1" noChangeArrowheads="1"/>
          </p:cNvSpPr>
          <p:nvPr>
            <p:ph type="title"/>
          </p:nvPr>
        </p:nvSpPr>
        <p:spPr/>
        <p:txBody>
          <a:bodyPr/>
          <a:lstStyle/>
          <a:p>
            <a:r>
              <a:rPr lang="fr-FR" altLang="fr-FR"/>
              <a:t>Choisir son connecteur DB2</a:t>
            </a:r>
          </a:p>
        </p:txBody>
      </p:sp>
      <p:sp>
        <p:nvSpPr>
          <p:cNvPr id="11267" name="Espace réservé du contenu 2">
            <a:extLst>
              <a:ext uri="{FF2B5EF4-FFF2-40B4-BE49-F238E27FC236}">
                <a16:creationId xmlns:a16="http://schemas.microsoft.com/office/drawing/2014/main" id="{40EA7A04-D7CD-49CC-8081-EE5D2EF8BA7A}"/>
              </a:ext>
            </a:extLst>
          </p:cNvPr>
          <p:cNvSpPr>
            <a:spLocks noGrp="1"/>
          </p:cNvSpPr>
          <p:nvPr>
            <p:ph idx="1"/>
          </p:nvPr>
        </p:nvSpPr>
        <p:spPr>
          <a:xfrm>
            <a:off x="228600" y="1219200"/>
            <a:ext cx="8686800" cy="5334000"/>
          </a:xfrm>
        </p:spPr>
        <p:txBody>
          <a:bodyPr/>
          <a:lstStyle/>
          <a:p>
            <a:pPr>
              <a:defRPr/>
            </a:pPr>
            <a:r>
              <a:rPr lang="fr-FR" b="1" dirty="0"/>
              <a:t>PDO</a:t>
            </a:r>
            <a:r>
              <a:rPr lang="fr-FR" dirty="0"/>
              <a:t> (…</a:t>
            </a:r>
            <a:r>
              <a:rPr lang="en-US" dirty="0"/>
              <a:t>suite) :</a:t>
            </a:r>
          </a:p>
          <a:p>
            <a:pPr lvl="1">
              <a:defRPr/>
            </a:pPr>
            <a:r>
              <a:rPr lang="en-US" sz="1800" dirty="0" err="1"/>
              <a:t>Exemple</a:t>
            </a:r>
            <a:r>
              <a:rPr lang="en-US" sz="1800" dirty="0"/>
              <a:t> 4 : </a:t>
            </a:r>
            <a:r>
              <a:rPr lang="en-US" sz="1800" dirty="0" err="1"/>
              <a:t>connexion</a:t>
            </a:r>
            <a:r>
              <a:rPr lang="en-US" sz="1800" dirty="0"/>
              <a:t> à DB2 for </a:t>
            </a:r>
            <a:r>
              <a:rPr lang="en-US" sz="1800" dirty="0" err="1"/>
              <a:t>i</a:t>
            </a:r>
            <a:r>
              <a:rPr lang="en-US" sz="1800" dirty="0"/>
              <a:t> avec </a:t>
            </a:r>
            <a:r>
              <a:rPr lang="en-US" sz="1800" dirty="0" err="1"/>
              <a:t>Zend</a:t>
            </a:r>
            <a:r>
              <a:rPr lang="en-US" sz="1800" dirty="0"/>
              <a:t> Server Windows/Linux </a:t>
            </a:r>
          </a:p>
          <a:p>
            <a:pPr>
              <a:buFont typeface="Wingdings" panose="05000000000000000000" pitchFamily="2" charset="2"/>
              <a:buNone/>
              <a:defRPr/>
            </a:pPr>
            <a:r>
              <a:rPr lang="fr-FR" sz="1000" dirty="0">
                <a:solidFill>
                  <a:srgbClr val="000000"/>
                </a:solidFill>
                <a:latin typeface="Courier New" pitchFamily="49" charset="0"/>
                <a:cs typeface="Courier New" pitchFamily="49" charset="0"/>
              </a:rPr>
              <a:t>$user = </a:t>
            </a:r>
            <a:r>
              <a:rPr lang="fr-FR" sz="1000" dirty="0">
                <a:solidFill>
                  <a:srgbClr val="0000C0"/>
                </a:solidFill>
                <a:latin typeface="Courier New" pitchFamily="49" charset="0"/>
                <a:cs typeface="Courier New" pitchFamily="49" charset="0"/>
              </a:rPr>
              <a:t>'à définir'</a:t>
            </a:r>
            <a:r>
              <a:rPr lang="fr-FR" sz="1000" dirty="0">
                <a:solidFill>
                  <a:srgbClr val="000000"/>
                </a:solidFill>
                <a:latin typeface="Courier New" pitchFamily="49" charset="0"/>
                <a:cs typeface="Courier New" pitchFamily="49" charset="0"/>
              </a:rPr>
              <a:t>; $</a:t>
            </a:r>
            <a:r>
              <a:rPr lang="fr-FR" sz="1000" dirty="0" err="1">
                <a:solidFill>
                  <a:srgbClr val="000000"/>
                </a:solidFill>
                <a:latin typeface="Courier New" pitchFamily="49" charset="0"/>
                <a:cs typeface="Courier New" pitchFamily="49" charset="0"/>
              </a:rPr>
              <a:t>password</a:t>
            </a:r>
            <a:r>
              <a:rPr lang="fr-FR" sz="1000" dirty="0">
                <a:solidFill>
                  <a:srgbClr val="000000"/>
                </a:solidFill>
                <a:latin typeface="Courier New" pitchFamily="49" charset="0"/>
                <a:cs typeface="Courier New" pitchFamily="49" charset="0"/>
              </a:rPr>
              <a:t> = </a:t>
            </a:r>
            <a:r>
              <a:rPr lang="fr-FR" sz="1000" dirty="0">
                <a:solidFill>
                  <a:srgbClr val="0000C0"/>
                </a:solidFill>
                <a:latin typeface="Courier New" pitchFamily="49" charset="0"/>
                <a:cs typeface="Courier New" pitchFamily="49" charset="0"/>
              </a:rPr>
              <a:t>'à définir'</a:t>
            </a:r>
            <a:r>
              <a:rPr lang="fr-FR" sz="1000" dirty="0">
                <a:solidFill>
                  <a:srgbClr val="000000"/>
                </a:solidFill>
                <a:latin typeface="Courier New" pitchFamily="49" charset="0"/>
                <a:cs typeface="Courier New" pitchFamily="49" charset="0"/>
              </a:rPr>
              <a:t>;  $</a:t>
            </a:r>
            <a:r>
              <a:rPr lang="fr-FR" sz="1000" dirty="0" err="1">
                <a:solidFill>
                  <a:srgbClr val="000000"/>
                </a:solidFill>
                <a:latin typeface="Courier New" pitchFamily="49" charset="0"/>
                <a:cs typeface="Courier New" pitchFamily="49" charset="0"/>
              </a:rPr>
              <a:t>database</a:t>
            </a:r>
            <a:r>
              <a:rPr lang="fr-FR" sz="1000" dirty="0">
                <a:solidFill>
                  <a:srgbClr val="000000"/>
                </a:solidFill>
                <a:latin typeface="Courier New" pitchFamily="49" charset="0"/>
                <a:cs typeface="Courier New" pitchFamily="49" charset="0"/>
              </a:rPr>
              <a:t> = </a:t>
            </a:r>
            <a:r>
              <a:rPr lang="fr-FR" sz="1000" dirty="0">
                <a:solidFill>
                  <a:srgbClr val="0000C0"/>
                </a:solidFill>
                <a:latin typeface="Courier New" pitchFamily="49" charset="0"/>
                <a:cs typeface="Courier New" pitchFamily="49" charset="0"/>
              </a:rPr>
              <a:t>'à définir'</a:t>
            </a:r>
            <a:r>
              <a:rPr lang="fr-FR" sz="1000" dirty="0">
                <a:solidFill>
                  <a:srgbClr val="000000"/>
                </a:solidFill>
                <a:latin typeface="Courier New" pitchFamily="49" charset="0"/>
                <a:cs typeface="Courier New" pitchFamily="49" charset="0"/>
              </a:rPr>
              <a:t>; </a:t>
            </a:r>
            <a:endParaRPr lang="fr-FR" sz="1000" dirty="0">
              <a:solidFill>
                <a:srgbClr val="557F5F"/>
              </a:solidFill>
              <a:latin typeface="Courier New" pitchFamily="49" charset="0"/>
              <a:cs typeface="Courier New" pitchFamily="49" charset="0"/>
            </a:endParaRPr>
          </a:p>
          <a:p>
            <a:pPr>
              <a:buFont typeface="Wingdings" panose="05000000000000000000" pitchFamily="2" charset="2"/>
              <a:buNone/>
              <a:defRPr/>
            </a:pPr>
            <a:r>
              <a:rPr lang="fr-FR" sz="1000" dirty="0">
                <a:solidFill>
                  <a:srgbClr val="000000"/>
                </a:solidFill>
                <a:latin typeface="Courier New" pitchFamily="49" charset="0"/>
                <a:cs typeface="Courier New" pitchFamily="49" charset="0"/>
              </a:rPr>
              <a:t>$system = </a:t>
            </a:r>
            <a:r>
              <a:rPr lang="fr-FR" sz="1000" dirty="0">
                <a:solidFill>
                  <a:srgbClr val="0000C0"/>
                </a:solidFill>
                <a:latin typeface="Courier New" pitchFamily="49" charset="0"/>
                <a:cs typeface="Courier New" pitchFamily="49" charset="0"/>
              </a:rPr>
              <a:t>'xxx.xxx.xxx.xxx'</a:t>
            </a:r>
            <a:r>
              <a:rPr lang="fr-FR" sz="1000" dirty="0">
                <a:solidFill>
                  <a:srgbClr val="000000"/>
                </a:solidFill>
                <a:latin typeface="Courier New" pitchFamily="49" charset="0"/>
                <a:cs typeface="Courier New" pitchFamily="49" charset="0"/>
              </a:rPr>
              <a:t>; </a:t>
            </a:r>
            <a:r>
              <a:rPr lang="fr-FR" sz="1000" dirty="0">
                <a:solidFill>
                  <a:srgbClr val="557F5F"/>
                </a:solidFill>
                <a:latin typeface="Courier New" pitchFamily="49" charset="0"/>
                <a:cs typeface="Courier New" pitchFamily="49" charset="0"/>
              </a:rPr>
              <a:t>// adresse IP de l’IBM i</a:t>
            </a:r>
          </a:p>
          <a:p>
            <a:pPr>
              <a:buFont typeface="Wingdings" panose="05000000000000000000" pitchFamily="2" charset="2"/>
              <a:buNone/>
              <a:defRPr/>
            </a:pPr>
            <a:r>
              <a:rPr lang="fr-FR" sz="1000" dirty="0">
                <a:solidFill>
                  <a:srgbClr val="000000"/>
                </a:solidFill>
                <a:latin typeface="Courier New" pitchFamily="49" charset="0"/>
                <a:cs typeface="Courier New" pitchFamily="49" charset="0"/>
              </a:rPr>
              <a:t>$trace = 0; </a:t>
            </a:r>
            <a:r>
              <a:rPr lang="fr-FR" sz="1000" dirty="0">
                <a:solidFill>
                  <a:srgbClr val="557F5F"/>
                </a:solidFill>
                <a:latin typeface="Courier New" pitchFamily="49" charset="0"/>
                <a:cs typeface="Courier New" pitchFamily="49" charset="0"/>
              </a:rPr>
              <a:t>// les explications sur ce paramètre seront données dans la diapo suivante</a:t>
            </a:r>
          </a:p>
          <a:p>
            <a:pPr>
              <a:buFont typeface="Wingdings" panose="05000000000000000000" pitchFamily="2" charset="2"/>
              <a:buNone/>
              <a:defRPr/>
            </a:pPr>
            <a:r>
              <a:rPr lang="fr-FR" sz="1000" dirty="0">
                <a:solidFill>
                  <a:srgbClr val="000000"/>
                </a:solidFill>
                <a:latin typeface="Courier New" pitchFamily="49" charset="0"/>
                <a:cs typeface="Courier New" pitchFamily="49" charset="0"/>
              </a:rPr>
              <a:t>$</a:t>
            </a:r>
            <a:r>
              <a:rPr lang="fr-FR" sz="1000" dirty="0" err="1">
                <a:solidFill>
                  <a:srgbClr val="000000"/>
                </a:solidFill>
                <a:latin typeface="Courier New" pitchFamily="49" charset="0"/>
                <a:cs typeface="Courier New" pitchFamily="49" charset="0"/>
              </a:rPr>
              <a:t>dsn</a:t>
            </a:r>
            <a:r>
              <a:rPr lang="fr-FR" sz="1000" dirty="0">
                <a:solidFill>
                  <a:srgbClr val="000000"/>
                </a:solidFill>
                <a:latin typeface="Courier New" pitchFamily="49" charset="0"/>
                <a:cs typeface="Courier New" pitchFamily="49" charset="0"/>
              </a:rPr>
              <a:t> = </a:t>
            </a:r>
            <a:r>
              <a:rPr lang="fr-FR" sz="1000" dirty="0">
                <a:solidFill>
                  <a:srgbClr val="0000C0"/>
                </a:solidFill>
                <a:latin typeface="Courier New" pitchFamily="49" charset="0"/>
                <a:cs typeface="Courier New" pitchFamily="49" charset="0"/>
              </a:rPr>
              <a:t>"</a:t>
            </a:r>
            <a:r>
              <a:rPr lang="fr-FR" sz="1000" b="1" dirty="0" err="1">
                <a:solidFill>
                  <a:srgbClr val="0000C0"/>
                </a:solidFill>
                <a:latin typeface="Courier New" pitchFamily="49" charset="0"/>
                <a:cs typeface="Courier New" pitchFamily="49" charset="0"/>
              </a:rPr>
              <a:t>odbc</a:t>
            </a:r>
            <a:r>
              <a:rPr lang="fr-FR" sz="1000" dirty="0" err="1">
                <a:solidFill>
                  <a:srgbClr val="0000C0"/>
                </a:solidFill>
                <a:latin typeface="Courier New" pitchFamily="49" charset="0"/>
                <a:cs typeface="Courier New" pitchFamily="49" charset="0"/>
              </a:rPr>
              <a:t>:DRIVER</a:t>
            </a:r>
            <a:r>
              <a:rPr lang="fr-FR" sz="1000" dirty="0">
                <a:solidFill>
                  <a:srgbClr val="0000C0"/>
                </a:solidFill>
                <a:latin typeface="Courier New" pitchFamily="49" charset="0"/>
                <a:cs typeface="Courier New" pitchFamily="49" charset="0"/>
              </a:rPr>
              <a:t>={</a:t>
            </a:r>
            <a:r>
              <a:rPr lang="fr-FR" sz="1000" b="1" dirty="0" err="1">
                <a:solidFill>
                  <a:srgbClr val="0000C0"/>
                </a:solidFill>
                <a:latin typeface="Courier New" pitchFamily="49" charset="0"/>
                <a:cs typeface="Courier New" pitchFamily="49" charset="0"/>
              </a:rPr>
              <a:t>iSeries</a:t>
            </a:r>
            <a:r>
              <a:rPr lang="fr-FR" sz="1000" b="1" dirty="0">
                <a:solidFill>
                  <a:srgbClr val="0000C0"/>
                </a:solidFill>
                <a:latin typeface="Courier New" pitchFamily="49" charset="0"/>
                <a:cs typeface="Courier New" pitchFamily="49" charset="0"/>
              </a:rPr>
              <a:t> Access ODBC Driver</a:t>
            </a:r>
            <a:r>
              <a:rPr lang="fr-FR" sz="1000" dirty="0">
                <a:solidFill>
                  <a:srgbClr val="0000C0"/>
                </a:solidFill>
                <a:latin typeface="Courier New" pitchFamily="49" charset="0"/>
                <a:cs typeface="Courier New" pitchFamily="49" charset="0"/>
              </a:rPr>
              <a:t>};SYSTEM=</a:t>
            </a:r>
            <a:r>
              <a:rPr lang="fr-FR" sz="1000" dirty="0">
                <a:solidFill>
                  <a:srgbClr val="000000"/>
                </a:solidFill>
                <a:latin typeface="Courier New" pitchFamily="49" charset="0"/>
                <a:cs typeface="Courier New" pitchFamily="49" charset="0"/>
              </a:rPr>
              <a:t>$</a:t>
            </a:r>
            <a:r>
              <a:rPr lang="fr-FR" sz="1000" dirty="0" err="1">
                <a:solidFill>
                  <a:srgbClr val="000000"/>
                </a:solidFill>
                <a:latin typeface="Courier New" pitchFamily="49" charset="0"/>
                <a:cs typeface="Courier New" pitchFamily="49" charset="0"/>
              </a:rPr>
              <a:t>system</a:t>
            </a:r>
            <a:r>
              <a:rPr lang="fr-FR" sz="1000" dirty="0" err="1">
                <a:solidFill>
                  <a:srgbClr val="0000C0"/>
                </a:solidFill>
                <a:latin typeface="Courier New" pitchFamily="49" charset="0"/>
                <a:cs typeface="Courier New" pitchFamily="49" charset="0"/>
              </a:rPr>
              <a:t>;DBQ</a:t>
            </a:r>
            <a:r>
              <a:rPr lang="fr-FR" sz="1000" dirty="0">
                <a:solidFill>
                  <a:srgbClr val="0000C0"/>
                </a:solidFill>
                <a:latin typeface="Courier New" pitchFamily="49" charset="0"/>
                <a:cs typeface="Courier New" pitchFamily="49" charset="0"/>
              </a:rPr>
              <a:t>=</a:t>
            </a:r>
            <a:r>
              <a:rPr lang="fr-FR" sz="1000" dirty="0">
                <a:solidFill>
                  <a:srgbClr val="000000"/>
                </a:solidFill>
                <a:latin typeface="Courier New" pitchFamily="49" charset="0"/>
                <a:cs typeface="Courier New" pitchFamily="49" charset="0"/>
              </a:rPr>
              <a:t>$</a:t>
            </a:r>
            <a:r>
              <a:rPr lang="fr-FR" sz="1000" dirty="0" err="1">
                <a:solidFill>
                  <a:srgbClr val="000000"/>
                </a:solidFill>
                <a:latin typeface="Courier New" pitchFamily="49" charset="0"/>
                <a:cs typeface="Courier New" pitchFamily="49" charset="0"/>
              </a:rPr>
              <a:t>database</a:t>
            </a:r>
            <a:r>
              <a:rPr lang="fr-FR" sz="1000" dirty="0" err="1">
                <a:solidFill>
                  <a:srgbClr val="0000C0"/>
                </a:solidFill>
                <a:latin typeface="Courier New" pitchFamily="49" charset="0"/>
                <a:cs typeface="Courier New" pitchFamily="49" charset="0"/>
              </a:rPr>
              <a:t>;TRACE</a:t>
            </a:r>
            <a:r>
              <a:rPr lang="fr-FR" sz="1000" dirty="0">
                <a:solidFill>
                  <a:srgbClr val="0000C0"/>
                </a:solidFill>
                <a:latin typeface="Courier New" pitchFamily="49" charset="0"/>
                <a:cs typeface="Courier New" pitchFamily="49" charset="0"/>
              </a:rPr>
              <a:t>=</a:t>
            </a:r>
            <a:r>
              <a:rPr lang="fr-FR" sz="1000" dirty="0">
                <a:solidFill>
                  <a:srgbClr val="000000"/>
                </a:solidFill>
                <a:latin typeface="Courier New" pitchFamily="49" charset="0"/>
                <a:cs typeface="Courier New" pitchFamily="49" charset="0"/>
              </a:rPr>
              <a:t>$trace</a:t>
            </a:r>
            <a:r>
              <a:rPr lang="fr-FR" sz="1000" dirty="0">
                <a:solidFill>
                  <a:srgbClr val="0000C0"/>
                </a:solidFill>
                <a:latin typeface="Courier New" pitchFamily="49" charset="0"/>
                <a:cs typeface="Courier New" pitchFamily="49" charset="0"/>
              </a:rPr>
              <a:t>"</a:t>
            </a:r>
            <a:r>
              <a:rPr lang="fr-FR" sz="1000" dirty="0">
                <a:solidFill>
                  <a:srgbClr val="000000"/>
                </a:solidFill>
                <a:latin typeface="Courier New" pitchFamily="49" charset="0"/>
                <a:cs typeface="Courier New" pitchFamily="49" charset="0"/>
              </a:rPr>
              <a:t>;</a:t>
            </a:r>
          </a:p>
          <a:p>
            <a:pPr>
              <a:buFont typeface="Wingdings" panose="05000000000000000000" pitchFamily="2" charset="2"/>
              <a:buNone/>
              <a:defRPr/>
            </a:pPr>
            <a:r>
              <a:rPr lang="fr-FR" sz="1000" b="1" dirty="0" err="1">
                <a:solidFill>
                  <a:srgbClr val="7F0055"/>
                </a:solidFill>
                <a:latin typeface="Courier New" pitchFamily="49" charset="0"/>
                <a:cs typeface="Courier New" pitchFamily="49" charset="0"/>
              </a:rPr>
              <a:t>try</a:t>
            </a:r>
            <a:r>
              <a:rPr lang="fr-FR" sz="1000" b="1" dirty="0">
                <a:solidFill>
                  <a:srgbClr val="7F0055"/>
                </a:solidFill>
                <a:latin typeface="Courier New" pitchFamily="49" charset="0"/>
                <a:cs typeface="Courier New" pitchFamily="49" charset="0"/>
              </a:rPr>
              <a:t> </a:t>
            </a:r>
            <a:r>
              <a:rPr lang="fr-FR" sz="1000" b="1" dirty="0">
                <a:solidFill>
                  <a:srgbClr val="000000"/>
                </a:solidFill>
                <a:latin typeface="Courier New" pitchFamily="49" charset="0"/>
                <a:cs typeface="Courier New" pitchFamily="49" charset="0"/>
              </a:rPr>
              <a:t>{</a:t>
            </a:r>
          </a:p>
          <a:p>
            <a:pPr>
              <a:buFont typeface="Wingdings" panose="05000000000000000000" pitchFamily="2" charset="2"/>
              <a:buNone/>
              <a:defRPr/>
            </a:pPr>
            <a:r>
              <a:rPr lang="en-US" sz="1000" dirty="0">
                <a:solidFill>
                  <a:srgbClr val="000000"/>
                </a:solidFill>
                <a:latin typeface="Courier New" pitchFamily="49" charset="0"/>
                <a:cs typeface="Courier New" pitchFamily="49" charset="0"/>
              </a:rPr>
              <a:t>	$</a:t>
            </a:r>
            <a:r>
              <a:rPr lang="en-US" sz="1000" dirty="0" err="1">
                <a:solidFill>
                  <a:srgbClr val="000000"/>
                </a:solidFill>
                <a:latin typeface="Courier New" pitchFamily="49" charset="0"/>
                <a:cs typeface="Courier New" pitchFamily="49" charset="0"/>
              </a:rPr>
              <a:t>conn</a:t>
            </a:r>
            <a:r>
              <a:rPr lang="en-US" sz="1000" dirty="0">
                <a:solidFill>
                  <a:srgbClr val="000000"/>
                </a:solidFill>
                <a:latin typeface="Courier New" pitchFamily="49" charset="0"/>
                <a:cs typeface="Courier New" pitchFamily="49" charset="0"/>
              </a:rPr>
              <a:t> = </a:t>
            </a:r>
            <a:r>
              <a:rPr lang="en-US" sz="1000" b="1" dirty="0">
                <a:solidFill>
                  <a:srgbClr val="7F0055"/>
                </a:solidFill>
                <a:latin typeface="Courier New" pitchFamily="49" charset="0"/>
                <a:cs typeface="Courier New" pitchFamily="49" charset="0"/>
              </a:rPr>
              <a:t>new </a:t>
            </a:r>
            <a:r>
              <a:rPr lang="en-US" sz="1000" b="1" dirty="0">
                <a:solidFill>
                  <a:srgbClr val="000000"/>
                </a:solidFill>
                <a:latin typeface="Courier New" pitchFamily="49" charset="0"/>
                <a:cs typeface="Courier New" pitchFamily="49" charset="0"/>
              </a:rPr>
              <a:t>PDO ( $</a:t>
            </a:r>
            <a:r>
              <a:rPr lang="en-US" sz="1000" b="1" dirty="0" err="1">
                <a:solidFill>
                  <a:srgbClr val="000000"/>
                </a:solidFill>
                <a:latin typeface="Courier New" pitchFamily="49" charset="0"/>
                <a:cs typeface="Courier New" pitchFamily="49" charset="0"/>
              </a:rPr>
              <a:t>dsn</a:t>
            </a:r>
            <a:r>
              <a:rPr lang="en-US" sz="1000" b="1" dirty="0">
                <a:solidFill>
                  <a:srgbClr val="000000"/>
                </a:solidFill>
                <a:latin typeface="Courier New" pitchFamily="49" charset="0"/>
                <a:cs typeface="Courier New" pitchFamily="49" charset="0"/>
              </a:rPr>
              <a:t>, $user, $password );</a:t>
            </a:r>
          </a:p>
          <a:p>
            <a:pPr>
              <a:buFont typeface="Wingdings" panose="05000000000000000000" pitchFamily="2" charset="2"/>
              <a:buNone/>
              <a:defRPr/>
            </a:pPr>
            <a:r>
              <a:rPr lang="fr-FR" sz="1000" dirty="0">
                <a:solidFill>
                  <a:srgbClr val="000000"/>
                </a:solidFill>
                <a:latin typeface="Courier New" pitchFamily="49" charset="0"/>
                <a:cs typeface="Courier New" pitchFamily="49" charset="0"/>
              </a:rPr>
              <a:t>	$</a:t>
            </a:r>
            <a:r>
              <a:rPr lang="fr-FR" sz="1000" dirty="0" err="1">
                <a:solidFill>
                  <a:srgbClr val="000000"/>
                </a:solidFill>
                <a:latin typeface="Courier New" pitchFamily="49" charset="0"/>
                <a:cs typeface="Courier New" pitchFamily="49" charset="0"/>
              </a:rPr>
              <a:t>conn</a:t>
            </a:r>
            <a:r>
              <a:rPr lang="fr-FR" sz="1000" dirty="0">
                <a:solidFill>
                  <a:srgbClr val="000000"/>
                </a:solidFill>
                <a:latin typeface="Courier New" pitchFamily="49" charset="0"/>
                <a:cs typeface="Courier New" pitchFamily="49" charset="0"/>
              </a:rPr>
              <a:t>-&gt;</a:t>
            </a:r>
            <a:r>
              <a:rPr lang="fr-FR" sz="1000" dirty="0" err="1">
                <a:solidFill>
                  <a:srgbClr val="000000"/>
                </a:solidFill>
                <a:latin typeface="Courier New" pitchFamily="49" charset="0"/>
                <a:cs typeface="Courier New" pitchFamily="49" charset="0"/>
              </a:rPr>
              <a:t>setAttribute</a:t>
            </a:r>
            <a:r>
              <a:rPr lang="fr-FR" sz="1000" dirty="0">
                <a:solidFill>
                  <a:srgbClr val="000000"/>
                </a:solidFill>
                <a:latin typeface="Courier New" pitchFamily="49" charset="0"/>
                <a:cs typeface="Courier New" pitchFamily="49" charset="0"/>
              </a:rPr>
              <a:t> ( PDO::</a:t>
            </a:r>
            <a:r>
              <a:rPr lang="fr-FR" sz="1000" i="1" dirty="0">
                <a:solidFill>
                  <a:schemeClr val="bg2">
                    <a:lumMod val="50000"/>
                  </a:schemeClr>
                </a:solidFill>
                <a:latin typeface="Courier New" pitchFamily="49" charset="0"/>
                <a:cs typeface="Courier New" pitchFamily="49" charset="0"/>
              </a:rPr>
              <a:t>ATTR_ERRMODE</a:t>
            </a:r>
            <a:r>
              <a:rPr lang="fr-FR" sz="1000" i="1" dirty="0">
                <a:solidFill>
                  <a:srgbClr val="000000"/>
                </a:solidFill>
                <a:latin typeface="Courier New" pitchFamily="49" charset="0"/>
                <a:cs typeface="Courier New" pitchFamily="49" charset="0"/>
              </a:rPr>
              <a:t>, PDO::</a:t>
            </a:r>
            <a:r>
              <a:rPr lang="fr-FR" sz="1000" i="1" dirty="0">
                <a:solidFill>
                  <a:srgbClr val="0000C0"/>
                </a:solidFill>
                <a:latin typeface="Courier New" pitchFamily="49" charset="0"/>
                <a:cs typeface="Courier New" pitchFamily="49" charset="0"/>
              </a:rPr>
              <a:t>ERRMODE_EXCEPTION</a:t>
            </a:r>
            <a:r>
              <a:rPr lang="fr-FR" sz="1000" i="1" dirty="0">
                <a:solidFill>
                  <a:srgbClr val="000000"/>
                </a:solidFill>
                <a:latin typeface="Courier New" pitchFamily="49" charset="0"/>
                <a:cs typeface="Courier New" pitchFamily="49" charset="0"/>
              </a:rPr>
              <a:t> ); // active la gestion d’exception PDO</a:t>
            </a:r>
          </a:p>
          <a:p>
            <a:pPr>
              <a:buFont typeface="Wingdings" panose="05000000000000000000" pitchFamily="2" charset="2"/>
              <a:buNone/>
              <a:defRPr/>
            </a:pPr>
            <a:r>
              <a:rPr lang="fr-FR" sz="1000" dirty="0">
                <a:solidFill>
                  <a:srgbClr val="000000"/>
                </a:solidFill>
                <a:latin typeface="Courier New" pitchFamily="49" charset="0"/>
                <a:cs typeface="Courier New" pitchFamily="49" charset="0"/>
              </a:rPr>
              <a:t>	$</a:t>
            </a:r>
            <a:r>
              <a:rPr lang="fr-FR" sz="1000" dirty="0" err="1">
                <a:solidFill>
                  <a:srgbClr val="000000"/>
                </a:solidFill>
                <a:latin typeface="Courier New" pitchFamily="49" charset="0"/>
                <a:cs typeface="Courier New" pitchFamily="49" charset="0"/>
              </a:rPr>
              <a:t>conn</a:t>
            </a:r>
            <a:r>
              <a:rPr lang="fr-FR" sz="1000" dirty="0">
                <a:solidFill>
                  <a:srgbClr val="000000"/>
                </a:solidFill>
                <a:latin typeface="Courier New" pitchFamily="49" charset="0"/>
                <a:cs typeface="Courier New" pitchFamily="49" charset="0"/>
              </a:rPr>
              <a:t>-&gt;</a:t>
            </a:r>
            <a:r>
              <a:rPr lang="fr-FR" sz="1000" dirty="0" err="1">
                <a:latin typeface="Courier New" pitchFamily="49" charset="0"/>
                <a:cs typeface="Courier New" pitchFamily="49" charset="0"/>
              </a:rPr>
              <a:t>setAttribute</a:t>
            </a:r>
            <a:r>
              <a:rPr lang="fr-FR" sz="1000" dirty="0">
                <a:latin typeface="Courier New" pitchFamily="49" charset="0"/>
                <a:cs typeface="Courier New" pitchFamily="49" charset="0"/>
              </a:rPr>
              <a:t> ( PDO::</a:t>
            </a:r>
            <a:r>
              <a:rPr lang="fr-FR" sz="1000" i="1" dirty="0">
                <a:solidFill>
                  <a:schemeClr val="bg2">
                    <a:lumMod val="50000"/>
                  </a:schemeClr>
                </a:solidFill>
                <a:latin typeface="Courier New" pitchFamily="49" charset="0"/>
                <a:cs typeface="Courier New" pitchFamily="49" charset="0"/>
              </a:rPr>
              <a:t>ATTR_DEFAULT_FETCH_MODE</a:t>
            </a:r>
            <a:r>
              <a:rPr lang="fr-FR" sz="1000" i="1" dirty="0">
                <a:latin typeface="Courier New" pitchFamily="49" charset="0"/>
                <a:cs typeface="Courier New" pitchFamily="49" charset="0"/>
              </a:rPr>
              <a:t>, PDO::</a:t>
            </a:r>
            <a:r>
              <a:rPr lang="fr-FR" sz="1000" i="1" dirty="0">
                <a:solidFill>
                  <a:schemeClr val="bg2">
                    <a:lumMod val="50000"/>
                  </a:schemeClr>
                </a:solidFill>
                <a:latin typeface="Courier New" pitchFamily="49" charset="0"/>
                <a:cs typeface="Courier New" pitchFamily="49" charset="0"/>
              </a:rPr>
              <a:t>FETCH_ASSOC</a:t>
            </a:r>
            <a:r>
              <a:rPr lang="fr-FR" sz="1000" i="1" dirty="0">
                <a:latin typeface="Courier New" pitchFamily="49" charset="0"/>
                <a:cs typeface="Courier New" pitchFamily="49" charset="0"/>
              </a:rPr>
              <a:t> ); // préférable au mode FETCH_BOTH</a:t>
            </a:r>
          </a:p>
          <a:p>
            <a:pPr>
              <a:buFont typeface="Wingdings" panose="05000000000000000000" pitchFamily="2" charset="2"/>
              <a:buNone/>
              <a:defRPr/>
            </a:pPr>
            <a:r>
              <a:rPr lang="en-US" sz="1000" dirty="0">
                <a:latin typeface="Courier New" pitchFamily="49" charset="0"/>
                <a:cs typeface="Courier New" pitchFamily="49" charset="0"/>
              </a:rPr>
              <a:t>	</a:t>
            </a:r>
            <a:r>
              <a:rPr lang="fr-FR" sz="1000" dirty="0">
                <a:solidFill>
                  <a:srgbClr val="000000"/>
                </a:solidFill>
                <a:latin typeface="Courier New" pitchFamily="49" charset="0"/>
                <a:cs typeface="Courier New" pitchFamily="49" charset="0"/>
              </a:rPr>
              <a:t>$</a:t>
            </a:r>
            <a:r>
              <a:rPr lang="fr-FR" sz="1000" dirty="0" err="1">
                <a:solidFill>
                  <a:srgbClr val="000000"/>
                </a:solidFill>
                <a:latin typeface="Courier New" pitchFamily="49" charset="0"/>
                <a:cs typeface="Courier New" pitchFamily="49" charset="0"/>
              </a:rPr>
              <a:t>conn</a:t>
            </a:r>
            <a:r>
              <a:rPr lang="fr-FR" sz="1000" dirty="0">
                <a:solidFill>
                  <a:srgbClr val="000000"/>
                </a:solidFill>
                <a:latin typeface="Courier New" pitchFamily="49" charset="0"/>
                <a:cs typeface="Courier New" pitchFamily="49" charset="0"/>
              </a:rPr>
              <a:t>-&gt;</a:t>
            </a:r>
            <a:r>
              <a:rPr lang="fr-FR" sz="1000" dirty="0" err="1">
                <a:latin typeface="Courier New" pitchFamily="49" charset="0"/>
                <a:cs typeface="Courier New" pitchFamily="49" charset="0"/>
              </a:rPr>
              <a:t>setAttribute</a:t>
            </a:r>
            <a:r>
              <a:rPr lang="fr-FR" sz="1000" dirty="0">
                <a:latin typeface="Courier New" pitchFamily="49" charset="0"/>
                <a:cs typeface="Courier New" pitchFamily="49" charset="0"/>
              </a:rPr>
              <a:t> </a:t>
            </a:r>
            <a:r>
              <a:rPr lang="en-US" sz="1000" dirty="0">
                <a:latin typeface="Courier New" pitchFamily="49" charset="0"/>
                <a:cs typeface="Courier New" pitchFamily="49" charset="0"/>
              </a:rPr>
              <a:t>( PDO::</a:t>
            </a:r>
            <a:r>
              <a:rPr lang="en-US" sz="1000" i="1" dirty="0">
                <a:solidFill>
                  <a:schemeClr val="bg2">
                    <a:lumMod val="50000"/>
                  </a:schemeClr>
                </a:solidFill>
                <a:latin typeface="Courier New" pitchFamily="49" charset="0"/>
                <a:cs typeface="Courier New" pitchFamily="49" charset="0"/>
              </a:rPr>
              <a:t>ATTR_CASE</a:t>
            </a:r>
            <a:r>
              <a:rPr lang="en-US" sz="1000" i="1" dirty="0">
                <a:latin typeface="Courier New" pitchFamily="49" charset="0"/>
                <a:cs typeface="Courier New" pitchFamily="49" charset="0"/>
              </a:rPr>
              <a:t>, PDO::</a:t>
            </a:r>
            <a:r>
              <a:rPr lang="en-US" sz="1000" i="1" dirty="0">
                <a:solidFill>
                  <a:schemeClr val="bg2">
                    <a:lumMod val="50000"/>
                  </a:schemeClr>
                </a:solidFill>
                <a:latin typeface="Courier New" pitchFamily="49" charset="0"/>
                <a:cs typeface="Courier New" pitchFamily="49" charset="0"/>
              </a:rPr>
              <a:t>CASE_UPPER</a:t>
            </a:r>
            <a:r>
              <a:rPr lang="en-US" sz="1000" i="1" dirty="0">
                <a:latin typeface="Courier New" pitchFamily="49" charset="0"/>
                <a:cs typeface="Courier New" pitchFamily="49" charset="0"/>
              </a:rPr>
              <a:t> ); // pour </a:t>
            </a:r>
            <a:r>
              <a:rPr lang="en-US" sz="1000" i="1" dirty="0" err="1">
                <a:latin typeface="Courier New" pitchFamily="49" charset="0"/>
                <a:cs typeface="Courier New" pitchFamily="49" charset="0"/>
              </a:rPr>
              <a:t>récupérer</a:t>
            </a:r>
            <a:r>
              <a:rPr lang="en-US" sz="1000" i="1" dirty="0">
                <a:latin typeface="Courier New" pitchFamily="49" charset="0"/>
                <a:cs typeface="Courier New" pitchFamily="49" charset="0"/>
              </a:rPr>
              <a:t> les </a:t>
            </a:r>
            <a:r>
              <a:rPr lang="en-US" sz="1000" i="1" dirty="0" err="1">
                <a:latin typeface="Courier New" pitchFamily="49" charset="0"/>
                <a:cs typeface="Courier New" pitchFamily="49" charset="0"/>
              </a:rPr>
              <a:t>noms</a:t>
            </a:r>
            <a:r>
              <a:rPr lang="en-US" sz="1000" i="1" dirty="0">
                <a:latin typeface="Courier New" pitchFamily="49" charset="0"/>
                <a:cs typeface="Courier New" pitchFamily="49" charset="0"/>
              </a:rPr>
              <a:t> de </a:t>
            </a:r>
            <a:r>
              <a:rPr lang="en-US" sz="1000" i="1" dirty="0" err="1">
                <a:latin typeface="Courier New" pitchFamily="49" charset="0"/>
                <a:cs typeface="Courier New" pitchFamily="49" charset="0"/>
              </a:rPr>
              <a:t>colonne</a:t>
            </a:r>
            <a:r>
              <a:rPr lang="en-US" sz="1000" i="1" dirty="0">
                <a:latin typeface="Courier New" pitchFamily="49" charset="0"/>
                <a:cs typeface="Courier New" pitchFamily="49" charset="0"/>
              </a:rPr>
              <a:t> en majuscule</a:t>
            </a:r>
            <a:endParaRPr lang="fr-FR" sz="1000" i="1" dirty="0">
              <a:solidFill>
                <a:srgbClr val="000000"/>
              </a:solidFill>
              <a:latin typeface="Courier New" pitchFamily="49" charset="0"/>
              <a:cs typeface="Courier New" pitchFamily="49" charset="0"/>
            </a:endParaRPr>
          </a:p>
          <a:p>
            <a:pPr>
              <a:buFont typeface="Wingdings" panose="05000000000000000000" pitchFamily="2" charset="2"/>
              <a:buNone/>
              <a:defRPr/>
            </a:pPr>
            <a:r>
              <a:rPr lang="fr-FR" sz="1000" dirty="0">
                <a:solidFill>
                  <a:srgbClr val="000000"/>
                </a:solidFill>
                <a:latin typeface="Courier New" pitchFamily="49" charset="0"/>
                <a:cs typeface="Courier New" pitchFamily="49" charset="0"/>
              </a:rPr>
              <a:t>} </a:t>
            </a:r>
            <a:r>
              <a:rPr lang="fr-FR" sz="1000" b="1" dirty="0">
                <a:solidFill>
                  <a:srgbClr val="7F0055"/>
                </a:solidFill>
                <a:latin typeface="Courier New" pitchFamily="49" charset="0"/>
                <a:cs typeface="Courier New" pitchFamily="49" charset="0"/>
              </a:rPr>
              <a:t>catch </a:t>
            </a:r>
            <a:r>
              <a:rPr lang="fr-FR" sz="1000" b="1" dirty="0">
                <a:solidFill>
                  <a:srgbClr val="000000"/>
                </a:solidFill>
                <a:latin typeface="Courier New" pitchFamily="49" charset="0"/>
                <a:cs typeface="Courier New" pitchFamily="49" charset="0"/>
              </a:rPr>
              <a:t>( </a:t>
            </a:r>
            <a:r>
              <a:rPr lang="fr-FR" sz="1000" b="1" dirty="0" err="1">
                <a:solidFill>
                  <a:srgbClr val="000000"/>
                </a:solidFill>
                <a:latin typeface="Courier New" pitchFamily="49" charset="0"/>
                <a:cs typeface="Courier New" pitchFamily="49" charset="0"/>
              </a:rPr>
              <a:t>PDOException</a:t>
            </a:r>
            <a:r>
              <a:rPr lang="fr-FR" sz="1000" b="1" dirty="0">
                <a:solidFill>
                  <a:srgbClr val="000000"/>
                </a:solidFill>
                <a:latin typeface="Courier New" pitchFamily="49" charset="0"/>
                <a:cs typeface="Courier New" pitchFamily="49" charset="0"/>
              </a:rPr>
              <a:t> $e ) {</a:t>
            </a:r>
          </a:p>
          <a:p>
            <a:pPr>
              <a:buFont typeface="Wingdings" panose="05000000000000000000" pitchFamily="2" charset="2"/>
              <a:buNone/>
              <a:defRPr/>
            </a:pPr>
            <a:r>
              <a:rPr lang="en-US" sz="1000" b="1" dirty="0">
                <a:solidFill>
                  <a:srgbClr val="7F0055"/>
                </a:solidFill>
                <a:latin typeface="Courier New" pitchFamily="49" charset="0"/>
                <a:cs typeface="Courier New" pitchFamily="49" charset="0"/>
              </a:rPr>
              <a:t>   echo </a:t>
            </a:r>
            <a:r>
              <a:rPr lang="en-US" sz="1000" b="1" dirty="0">
                <a:solidFill>
                  <a:srgbClr val="0000C0"/>
                </a:solidFill>
                <a:latin typeface="Courier New" pitchFamily="49" charset="0"/>
                <a:cs typeface="Courier New" pitchFamily="49" charset="0"/>
              </a:rPr>
              <a:t>'Connection failed: ' </a:t>
            </a:r>
            <a:r>
              <a:rPr lang="en-US" sz="1000" b="1" dirty="0">
                <a:solidFill>
                  <a:srgbClr val="000000"/>
                </a:solidFill>
                <a:latin typeface="Courier New" pitchFamily="49" charset="0"/>
                <a:cs typeface="Courier New" pitchFamily="49" charset="0"/>
              </a:rPr>
              <a:t>. $e-&gt;</a:t>
            </a:r>
            <a:r>
              <a:rPr lang="en-US" sz="1000" b="1" dirty="0" err="1">
                <a:solidFill>
                  <a:srgbClr val="000000"/>
                </a:solidFill>
                <a:latin typeface="Courier New" pitchFamily="49" charset="0"/>
                <a:cs typeface="Courier New" pitchFamily="49" charset="0"/>
              </a:rPr>
              <a:t>getMessage</a:t>
            </a:r>
            <a:r>
              <a:rPr lang="en-US" sz="1000" b="1" dirty="0">
                <a:solidFill>
                  <a:srgbClr val="000000"/>
                </a:solidFill>
                <a:latin typeface="Courier New" pitchFamily="49" charset="0"/>
                <a:cs typeface="Courier New" pitchFamily="49" charset="0"/>
              </a:rPr>
              <a:t> () . </a:t>
            </a:r>
            <a:r>
              <a:rPr lang="en-US" sz="1000" b="1" dirty="0">
                <a:solidFill>
                  <a:srgbClr val="0000C0"/>
                </a:solidFill>
                <a:latin typeface="Courier New" pitchFamily="49" charset="0"/>
                <a:cs typeface="Courier New" pitchFamily="49" charset="0"/>
              </a:rPr>
              <a:t>'&lt;p/&gt;'</a:t>
            </a:r>
            <a:r>
              <a:rPr lang="en-US" sz="1000" b="1" dirty="0">
                <a:solidFill>
                  <a:srgbClr val="000000"/>
                </a:solidFill>
                <a:latin typeface="Courier New" pitchFamily="49" charset="0"/>
                <a:cs typeface="Courier New" pitchFamily="49" charset="0"/>
              </a:rPr>
              <a:t>;</a:t>
            </a:r>
          </a:p>
          <a:p>
            <a:pPr>
              <a:buFont typeface="Wingdings" panose="05000000000000000000" pitchFamily="2" charset="2"/>
              <a:buNone/>
              <a:defRPr/>
            </a:pPr>
            <a:r>
              <a:rPr lang="fr-FR" sz="1000" dirty="0">
                <a:solidFill>
                  <a:srgbClr val="000000"/>
                </a:solidFill>
                <a:latin typeface="Courier New" pitchFamily="49" charset="0"/>
                <a:cs typeface="Courier New" pitchFamily="49" charset="0"/>
              </a:rPr>
              <a:t>}</a:t>
            </a:r>
          </a:p>
          <a:p>
            <a:pPr>
              <a:buFont typeface="Wingdings" panose="05000000000000000000" pitchFamily="2" charset="2"/>
              <a:buNone/>
              <a:defRPr/>
            </a:pPr>
            <a:r>
              <a:rPr lang="fr-FR" sz="1000" b="1" dirty="0" err="1">
                <a:solidFill>
                  <a:srgbClr val="7F0055"/>
                </a:solidFill>
                <a:latin typeface="Courier New" pitchFamily="49" charset="0"/>
                <a:cs typeface="Courier New" pitchFamily="49" charset="0"/>
              </a:rPr>
              <a:t>Try</a:t>
            </a:r>
            <a:r>
              <a:rPr lang="fr-FR" sz="1000" b="1" dirty="0">
                <a:solidFill>
                  <a:srgbClr val="7F0055"/>
                </a:solidFill>
                <a:latin typeface="Courier New" pitchFamily="49" charset="0"/>
                <a:cs typeface="Courier New" pitchFamily="49" charset="0"/>
              </a:rPr>
              <a:t> </a:t>
            </a:r>
            <a:r>
              <a:rPr lang="fr-FR" sz="1000" b="1" dirty="0">
                <a:solidFill>
                  <a:srgbClr val="000000"/>
                </a:solidFill>
                <a:latin typeface="Courier New" pitchFamily="49" charset="0"/>
                <a:cs typeface="Courier New" pitchFamily="49" charset="0"/>
              </a:rPr>
              <a:t>{</a:t>
            </a:r>
          </a:p>
          <a:p>
            <a:pPr>
              <a:buFont typeface="Wingdings" panose="05000000000000000000" pitchFamily="2" charset="2"/>
              <a:buNone/>
              <a:defRPr/>
            </a:pPr>
            <a:r>
              <a:rPr lang="fr-FR" sz="1000" dirty="0">
                <a:solidFill>
                  <a:srgbClr val="000000"/>
                </a:solidFill>
                <a:latin typeface="Courier New" pitchFamily="49" charset="0"/>
                <a:cs typeface="Courier New" pitchFamily="49" charset="0"/>
              </a:rPr>
              <a:t>	$st = $</a:t>
            </a:r>
            <a:r>
              <a:rPr lang="fr-FR" sz="1000" dirty="0" err="1">
                <a:solidFill>
                  <a:srgbClr val="000000"/>
                </a:solidFill>
                <a:latin typeface="Courier New" pitchFamily="49" charset="0"/>
                <a:cs typeface="Courier New" pitchFamily="49" charset="0"/>
              </a:rPr>
              <a:t>conn</a:t>
            </a:r>
            <a:r>
              <a:rPr lang="fr-FR" sz="1000" dirty="0">
                <a:solidFill>
                  <a:srgbClr val="000000"/>
                </a:solidFill>
                <a:latin typeface="Courier New" pitchFamily="49" charset="0"/>
                <a:cs typeface="Courier New" pitchFamily="49" charset="0"/>
              </a:rPr>
              <a:t>-&gt;</a:t>
            </a:r>
            <a:r>
              <a:rPr lang="fr-FR" sz="1000" dirty="0" err="1">
                <a:solidFill>
                  <a:srgbClr val="000000"/>
                </a:solidFill>
                <a:latin typeface="Courier New" pitchFamily="49" charset="0"/>
                <a:cs typeface="Courier New" pitchFamily="49" charset="0"/>
              </a:rPr>
              <a:t>query</a:t>
            </a:r>
            <a:r>
              <a:rPr lang="fr-FR" sz="1000" dirty="0">
                <a:solidFill>
                  <a:srgbClr val="000000"/>
                </a:solidFill>
                <a:latin typeface="Courier New" pitchFamily="49" charset="0"/>
                <a:cs typeface="Courier New" pitchFamily="49" charset="0"/>
              </a:rPr>
              <a:t> (</a:t>
            </a:r>
            <a:r>
              <a:rPr lang="fr-FR" sz="1000" dirty="0">
                <a:solidFill>
                  <a:srgbClr val="0000C0"/>
                </a:solidFill>
                <a:latin typeface="Courier New" pitchFamily="49" charset="0"/>
                <a:cs typeface="Courier New" pitchFamily="49" charset="0"/>
              </a:rPr>
              <a:t>'</a:t>
            </a:r>
            <a:r>
              <a:rPr lang="fr-FR" sz="1000" dirty="0">
                <a:solidFill>
                  <a:srgbClr val="000000"/>
                </a:solidFill>
                <a:latin typeface="Courier New" pitchFamily="49" charset="0"/>
                <a:cs typeface="Courier New" pitchFamily="49" charset="0"/>
              </a:rPr>
              <a:t>SELECT </a:t>
            </a:r>
            <a:r>
              <a:rPr lang="fr-FR" sz="1000" dirty="0">
                <a:solidFill>
                  <a:srgbClr val="0000C0"/>
                </a:solidFill>
                <a:latin typeface="Courier New" pitchFamily="49" charset="0"/>
                <a:cs typeface="Courier New" pitchFamily="49" charset="0"/>
              </a:rPr>
              <a:t>id, libelle </a:t>
            </a:r>
            <a:r>
              <a:rPr lang="fr-FR" sz="1000" dirty="0">
                <a:solidFill>
                  <a:srgbClr val="000000"/>
                </a:solidFill>
                <a:latin typeface="Courier New" pitchFamily="49" charset="0"/>
                <a:cs typeface="Courier New" pitchFamily="49" charset="0"/>
              </a:rPr>
              <a:t>FROM </a:t>
            </a:r>
            <a:r>
              <a:rPr lang="fr-FR" sz="1000" dirty="0" err="1">
                <a:solidFill>
                  <a:srgbClr val="0000C0"/>
                </a:solidFill>
                <a:latin typeface="Courier New" pitchFamily="49" charset="0"/>
                <a:cs typeface="Courier New" pitchFamily="49" charset="0"/>
              </a:rPr>
              <a:t>ma_table</a:t>
            </a:r>
            <a:r>
              <a:rPr lang="fr-FR" sz="1000" dirty="0">
                <a:solidFill>
                  <a:srgbClr val="0000C0"/>
                </a:solidFill>
                <a:latin typeface="Courier New" pitchFamily="49" charset="0"/>
                <a:cs typeface="Courier New" pitchFamily="49" charset="0"/>
              </a:rPr>
              <a:t>'</a:t>
            </a:r>
            <a:r>
              <a:rPr lang="fr-FR" sz="1000" dirty="0">
                <a:solidFill>
                  <a:srgbClr val="000000"/>
                </a:solidFill>
                <a:latin typeface="Courier New" pitchFamily="49" charset="0"/>
                <a:cs typeface="Courier New" pitchFamily="49" charset="0"/>
              </a:rPr>
              <a:t> );</a:t>
            </a:r>
          </a:p>
          <a:p>
            <a:pPr>
              <a:buFont typeface="Wingdings" panose="05000000000000000000" pitchFamily="2" charset="2"/>
              <a:buNone/>
              <a:defRPr/>
            </a:pPr>
            <a:r>
              <a:rPr lang="en-US" sz="1000" b="1" dirty="0">
                <a:solidFill>
                  <a:srgbClr val="7F0055"/>
                </a:solidFill>
                <a:latin typeface="Courier New" pitchFamily="49" charset="0"/>
                <a:cs typeface="Courier New" pitchFamily="49" charset="0"/>
              </a:rPr>
              <a:t>	</a:t>
            </a:r>
            <a:r>
              <a:rPr lang="en-US" sz="1000" b="1" dirty="0" err="1">
                <a:solidFill>
                  <a:srgbClr val="7F0055"/>
                </a:solidFill>
                <a:latin typeface="Courier New" pitchFamily="49" charset="0"/>
                <a:cs typeface="Courier New" pitchFamily="49" charset="0"/>
              </a:rPr>
              <a:t>foreach</a:t>
            </a:r>
            <a:r>
              <a:rPr lang="en-US" sz="1000" b="1" dirty="0">
                <a:solidFill>
                  <a:srgbClr val="7F0055"/>
                </a:solidFill>
                <a:latin typeface="Courier New" pitchFamily="49" charset="0"/>
                <a:cs typeface="Courier New" pitchFamily="49" charset="0"/>
              </a:rPr>
              <a:t> </a:t>
            </a:r>
            <a:r>
              <a:rPr lang="en-US" sz="1000" b="1" dirty="0">
                <a:solidFill>
                  <a:srgbClr val="000000"/>
                </a:solidFill>
                <a:latin typeface="Courier New" pitchFamily="49" charset="0"/>
                <a:cs typeface="Courier New" pitchFamily="49" charset="0"/>
              </a:rPr>
              <a:t>( $</a:t>
            </a:r>
            <a:r>
              <a:rPr lang="en-US" sz="1000" b="1" dirty="0" err="1">
                <a:solidFill>
                  <a:srgbClr val="000000"/>
                </a:solidFill>
                <a:latin typeface="Courier New" pitchFamily="49" charset="0"/>
                <a:cs typeface="Courier New" pitchFamily="49" charset="0"/>
              </a:rPr>
              <a:t>st</a:t>
            </a:r>
            <a:r>
              <a:rPr lang="en-US" sz="1000" b="1" dirty="0">
                <a:solidFill>
                  <a:srgbClr val="000000"/>
                </a:solidFill>
                <a:latin typeface="Courier New" pitchFamily="49" charset="0"/>
                <a:cs typeface="Courier New" pitchFamily="49" charset="0"/>
              </a:rPr>
              <a:t>-&gt;</a:t>
            </a:r>
            <a:r>
              <a:rPr lang="en-US" sz="1000" b="1" dirty="0" err="1">
                <a:solidFill>
                  <a:srgbClr val="000000"/>
                </a:solidFill>
                <a:latin typeface="Courier New" pitchFamily="49" charset="0"/>
                <a:cs typeface="Courier New" pitchFamily="49" charset="0"/>
              </a:rPr>
              <a:t>fetchAll</a:t>
            </a:r>
            <a:r>
              <a:rPr lang="en-US" sz="1000" b="1" dirty="0">
                <a:solidFill>
                  <a:srgbClr val="000000"/>
                </a:solidFill>
                <a:latin typeface="Courier New" pitchFamily="49" charset="0"/>
                <a:cs typeface="Courier New" pitchFamily="49" charset="0"/>
              </a:rPr>
              <a:t> () </a:t>
            </a:r>
            <a:r>
              <a:rPr lang="en-US" sz="1000" b="1" dirty="0">
                <a:solidFill>
                  <a:srgbClr val="7F0055"/>
                </a:solidFill>
                <a:latin typeface="Courier New" pitchFamily="49" charset="0"/>
                <a:cs typeface="Courier New" pitchFamily="49" charset="0"/>
              </a:rPr>
              <a:t>as </a:t>
            </a:r>
            <a:r>
              <a:rPr lang="en-US" sz="1000" b="1" dirty="0">
                <a:solidFill>
                  <a:srgbClr val="000000"/>
                </a:solidFill>
                <a:latin typeface="Courier New" pitchFamily="49" charset="0"/>
                <a:cs typeface="Courier New" pitchFamily="49" charset="0"/>
              </a:rPr>
              <a:t>$data ) {</a:t>
            </a:r>
          </a:p>
          <a:p>
            <a:pPr>
              <a:buFont typeface="Wingdings" panose="05000000000000000000" pitchFamily="2" charset="2"/>
              <a:buNone/>
              <a:defRPr/>
            </a:pPr>
            <a:r>
              <a:rPr lang="fr-FR" sz="1000" b="1" dirty="0">
                <a:solidFill>
                  <a:srgbClr val="7F0055"/>
                </a:solidFill>
                <a:latin typeface="Courier New" pitchFamily="49" charset="0"/>
                <a:cs typeface="Courier New" pitchFamily="49" charset="0"/>
              </a:rPr>
              <a:t>		</a:t>
            </a:r>
            <a:r>
              <a:rPr lang="fr-FR" sz="1000" b="1" dirty="0" err="1">
                <a:solidFill>
                  <a:srgbClr val="7F0055"/>
                </a:solidFill>
                <a:latin typeface="Courier New" pitchFamily="49" charset="0"/>
                <a:cs typeface="Courier New" pitchFamily="49" charset="0"/>
              </a:rPr>
              <a:t>echo</a:t>
            </a:r>
            <a:r>
              <a:rPr lang="fr-FR" sz="1000" b="1" dirty="0">
                <a:solidFill>
                  <a:srgbClr val="7F0055"/>
                </a:solidFill>
                <a:latin typeface="Courier New" pitchFamily="49" charset="0"/>
                <a:cs typeface="Courier New" pitchFamily="49" charset="0"/>
              </a:rPr>
              <a:t> </a:t>
            </a:r>
            <a:r>
              <a:rPr lang="fr-FR" sz="1000" dirty="0">
                <a:solidFill>
                  <a:srgbClr val="000000"/>
                </a:solidFill>
                <a:latin typeface="Courier New" pitchFamily="49" charset="0"/>
                <a:cs typeface="Courier New" pitchFamily="49" charset="0"/>
              </a:rPr>
              <a:t>$data[</a:t>
            </a:r>
            <a:r>
              <a:rPr lang="fr-FR" sz="1000" dirty="0">
                <a:solidFill>
                  <a:srgbClr val="0000C0"/>
                </a:solidFill>
                <a:latin typeface="Courier New" pitchFamily="49" charset="0"/>
                <a:cs typeface="Courier New" pitchFamily="49" charset="0"/>
              </a:rPr>
              <a:t>'ID'</a:t>
            </a:r>
            <a:r>
              <a:rPr lang="fr-FR" sz="1000" dirty="0">
                <a:solidFill>
                  <a:srgbClr val="000000"/>
                </a:solidFill>
                <a:latin typeface="Courier New" pitchFamily="49" charset="0"/>
                <a:cs typeface="Courier New" pitchFamily="49" charset="0"/>
              </a:rPr>
              <a:t>], </a:t>
            </a:r>
            <a:r>
              <a:rPr lang="fr-FR" sz="1000" dirty="0">
                <a:solidFill>
                  <a:srgbClr val="0000C0"/>
                </a:solidFill>
                <a:latin typeface="Courier New" pitchFamily="49" charset="0"/>
                <a:cs typeface="Courier New" pitchFamily="49" charset="0"/>
              </a:rPr>
              <a:t>' ' </a:t>
            </a:r>
            <a:r>
              <a:rPr lang="fr-FR" sz="1000" dirty="0">
                <a:latin typeface="Courier New" pitchFamily="49" charset="0"/>
                <a:cs typeface="Courier New" pitchFamily="49" charset="0"/>
              </a:rPr>
              <a:t>,</a:t>
            </a:r>
            <a:r>
              <a:rPr lang="fr-FR" sz="1000" dirty="0">
                <a:solidFill>
                  <a:srgbClr val="0000C0"/>
                </a:solidFill>
                <a:latin typeface="Courier New" pitchFamily="49" charset="0"/>
                <a:cs typeface="Courier New" pitchFamily="49" charset="0"/>
              </a:rPr>
              <a:t> </a:t>
            </a:r>
            <a:r>
              <a:rPr lang="fr-FR" sz="1000" dirty="0">
                <a:solidFill>
                  <a:srgbClr val="000000"/>
                </a:solidFill>
                <a:latin typeface="Courier New" pitchFamily="49" charset="0"/>
                <a:cs typeface="Courier New" pitchFamily="49" charset="0"/>
              </a:rPr>
              <a:t>$data[</a:t>
            </a:r>
            <a:r>
              <a:rPr lang="fr-FR" sz="1000" dirty="0">
                <a:solidFill>
                  <a:srgbClr val="0000C0"/>
                </a:solidFill>
                <a:latin typeface="Courier New" pitchFamily="49" charset="0"/>
                <a:cs typeface="Courier New" pitchFamily="49" charset="0"/>
              </a:rPr>
              <a:t>'LIBELLE'</a:t>
            </a:r>
            <a:r>
              <a:rPr lang="fr-FR" sz="1000" dirty="0">
                <a:solidFill>
                  <a:srgbClr val="000000"/>
                </a:solidFill>
                <a:latin typeface="Courier New" pitchFamily="49" charset="0"/>
                <a:cs typeface="Courier New" pitchFamily="49" charset="0"/>
              </a:rPr>
              <a:t>], </a:t>
            </a:r>
            <a:r>
              <a:rPr lang="fr-FR" sz="1000" dirty="0">
                <a:solidFill>
                  <a:srgbClr val="0000C0"/>
                </a:solidFill>
                <a:latin typeface="Courier New" pitchFamily="49" charset="0"/>
                <a:cs typeface="Courier New" pitchFamily="49" charset="0"/>
              </a:rPr>
              <a:t>'&lt;</a:t>
            </a:r>
            <a:r>
              <a:rPr lang="fr-FR" sz="1000" dirty="0" err="1">
                <a:solidFill>
                  <a:srgbClr val="0000C0"/>
                </a:solidFill>
                <a:latin typeface="Courier New" pitchFamily="49" charset="0"/>
                <a:cs typeface="Courier New" pitchFamily="49" charset="0"/>
              </a:rPr>
              <a:t>br</a:t>
            </a:r>
            <a:r>
              <a:rPr lang="fr-FR" sz="1000" dirty="0">
                <a:solidFill>
                  <a:srgbClr val="0000C0"/>
                </a:solidFill>
                <a:latin typeface="Courier New" pitchFamily="49" charset="0"/>
                <a:cs typeface="Courier New" pitchFamily="49" charset="0"/>
              </a:rPr>
              <a:t> /&gt;' . </a:t>
            </a:r>
            <a:r>
              <a:rPr lang="fr-FR" sz="1000" dirty="0">
                <a:latin typeface="Courier New" pitchFamily="49" charset="0"/>
                <a:cs typeface="Courier New" pitchFamily="49" charset="0"/>
              </a:rPr>
              <a:t>PHP_EOL</a:t>
            </a:r>
            <a:r>
              <a:rPr lang="fr-FR" sz="1000" dirty="0">
                <a:solidFill>
                  <a:srgbClr val="0000C0"/>
                </a:solidFill>
                <a:latin typeface="Courier New" pitchFamily="49" charset="0"/>
                <a:cs typeface="Courier New" pitchFamily="49" charset="0"/>
              </a:rPr>
              <a:t> ;</a:t>
            </a:r>
          </a:p>
          <a:p>
            <a:pPr>
              <a:buFont typeface="Wingdings" panose="05000000000000000000" pitchFamily="2" charset="2"/>
              <a:buNone/>
              <a:defRPr/>
            </a:pPr>
            <a:r>
              <a:rPr lang="fr-FR" sz="1000" dirty="0">
                <a:solidFill>
                  <a:srgbClr val="000000"/>
                </a:solidFill>
                <a:latin typeface="Courier New" pitchFamily="49" charset="0"/>
                <a:cs typeface="Courier New" pitchFamily="49" charset="0"/>
              </a:rPr>
              <a:t>	}</a:t>
            </a:r>
          </a:p>
          <a:p>
            <a:pPr>
              <a:buFont typeface="Wingdings" panose="05000000000000000000" pitchFamily="2" charset="2"/>
              <a:buNone/>
              <a:defRPr/>
            </a:pPr>
            <a:r>
              <a:rPr lang="fr-FR" sz="1000" dirty="0">
                <a:solidFill>
                  <a:srgbClr val="000000"/>
                </a:solidFill>
                <a:latin typeface="Courier New" pitchFamily="49" charset="0"/>
                <a:cs typeface="Courier New" pitchFamily="49" charset="0"/>
              </a:rPr>
              <a:t>} </a:t>
            </a:r>
            <a:r>
              <a:rPr lang="fr-FR" sz="1000" b="1" dirty="0">
                <a:solidFill>
                  <a:srgbClr val="7F0055"/>
                </a:solidFill>
                <a:latin typeface="Courier New" pitchFamily="49" charset="0"/>
                <a:cs typeface="Courier New" pitchFamily="49" charset="0"/>
              </a:rPr>
              <a:t>catch </a:t>
            </a:r>
            <a:r>
              <a:rPr lang="fr-FR" sz="1000" b="1" dirty="0">
                <a:solidFill>
                  <a:srgbClr val="000000"/>
                </a:solidFill>
                <a:latin typeface="Courier New" pitchFamily="49" charset="0"/>
                <a:cs typeface="Courier New" pitchFamily="49" charset="0"/>
              </a:rPr>
              <a:t>( </a:t>
            </a:r>
            <a:r>
              <a:rPr lang="fr-FR" sz="1000" b="1" dirty="0" err="1">
                <a:solidFill>
                  <a:srgbClr val="000000"/>
                </a:solidFill>
                <a:latin typeface="Courier New" pitchFamily="49" charset="0"/>
                <a:cs typeface="Courier New" pitchFamily="49" charset="0"/>
              </a:rPr>
              <a:t>PDOException</a:t>
            </a:r>
            <a:r>
              <a:rPr lang="fr-FR" sz="1000" b="1" dirty="0">
                <a:solidFill>
                  <a:srgbClr val="000000"/>
                </a:solidFill>
                <a:latin typeface="Courier New" pitchFamily="49" charset="0"/>
                <a:cs typeface="Courier New" pitchFamily="49" charset="0"/>
              </a:rPr>
              <a:t> $e ) { </a:t>
            </a:r>
          </a:p>
          <a:p>
            <a:pPr>
              <a:buFont typeface="Wingdings" panose="05000000000000000000" pitchFamily="2" charset="2"/>
              <a:buNone/>
              <a:defRPr/>
            </a:pPr>
            <a:r>
              <a:rPr lang="fr-FR" sz="1000" b="1" dirty="0">
                <a:solidFill>
                  <a:srgbClr val="000000"/>
                </a:solidFill>
                <a:latin typeface="Courier New" pitchFamily="49" charset="0"/>
                <a:cs typeface="Courier New" pitchFamily="49" charset="0"/>
              </a:rPr>
              <a:t>	// insérez ici votre fonction de gestion d’erreur (voir exemples en lignes sur php.net)</a:t>
            </a:r>
          </a:p>
          <a:p>
            <a:pPr>
              <a:buFont typeface="Wingdings" panose="05000000000000000000" pitchFamily="2" charset="2"/>
              <a:buNone/>
              <a:defRPr/>
            </a:pPr>
            <a:r>
              <a:rPr lang="fr-FR" sz="1000" dirty="0">
                <a:solidFill>
                  <a:srgbClr val="000000"/>
                </a:solidFill>
                <a:latin typeface="Consolas" pitchFamily="49" charset="0"/>
              </a:rPr>
              <a:t>}</a:t>
            </a:r>
          </a:p>
          <a:p>
            <a:pPr>
              <a:defRPr/>
            </a:pPr>
            <a:endParaRPr lang="fr-FR" dirty="0"/>
          </a:p>
        </p:txBody>
      </p:sp>
      <p:sp>
        <p:nvSpPr>
          <p:cNvPr id="16388" name="Espace réservé du numéro de diapositive 3">
            <a:extLst>
              <a:ext uri="{FF2B5EF4-FFF2-40B4-BE49-F238E27FC236}">
                <a16:creationId xmlns:a16="http://schemas.microsoft.com/office/drawing/2014/main" id="{DF40C24D-1EAD-41CD-847E-79E14E2CCB9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BAA5EE0E-9C68-4E02-BDDB-797081CA0D7C}" type="slidenum">
              <a:rPr lang="en-US" altLang="fr-FR" sz="1000">
                <a:solidFill>
                  <a:schemeClr val="bg1"/>
                </a:solidFill>
              </a:rPr>
              <a:pPr>
                <a:buClrTx/>
                <a:buFontTx/>
                <a:buNone/>
              </a:pPr>
              <a:t>11</a:t>
            </a:fld>
            <a:endParaRPr lang="en-US" altLang="fr-FR" sz="100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1">
            <a:extLst>
              <a:ext uri="{FF2B5EF4-FFF2-40B4-BE49-F238E27FC236}">
                <a16:creationId xmlns:a16="http://schemas.microsoft.com/office/drawing/2014/main" id="{E3684D1C-058B-4498-AD9E-D53CE3766BCA}"/>
              </a:ext>
            </a:extLst>
          </p:cNvPr>
          <p:cNvSpPr>
            <a:spLocks noGrp="1" noChangeArrowheads="1"/>
          </p:cNvSpPr>
          <p:nvPr>
            <p:ph type="title"/>
          </p:nvPr>
        </p:nvSpPr>
        <p:spPr/>
        <p:txBody>
          <a:bodyPr/>
          <a:lstStyle/>
          <a:p>
            <a:r>
              <a:rPr lang="fr-FR" altLang="fr-FR"/>
              <a:t>Choisir son connecteur DB2</a:t>
            </a:r>
          </a:p>
        </p:txBody>
      </p:sp>
      <p:sp>
        <p:nvSpPr>
          <p:cNvPr id="17411" name="Espace réservé du contenu 2">
            <a:extLst>
              <a:ext uri="{FF2B5EF4-FFF2-40B4-BE49-F238E27FC236}">
                <a16:creationId xmlns:a16="http://schemas.microsoft.com/office/drawing/2014/main" id="{2CB76CA0-FE8F-42E6-8C7B-0482B66F6773}"/>
              </a:ext>
            </a:extLst>
          </p:cNvPr>
          <p:cNvSpPr>
            <a:spLocks noGrp="1" noChangeArrowheads="1"/>
          </p:cNvSpPr>
          <p:nvPr>
            <p:ph idx="1"/>
          </p:nvPr>
        </p:nvSpPr>
        <p:spPr>
          <a:xfrm>
            <a:off x="228600" y="1219200"/>
            <a:ext cx="8686800" cy="5257800"/>
          </a:xfrm>
        </p:spPr>
        <p:txBody>
          <a:bodyPr/>
          <a:lstStyle/>
          <a:p>
            <a:r>
              <a:rPr lang="fr-FR" altLang="fr-FR" b="1"/>
              <a:t>PDO</a:t>
            </a:r>
            <a:r>
              <a:rPr lang="fr-FR" altLang="fr-FR"/>
              <a:t> (…</a:t>
            </a:r>
            <a:r>
              <a:rPr lang="en-US" altLang="fr-FR"/>
              <a:t>suite) :</a:t>
            </a:r>
          </a:p>
          <a:p>
            <a:pPr>
              <a:buFont typeface="Wingdings" panose="05000000000000000000" pitchFamily="2" charset="2"/>
              <a:buNone/>
            </a:pPr>
            <a:r>
              <a:rPr lang="fr-FR" altLang="fr-FR" sz="1600"/>
              <a:t>Dans l’exemple de la diapo précédente, nous avons utilisé le driver « iSeries Access ODBC Driver » fourni en standard avec le logiciel « iSeries Navigator d’IBM ».</a:t>
            </a:r>
          </a:p>
          <a:p>
            <a:pPr>
              <a:buFont typeface="Wingdings" panose="05000000000000000000" pitchFamily="2" charset="2"/>
              <a:buNone/>
            </a:pPr>
            <a:r>
              <a:rPr lang="fr-FR" altLang="fr-FR" sz="1600"/>
              <a:t>Ce driver fournit le paramètre optionnel « TRACE », qui s’il est déclaré dans la variable $dsn, permet d’activer le moniteur de performances. Les valeurs possibles pour ce paramètre sont les suivantes :</a:t>
            </a:r>
          </a:p>
          <a:p>
            <a:pPr>
              <a:buFont typeface="Wingdings" panose="05000000000000000000" pitchFamily="2" charset="2"/>
              <a:buNone/>
            </a:pPr>
            <a:r>
              <a:rPr lang="fr-FR" altLang="fr-FR" sz="1400"/>
              <a:t>	0 : pas de tracing (valeur par défaut si non paramétré)</a:t>
            </a:r>
          </a:p>
          <a:p>
            <a:pPr>
              <a:buFont typeface="Wingdings" panose="05000000000000000000" pitchFamily="2" charset="2"/>
              <a:buNone/>
            </a:pPr>
            <a:r>
              <a:rPr lang="fr-FR" altLang="fr-FR" sz="1400"/>
              <a:t>	1 : active le driver de tracing interne</a:t>
            </a:r>
          </a:p>
          <a:p>
            <a:pPr>
              <a:buFont typeface="Wingdings" panose="05000000000000000000" pitchFamily="2" charset="2"/>
              <a:buNone/>
            </a:pPr>
            <a:r>
              <a:rPr lang="fr-FR" altLang="fr-FR" sz="1400"/>
              <a:t>	2 : active le moniteur de base de données</a:t>
            </a:r>
          </a:p>
          <a:p>
            <a:pPr>
              <a:buFont typeface="Wingdings" panose="05000000000000000000" pitchFamily="2" charset="2"/>
              <a:buNone/>
            </a:pPr>
            <a:r>
              <a:rPr lang="fr-FR" altLang="fr-FR" sz="1400"/>
              <a:t>	4 : active le débogueur (STRDBG)</a:t>
            </a:r>
          </a:p>
          <a:p>
            <a:pPr>
              <a:buFont typeface="Wingdings" panose="05000000000000000000" pitchFamily="2" charset="2"/>
              <a:buNone/>
            </a:pPr>
            <a:r>
              <a:rPr lang="fr-FR" altLang="fr-FR" sz="1400"/>
              <a:t>	16 : active le tracing du job</a:t>
            </a:r>
          </a:p>
          <a:p>
            <a:pPr>
              <a:buFont typeface="Wingdings" panose="05000000000000000000" pitchFamily="2" charset="2"/>
              <a:buNone/>
            </a:pPr>
            <a:r>
              <a:rPr lang="fr-FR" altLang="fr-FR" sz="1600"/>
              <a:t>La valeur du paramètre TRACE peut être le cumul de plusieurs des valeurs ci-dessus. Par exemple la valeur 6 permet d’activer simultanément les fonctions 2 et 4.</a:t>
            </a:r>
          </a:p>
          <a:p>
            <a:pPr>
              <a:buFont typeface="Wingdings" panose="05000000000000000000" pitchFamily="2" charset="2"/>
              <a:buNone/>
            </a:pPr>
            <a:r>
              <a:rPr lang="fr-FR" altLang="fr-FR" sz="1600"/>
              <a:t>Le fait d’indiquer une valeur différente de zéro a pour effet de générer dans la bibliothèque QUSRSYS un fichier DB2 dont le nom est « QODB » suivi du numéro de travail. Ce fichier peut être analysé via SQL. </a:t>
            </a:r>
          </a:p>
          <a:p>
            <a:pPr>
              <a:buFont typeface="Wingdings" panose="05000000000000000000" pitchFamily="2" charset="2"/>
              <a:buNone/>
            </a:pPr>
            <a:endParaRPr lang="fr-FR" altLang="fr-FR" sz="1600"/>
          </a:p>
        </p:txBody>
      </p:sp>
      <p:sp>
        <p:nvSpPr>
          <p:cNvPr id="17412" name="Espace réservé du numéro de diapositive 3">
            <a:extLst>
              <a:ext uri="{FF2B5EF4-FFF2-40B4-BE49-F238E27FC236}">
                <a16:creationId xmlns:a16="http://schemas.microsoft.com/office/drawing/2014/main" id="{530A6DD9-D273-4C06-8418-8B521062402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F2B02DA9-B8A1-4FF8-9AFC-77E24D1BDC59}" type="slidenum">
              <a:rPr lang="en-US" altLang="fr-FR" sz="1000">
                <a:solidFill>
                  <a:schemeClr val="bg1"/>
                </a:solidFill>
              </a:rPr>
              <a:pPr>
                <a:buClrTx/>
                <a:buFontTx/>
                <a:buNone/>
              </a:pPr>
              <a:t>12</a:t>
            </a:fld>
            <a:endParaRPr lang="en-US" altLang="fr-FR" sz="100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re 1">
            <a:extLst>
              <a:ext uri="{FF2B5EF4-FFF2-40B4-BE49-F238E27FC236}">
                <a16:creationId xmlns:a16="http://schemas.microsoft.com/office/drawing/2014/main" id="{03AED374-D901-4CD9-82CD-DABB262CC56B}"/>
              </a:ext>
            </a:extLst>
          </p:cNvPr>
          <p:cNvSpPr>
            <a:spLocks noGrp="1" noChangeArrowheads="1"/>
          </p:cNvSpPr>
          <p:nvPr>
            <p:ph type="title"/>
          </p:nvPr>
        </p:nvSpPr>
        <p:spPr/>
        <p:txBody>
          <a:bodyPr/>
          <a:lstStyle/>
          <a:p>
            <a:r>
              <a:rPr lang="fr-FR" altLang="fr-FR"/>
              <a:t>Choisir son connecteur DB2</a:t>
            </a:r>
          </a:p>
        </p:txBody>
      </p:sp>
      <p:sp>
        <p:nvSpPr>
          <p:cNvPr id="18435" name="Espace réservé du contenu 2">
            <a:extLst>
              <a:ext uri="{FF2B5EF4-FFF2-40B4-BE49-F238E27FC236}">
                <a16:creationId xmlns:a16="http://schemas.microsoft.com/office/drawing/2014/main" id="{17DA7782-F752-44D9-A775-4F629D44BEDC}"/>
              </a:ext>
            </a:extLst>
          </p:cNvPr>
          <p:cNvSpPr>
            <a:spLocks noGrp="1" noChangeArrowheads="1"/>
          </p:cNvSpPr>
          <p:nvPr>
            <p:ph idx="1"/>
          </p:nvPr>
        </p:nvSpPr>
        <p:spPr/>
        <p:txBody>
          <a:bodyPr/>
          <a:lstStyle/>
          <a:p>
            <a:pPr>
              <a:buFont typeface="Wingdings" panose="05000000000000000000" pitchFamily="2" charset="2"/>
              <a:buNone/>
            </a:pPr>
            <a:r>
              <a:rPr lang="fr-FR" altLang="fr-FR" sz="1400" dirty="0"/>
              <a:t>Exemple de requête d’analyse pour le travail </a:t>
            </a:r>
            <a:r>
              <a:rPr lang="en-GB" altLang="fr-FR" sz="1400" dirty="0"/>
              <a:t>385372</a:t>
            </a:r>
            <a:r>
              <a:rPr lang="fr-FR" altLang="fr-FR" sz="1400" dirty="0"/>
              <a:t>:</a:t>
            </a:r>
          </a:p>
          <a:p>
            <a:pPr>
              <a:buFont typeface="Wingdings" panose="05000000000000000000" pitchFamily="2" charset="2"/>
              <a:buNone/>
            </a:pPr>
            <a:r>
              <a:rPr lang="en-GB" altLang="fr-FR" sz="1400" dirty="0"/>
              <a:t>SELECT * FROM QUSRSYS/QODB385372 WHERE QQRID = 1000</a:t>
            </a:r>
            <a:endParaRPr lang="fr-FR" altLang="fr-FR" sz="1400" dirty="0"/>
          </a:p>
          <a:p>
            <a:pPr>
              <a:buFont typeface="Wingdings" panose="05000000000000000000" pitchFamily="2" charset="2"/>
              <a:buNone/>
            </a:pPr>
            <a:r>
              <a:rPr lang="fr-FR" altLang="fr-FR" sz="1400" dirty="0"/>
              <a:t>La colonne QQRID peut prendre l’une des valeurs suivantes :</a:t>
            </a:r>
          </a:p>
          <a:p>
            <a:pPr>
              <a:buFont typeface="Wingdings" panose="05000000000000000000" pitchFamily="2" charset="2"/>
              <a:buNone/>
            </a:pPr>
            <a:r>
              <a:rPr lang="en-GB" altLang="fr-FR" sz="1400" dirty="0"/>
              <a:t> </a:t>
            </a:r>
            <a:endParaRPr lang="fr-FR" altLang="fr-FR" sz="1400" dirty="0"/>
          </a:p>
          <a:p>
            <a:pPr>
              <a:buFont typeface="Wingdings" panose="05000000000000000000" pitchFamily="2" charset="2"/>
              <a:buNone/>
            </a:pPr>
            <a:endParaRPr lang="fr-FR" altLang="fr-FR" sz="1400" dirty="0"/>
          </a:p>
          <a:p>
            <a:pPr>
              <a:buFont typeface="Wingdings" panose="05000000000000000000" pitchFamily="2" charset="2"/>
              <a:buNone/>
            </a:pPr>
            <a:endParaRPr lang="fr-FR" altLang="fr-FR" sz="1400" dirty="0"/>
          </a:p>
          <a:p>
            <a:pPr>
              <a:buFont typeface="Wingdings" panose="05000000000000000000" pitchFamily="2" charset="2"/>
              <a:buNone/>
            </a:pPr>
            <a:endParaRPr lang="fr-FR" altLang="fr-FR" sz="1400" dirty="0"/>
          </a:p>
          <a:p>
            <a:pPr>
              <a:buFont typeface="Wingdings" panose="05000000000000000000" pitchFamily="2" charset="2"/>
              <a:buNone/>
            </a:pPr>
            <a:endParaRPr lang="fr-FR" altLang="fr-FR" sz="1400" dirty="0"/>
          </a:p>
          <a:p>
            <a:pPr>
              <a:buFont typeface="Wingdings" panose="05000000000000000000" pitchFamily="2" charset="2"/>
              <a:buNone/>
            </a:pPr>
            <a:endParaRPr lang="fr-FR" altLang="fr-FR" sz="1400" dirty="0"/>
          </a:p>
          <a:p>
            <a:pPr>
              <a:buFont typeface="Wingdings" panose="05000000000000000000" pitchFamily="2" charset="2"/>
              <a:buNone/>
            </a:pPr>
            <a:endParaRPr lang="fr-FR" altLang="fr-FR" sz="1400" dirty="0"/>
          </a:p>
          <a:p>
            <a:pPr>
              <a:buFont typeface="Wingdings" panose="05000000000000000000" pitchFamily="2" charset="2"/>
              <a:buNone/>
            </a:pPr>
            <a:endParaRPr lang="fr-FR" altLang="fr-FR" sz="1400" dirty="0"/>
          </a:p>
          <a:p>
            <a:pPr>
              <a:buFont typeface="Wingdings" panose="05000000000000000000" pitchFamily="2" charset="2"/>
              <a:buNone/>
            </a:pPr>
            <a:r>
              <a:rPr lang="fr-FR" altLang="fr-FR" sz="1400" dirty="0"/>
              <a:t>A noter : la fonctionnalité de tracing fournie avec  le « </a:t>
            </a:r>
            <a:r>
              <a:rPr lang="fr-FR" altLang="fr-FR" sz="1400" dirty="0" err="1"/>
              <a:t>iSeries</a:t>
            </a:r>
            <a:r>
              <a:rPr lang="fr-FR" altLang="fr-FR" sz="1400" dirty="0"/>
              <a:t> Access ODBC Driver  » n’a pas d’équivalent  dans l’extension « ibm_db2 ». Mais on peut pallier ce manque en utilisant les techniques de monitoring de performances standard de l’IBM i, et notamment la commande CLP STRDBMON.</a:t>
            </a:r>
          </a:p>
          <a:p>
            <a:pPr>
              <a:buFont typeface="Wingdings" panose="05000000000000000000" pitchFamily="2" charset="2"/>
              <a:buNone/>
            </a:pPr>
            <a:r>
              <a:rPr lang="fr-FR" altLang="fr-FR" sz="1400" dirty="0"/>
              <a:t>Pour de plus amples précisions sur les problématiques de performances de DB2 for i, se reporter au </a:t>
            </a:r>
            <a:r>
              <a:rPr lang="fr-FR" altLang="fr-FR" sz="1400" dirty="0" err="1"/>
              <a:t>redbook</a:t>
            </a:r>
            <a:r>
              <a:rPr lang="fr-FR" altLang="fr-FR" sz="1400" dirty="0"/>
              <a:t> IBM </a:t>
            </a:r>
            <a:r>
              <a:rPr lang="fr-FR" altLang="fr-FR" sz="1400" u="sng" dirty="0">
                <a:hlinkClick r:id="rId3"/>
              </a:rPr>
              <a:t>SG246654</a:t>
            </a:r>
            <a:r>
              <a:rPr lang="fr-FR" altLang="fr-FR" sz="1400" dirty="0"/>
              <a:t>.</a:t>
            </a:r>
          </a:p>
          <a:p>
            <a:endParaRPr lang="fr-FR" altLang="fr-FR" sz="1400" dirty="0"/>
          </a:p>
        </p:txBody>
      </p:sp>
      <p:sp>
        <p:nvSpPr>
          <p:cNvPr id="18436" name="Espace réservé du numéro de diapositive 3">
            <a:extLst>
              <a:ext uri="{FF2B5EF4-FFF2-40B4-BE49-F238E27FC236}">
                <a16:creationId xmlns:a16="http://schemas.microsoft.com/office/drawing/2014/main" id="{E75C5355-D424-44B9-9D80-AB7E6E56216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C433E8D0-FBDE-470A-8C23-AEBEB22F4629}" type="slidenum">
              <a:rPr lang="en-US" altLang="fr-FR" sz="1000">
                <a:solidFill>
                  <a:schemeClr val="bg1"/>
                </a:solidFill>
              </a:rPr>
              <a:pPr>
                <a:buClrTx/>
                <a:buFontTx/>
                <a:buNone/>
              </a:pPr>
              <a:t>13</a:t>
            </a:fld>
            <a:endParaRPr lang="en-US" altLang="fr-FR" sz="1000">
              <a:solidFill>
                <a:schemeClr val="bg1"/>
              </a:solidFill>
            </a:endParaRPr>
          </a:p>
        </p:txBody>
      </p:sp>
      <p:graphicFrame>
        <p:nvGraphicFramePr>
          <p:cNvPr id="18437" name="Object 2">
            <a:extLst>
              <a:ext uri="{FF2B5EF4-FFF2-40B4-BE49-F238E27FC236}">
                <a16:creationId xmlns:a16="http://schemas.microsoft.com/office/drawing/2014/main" id="{FAEB4128-95F3-4C55-95B6-423B30D4B8BF}"/>
              </a:ext>
            </a:extLst>
          </p:cNvPr>
          <p:cNvGraphicFramePr>
            <a:graphicFrameLocks noChangeAspect="1"/>
          </p:cNvGraphicFramePr>
          <p:nvPr/>
        </p:nvGraphicFramePr>
        <p:xfrm>
          <a:off x="306388" y="2286000"/>
          <a:ext cx="8247062" cy="2209800"/>
        </p:xfrm>
        <a:graphic>
          <a:graphicData uri="http://schemas.openxmlformats.org/presentationml/2006/ole">
            <mc:AlternateContent xmlns:mc="http://schemas.openxmlformats.org/markup-compatibility/2006">
              <mc:Choice xmlns:v="urn:schemas-microsoft-com:vml" Requires="v">
                <p:oleObj spid="_x0000_s18448" name="Feuille de calcul" r:id="rId4" imgW="7286760" imgH="1952535" progId="Excel.Sheet.12">
                  <p:embed/>
                </p:oleObj>
              </mc:Choice>
              <mc:Fallback>
                <p:oleObj name="Feuille de calcul" r:id="rId4" imgW="7286760" imgH="1952535" progId="Excel.Sheet.1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388" y="2286000"/>
                        <a:ext cx="8247062" cy="2209800"/>
                      </a:xfrm>
                      <a:prstGeom prst="rect">
                        <a:avLst/>
                      </a:prstGeom>
                      <a:blipFill dpi="0" rotWithShape="0">
                        <a:blip r:embed="rId6"/>
                        <a:srcRect/>
                        <a:tile tx="0" ty="0" sx="100000" sy="100000" flip="none" algn="tl"/>
                      </a:blip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a:extLst>
              <a:ext uri="{FF2B5EF4-FFF2-40B4-BE49-F238E27FC236}">
                <a16:creationId xmlns:a16="http://schemas.microsoft.com/office/drawing/2014/main" id="{887AB838-C8F9-464C-A64E-EE5E79FC8C5E}"/>
              </a:ext>
            </a:extLst>
          </p:cNvPr>
          <p:cNvSpPr>
            <a:spLocks noGrp="1" noChangeArrowheads="1"/>
          </p:cNvSpPr>
          <p:nvPr>
            <p:ph type="title"/>
          </p:nvPr>
        </p:nvSpPr>
        <p:spPr/>
        <p:txBody>
          <a:bodyPr/>
          <a:lstStyle/>
          <a:p>
            <a:r>
              <a:rPr lang="fr-FR" altLang="fr-FR"/>
              <a:t>Choisir son connecteur DB2</a:t>
            </a:r>
          </a:p>
        </p:txBody>
      </p:sp>
      <p:sp>
        <p:nvSpPr>
          <p:cNvPr id="19459" name="Espace réservé du contenu 2">
            <a:extLst>
              <a:ext uri="{FF2B5EF4-FFF2-40B4-BE49-F238E27FC236}">
                <a16:creationId xmlns:a16="http://schemas.microsoft.com/office/drawing/2014/main" id="{135DECF1-B797-44BC-966A-D096D00F0ABC}"/>
              </a:ext>
            </a:extLst>
          </p:cNvPr>
          <p:cNvSpPr>
            <a:spLocks noGrp="1" noChangeArrowheads="1"/>
          </p:cNvSpPr>
          <p:nvPr>
            <p:ph idx="1"/>
          </p:nvPr>
        </p:nvSpPr>
        <p:spPr/>
        <p:txBody>
          <a:bodyPr/>
          <a:lstStyle/>
          <a:p>
            <a:r>
              <a:rPr lang="fr-FR" altLang="fr-FR" sz="2000" b="1"/>
              <a:t>PDO</a:t>
            </a:r>
            <a:r>
              <a:rPr lang="fr-FR" altLang="fr-FR" sz="2000"/>
              <a:t> (…</a:t>
            </a:r>
            <a:r>
              <a:rPr lang="en-US" altLang="fr-FR" sz="2000"/>
              <a:t>suite et fin) :</a:t>
            </a:r>
            <a:endParaRPr lang="fr-FR" altLang="fr-FR" sz="2000"/>
          </a:p>
          <a:p>
            <a:r>
              <a:rPr lang="fr-FR" altLang="fr-FR" sz="2000"/>
              <a:t>Si vous souhaitez travailler avec PDO et le « iSeries Access ODBC Driver », je vous recommande la lecture de la documentation ci-dessous, qui vous donnera toutes les clés pour configurer correctement le DSN :</a:t>
            </a:r>
          </a:p>
          <a:p>
            <a:r>
              <a:rPr lang="fr-FR" altLang="fr-FR" sz="1400">
                <a:hlinkClick r:id="rId2"/>
              </a:rPr>
              <a:t>http://publib.boulder.ibm.com/infocenter/iseries/v5r4/index.jsp?topic=%2Frzaik%2Frzaikconnstrkeywordsgeneralprop.htm</a:t>
            </a:r>
            <a:r>
              <a:rPr lang="fr-FR" altLang="fr-FR" sz="1400"/>
              <a:t> </a:t>
            </a:r>
          </a:p>
          <a:p>
            <a:r>
              <a:rPr lang="fr-FR" altLang="fr-FR" sz="2000"/>
              <a:t>Vous constaterez que l’on retrouve les mêmes paramètres que ceux que nous allons voir pour une connexion avec db2_connect(), mais avec une syntaxe légèrement différente.</a:t>
            </a:r>
            <a:endParaRPr lang="fr-FR" altLang="fr-FR" sz="2800"/>
          </a:p>
          <a:p>
            <a:endParaRPr lang="fr-FR" altLang="fr-FR"/>
          </a:p>
        </p:txBody>
      </p:sp>
      <p:sp>
        <p:nvSpPr>
          <p:cNvPr id="19460" name="Espace réservé du numéro de diapositive 3">
            <a:extLst>
              <a:ext uri="{FF2B5EF4-FFF2-40B4-BE49-F238E27FC236}">
                <a16:creationId xmlns:a16="http://schemas.microsoft.com/office/drawing/2014/main" id="{FEB5C8DB-76F9-4D3E-B2DB-70E05A2A23C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2340F456-13A5-4F7D-A8C4-E13851650A4F}" type="slidenum">
              <a:rPr lang="en-US" altLang="fr-FR" sz="1000">
                <a:solidFill>
                  <a:schemeClr val="bg1"/>
                </a:solidFill>
              </a:rPr>
              <a:pPr>
                <a:buClrTx/>
                <a:buFontTx/>
                <a:buNone/>
              </a:pPr>
              <a:t>14</a:t>
            </a:fld>
            <a:endParaRPr lang="en-US" altLang="fr-FR" sz="100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re 1">
            <a:extLst>
              <a:ext uri="{FF2B5EF4-FFF2-40B4-BE49-F238E27FC236}">
                <a16:creationId xmlns:a16="http://schemas.microsoft.com/office/drawing/2014/main" id="{510531CE-E522-4417-83E2-0CEC6794A1F1}"/>
              </a:ext>
            </a:extLst>
          </p:cNvPr>
          <p:cNvSpPr>
            <a:spLocks noGrp="1" noChangeArrowheads="1"/>
          </p:cNvSpPr>
          <p:nvPr>
            <p:ph type="title"/>
          </p:nvPr>
        </p:nvSpPr>
        <p:spPr/>
        <p:txBody>
          <a:bodyPr/>
          <a:lstStyle/>
          <a:p>
            <a:r>
              <a:rPr lang="fr-FR" altLang="fr-FR"/>
              <a:t>Choisir son connecteur DB2</a:t>
            </a:r>
          </a:p>
        </p:txBody>
      </p:sp>
      <p:sp>
        <p:nvSpPr>
          <p:cNvPr id="20483" name="Espace réservé du contenu 2">
            <a:extLst>
              <a:ext uri="{FF2B5EF4-FFF2-40B4-BE49-F238E27FC236}">
                <a16:creationId xmlns:a16="http://schemas.microsoft.com/office/drawing/2014/main" id="{9D0CB128-0D23-4436-BE1A-F9B335B7BF48}"/>
              </a:ext>
            </a:extLst>
          </p:cNvPr>
          <p:cNvSpPr>
            <a:spLocks noGrp="1" noChangeArrowheads="1"/>
          </p:cNvSpPr>
          <p:nvPr>
            <p:ph idx="1"/>
          </p:nvPr>
        </p:nvSpPr>
        <p:spPr>
          <a:xfrm>
            <a:off x="228600" y="1219200"/>
            <a:ext cx="8686800" cy="5181600"/>
          </a:xfrm>
        </p:spPr>
        <p:txBody>
          <a:bodyPr/>
          <a:lstStyle/>
          <a:p>
            <a:pPr eaLnBrk="1" hangingPunct="1"/>
            <a:r>
              <a:rPr lang="fr-FR" altLang="fr-FR" sz="2000" b="1" dirty="0"/>
              <a:t>ibm_db2</a:t>
            </a:r>
          </a:p>
          <a:p>
            <a:pPr lvl="1" eaLnBrk="1" hangingPunct="1"/>
            <a:r>
              <a:rPr lang="fr-FR" altLang="fr-FR" sz="1800" dirty="0"/>
              <a:t>Extension PHP développée par IBM, elle fournit un support complet des spécificités de la base de données.</a:t>
            </a:r>
          </a:p>
          <a:p>
            <a:pPr lvl="1" eaLnBrk="1" hangingPunct="1"/>
            <a:r>
              <a:rPr lang="fr-FR" altLang="fr-FR" sz="1800" dirty="0"/>
              <a:t>Embarquée et activée en standard dans Zend Server for i</a:t>
            </a:r>
          </a:p>
          <a:p>
            <a:pPr lvl="1" eaLnBrk="1" hangingPunct="1"/>
            <a:r>
              <a:rPr lang="fr-FR" altLang="fr-FR" sz="1800" dirty="0"/>
              <a:t>Embarquée également sur Zend Server pour Windows, mais elle ne peut être activée dans ce contexte que si une instance de base de données DB2 est active sur le serveur Windows lors de l’installation du Zend Server. </a:t>
            </a:r>
            <a:r>
              <a:rPr lang="fr-FR" altLang="fr-FR" sz="1800" dirty="0">
                <a:solidFill>
                  <a:srgbClr val="FF0000"/>
                </a:solidFill>
              </a:rPr>
              <a:t>Sur un Zend Server pour Windows, l’extension « ibm_db2 » ne sait dialoguer qu’avec une base DB2 pour Windows.</a:t>
            </a:r>
          </a:p>
          <a:p>
            <a:pPr lvl="1" eaLnBrk="1" hangingPunct="1"/>
            <a:r>
              <a:rPr lang="fr-FR" altLang="fr-FR" sz="1800" dirty="0"/>
              <a:t>URL : </a:t>
            </a:r>
            <a:r>
              <a:rPr lang="fr-FR" altLang="fr-FR" sz="1800" dirty="0">
                <a:hlinkClick r:id="rId2"/>
              </a:rPr>
              <a:t>http://fr2.php.net/manual/fr/book.ibm-db2.php</a:t>
            </a:r>
            <a:r>
              <a:rPr lang="fr-FR" altLang="fr-FR" sz="1800" dirty="0"/>
              <a:t> </a:t>
            </a:r>
          </a:p>
          <a:p>
            <a:pPr lvl="1" eaLnBrk="1" hangingPunct="1"/>
            <a:r>
              <a:rPr lang="fr-FR" altLang="fr-FR" sz="1800" dirty="0"/>
              <a:t>Exemple : cf. diapo suivante </a:t>
            </a:r>
          </a:p>
          <a:p>
            <a:pPr>
              <a:buFont typeface="Wingdings" panose="05000000000000000000" pitchFamily="2" charset="2"/>
              <a:buNone/>
            </a:pPr>
            <a:endParaRPr lang="en-US" altLang="fr-FR" dirty="0"/>
          </a:p>
          <a:p>
            <a:endParaRPr lang="fr-FR" altLang="fr-FR" dirty="0"/>
          </a:p>
        </p:txBody>
      </p:sp>
      <p:sp>
        <p:nvSpPr>
          <p:cNvPr id="20484" name="Espace réservé du numéro de diapositive 3">
            <a:extLst>
              <a:ext uri="{FF2B5EF4-FFF2-40B4-BE49-F238E27FC236}">
                <a16:creationId xmlns:a16="http://schemas.microsoft.com/office/drawing/2014/main" id="{51F5DC5E-341B-4755-99C4-6005EA917F7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001E8E6D-0E8A-442E-B5E9-0E20FAD596E1}" type="slidenum">
              <a:rPr lang="en-US" altLang="fr-FR" sz="1000">
                <a:solidFill>
                  <a:schemeClr val="bg1"/>
                </a:solidFill>
              </a:rPr>
              <a:pPr>
                <a:buClrTx/>
                <a:buFontTx/>
                <a:buNone/>
              </a:pPr>
              <a:t>15</a:t>
            </a:fld>
            <a:endParaRPr lang="en-US" altLang="fr-FR" sz="100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re 1">
            <a:extLst>
              <a:ext uri="{FF2B5EF4-FFF2-40B4-BE49-F238E27FC236}">
                <a16:creationId xmlns:a16="http://schemas.microsoft.com/office/drawing/2014/main" id="{57780FEA-11B1-4DDE-9362-531D7F11A1D4}"/>
              </a:ext>
            </a:extLst>
          </p:cNvPr>
          <p:cNvSpPr>
            <a:spLocks noGrp="1" noChangeArrowheads="1"/>
          </p:cNvSpPr>
          <p:nvPr>
            <p:ph type="title"/>
          </p:nvPr>
        </p:nvSpPr>
        <p:spPr/>
        <p:txBody>
          <a:bodyPr/>
          <a:lstStyle/>
          <a:p>
            <a:r>
              <a:rPr lang="fr-FR" altLang="fr-FR"/>
              <a:t>Choisir son connecteur DB2</a:t>
            </a:r>
          </a:p>
        </p:txBody>
      </p:sp>
      <p:sp>
        <p:nvSpPr>
          <p:cNvPr id="13315" name="Espace réservé du contenu 2">
            <a:extLst>
              <a:ext uri="{FF2B5EF4-FFF2-40B4-BE49-F238E27FC236}">
                <a16:creationId xmlns:a16="http://schemas.microsoft.com/office/drawing/2014/main" id="{0E15C343-475A-4874-A33B-CD7DF169AE01}"/>
              </a:ext>
            </a:extLst>
          </p:cNvPr>
          <p:cNvSpPr>
            <a:spLocks noGrp="1"/>
          </p:cNvSpPr>
          <p:nvPr>
            <p:ph idx="1"/>
          </p:nvPr>
        </p:nvSpPr>
        <p:spPr>
          <a:xfrm>
            <a:off x="228600" y="1219200"/>
            <a:ext cx="8686800" cy="5181600"/>
          </a:xfrm>
          <a:ln>
            <a:miter lim="800000"/>
            <a:headEnd/>
            <a:tailEnd/>
          </a:ln>
        </p:spPr>
        <p:txBody>
          <a:bodyPr/>
          <a:lstStyle/>
          <a:p>
            <a:pPr eaLnBrk="1" hangingPunct="1">
              <a:defRPr/>
            </a:pPr>
            <a:r>
              <a:rPr lang="fr-FR" sz="2000" b="1" dirty="0"/>
              <a:t>ibm_db2 (suite)</a:t>
            </a:r>
          </a:p>
          <a:p>
            <a:pPr lvl="1" eaLnBrk="1" hangingPunct="1">
              <a:defRPr/>
            </a:pPr>
            <a:r>
              <a:rPr lang="fr-FR" sz="1800" dirty="0"/>
              <a:t>Exemple : </a:t>
            </a:r>
            <a:endParaRPr lang="fr-FR" sz="1000" dirty="0">
              <a:solidFill>
                <a:srgbClr val="000000"/>
              </a:solidFill>
              <a:latin typeface="Courier New" pitchFamily="49" charset="0"/>
              <a:cs typeface="Courier New" pitchFamily="49" charset="0"/>
            </a:endParaRPr>
          </a:p>
          <a:p>
            <a:pPr>
              <a:buFont typeface="Wingdings" panose="05000000000000000000" pitchFamily="2" charset="2"/>
              <a:buNone/>
              <a:defRPr/>
            </a:pPr>
            <a:r>
              <a:rPr lang="fr-FR" sz="1050" dirty="0">
                <a:solidFill>
                  <a:srgbClr val="000000"/>
                </a:solidFill>
                <a:latin typeface="Consolas"/>
              </a:rPr>
              <a:t>$user = </a:t>
            </a:r>
            <a:r>
              <a:rPr lang="fr-FR" sz="1050" dirty="0">
                <a:solidFill>
                  <a:srgbClr val="0000C0"/>
                </a:solidFill>
                <a:latin typeface="Consolas"/>
              </a:rPr>
              <a:t>''</a:t>
            </a:r>
            <a:r>
              <a:rPr lang="fr-FR" sz="1050" dirty="0">
                <a:solidFill>
                  <a:srgbClr val="000000"/>
                </a:solidFill>
                <a:latin typeface="Consolas"/>
              </a:rPr>
              <a:t>; $</a:t>
            </a:r>
            <a:r>
              <a:rPr lang="fr-FR" sz="1050" dirty="0" err="1">
                <a:solidFill>
                  <a:srgbClr val="000000"/>
                </a:solidFill>
                <a:latin typeface="Consolas"/>
              </a:rPr>
              <a:t>password</a:t>
            </a:r>
            <a:r>
              <a:rPr lang="fr-FR" sz="1050" dirty="0">
                <a:solidFill>
                  <a:srgbClr val="000000"/>
                </a:solidFill>
                <a:latin typeface="Consolas"/>
              </a:rPr>
              <a:t> = </a:t>
            </a:r>
            <a:r>
              <a:rPr lang="fr-FR" sz="1050" dirty="0">
                <a:solidFill>
                  <a:srgbClr val="0000C0"/>
                </a:solidFill>
                <a:latin typeface="Consolas"/>
              </a:rPr>
              <a:t>''</a:t>
            </a:r>
            <a:r>
              <a:rPr lang="fr-FR" sz="1050" dirty="0">
                <a:solidFill>
                  <a:srgbClr val="000000"/>
                </a:solidFill>
                <a:latin typeface="Consolas"/>
              </a:rPr>
              <a:t>;</a:t>
            </a:r>
          </a:p>
          <a:p>
            <a:pPr>
              <a:buFont typeface="Wingdings" panose="05000000000000000000" pitchFamily="2" charset="2"/>
              <a:buNone/>
              <a:defRPr/>
            </a:pPr>
            <a:r>
              <a:rPr lang="fr-FR" sz="1050" dirty="0">
                <a:solidFill>
                  <a:srgbClr val="000000"/>
                </a:solidFill>
                <a:highlight>
                  <a:srgbClr val="F0D8A8"/>
                </a:highlight>
                <a:latin typeface="Consolas"/>
              </a:rPr>
              <a:t>$options = </a:t>
            </a:r>
            <a:r>
              <a:rPr lang="fr-FR" sz="1050" b="1" dirty="0" err="1">
                <a:solidFill>
                  <a:srgbClr val="7F0055"/>
                </a:solidFill>
                <a:highlight>
                  <a:srgbClr val="F0D8A8"/>
                </a:highlight>
                <a:latin typeface="Consolas"/>
              </a:rPr>
              <a:t>array</a:t>
            </a:r>
            <a:r>
              <a:rPr lang="fr-FR" sz="1050" b="1" dirty="0">
                <a:solidFill>
                  <a:srgbClr val="7F0055"/>
                </a:solidFill>
                <a:highlight>
                  <a:srgbClr val="F0D8A8"/>
                </a:highlight>
                <a:latin typeface="Consolas"/>
              </a:rPr>
              <a:t> </a:t>
            </a:r>
            <a:r>
              <a:rPr lang="fr-FR" sz="1050" b="1" dirty="0">
                <a:solidFill>
                  <a:srgbClr val="000000"/>
                </a:solidFill>
                <a:highlight>
                  <a:srgbClr val="F0D8A8"/>
                </a:highlight>
                <a:latin typeface="Consolas"/>
              </a:rPr>
              <a:t>();</a:t>
            </a:r>
          </a:p>
          <a:p>
            <a:pPr>
              <a:buFont typeface="Wingdings" panose="05000000000000000000" pitchFamily="2" charset="2"/>
              <a:buNone/>
              <a:defRPr/>
            </a:pPr>
            <a:r>
              <a:rPr lang="fr-FR" sz="1050" dirty="0">
                <a:solidFill>
                  <a:srgbClr val="000000"/>
                </a:solidFill>
                <a:latin typeface="Consolas"/>
              </a:rPr>
              <a:t>$options [</a:t>
            </a:r>
            <a:r>
              <a:rPr lang="fr-FR" sz="1050" dirty="0">
                <a:solidFill>
                  <a:srgbClr val="0033CC"/>
                </a:solidFill>
                <a:latin typeface="Consolas"/>
              </a:rPr>
              <a:t>'DB2_ATTR_CASE'</a:t>
            </a:r>
            <a:r>
              <a:rPr lang="fr-FR" sz="1050" dirty="0">
                <a:solidFill>
                  <a:srgbClr val="000000"/>
                </a:solidFill>
                <a:latin typeface="Consolas"/>
              </a:rPr>
              <a:t>] = DB2_CASE_LOWER; </a:t>
            </a:r>
            <a:r>
              <a:rPr lang="fr-FR" sz="1050" dirty="0">
                <a:solidFill>
                  <a:srgbClr val="557F5F"/>
                </a:solidFill>
                <a:latin typeface="Consolas"/>
              </a:rPr>
              <a:t>// nom des colonnes retourné en minuscule</a:t>
            </a:r>
          </a:p>
          <a:p>
            <a:pPr>
              <a:buFont typeface="Wingdings" panose="05000000000000000000" pitchFamily="2" charset="2"/>
              <a:buNone/>
              <a:defRPr/>
            </a:pPr>
            <a:r>
              <a:rPr lang="fr-FR" sz="1050" dirty="0">
                <a:solidFill>
                  <a:srgbClr val="000000"/>
                </a:solidFill>
                <a:latin typeface="Consolas"/>
              </a:rPr>
              <a:t>$options [</a:t>
            </a:r>
            <a:r>
              <a:rPr lang="fr-FR" sz="1050" dirty="0">
                <a:solidFill>
                  <a:srgbClr val="0000C0"/>
                </a:solidFill>
                <a:latin typeface="Consolas"/>
              </a:rPr>
              <a:t>'i5_naming'</a:t>
            </a:r>
            <a:r>
              <a:rPr lang="fr-FR" sz="1050" dirty="0">
                <a:solidFill>
                  <a:srgbClr val="000000"/>
                </a:solidFill>
                <a:latin typeface="Consolas"/>
              </a:rPr>
              <a:t>] = DB2_I5_NAMING_OFF; </a:t>
            </a:r>
            <a:r>
              <a:rPr lang="fr-FR" sz="1050" dirty="0">
                <a:solidFill>
                  <a:srgbClr val="557F5F"/>
                </a:solidFill>
                <a:latin typeface="Consolas"/>
              </a:rPr>
              <a:t>// syntaxe SQL plutôt que système</a:t>
            </a:r>
          </a:p>
          <a:p>
            <a:pPr>
              <a:buFont typeface="Wingdings" panose="05000000000000000000" pitchFamily="2" charset="2"/>
              <a:buNone/>
              <a:defRPr/>
            </a:pPr>
            <a:r>
              <a:rPr lang="fr-FR" sz="1050" dirty="0">
                <a:solidFill>
                  <a:srgbClr val="000000"/>
                </a:solidFill>
                <a:latin typeface="Consolas"/>
              </a:rPr>
              <a:t>$options [</a:t>
            </a:r>
            <a:r>
              <a:rPr lang="fr-FR" sz="1050" dirty="0">
                <a:solidFill>
                  <a:srgbClr val="0000C0"/>
                </a:solidFill>
                <a:latin typeface="Consolas"/>
              </a:rPr>
              <a:t>'i5_lib'</a:t>
            </a:r>
            <a:r>
              <a:rPr lang="fr-FR" sz="1050" dirty="0">
                <a:solidFill>
                  <a:srgbClr val="000000"/>
                </a:solidFill>
                <a:latin typeface="Consolas"/>
              </a:rPr>
              <a:t>] = </a:t>
            </a:r>
            <a:r>
              <a:rPr lang="fr-FR" sz="1050" dirty="0">
                <a:solidFill>
                  <a:srgbClr val="0000C0"/>
                </a:solidFill>
                <a:latin typeface="Consolas"/>
              </a:rPr>
              <a:t>'</a:t>
            </a:r>
            <a:r>
              <a:rPr lang="fr-FR" sz="1050" dirty="0" err="1">
                <a:solidFill>
                  <a:srgbClr val="0000C0"/>
                </a:solidFill>
                <a:latin typeface="Consolas"/>
              </a:rPr>
              <a:t>your_base</a:t>
            </a:r>
            <a:r>
              <a:rPr lang="fr-FR" sz="1050" dirty="0">
                <a:solidFill>
                  <a:srgbClr val="0000C0"/>
                </a:solidFill>
                <a:latin typeface="Consolas"/>
              </a:rPr>
              <a:t>'</a:t>
            </a:r>
            <a:r>
              <a:rPr lang="fr-FR" sz="1050" dirty="0">
                <a:solidFill>
                  <a:srgbClr val="000000"/>
                </a:solidFill>
                <a:latin typeface="Consolas"/>
              </a:rPr>
              <a:t> ; </a:t>
            </a:r>
            <a:r>
              <a:rPr lang="fr-FR" sz="1050" dirty="0">
                <a:solidFill>
                  <a:srgbClr val="557F5F"/>
                </a:solidFill>
                <a:latin typeface="Consolas"/>
              </a:rPr>
              <a:t>// bibliothèque par défaut pour les objets DB2 non qualifiés</a:t>
            </a:r>
          </a:p>
          <a:p>
            <a:pPr>
              <a:buFont typeface="Wingdings" panose="05000000000000000000" pitchFamily="2" charset="2"/>
              <a:buNone/>
              <a:defRPr/>
            </a:pPr>
            <a:r>
              <a:rPr lang="en-US" sz="1050" dirty="0">
                <a:solidFill>
                  <a:srgbClr val="000000"/>
                </a:solidFill>
                <a:latin typeface="Consolas"/>
              </a:rPr>
              <a:t>$</a:t>
            </a:r>
            <a:r>
              <a:rPr lang="en-US" sz="1050" dirty="0" err="1">
                <a:solidFill>
                  <a:srgbClr val="000000"/>
                </a:solidFill>
                <a:latin typeface="Consolas"/>
              </a:rPr>
              <a:t>conn</a:t>
            </a:r>
            <a:r>
              <a:rPr lang="en-US" sz="1050" dirty="0">
                <a:solidFill>
                  <a:srgbClr val="000000"/>
                </a:solidFill>
                <a:latin typeface="Consolas"/>
              </a:rPr>
              <a:t> = db2_connect (</a:t>
            </a:r>
            <a:r>
              <a:rPr lang="fr-FR" sz="1050" dirty="0">
                <a:solidFill>
                  <a:srgbClr val="0000C0"/>
                </a:solidFill>
                <a:latin typeface="Consolas"/>
              </a:rPr>
              <a:t>'</a:t>
            </a:r>
            <a:r>
              <a:rPr lang="en-US" sz="1050" dirty="0">
                <a:solidFill>
                  <a:srgbClr val="0000C0"/>
                </a:solidFill>
                <a:latin typeface="Consolas"/>
              </a:rPr>
              <a:t>*LOCAL</a:t>
            </a:r>
            <a:r>
              <a:rPr lang="fr-FR" sz="1050" dirty="0">
                <a:solidFill>
                  <a:srgbClr val="0000C0"/>
                </a:solidFill>
                <a:latin typeface="Consolas"/>
              </a:rPr>
              <a:t>'</a:t>
            </a:r>
            <a:r>
              <a:rPr lang="en-US" sz="1050" dirty="0">
                <a:solidFill>
                  <a:srgbClr val="000000"/>
                </a:solidFill>
                <a:latin typeface="Consolas"/>
              </a:rPr>
              <a:t>, $user, $password, </a:t>
            </a:r>
            <a:r>
              <a:rPr lang="en-US" sz="1050" dirty="0">
                <a:solidFill>
                  <a:srgbClr val="000000"/>
                </a:solidFill>
                <a:highlight>
                  <a:srgbClr val="D4D4D4"/>
                </a:highlight>
                <a:latin typeface="Consolas"/>
              </a:rPr>
              <a:t>$options );</a:t>
            </a:r>
          </a:p>
          <a:p>
            <a:pPr>
              <a:buFont typeface="Wingdings" panose="05000000000000000000" pitchFamily="2" charset="2"/>
              <a:buNone/>
              <a:defRPr/>
            </a:pPr>
            <a:r>
              <a:rPr lang="fr-FR" sz="1050" dirty="0">
                <a:solidFill>
                  <a:srgbClr val="7F0055"/>
                </a:solidFill>
                <a:latin typeface="Consolas"/>
              </a:rPr>
              <a:t>if </a:t>
            </a:r>
            <a:r>
              <a:rPr lang="fr-FR" sz="1050" dirty="0">
                <a:solidFill>
                  <a:srgbClr val="000000"/>
                </a:solidFill>
                <a:latin typeface="Consolas"/>
              </a:rPr>
              <a:t>(! $</a:t>
            </a:r>
            <a:r>
              <a:rPr lang="fr-FR" sz="1050" dirty="0" err="1">
                <a:solidFill>
                  <a:srgbClr val="000000"/>
                </a:solidFill>
                <a:latin typeface="Consolas"/>
              </a:rPr>
              <a:t>conn</a:t>
            </a:r>
            <a:r>
              <a:rPr lang="fr-FR" sz="1050" dirty="0">
                <a:solidFill>
                  <a:srgbClr val="000000"/>
                </a:solidFill>
                <a:latin typeface="Consolas"/>
              </a:rPr>
              <a:t>) {</a:t>
            </a:r>
          </a:p>
          <a:p>
            <a:pPr>
              <a:buFont typeface="Wingdings" panose="05000000000000000000" pitchFamily="2" charset="2"/>
              <a:buNone/>
              <a:defRPr/>
            </a:pPr>
            <a:r>
              <a:rPr lang="fr-FR" sz="1050" dirty="0">
                <a:solidFill>
                  <a:srgbClr val="7F0055"/>
                </a:solidFill>
                <a:latin typeface="Consolas"/>
              </a:rPr>
              <a:t>	</a:t>
            </a:r>
            <a:r>
              <a:rPr lang="fr-FR" sz="1050" dirty="0" err="1">
                <a:solidFill>
                  <a:srgbClr val="7F0055"/>
                </a:solidFill>
                <a:latin typeface="Consolas"/>
              </a:rPr>
              <a:t>echo</a:t>
            </a:r>
            <a:r>
              <a:rPr lang="fr-FR" sz="1050" dirty="0">
                <a:solidFill>
                  <a:srgbClr val="7F0055"/>
                </a:solidFill>
                <a:latin typeface="Consolas"/>
              </a:rPr>
              <a:t> </a:t>
            </a:r>
            <a:r>
              <a:rPr lang="fr-FR" sz="1050" dirty="0">
                <a:solidFill>
                  <a:srgbClr val="0000C0"/>
                </a:solidFill>
                <a:latin typeface="Consolas"/>
              </a:rPr>
              <a:t>"Echec de la connexion. SQL </a:t>
            </a:r>
            <a:r>
              <a:rPr lang="fr-FR" sz="1050" dirty="0" err="1">
                <a:solidFill>
                  <a:srgbClr val="0000C0"/>
                </a:solidFill>
                <a:latin typeface="Consolas"/>
              </a:rPr>
              <a:t>Err</a:t>
            </a:r>
            <a:r>
              <a:rPr lang="fr-FR" sz="1050" dirty="0">
                <a:solidFill>
                  <a:srgbClr val="0000C0"/>
                </a:solidFill>
                <a:latin typeface="Consolas"/>
              </a:rPr>
              <a:t>:"</a:t>
            </a:r>
            <a:r>
              <a:rPr lang="fr-FR" sz="1050" dirty="0">
                <a:solidFill>
                  <a:srgbClr val="000000"/>
                </a:solidFill>
                <a:latin typeface="Consolas"/>
              </a:rPr>
              <a:t>, db2_conn_error (), </a:t>
            </a:r>
            <a:r>
              <a:rPr lang="fr-FR" sz="1050" dirty="0">
                <a:solidFill>
                  <a:srgbClr val="0000C0"/>
                </a:solidFill>
                <a:latin typeface="Consolas"/>
              </a:rPr>
              <a:t>"&lt;</a:t>
            </a:r>
            <a:r>
              <a:rPr lang="fr-FR" sz="1050" dirty="0" err="1">
                <a:solidFill>
                  <a:srgbClr val="0000C0"/>
                </a:solidFill>
                <a:latin typeface="Consolas"/>
              </a:rPr>
              <a:t>br</a:t>
            </a:r>
            <a:r>
              <a:rPr lang="fr-FR" sz="1050" dirty="0">
                <a:solidFill>
                  <a:srgbClr val="0000C0"/>
                </a:solidFill>
                <a:latin typeface="Consolas"/>
              </a:rPr>
              <a:t> /&gt;" </a:t>
            </a:r>
            <a:r>
              <a:rPr lang="fr-FR" sz="1050" dirty="0">
                <a:solidFill>
                  <a:srgbClr val="000000"/>
                </a:solidFill>
                <a:latin typeface="Consolas"/>
              </a:rPr>
              <a:t>. db2_conn_errormsg ();</a:t>
            </a:r>
          </a:p>
          <a:p>
            <a:pPr>
              <a:buFont typeface="Wingdings" panose="05000000000000000000" pitchFamily="2" charset="2"/>
              <a:buNone/>
              <a:defRPr/>
            </a:pPr>
            <a:r>
              <a:rPr lang="fr-FR" sz="1050" dirty="0">
                <a:solidFill>
                  <a:srgbClr val="7F0055"/>
                </a:solidFill>
                <a:latin typeface="Consolas"/>
              </a:rPr>
              <a:t>	exit </a:t>
            </a:r>
            <a:r>
              <a:rPr lang="fr-FR" sz="1050" dirty="0">
                <a:solidFill>
                  <a:srgbClr val="000000"/>
                </a:solidFill>
                <a:latin typeface="Consolas"/>
              </a:rPr>
              <a:t>();</a:t>
            </a:r>
          </a:p>
          <a:p>
            <a:pPr>
              <a:buFont typeface="Wingdings" panose="05000000000000000000" pitchFamily="2" charset="2"/>
              <a:buNone/>
              <a:defRPr/>
            </a:pPr>
            <a:r>
              <a:rPr lang="fr-FR" sz="1050" dirty="0">
                <a:solidFill>
                  <a:srgbClr val="000000"/>
                </a:solidFill>
                <a:latin typeface="Consolas"/>
              </a:rPr>
              <a:t>}</a:t>
            </a:r>
          </a:p>
          <a:p>
            <a:pPr>
              <a:buFont typeface="Wingdings" panose="05000000000000000000" pitchFamily="2" charset="2"/>
              <a:buNone/>
              <a:defRPr/>
            </a:pPr>
            <a:r>
              <a:rPr lang="fr-FR" sz="1050" dirty="0">
                <a:solidFill>
                  <a:srgbClr val="000000"/>
                </a:solidFill>
                <a:latin typeface="Consolas"/>
              </a:rPr>
              <a:t>$</a:t>
            </a:r>
            <a:r>
              <a:rPr lang="fr-FR" sz="1050" dirty="0" err="1">
                <a:solidFill>
                  <a:srgbClr val="000000"/>
                </a:solidFill>
                <a:latin typeface="Consolas"/>
              </a:rPr>
              <a:t>sql</a:t>
            </a:r>
            <a:r>
              <a:rPr lang="fr-FR" sz="1050" dirty="0">
                <a:solidFill>
                  <a:srgbClr val="000000"/>
                </a:solidFill>
                <a:latin typeface="Consolas"/>
              </a:rPr>
              <a:t> = </a:t>
            </a:r>
            <a:r>
              <a:rPr lang="fr-FR" sz="1050" dirty="0">
                <a:solidFill>
                  <a:srgbClr val="0000C0"/>
                </a:solidFill>
                <a:latin typeface="Consolas"/>
              </a:rPr>
              <a:t>"SELECT * FROM mata </a:t>
            </a:r>
            <a:r>
              <a:rPr lang="fr-FR" sz="1050" dirty="0" err="1">
                <a:solidFill>
                  <a:srgbClr val="0000C0"/>
                </a:solidFill>
                <a:latin typeface="Consolas"/>
              </a:rPr>
              <a:t>ble</a:t>
            </a:r>
            <a:r>
              <a:rPr lang="fr-FR" sz="1050" dirty="0">
                <a:solidFill>
                  <a:srgbClr val="0000C0"/>
                </a:solidFill>
                <a:latin typeface="Consolas"/>
              </a:rPr>
              <a:t>"</a:t>
            </a:r>
            <a:r>
              <a:rPr lang="fr-FR" sz="1050" dirty="0">
                <a:solidFill>
                  <a:srgbClr val="000000"/>
                </a:solidFill>
                <a:latin typeface="Consolas"/>
              </a:rPr>
              <a:t>;</a:t>
            </a:r>
          </a:p>
          <a:p>
            <a:pPr>
              <a:buFont typeface="Wingdings" panose="05000000000000000000" pitchFamily="2" charset="2"/>
              <a:buNone/>
              <a:defRPr/>
            </a:pPr>
            <a:r>
              <a:rPr lang="fr-FR" sz="1050" dirty="0">
                <a:solidFill>
                  <a:srgbClr val="000000"/>
                </a:solidFill>
                <a:latin typeface="Consolas"/>
              </a:rPr>
              <a:t>$</a:t>
            </a:r>
            <a:r>
              <a:rPr lang="fr-FR" sz="1050" dirty="0" err="1">
                <a:solidFill>
                  <a:srgbClr val="000000"/>
                </a:solidFill>
                <a:latin typeface="Consolas"/>
              </a:rPr>
              <a:t>stmt</a:t>
            </a:r>
            <a:r>
              <a:rPr lang="fr-FR" sz="1050" dirty="0">
                <a:solidFill>
                  <a:srgbClr val="000000"/>
                </a:solidFill>
                <a:latin typeface="Consolas"/>
              </a:rPr>
              <a:t> = db2_prepare ( $</a:t>
            </a:r>
            <a:r>
              <a:rPr lang="fr-FR" sz="1050" dirty="0" err="1">
                <a:solidFill>
                  <a:srgbClr val="000000"/>
                </a:solidFill>
                <a:latin typeface="Consolas"/>
              </a:rPr>
              <a:t>conn</a:t>
            </a:r>
            <a:r>
              <a:rPr lang="fr-FR" sz="1050" dirty="0">
                <a:solidFill>
                  <a:srgbClr val="000000"/>
                </a:solidFill>
                <a:latin typeface="Consolas"/>
              </a:rPr>
              <a:t>, $</a:t>
            </a:r>
            <a:r>
              <a:rPr lang="fr-FR" sz="1050" dirty="0" err="1">
                <a:solidFill>
                  <a:srgbClr val="000000"/>
                </a:solidFill>
                <a:latin typeface="Consolas"/>
              </a:rPr>
              <a:t>sql</a:t>
            </a:r>
            <a:r>
              <a:rPr lang="fr-FR" sz="1050" dirty="0">
                <a:solidFill>
                  <a:srgbClr val="000000"/>
                </a:solidFill>
                <a:latin typeface="Consolas"/>
              </a:rPr>
              <a:t> );</a:t>
            </a:r>
          </a:p>
          <a:p>
            <a:pPr>
              <a:buFont typeface="Wingdings" panose="05000000000000000000" pitchFamily="2" charset="2"/>
              <a:buNone/>
              <a:defRPr/>
            </a:pPr>
            <a:r>
              <a:rPr lang="fr-FR" sz="1050" dirty="0">
                <a:solidFill>
                  <a:srgbClr val="7F0055"/>
                </a:solidFill>
                <a:latin typeface="Consolas"/>
              </a:rPr>
              <a:t>if </a:t>
            </a:r>
            <a:r>
              <a:rPr lang="fr-FR" sz="1050" dirty="0">
                <a:solidFill>
                  <a:srgbClr val="000000"/>
                </a:solidFill>
                <a:latin typeface="Consolas"/>
              </a:rPr>
              <a:t>(db2_execute ( $</a:t>
            </a:r>
            <a:r>
              <a:rPr lang="fr-FR" sz="1050" dirty="0" err="1">
                <a:solidFill>
                  <a:srgbClr val="000000"/>
                </a:solidFill>
                <a:latin typeface="Consolas"/>
              </a:rPr>
              <a:t>stmt</a:t>
            </a:r>
            <a:r>
              <a:rPr lang="fr-FR" sz="1050" dirty="0">
                <a:solidFill>
                  <a:srgbClr val="000000"/>
                </a:solidFill>
                <a:latin typeface="Consolas"/>
              </a:rPr>
              <a:t> )) {</a:t>
            </a:r>
          </a:p>
          <a:p>
            <a:pPr>
              <a:buFont typeface="Wingdings" panose="05000000000000000000" pitchFamily="2" charset="2"/>
              <a:buNone/>
              <a:defRPr/>
            </a:pPr>
            <a:r>
              <a:rPr lang="fr-FR" sz="1050" dirty="0">
                <a:solidFill>
                  <a:srgbClr val="7F0055"/>
                </a:solidFill>
                <a:latin typeface="Consolas"/>
              </a:rPr>
              <a:t>	</a:t>
            </a:r>
            <a:r>
              <a:rPr lang="fr-FR" sz="1050" dirty="0" err="1">
                <a:solidFill>
                  <a:srgbClr val="7F0055"/>
                </a:solidFill>
                <a:latin typeface="Consolas"/>
              </a:rPr>
              <a:t>while</a:t>
            </a:r>
            <a:r>
              <a:rPr lang="fr-FR" sz="1050" dirty="0">
                <a:solidFill>
                  <a:srgbClr val="7F0055"/>
                </a:solidFill>
                <a:latin typeface="Consolas"/>
              </a:rPr>
              <a:t> </a:t>
            </a:r>
            <a:r>
              <a:rPr lang="fr-FR" sz="1050" dirty="0">
                <a:solidFill>
                  <a:srgbClr val="000000"/>
                </a:solidFill>
                <a:latin typeface="Consolas"/>
              </a:rPr>
              <a:t>( $data = db2_fetch_assoc ( $</a:t>
            </a:r>
            <a:r>
              <a:rPr lang="fr-FR" sz="1050" dirty="0" err="1">
                <a:solidFill>
                  <a:srgbClr val="000000"/>
                </a:solidFill>
                <a:latin typeface="Consolas"/>
              </a:rPr>
              <a:t>stmt</a:t>
            </a:r>
            <a:r>
              <a:rPr lang="fr-FR" sz="1050" dirty="0">
                <a:solidFill>
                  <a:srgbClr val="000000"/>
                </a:solidFill>
                <a:latin typeface="Consolas"/>
              </a:rPr>
              <a:t> ) ) {</a:t>
            </a:r>
          </a:p>
          <a:p>
            <a:pPr>
              <a:buFont typeface="Wingdings" panose="05000000000000000000" pitchFamily="2" charset="2"/>
              <a:buNone/>
              <a:defRPr/>
            </a:pPr>
            <a:r>
              <a:rPr lang="fr-FR" sz="1050" dirty="0">
                <a:solidFill>
                  <a:srgbClr val="7F0055"/>
                </a:solidFill>
                <a:latin typeface="Consolas"/>
              </a:rPr>
              <a:t>		</a:t>
            </a:r>
            <a:r>
              <a:rPr lang="fr-FR" sz="1050" dirty="0" err="1">
                <a:solidFill>
                  <a:srgbClr val="7F0055"/>
                </a:solidFill>
                <a:latin typeface="Consolas"/>
              </a:rPr>
              <a:t>echo</a:t>
            </a:r>
            <a:r>
              <a:rPr lang="fr-FR" sz="1050" dirty="0">
                <a:solidFill>
                  <a:srgbClr val="7F0055"/>
                </a:solidFill>
                <a:latin typeface="Consolas"/>
              </a:rPr>
              <a:t> </a:t>
            </a:r>
            <a:r>
              <a:rPr lang="fr-FR" sz="1050" dirty="0">
                <a:solidFill>
                  <a:srgbClr val="000000"/>
                </a:solidFill>
                <a:latin typeface="Consolas"/>
              </a:rPr>
              <a:t>$data [</a:t>
            </a:r>
            <a:r>
              <a:rPr lang="fr-FR" sz="1050" dirty="0">
                <a:solidFill>
                  <a:srgbClr val="0000C0"/>
                </a:solidFill>
                <a:latin typeface="Consolas"/>
              </a:rPr>
              <a:t>'id'</a:t>
            </a:r>
            <a:r>
              <a:rPr lang="fr-FR" sz="1050" dirty="0">
                <a:solidFill>
                  <a:srgbClr val="000000"/>
                </a:solidFill>
                <a:latin typeface="Consolas"/>
              </a:rPr>
              <a:t>], </a:t>
            </a:r>
            <a:r>
              <a:rPr lang="fr-FR" sz="1050" dirty="0">
                <a:solidFill>
                  <a:srgbClr val="0000C0"/>
                </a:solidFill>
                <a:latin typeface="Consolas"/>
              </a:rPr>
              <a:t>' '</a:t>
            </a:r>
            <a:r>
              <a:rPr lang="fr-FR" sz="1050" dirty="0">
                <a:solidFill>
                  <a:srgbClr val="000000"/>
                </a:solidFill>
                <a:latin typeface="Consolas"/>
              </a:rPr>
              <a:t>, $data [</a:t>
            </a:r>
            <a:r>
              <a:rPr lang="fr-FR" sz="1050" dirty="0">
                <a:solidFill>
                  <a:srgbClr val="0000C0"/>
                </a:solidFill>
                <a:latin typeface="Consolas"/>
              </a:rPr>
              <a:t>'libelle'</a:t>
            </a:r>
            <a:r>
              <a:rPr lang="fr-FR" sz="1050" dirty="0">
                <a:solidFill>
                  <a:srgbClr val="000000"/>
                </a:solidFill>
                <a:latin typeface="Consolas"/>
              </a:rPr>
              <a:t>], </a:t>
            </a:r>
            <a:r>
              <a:rPr lang="fr-FR" sz="1050" dirty="0">
                <a:solidFill>
                  <a:srgbClr val="0000C0"/>
                </a:solidFill>
                <a:latin typeface="Consolas"/>
              </a:rPr>
              <a:t>'&lt;</a:t>
            </a:r>
            <a:r>
              <a:rPr lang="fr-FR" sz="1050" dirty="0" err="1">
                <a:solidFill>
                  <a:srgbClr val="0000C0"/>
                </a:solidFill>
                <a:latin typeface="Consolas"/>
              </a:rPr>
              <a:t>br</a:t>
            </a:r>
            <a:r>
              <a:rPr lang="fr-FR" sz="1050" dirty="0">
                <a:solidFill>
                  <a:srgbClr val="0000C0"/>
                </a:solidFill>
                <a:latin typeface="Consolas"/>
              </a:rPr>
              <a:t> /&gt;' </a:t>
            </a:r>
            <a:r>
              <a:rPr lang="fr-FR" sz="1050" dirty="0">
                <a:solidFill>
                  <a:srgbClr val="000000"/>
                </a:solidFill>
                <a:latin typeface="Consolas"/>
              </a:rPr>
              <a:t>. PHP_EOL;</a:t>
            </a:r>
          </a:p>
          <a:p>
            <a:pPr>
              <a:buFont typeface="Wingdings" panose="05000000000000000000" pitchFamily="2" charset="2"/>
              <a:buNone/>
              <a:defRPr/>
            </a:pPr>
            <a:r>
              <a:rPr lang="fr-FR" sz="1050" dirty="0">
                <a:solidFill>
                  <a:srgbClr val="000000"/>
                </a:solidFill>
                <a:latin typeface="Consolas"/>
              </a:rPr>
              <a:t>	}</a:t>
            </a:r>
          </a:p>
          <a:p>
            <a:pPr>
              <a:buFont typeface="Wingdings" panose="05000000000000000000" pitchFamily="2" charset="2"/>
              <a:buNone/>
              <a:defRPr/>
            </a:pPr>
            <a:r>
              <a:rPr lang="fr-FR" sz="1050" dirty="0">
                <a:solidFill>
                  <a:srgbClr val="000000"/>
                </a:solidFill>
                <a:latin typeface="Consolas"/>
              </a:rPr>
              <a:t>} </a:t>
            </a:r>
            <a:r>
              <a:rPr lang="fr-FR" sz="1050" dirty="0" err="1">
                <a:solidFill>
                  <a:srgbClr val="7F0055"/>
                </a:solidFill>
                <a:latin typeface="Consolas"/>
              </a:rPr>
              <a:t>else</a:t>
            </a:r>
            <a:r>
              <a:rPr lang="fr-FR" sz="1050" dirty="0">
                <a:solidFill>
                  <a:srgbClr val="7F0055"/>
                </a:solidFill>
                <a:latin typeface="Consolas"/>
              </a:rPr>
              <a:t> </a:t>
            </a:r>
            <a:r>
              <a:rPr lang="fr-FR" sz="1050" dirty="0">
                <a:solidFill>
                  <a:srgbClr val="000000"/>
                </a:solidFill>
                <a:latin typeface="Consolas"/>
              </a:rPr>
              <a:t>{</a:t>
            </a:r>
          </a:p>
          <a:p>
            <a:pPr>
              <a:buFont typeface="Wingdings" panose="05000000000000000000" pitchFamily="2" charset="2"/>
              <a:buNone/>
              <a:defRPr/>
            </a:pPr>
            <a:r>
              <a:rPr lang="fr-FR" sz="1050" dirty="0">
                <a:solidFill>
                  <a:srgbClr val="7F0055"/>
                </a:solidFill>
                <a:latin typeface="Consolas"/>
              </a:rPr>
              <a:t>	</a:t>
            </a:r>
            <a:r>
              <a:rPr lang="fr-FR" sz="1050" dirty="0" err="1">
                <a:solidFill>
                  <a:srgbClr val="7F0055"/>
                </a:solidFill>
                <a:latin typeface="Consolas"/>
              </a:rPr>
              <a:t>echo</a:t>
            </a:r>
            <a:r>
              <a:rPr lang="fr-FR" sz="1050" dirty="0">
                <a:solidFill>
                  <a:srgbClr val="7F0055"/>
                </a:solidFill>
                <a:latin typeface="Consolas"/>
              </a:rPr>
              <a:t> </a:t>
            </a:r>
            <a:r>
              <a:rPr lang="fr-FR" sz="1050" dirty="0">
                <a:solidFill>
                  <a:srgbClr val="0000C0"/>
                </a:solidFill>
                <a:latin typeface="Consolas"/>
              </a:rPr>
              <a:t>"Echec de la requête. "</a:t>
            </a:r>
            <a:r>
              <a:rPr lang="fr-FR" sz="1050" dirty="0">
                <a:solidFill>
                  <a:srgbClr val="000000"/>
                </a:solidFill>
                <a:latin typeface="Consolas"/>
              </a:rPr>
              <a:t>, db2_stmt_error ( $</a:t>
            </a:r>
            <a:r>
              <a:rPr lang="fr-FR" sz="1050" dirty="0" err="1">
                <a:solidFill>
                  <a:srgbClr val="000000"/>
                </a:solidFill>
                <a:latin typeface="Consolas"/>
              </a:rPr>
              <a:t>stmt</a:t>
            </a:r>
            <a:r>
              <a:rPr lang="fr-FR" sz="1050" dirty="0">
                <a:solidFill>
                  <a:srgbClr val="000000"/>
                </a:solidFill>
                <a:latin typeface="Consolas"/>
              </a:rPr>
              <a:t> ), </a:t>
            </a:r>
            <a:r>
              <a:rPr lang="fr-FR" sz="1050" dirty="0">
                <a:solidFill>
                  <a:srgbClr val="0000C0"/>
                </a:solidFill>
                <a:latin typeface="Consolas"/>
              </a:rPr>
              <a:t>'  '</a:t>
            </a:r>
            <a:r>
              <a:rPr lang="fr-FR" sz="1050" dirty="0">
                <a:solidFill>
                  <a:srgbClr val="000000"/>
                </a:solidFill>
                <a:latin typeface="Consolas"/>
              </a:rPr>
              <a:t>, db2_stmt_errormsg ( $</a:t>
            </a:r>
            <a:r>
              <a:rPr lang="fr-FR" sz="1050" dirty="0" err="1">
                <a:solidFill>
                  <a:srgbClr val="000000"/>
                </a:solidFill>
                <a:latin typeface="Consolas"/>
              </a:rPr>
              <a:t>stmt</a:t>
            </a:r>
            <a:r>
              <a:rPr lang="fr-FR" sz="1050" dirty="0">
                <a:solidFill>
                  <a:srgbClr val="000000"/>
                </a:solidFill>
                <a:latin typeface="Consolas"/>
              </a:rPr>
              <a:t> );</a:t>
            </a:r>
          </a:p>
          <a:p>
            <a:pPr>
              <a:buFont typeface="Wingdings" panose="05000000000000000000" pitchFamily="2" charset="2"/>
              <a:buNone/>
              <a:defRPr/>
            </a:pPr>
            <a:r>
              <a:rPr lang="fr-FR" sz="1050" dirty="0">
                <a:solidFill>
                  <a:srgbClr val="000000"/>
                </a:solidFill>
                <a:latin typeface="Consolas"/>
              </a:rPr>
              <a:t>}</a:t>
            </a:r>
          </a:p>
          <a:p>
            <a:pPr>
              <a:buFont typeface="Wingdings" panose="05000000000000000000" pitchFamily="2" charset="2"/>
              <a:buNone/>
              <a:defRPr/>
            </a:pPr>
            <a:endParaRPr lang="en-US" dirty="0"/>
          </a:p>
          <a:p>
            <a:pPr>
              <a:defRPr/>
            </a:pPr>
            <a:endParaRPr lang="fr-FR" dirty="0"/>
          </a:p>
        </p:txBody>
      </p:sp>
      <p:sp>
        <p:nvSpPr>
          <p:cNvPr id="21508" name="Espace réservé du numéro de diapositive 3">
            <a:extLst>
              <a:ext uri="{FF2B5EF4-FFF2-40B4-BE49-F238E27FC236}">
                <a16:creationId xmlns:a16="http://schemas.microsoft.com/office/drawing/2014/main" id="{2B108AFA-5A80-4829-8897-D930926C9B7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1546C641-7F71-49BE-A9C6-EC73336090F8}" type="slidenum">
              <a:rPr lang="en-US" altLang="fr-FR" sz="1000">
                <a:solidFill>
                  <a:schemeClr val="bg1"/>
                </a:solidFill>
              </a:rPr>
              <a:pPr>
                <a:buClrTx/>
                <a:buFontTx/>
                <a:buNone/>
              </a:pPr>
              <a:t>16</a:t>
            </a:fld>
            <a:endParaRPr lang="en-US" altLang="fr-FR" sz="100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re 1">
            <a:extLst>
              <a:ext uri="{FF2B5EF4-FFF2-40B4-BE49-F238E27FC236}">
                <a16:creationId xmlns:a16="http://schemas.microsoft.com/office/drawing/2014/main" id="{5413653B-B89B-4597-9B5C-25BB2C73AC57}"/>
              </a:ext>
            </a:extLst>
          </p:cNvPr>
          <p:cNvSpPr>
            <a:spLocks noGrp="1" noChangeArrowheads="1"/>
          </p:cNvSpPr>
          <p:nvPr>
            <p:ph type="title"/>
          </p:nvPr>
        </p:nvSpPr>
        <p:spPr/>
        <p:txBody>
          <a:bodyPr/>
          <a:lstStyle/>
          <a:p>
            <a:pPr eaLnBrk="1" hangingPunct="1"/>
            <a:r>
              <a:rPr lang="fr-FR" altLang="fr-FR"/>
              <a:t>Choisir son connecteur DB2</a:t>
            </a:r>
          </a:p>
        </p:txBody>
      </p:sp>
      <p:sp>
        <p:nvSpPr>
          <p:cNvPr id="22531" name="Espace réservé du contenu 2">
            <a:extLst>
              <a:ext uri="{FF2B5EF4-FFF2-40B4-BE49-F238E27FC236}">
                <a16:creationId xmlns:a16="http://schemas.microsoft.com/office/drawing/2014/main" id="{213538AE-DA5F-41BB-86A3-A24A8C6FEE8D}"/>
              </a:ext>
            </a:extLst>
          </p:cNvPr>
          <p:cNvSpPr>
            <a:spLocks noGrp="1" noChangeArrowheads="1"/>
          </p:cNvSpPr>
          <p:nvPr>
            <p:ph idx="1"/>
          </p:nvPr>
        </p:nvSpPr>
        <p:spPr/>
        <p:txBody>
          <a:bodyPr/>
          <a:lstStyle/>
          <a:p>
            <a:pPr eaLnBrk="1" hangingPunct="1"/>
            <a:r>
              <a:rPr lang="fr-FR" altLang="fr-FR"/>
              <a:t>En résumé</a:t>
            </a:r>
          </a:p>
        </p:txBody>
      </p:sp>
      <p:sp>
        <p:nvSpPr>
          <p:cNvPr id="22532" name="Espace réservé du numéro de diapositive 3">
            <a:extLst>
              <a:ext uri="{FF2B5EF4-FFF2-40B4-BE49-F238E27FC236}">
                <a16:creationId xmlns:a16="http://schemas.microsoft.com/office/drawing/2014/main" id="{10650490-C937-437B-B2BE-4DCBD5D1274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A068B329-AD11-4087-A064-5933D646F437}" type="slidenum">
              <a:rPr lang="en-US" altLang="fr-FR" sz="1000">
                <a:solidFill>
                  <a:schemeClr val="bg1"/>
                </a:solidFill>
              </a:rPr>
              <a:pPr>
                <a:buClrTx/>
                <a:buFontTx/>
                <a:buNone/>
              </a:pPr>
              <a:t>17</a:t>
            </a:fld>
            <a:endParaRPr lang="en-US" altLang="fr-FR" sz="1000">
              <a:solidFill>
                <a:schemeClr val="bg1"/>
              </a:solidFill>
            </a:endParaRPr>
          </a:p>
        </p:txBody>
      </p:sp>
      <p:sp>
        <p:nvSpPr>
          <p:cNvPr id="8" name="ZoneTexte 7">
            <a:extLst>
              <a:ext uri="{FF2B5EF4-FFF2-40B4-BE49-F238E27FC236}">
                <a16:creationId xmlns:a16="http://schemas.microsoft.com/office/drawing/2014/main" id="{CCD2CCF5-015F-4AE5-B630-8AD3B1EA2186}"/>
              </a:ext>
            </a:extLst>
          </p:cNvPr>
          <p:cNvSpPr txBox="1"/>
          <p:nvPr/>
        </p:nvSpPr>
        <p:spPr>
          <a:xfrm>
            <a:off x="381000" y="3124200"/>
            <a:ext cx="8001000" cy="3139321"/>
          </a:xfrm>
          <a:prstGeom prst="rect">
            <a:avLst/>
          </a:prstGeom>
          <a:noFill/>
        </p:spPr>
        <p:txBody>
          <a:bodyPr>
            <a:spAutoFit/>
          </a:bodyPr>
          <a:lstStyle/>
          <a:p>
            <a:pPr eaLnBrk="1" hangingPunct="1">
              <a:defRPr/>
            </a:pPr>
            <a:r>
              <a:rPr lang="fr-FR" dirty="0">
                <a:latin typeface="Arial" charset="0"/>
                <a:cs typeface="Arial" charset="0"/>
              </a:rPr>
              <a:t>L’obligation de devoir choisir entre plusieurs connecteurs selon le type de plateforme de déploiement pose la question légitime de la portabilité et de la pérennité du code développé. On peut contourner cette difficulté en s’orientant vers l’une des 2 solutions suivantes :</a:t>
            </a:r>
          </a:p>
          <a:p>
            <a:pPr marL="342900" indent="-342900" eaLnBrk="1" hangingPunct="1">
              <a:buFont typeface="+mj-lt"/>
              <a:buAutoNum type="arabicPeriod"/>
              <a:defRPr/>
            </a:pPr>
            <a:r>
              <a:rPr lang="fr-FR" dirty="0">
                <a:latin typeface="Arial" charset="0"/>
                <a:cs typeface="Arial" charset="0"/>
              </a:rPr>
              <a:t>Développer une couche d’abstraction qui encapsule la déclaration du connecteur et l’exécution du code SQL. </a:t>
            </a:r>
          </a:p>
          <a:p>
            <a:pPr marL="342900" indent="-342900" eaLnBrk="1" hangingPunct="1">
              <a:buFont typeface="+mj-lt"/>
              <a:buAutoNum type="arabicPeriod"/>
              <a:defRPr/>
            </a:pPr>
            <a:r>
              <a:rPr lang="fr-FR" dirty="0">
                <a:latin typeface="Arial" charset="0"/>
                <a:cs typeface="Arial" charset="0"/>
              </a:rPr>
              <a:t>Utiliser une couche d’abstraction existante, comme par exemple celle que propose le composant </a:t>
            </a:r>
            <a:r>
              <a:rPr lang="fr-FR" dirty="0" err="1">
                <a:latin typeface="Arial" charset="0"/>
                <a:cs typeface="Arial" charset="0"/>
              </a:rPr>
              <a:t>Zend_DB</a:t>
            </a:r>
            <a:r>
              <a:rPr lang="fr-FR" dirty="0">
                <a:latin typeface="Arial" charset="0"/>
                <a:cs typeface="Arial" charset="0"/>
              </a:rPr>
              <a:t> du Zend Framework (sur lequel nous reviendrons dans quelques minutes). </a:t>
            </a:r>
          </a:p>
          <a:p>
            <a:pPr marL="342900" indent="-342900" eaLnBrk="1" hangingPunct="1">
              <a:defRPr/>
            </a:pPr>
            <a:r>
              <a:rPr lang="fr-FR" dirty="0">
                <a:latin typeface="Arial" charset="0"/>
                <a:cs typeface="Arial" charset="0"/>
              </a:rPr>
              <a:t>Avant d’aborder ces sujets, finissons-en avec l’extension ibm_db2, en passant en revue les caractéristiques de la fonction db2_connect.</a:t>
            </a:r>
          </a:p>
        </p:txBody>
      </p:sp>
      <p:graphicFrame>
        <p:nvGraphicFramePr>
          <p:cNvPr id="9" name="Tableau 8">
            <a:extLst>
              <a:ext uri="{FF2B5EF4-FFF2-40B4-BE49-F238E27FC236}">
                <a16:creationId xmlns:a16="http://schemas.microsoft.com/office/drawing/2014/main" id="{7A78D5D8-0465-4252-8A57-8723F8E24265}"/>
              </a:ext>
            </a:extLst>
          </p:cNvPr>
          <p:cNvGraphicFramePr>
            <a:graphicFrameLocks noGrp="1"/>
          </p:cNvGraphicFramePr>
          <p:nvPr/>
        </p:nvGraphicFramePr>
        <p:xfrm>
          <a:off x="2362200" y="1219200"/>
          <a:ext cx="6096000" cy="1871663"/>
        </p:xfrm>
        <a:graphic>
          <a:graphicData uri="http://schemas.openxmlformats.org/drawingml/2006/table">
            <a:tbl>
              <a:tblPr/>
              <a:tblGrid>
                <a:gridCol w="1416000">
                  <a:extLst>
                    <a:ext uri="{9D8B030D-6E8A-4147-A177-3AD203B41FA5}">
                      <a16:colId xmlns:a16="http://schemas.microsoft.com/office/drawing/2014/main" val="20000"/>
                    </a:ext>
                  </a:extLst>
                </a:gridCol>
                <a:gridCol w="1068000">
                  <a:extLst>
                    <a:ext uri="{9D8B030D-6E8A-4147-A177-3AD203B41FA5}">
                      <a16:colId xmlns:a16="http://schemas.microsoft.com/office/drawing/2014/main" val="20001"/>
                    </a:ext>
                  </a:extLst>
                </a:gridCol>
                <a:gridCol w="984000">
                  <a:extLst>
                    <a:ext uri="{9D8B030D-6E8A-4147-A177-3AD203B41FA5}">
                      <a16:colId xmlns:a16="http://schemas.microsoft.com/office/drawing/2014/main" val="20002"/>
                    </a:ext>
                  </a:extLst>
                </a:gridCol>
                <a:gridCol w="720000">
                  <a:extLst>
                    <a:ext uri="{9D8B030D-6E8A-4147-A177-3AD203B41FA5}">
                      <a16:colId xmlns:a16="http://schemas.microsoft.com/office/drawing/2014/main" val="20003"/>
                    </a:ext>
                  </a:extLst>
                </a:gridCol>
                <a:gridCol w="1908000">
                  <a:extLst>
                    <a:ext uri="{9D8B030D-6E8A-4147-A177-3AD203B41FA5}">
                      <a16:colId xmlns:a16="http://schemas.microsoft.com/office/drawing/2014/main" val="20004"/>
                    </a:ext>
                  </a:extLst>
                </a:gridCol>
              </a:tblGrid>
              <a:tr h="287948">
                <a:tc>
                  <a:txBody>
                    <a:bodyPr/>
                    <a:lstStyle/>
                    <a:p>
                      <a:pPr algn="l" rtl="0" fontAlgn="b"/>
                      <a:r>
                        <a:rPr lang="fr-FR" sz="1000" b="1" i="0" u="none" strike="noStrike" dirty="0">
                          <a:solidFill>
                            <a:srgbClr val="000000"/>
                          </a:solidFill>
                          <a:latin typeface="Arial"/>
                        </a:rPr>
                        <a:t>Zend Server  / OS </a:t>
                      </a:r>
                    </a:p>
                  </a:txBody>
                  <a:tcPr marL="9000" marR="9000" marT="8998"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algn="l" rtl="0" fontAlgn="b"/>
                      <a:r>
                        <a:rPr lang="fr-FR" sz="1000" b="1" i="0" u="none" strike="noStrike" dirty="0">
                          <a:solidFill>
                            <a:srgbClr val="000000"/>
                          </a:solidFill>
                          <a:latin typeface="Arial"/>
                        </a:rPr>
                        <a:t>Serveur DB </a:t>
                      </a:r>
                    </a:p>
                  </a:txBody>
                  <a:tcPr marL="9000" marR="9000" marT="8998"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algn="l" rtl="0" fontAlgn="b"/>
                      <a:r>
                        <a:rPr lang="fr-FR" sz="1000" b="1" i="0" u="none" strike="noStrike">
                          <a:solidFill>
                            <a:srgbClr val="000000"/>
                          </a:solidFill>
                          <a:latin typeface="Arial"/>
                        </a:rPr>
                        <a:t>db2_connect </a:t>
                      </a:r>
                    </a:p>
                  </a:txBody>
                  <a:tcPr marL="9000" marR="9000" marT="8998"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algn="l" rtl="0" fontAlgn="b"/>
                      <a:r>
                        <a:rPr lang="fr-FR" sz="1000" b="1" i="0" u="none" strike="noStrike">
                          <a:solidFill>
                            <a:srgbClr val="000000"/>
                          </a:solidFill>
                          <a:latin typeface="Arial"/>
                        </a:rPr>
                        <a:t>PDO </a:t>
                      </a:r>
                    </a:p>
                  </a:txBody>
                  <a:tcPr marL="9000" marR="9000" marT="8998"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algn="l" rtl="0" fontAlgn="b"/>
                      <a:r>
                        <a:rPr lang="fr-FR" sz="1000" b="1" i="0" u="none" strike="noStrike">
                          <a:solidFill>
                            <a:srgbClr val="000000"/>
                          </a:solidFill>
                          <a:latin typeface="Arial"/>
                        </a:rPr>
                        <a:t>Commentaire </a:t>
                      </a:r>
                    </a:p>
                  </a:txBody>
                  <a:tcPr marL="9000" marR="9000" marT="8998"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350937">
                <a:tc>
                  <a:txBody>
                    <a:bodyPr/>
                    <a:lstStyle/>
                    <a:p>
                      <a:pPr algn="l" rtl="0" fontAlgn="b"/>
                      <a:r>
                        <a:rPr lang="fr-FR" sz="1000" b="0" i="0" u="none" strike="noStrike">
                          <a:solidFill>
                            <a:srgbClr val="000000"/>
                          </a:solidFill>
                          <a:latin typeface="Arial"/>
                        </a:rPr>
                        <a:t>Windows ou Linux </a:t>
                      </a:r>
                    </a:p>
                  </a:txBody>
                  <a:tcPr marL="9000" marR="9000" marT="8998" marB="0" anchor="b">
                    <a:lnL>
                      <a:noFill/>
                    </a:lnL>
                    <a:lnR>
                      <a:noFill/>
                    </a:lnR>
                    <a:lnT w="12700" cap="flat" cmpd="sng" algn="ctr">
                      <a:solidFill>
                        <a:srgbClr val="000000"/>
                      </a:solidFill>
                      <a:prstDash val="solid"/>
                      <a:round/>
                      <a:headEnd type="none" w="med" len="med"/>
                      <a:tailEnd type="none" w="med" len="med"/>
                    </a:lnT>
                    <a:lnB>
                      <a:noFill/>
                    </a:lnB>
                    <a:solidFill>
                      <a:srgbClr val="D8D8D8"/>
                    </a:solidFill>
                  </a:tcPr>
                </a:tc>
                <a:tc>
                  <a:txBody>
                    <a:bodyPr/>
                    <a:lstStyle/>
                    <a:p>
                      <a:pPr algn="l" rtl="0" fontAlgn="b"/>
                      <a:r>
                        <a:rPr lang="fr-FR" sz="1000" b="0" i="0" u="none" strike="noStrike">
                          <a:solidFill>
                            <a:srgbClr val="000000"/>
                          </a:solidFill>
                          <a:latin typeface="Arial"/>
                        </a:rPr>
                        <a:t>DB2 Express C </a:t>
                      </a:r>
                    </a:p>
                  </a:txBody>
                  <a:tcPr marL="9000" marR="9000" marT="8998" marB="0" anchor="b">
                    <a:lnL>
                      <a:noFill/>
                    </a:lnL>
                    <a:lnR>
                      <a:noFill/>
                    </a:lnR>
                    <a:lnT w="12700" cap="flat" cmpd="sng" algn="ctr">
                      <a:solidFill>
                        <a:srgbClr val="000000"/>
                      </a:solidFill>
                      <a:prstDash val="solid"/>
                      <a:round/>
                      <a:headEnd type="none" w="med" len="med"/>
                      <a:tailEnd type="none" w="med" len="med"/>
                    </a:lnT>
                    <a:lnB>
                      <a:noFill/>
                    </a:lnB>
                    <a:solidFill>
                      <a:srgbClr val="D8D8D8"/>
                    </a:solidFill>
                  </a:tcPr>
                </a:tc>
                <a:tc>
                  <a:txBody>
                    <a:bodyPr/>
                    <a:lstStyle/>
                    <a:p>
                      <a:pPr algn="l" rtl="0" fontAlgn="b"/>
                      <a:r>
                        <a:rPr lang="fr-FR" sz="1000" b="0" i="0" u="none" strike="noStrike">
                          <a:solidFill>
                            <a:srgbClr val="000000"/>
                          </a:solidFill>
                          <a:latin typeface="Arial"/>
                        </a:rPr>
                        <a:t>Oui </a:t>
                      </a:r>
                    </a:p>
                  </a:txBody>
                  <a:tcPr marL="9000" marR="9000" marT="8998" marB="0" anchor="b">
                    <a:lnL>
                      <a:noFill/>
                    </a:lnL>
                    <a:lnR>
                      <a:noFill/>
                    </a:lnR>
                    <a:lnT w="12700" cap="flat" cmpd="sng" algn="ctr">
                      <a:solidFill>
                        <a:srgbClr val="000000"/>
                      </a:solidFill>
                      <a:prstDash val="solid"/>
                      <a:round/>
                      <a:headEnd type="none" w="med" len="med"/>
                      <a:tailEnd type="none" w="med" len="med"/>
                    </a:lnT>
                    <a:lnB>
                      <a:noFill/>
                    </a:lnB>
                    <a:solidFill>
                      <a:srgbClr val="D8D8D8"/>
                    </a:solidFill>
                  </a:tcPr>
                </a:tc>
                <a:tc>
                  <a:txBody>
                    <a:bodyPr/>
                    <a:lstStyle/>
                    <a:p>
                      <a:pPr algn="l" rtl="0" fontAlgn="b"/>
                      <a:r>
                        <a:rPr lang="fr-FR" sz="1000" b="0" i="0" u="none" strike="noStrike">
                          <a:solidFill>
                            <a:srgbClr val="000000"/>
                          </a:solidFill>
                          <a:latin typeface="Arial"/>
                        </a:rPr>
                        <a:t>Oui </a:t>
                      </a:r>
                    </a:p>
                  </a:txBody>
                  <a:tcPr marL="9000" marR="9000" marT="8998" marB="0" anchor="b">
                    <a:lnL>
                      <a:noFill/>
                    </a:lnL>
                    <a:lnR>
                      <a:noFill/>
                    </a:lnR>
                    <a:lnT w="12700" cap="flat" cmpd="sng" algn="ctr">
                      <a:solidFill>
                        <a:srgbClr val="000000"/>
                      </a:solidFill>
                      <a:prstDash val="solid"/>
                      <a:round/>
                      <a:headEnd type="none" w="med" len="med"/>
                      <a:tailEnd type="none" w="med" len="med"/>
                    </a:lnT>
                    <a:lnB>
                      <a:noFill/>
                    </a:lnB>
                    <a:solidFill>
                      <a:srgbClr val="D8D8D8"/>
                    </a:solidFill>
                  </a:tcPr>
                </a:tc>
                <a:tc>
                  <a:txBody>
                    <a:bodyPr/>
                    <a:lstStyle/>
                    <a:p>
                      <a:pPr algn="l" rtl="0" fontAlgn="b"/>
                      <a:r>
                        <a:rPr lang="fr-FR" sz="1000" b="0" i="0" u="none" strike="noStrike">
                          <a:solidFill>
                            <a:srgbClr val="000000"/>
                          </a:solidFill>
                          <a:latin typeface="Arial"/>
                        </a:rPr>
                        <a:t>PDO avec IBM DB2 ODBC DRIVER </a:t>
                      </a:r>
                    </a:p>
                  </a:txBody>
                  <a:tcPr marL="9000" marR="9000" marT="8998" marB="0" anchor="b">
                    <a:lnL>
                      <a:noFill/>
                    </a:lnL>
                    <a:lnR>
                      <a:noFill/>
                    </a:lnR>
                    <a:lnT w="12700" cap="flat" cmpd="sng" algn="ctr">
                      <a:solidFill>
                        <a:srgbClr val="000000"/>
                      </a:solidFill>
                      <a:prstDash val="solid"/>
                      <a:round/>
                      <a:headEnd type="none" w="med" len="med"/>
                      <a:tailEnd type="none" w="med" len="med"/>
                    </a:lnT>
                    <a:lnB>
                      <a:noFill/>
                    </a:lnB>
                    <a:solidFill>
                      <a:srgbClr val="D8D8D8"/>
                    </a:solidFill>
                  </a:tcPr>
                </a:tc>
                <a:extLst>
                  <a:ext uri="{0D108BD9-81ED-4DB2-BD59-A6C34878D82A}">
                    <a16:rowId xmlns:a16="http://schemas.microsoft.com/office/drawing/2014/main" val="10001"/>
                  </a:ext>
                </a:extLst>
              </a:tr>
              <a:tr h="350937">
                <a:tc>
                  <a:txBody>
                    <a:bodyPr/>
                    <a:lstStyle/>
                    <a:p>
                      <a:pPr algn="l" rtl="0" fontAlgn="b"/>
                      <a:r>
                        <a:rPr lang="fr-FR" sz="1000" b="0" i="0" u="none" strike="noStrike" dirty="0">
                          <a:solidFill>
                            <a:srgbClr val="000000"/>
                          </a:solidFill>
                          <a:latin typeface="Arial"/>
                        </a:rPr>
                        <a:t>Windows ou Linux </a:t>
                      </a:r>
                    </a:p>
                  </a:txBody>
                  <a:tcPr marL="9000" marR="9000" marT="8998" marB="0" anchor="b">
                    <a:lnL>
                      <a:noFill/>
                    </a:lnL>
                    <a:lnR>
                      <a:noFill/>
                    </a:lnR>
                    <a:lnT>
                      <a:noFill/>
                    </a:lnT>
                    <a:lnB>
                      <a:noFill/>
                    </a:lnB>
                  </a:tcPr>
                </a:tc>
                <a:tc>
                  <a:txBody>
                    <a:bodyPr/>
                    <a:lstStyle/>
                    <a:p>
                      <a:pPr algn="l" rtl="0" fontAlgn="b"/>
                      <a:r>
                        <a:rPr lang="fr-FR" sz="1000" b="0" i="0" u="none" strike="noStrike" dirty="0">
                          <a:solidFill>
                            <a:srgbClr val="000000"/>
                          </a:solidFill>
                          <a:latin typeface="Arial"/>
                        </a:rPr>
                        <a:t>DB2 for IBM i </a:t>
                      </a:r>
                    </a:p>
                  </a:txBody>
                  <a:tcPr marL="9000" marR="9000" marT="8998" marB="0" anchor="b">
                    <a:lnL>
                      <a:noFill/>
                    </a:lnL>
                    <a:lnR>
                      <a:noFill/>
                    </a:lnR>
                    <a:lnT>
                      <a:noFill/>
                    </a:lnT>
                    <a:lnB>
                      <a:noFill/>
                    </a:lnB>
                  </a:tcPr>
                </a:tc>
                <a:tc>
                  <a:txBody>
                    <a:bodyPr/>
                    <a:lstStyle/>
                    <a:p>
                      <a:pPr algn="l" rtl="0" fontAlgn="b"/>
                      <a:r>
                        <a:rPr lang="fr-FR" sz="1000" b="0" i="0" u="none" strike="noStrike" dirty="0">
                          <a:solidFill>
                            <a:srgbClr val="000000"/>
                          </a:solidFill>
                          <a:latin typeface="Arial"/>
                        </a:rPr>
                        <a:t>Non </a:t>
                      </a:r>
                    </a:p>
                  </a:txBody>
                  <a:tcPr marL="9000" marR="9000" marT="8998" marB="0" anchor="b">
                    <a:lnL>
                      <a:noFill/>
                    </a:lnL>
                    <a:lnR>
                      <a:noFill/>
                    </a:lnR>
                    <a:lnT>
                      <a:noFill/>
                    </a:lnT>
                    <a:lnB>
                      <a:noFill/>
                    </a:lnB>
                  </a:tcPr>
                </a:tc>
                <a:tc>
                  <a:txBody>
                    <a:bodyPr/>
                    <a:lstStyle/>
                    <a:p>
                      <a:pPr algn="l" rtl="0" fontAlgn="b"/>
                      <a:r>
                        <a:rPr lang="fr-FR" sz="1000" b="0" i="0" u="none" strike="noStrike" dirty="0">
                          <a:solidFill>
                            <a:srgbClr val="000000"/>
                          </a:solidFill>
                          <a:latin typeface="Arial"/>
                        </a:rPr>
                        <a:t>Oui </a:t>
                      </a:r>
                    </a:p>
                  </a:txBody>
                  <a:tcPr marL="9000" marR="9000" marT="8998" marB="0" anchor="b">
                    <a:lnL>
                      <a:noFill/>
                    </a:lnL>
                    <a:lnR>
                      <a:noFill/>
                    </a:lnR>
                    <a:lnT>
                      <a:noFill/>
                    </a:lnT>
                    <a:lnB>
                      <a:noFill/>
                    </a:lnB>
                  </a:tcPr>
                </a:tc>
                <a:tc>
                  <a:txBody>
                    <a:bodyPr/>
                    <a:lstStyle/>
                    <a:p>
                      <a:pPr algn="l" rtl="0" fontAlgn="b"/>
                      <a:r>
                        <a:rPr lang="en-US" sz="1000" b="0" i="0" u="none" strike="noStrike" dirty="0">
                          <a:solidFill>
                            <a:srgbClr val="000000"/>
                          </a:solidFill>
                          <a:latin typeface="Arial"/>
                        </a:rPr>
                        <a:t>PDO avec ISERIES  ACCESS ODBC DRIVER </a:t>
                      </a:r>
                    </a:p>
                  </a:txBody>
                  <a:tcPr marL="9000" marR="9000" marT="8998" marB="0" anchor="b">
                    <a:lnL>
                      <a:noFill/>
                    </a:lnL>
                    <a:lnR>
                      <a:noFill/>
                    </a:lnR>
                    <a:lnT>
                      <a:noFill/>
                    </a:lnT>
                    <a:lnB>
                      <a:noFill/>
                    </a:lnB>
                  </a:tcPr>
                </a:tc>
                <a:extLst>
                  <a:ext uri="{0D108BD9-81ED-4DB2-BD59-A6C34878D82A}">
                    <a16:rowId xmlns:a16="http://schemas.microsoft.com/office/drawing/2014/main" val="10002"/>
                  </a:ext>
                </a:extLst>
              </a:tr>
              <a:tr h="350937">
                <a:tc>
                  <a:txBody>
                    <a:bodyPr/>
                    <a:lstStyle/>
                    <a:p>
                      <a:pPr algn="l" rtl="0" fontAlgn="b"/>
                      <a:r>
                        <a:rPr lang="fr-FR" sz="1000" b="0" i="0" u="none" strike="noStrike" dirty="0">
                          <a:solidFill>
                            <a:srgbClr val="000000"/>
                          </a:solidFill>
                          <a:latin typeface="Arial"/>
                        </a:rPr>
                        <a:t>IBM i </a:t>
                      </a:r>
                    </a:p>
                  </a:txBody>
                  <a:tcPr marL="9000" marR="9000" marT="8998" marB="0" anchor="b">
                    <a:lnL>
                      <a:noFill/>
                    </a:lnL>
                    <a:lnR>
                      <a:noFill/>
                    </a:lnR>
                    <a:lnT>
                      <a:noFill/>
                    </a:lnT>
                    <a:lnB>
                      <a:noFill/>
                    </a:lnB>
                    <a:solidFill>
                      <a:srgbClr val="D8D8D8"/>
                    </a:solidFill>
                  </a:tcPr>
                </a:tc>
                <a:tc>
                  <a:txBody>
                    <a:bodyPr/>
                    <a:lstStyle/>
                    <a:p>
                      <a:pPr algn="l" rtl="0" fontAlgn="b"/>
                      <a:r>
                        <a:rPr lang="fr-FR" sz="1000" b="0" i="0" u="none" strike="noStrike" dirty="0">
                          <a:solidFill>
                            <a:srgbClr val="000000"/>
                          </a:solidFill>
                          <a:latin typeface="Arial"/>
                        </a:rPr>
                        <a:t>DB2 for IBM i </a:t>
                      </a:r>
                    </a:p>
                  </a:txBody>
                  <a:tcPr marL="9000" marR="9000" marT="8998" marB="0" anchor="b">
                    <a:lnL>
                      <a:noFill/>
                    </a:lnL>
                    <a:lnR>
                      <a:noFill/>
                    </a:lnR>
                    <a:lnT>
                      <a:noFill/>
                    </a:lnT>
                    <a:lnB>
                      <a:noFill/>
                    </a:lnB>
                    <a:solidFill>
                      <a:srgbClr val="D8D8D8"/>
                    </a:solidFill>
                  </a:tcPr>
                </a:tc>
                <a:tc>
                  <a:txBody>
                    <a:bodyPr/>
                    <a:lstStyle/>
                    <a:p>
                      <a:pPr algn="l" rtl="0" fontAlgn="b"/>
                      <a:r>
                        <a:rPr lang="fr-FR" sz="1000" b="0" i="0" u="none" strike="noStrike" dirty="0">
                          <a:solidFill>
                            <a:srgbClr val="000000"/>
                          </a:solidFill>
                          <a:latin typeface="Arial"/>
                        </a:rPr>
                        <a:t>Oui </a:t>
                      </a:r>
                    </a:p>
                  </a:txBody>
                  <a:tcPr marL="9000" marR="9000" marT="8998" marB="0" anchor="b">
                    <a:lnL>
                      <a:noFill/>
                    </a:lnL>
                    <a:lnR>
                      <a:noFill/>
                    </a:lnR>
                    <a:lnT>
                      <a:noFill/>
                    </a:lnT>
                    <a:lnB>
                      <a:noFill/>
                    </a:lnB>
                    <a:solidFill>
                      <a:srgbClr val="D8D8D8"/>
                    </a:solidFill>
                  </a:tcPr>
                </a:tc>
                <a:tc>
                  <a:txBody>
                    <a:bodyPr/>
                    <a:lstStyle/>
                    <a:p>
                      <a:pPr algn="l" rtl="0" fontAlgn="b"/>
                      <a:r>
                        <a:rPr lang="fr-FR" sz="1000" b="0" i="0" u="none" strike="noStrike" dirty="0">
                          <a:solidFill>
                            <a:srgbClr val="000000"/>
                          </a:solidFill>
                          <a:latin typeface="Arial"/>
                        </a:rPr>
                        <a:t>Non </a:t>
                      </a:r>
                    </a:p>
                  </a:txBody>
                  <a:tcPr marL="9000" marR="9000" marT="8998" marB="0" anchor="b">
                    <a:lnL>
                      <a:noFill/>
                    </a:lnL>
                    <a:lnR>
                      <a:noFill/>
                    </a:lnR>
                    <a:lnT>
                      <a:noFill/>
                    </a:lnT>
                    <a:lnB>
                      <a:noFill/>
                    </a:lnB>
                    <a:solidFill>
                      <a:srgbClr val="D8D8D8"/>
                    </a:solidFill>
                  </a:tcPr>
                </a:tc>
                <a:tc>
                  <a:txBody>
                    <a:bodyPr/>
                    <a:lstStyle/>
                    <a:p>
                      <a:pPr algn="l" rtl="0" fontAlgn="b"/>
                      <a:r>
                        <a:rPr lang="fr-FR" sz="1000" b="0" i="0" u="none" strike="noStrike" dirty="0">
                          <a:solidFill>
                            <a:srgbClr val="000000"/>
                          </a:solidFill>
                          <a:latin typeface="Arial"/>
                        </a:rPr>
                        <a:t>PDO possible mais non recommandé  pour l’instant  </a:t>
                      </a:r>
                    </a:p>
                  </a:txBody>
                  <a:tcPr marL="9000" marR="9000" marT="8998" marB="0" anchor="b">
                    <a:lnL>
                      <a:noFill/>
                    </a:lnL>
                    <a:lnR>
                      <a:noFill/>
                    </a:lnR>
                    <a:lnT>
                      <a:noFill/>
                    </a:lnT>
                    <a:lnB>
                      <a:noFill/>
                    </a:lnB>
                    <a:solidFill>
                      <a:srgbClr val="D8D8D8"/>
                    </a:solidFill>
                  </a:tcPr>
                </a:tc>
                <a:extLst>
                  <a:ext uri="{0D108BD9-81ED-4DB2-BD59-A6C34878D82A}">
                    <a16:rowId xmlns:a16="http://schemas.microsoft.com/office/drawing/2014/main" val="10003"/>
                  </a:ext>
                </a:extLst>
              </a:tr>
              <a:tr h="530904">
                <a:tc>
                  <a:txBody>
                    <a:bodyPr/>
                    <a:lstStyle/>
                    <a:p>
                      <a:pPr algn="l" rtl="0" fontAlgn="b"/>
                      <a:r>
                        <a:rPr lang="fr-FR" sz="1000" b="0" i="0" u="none" strike="noStrike" dirty="0" err="1">
                          <a:solidFill>
                            <a:srgbClr val="000000"/>
                          </a:solidFill>
                          <a:latin typeface="Arial"/>
                        </a:rPr>
                        <a:t>IBMi</a:t>
                      </a:r>
                      <a:r>
                        <a:rPr lang="fr-FR" sz="1000" b="0" i="0" u="none" strike="noStrike" dirty="0">
                          <a:solidFill>
                            <a:srgbClr val="000000"/>
                          </a:solidFill>
                          <a:latin typeface="Arial"/>
                        </a:rPr>
                        <a:t>, Windows, Linux</a:t>
                      </a:r>
                    </a:p>
                  </a:txBody>
                  <a:tcPr marL="9000" marR="9000" marT="899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b"/>
                      <a:r>
                        <a:rPr lang="fr-FR" sz="1000" b="0" i="0" u="none" strike="noStrike" dirty="0">
                          <a:solidFill>
                            <a:srgbClr val="000000"/>
                          </a:solidFill>
                          <a:latin typeface="Arial"/>
                        </a:rPr>
                        <a:t>Toute</a:t>
                      </a:r>
                      <a:r>
                        <a:rPr lang="fr-FR" sz="1000" b="0" i="0" u="none" strike="noStrike" baseline="0" dirty="0">
                          <a:solidFill>
                            <a:srgbClr val="000000"/>
                          </a:solidFill>
                          <a:latin typeface="Arial"/>
                        </a:rPr>
                        <a:t> base autre que DB2 (MySQL, </a:t>
                      </a:r>
                      <a:r>
                        <a:rPr lang="fr-FR" sz="1000" b="0" i="0" u="none" strike="noStrike" baseline="0" dirty="0" err="1">
                          <a:solidFill>
                            <a:srgbClr val="000000"/>
                          </a:solidFill>
                          <a:latin typeface="Arial"/>
                        </a:rPr>
                        <a:t>etc</a:t>
                      </a:r>
                      <a:r>
                        <a:rPr lang="fr-FR" sz="1000" b="0" i="0" u="none" strike="noStrike" dirty="0">
                          <a:solidFill>
                            <a:srgbClr val="000000"/>
                          </a:solidFill>
                          <a:latin typeface="Arial"/>
                        </a:rPr>
                        <a:t>…)</a:t>
                      </a:r>
                    </a:p>
                  </a:txBody>
                  <a:tcPr marL="9000" marR="9000" marT="899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b"/>
                      <a:r>
                        <a:rPr lang="fr-FR" sz="1000" b="0" i="0" u="none" strike="noStrike" dirty="0">
                          <a:solidFill>
                            <a:srgbClr val="000000"/>
                          </a:solidFill>
                          <a:latin typeface="Arial"/>
                        </a:rPr>
                        <a:t>Non </a:t>
                      </a:r>
                    </a:p>
                  </a:txBody>
                  <a:tcPr marL="9000" marR="9000" marT="899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b"/>
                      <a:r>
                        <a:rPr lang="fr-FR" sz="1000" b="0" i="0" u="none" strike="noStrike">
                          <a:solidFill>
                            <a:srgbClr val="000000"/>
                          </a:solidFill>
                          <a:latin typeface="Arial"/>
                        </a:rPr>
                        <a:t>Oui </a:t>
                      </a:r>
                    </a:p>
                  </a:txBody>
                  <a:tcPr marL="9000" marR="9000" marT="8998"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b"/>
                      <a:r>
                        <a:rPr lang="fr-FR" sz="1000" b="0" i="0" u="none" strike="noStrike" dirty="0">
                          <a:solidFill>
                            <a:srgbClr val="000000"/>
                          </a:solidFill>
                          <a:latin typeface="Arial"/>
                        </a:rPr>
                        <a:t>PDO couplé avec l'extension spécifique à chaque base de données</a:t>
                      </a:r>
                    </a:p>
                  </a:txBody>
                  <a:tcPr marL="9000" marR="9000" marT="8998"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DC90D77-F80E-4658-AC80-CA89A87F2886}"/>
              </a:ext>
            </a:extLst>
          </p:cNvPr>
          <p:cNvSpPr>
            <a:spLocks noGrp="1"/>
          </p:cNvSpPr>
          <p:nvPr>
            <p:ph type="title"/>
          </p:nvPr>
        </p:nvSpPr>
        <p:spPr/>
        <p:txBody>
          <a:bodyPr/>
          <a:lstStyle/>
          <a:p>
            <a:pPr>
              <a:defRPr/>
            </a:pPr>
            <a:r>
              <a:rPr lang="fr-FR" dirty="0"/>
              <a:t>Caractéristiques et exemples</a:t>
            </a:r>
          </a:p>
        </p:txBody>
      </p:sp>
      <p:sp>
        <p:nvSpPr>
          <p:cNvPr id="23555" name="Espace réservé du texte 5">
            <a:extLst>
              <a:ext uri="{FF2B5EF4-FFF2-40B4-BE49-F238E27FC236}">
                <a16:creationId xmlns:a16="http://schemas.microsoft.com/office/drawing/2014/main" id="{D00A94C3-93DE-416E-BEF1-ACAB092129A8}"/>
              </a:ext>
            </a:extLst>
          </p:cNvPr>
          <p:cNvSpPr>
            <a:spLocks noGrp="1" noChangeArrowheads="1"/>
          </p:cNvSpPr>
          <p:nvPr>
            <p:ph type="body" idx="1"/>
          </p:nvPr>
        </p:nvSpPr>
        <p:spPr/>
        <p:txBody>
          <a:bodyPr/>
          <a:lstStyle/>
          <a:p>
            <a:r>
              <a:rPr lang="fr-FR" altLang="fr-FR" sz="5400"/>
              <a:t>db2_connect()</a:t>
            </a:r>
          </a:p>
        </p:txBody>
      </p:sp>
      <p:sp>
        <p:nvSpPr>
          <p:cNvPr id="23556" name="Espace réservé du numéro de diapositive 3">
            <a:extLst>
              <a:ext uri="{FF2B5EF4-FFF2-40B4-BE49-F238E27FC236}">
                <a16:creationId xmlns:a16="http://schemas.microsoft.com/office/drawing/2014/main" id="{9CFD8E5D-103F-4E38-BCEB-AF303CCB986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48159EF2-A821-45D8-8B07-9F68FF6F1D83}" type="slidenum">
              <a:rPr lang="en-US" altLang="fr-FR" sz="1000">
                <a:solidFill>
                  <a:schemeClr val="bg1"/>
                </a:solidFill>
              </a:rPr>
              <a:pPr>
                <a:buClrTx/>
                <a:buFontTx/>
                <a:buNone/>
              </a:pPr>
              <a:t>18</a:t>
            </a:fld>
            <a:endParaRPr lang="en-US" altLang="fr-FR" sz="100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re 1">
            <a:extLst>
              <a:ext uri="{FF2B5EF4-FFF2-40B4-BE49-F238E27FC236}">
                <a16:creationId xmlns:a16="http://schemas.microsoft.com/office/drawing/2014/main" id="{79A0FB04-325A-40D2-9D5C-E723FA2B980A}"/>
              </a:ext>
            </a:extLst>
          </p:cNvPr>
          <p:cNvSpPr>
            <a:spLocks noGrp="1" noChangeArrowheads="1"/>
          </p:cNvSpPr>
          <p:nvPr>
            <p:ph type="title"/>
          </p:nvPr>
        </p:nvSpPr>
        <p:spPr/>
        <p:txBody>
          <a:bodyPr/>
          <a:lstStyle/>
          <a:p>
            <a:r>
              <a:rPr lang="fr-FR" altLang="fr-FR"/>
              <a:t>db2_connect()</a:t>
            </a:r>
          </a:p>
        </p:txBody>
      </p:sp>
      <p:sp>
        <p:nvSpPr>
          <p:cNvPr id="24579" name="Espace réservé du contenu 2">
            <a:extLst>
              <a:ext uri="{FF2B5EF4-FFF2-40B4-BE49-F238E27FC236}">
                <a16:creationId xmlns:a16="http://schemas.microsoft.com/office/drawing/2014/main" id="{985DBF27-8EDE-48F9-ADE4-462AA24F0F9C}"/>
              </a:ext>
            </a:extLst>
          </p:cNvPr>
          <p:cNvSpPr>
            <a:spLocks noGrp="1" noChangeArrowheads="1"/>
          </p:cNvSpPr>
          <p:nvPr>
            <p:ph idx="1"/>
          </p:nvPr>
        </p:nvSpPr>
        <p:spPr/>
        <p:txBody>
          <a:bodyPr/>
          <a:lstStyle/>
          <a:p>
            <a:r>
              <a:rPr lang="en-US" altLang="fr-FR" sz="1800"/>
              <a:t>db2_connect() est une fonction PHP qui est liée à l’extension ibm_db2. Elle a pour effet de créer une variable de type “ressource” qui va permettre à l’interpréteur PHP de “dialoguer” avec la base de données</a:t>
            </a:r>
          </a:p>
          <a:p>
            <a:r>
              <a:rPr lang="en-US" altLang="fr-FR" sz="1800"/>
              <a:t>Cette fonction reçoit 4 paramètres, les 3 premiers sont de type “string” et sont obligatoires, le 4ème est de type “array” et est optionnel :</a:t>
            </a:r>
          </a:p>
          <a:p>
            <a:pPr>
              <a:buFont typeface="Wingdings" panose="05000000000000000000" pitchFamily="2" charset="2"/>
              <a:buNone/>
            </a:pPr>
            <a:r>
              <a:rPr lang="fr-FR" altLang="fr-FR" sz="1400"/>
              <a:t>		resource </a:t>
            </a:r>
            <a:r>
              <a:rPr lang="fr-FR" altLang="fr-FR" sz="1400">
                <a:solidFill>
                  <a:srgbClr val="000099"/>
                </a:solidFill>
              </a:rPr>
              <a:t>db2_connect</a:t>
            </a:r>
            <a:r>
              <a:rPr lang="fr-FR" altLang="fr-FR" sz="1400"/>
              <a:t> (</a:t>
            </a:r>
          </a:p>
          <a:p>
            <a:pPr>
              <a:buFont typeface="Wingdings" panose="05000000000000000000" pitchFamily="2" charset="2"/>
              <a:buNone/>
            </a:pPr>
            <a:r>
              <a:rPr lang="fr-FR" altLang="fr-FR" sz="1400"/>
              <a:t>			string $database,</a:t>
            </a:r>
          </a:p>
          <a:p>
            <a:pPr>
              <a:buFont typeface="Wingdings" panose="05000000000000000000" pitchFamily="2" charset="2"/>
              <a:buNone/>
            </a:pPr>
            <a:r>
              <a:rPr lang="fr-FR" altLang="fr-FR" sz="1400"/>
              <a:t>			string $username,</a:t>
            </a:r>
          </a:p>
          <a:p>
            <a:pPr>
              <a:buFont typeface="Wingdings" panose="05000000000000000000" pitchFamily="2" charset="2"/>
              <a:buNone/>
            </a:pPr>
            <a:r>
              <a:rPr lang="fr-FR" altLang="fr-FR" sz="1400"/>
              <a:t>			string $password</a:t>
            </a:r>
          </a:p>
          <a:p>
            <a:pPr>
              <a:buFont typeface="Wingdings" panose="05000000000000000000" pitchFamily="2" charset="2"/>
              <a:buNone/>
            </a:pPr>
            <a:r>
              <a:rPr lang="fr-FR" altLang="fr-FR" sz="1400"/>
              <a:t>			[, array $options ])</a:t>
            </a:r>
          </a:p>
          <a:p>
            <a:r>
              <a:rPr lang="fr-FR" altLang="fr-FR" sz="1800"/>
              <a:t>db2_pconnect() offre un fonctionnement similaire, mais elle ouvre une connexion persistante (nous y reviendrons dans un instant).</a:t>
            </a:r>
          </a:p>
        </p:txBody>
      </p:sp>
      <p:sp>
        <p:nvSpPr>
          <p:cNvPr id="24580" name="Espace réservé du numéro de diapositive 3">
            <a:extLst>
              <a:ext uri="{FF2B5EF4-FFF2-40B4-BE49-F238E27FC236}">
                <a16:creationId xmlns:a16="http://schemas.microsoft.com/office/drawing/2014/main" id="{D2C430D0-10B8-40E5-99BA-B1D2365AE98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455A34EB-350A-45EB-8BF0-660C162316EC}" type="slidenum">
              <a:rPr lang="en-US" altLang="fr-FR" sz="1000">
                <a:solidFill>
                  <a:schemeClr val="bg1"/>
                </a:solidFill>
              </a:rPr>
              <a:pPr>
                <a:buClrTx/>
                <a:buFontTx/>
                <a:buNone/>
              </a:pPr>
              <a:t>19</a:t>
            </a:fld>
            <a:endParaRPr lang="en-US" altLang="fr-FR" sz="1000">
              <a:solidFill>
                <a:schemeClr val="bg1"/>
              </a:solidFill>
            </a:endParaRPr>
          </a:p>
        </p:txBody>
      </p:sp>
      <p:sp>
        <p:nvSpPr>
          <p:cNvPr id="24581" name="ZoneTexte 4">
            <a:extLst>
              <a:ext uri="{FF2B5EF4-FFF2-40B4-BE49-F238E27FC236}">
                <a16:creationId xmlns:a16="http://schemas.microsoft.com/office/drawing/2014/main" id="{52733693-A76B-4FE3-BF38-907DB354F6F3}"/>
              </a:ext>
            </a:extLst>
          </p:cNvPr>
          <p:cNvSpPr txBox="1">
            <a:spLocks noChangeArrowheads="1"/>
          </p:cNvSpPr>
          <p:nvPr/>
        </p:nvSpPr>
        <p:spPr bwMode="auto">
          <a:xfrm>
            <a:off x="457200" y="5410200"/>
            <a:ext cx="8153400" cy="92392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fr-FR" altLang="fr-FR" sz="1800"/>
              <a:t>Le site YoungiProfessionals.com fournit des analyses intéressantes sur les performances et possibilités des différents connecteurs DB2 disponibles :</a:t>
            </a:r>
          </a:p>
          <a:p>
            <a:pPr eaLnBrk="1" hangingPunct="1">
              <a:spcBef>
                <a:spcPct val="0"/>
              </a:spcBef>
              <a:buClrTx/>
              <a:buFontTx/>
              <a:buNone/>
            </a:pPr>
            <a:r>
              <a:rPr lang="fr-FR" altLang="fr-FR" sz="1800">
                <a:hlinkClick r:id="rId2"/>
              </a:rPr>
              <a:t>http://www.youngiprofessionals.com/wiki/index.php/PHP/DB2</a:t>
            </a:r>
            <a:r>
              <a:rPr lang="fr-FR" altLang="fr-FR" sz="180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7B1B2DE4-B344-48BA-98D0-C999F5315DEF}"/>
              </a:ext>
            </a:extLst>
          </p:cNvPr>
          <p:cNvSpPr>
            <a:spLocks noGrp="1" noChangeArrowheads="1"/>
          </p:cNvSpPr>
          <p:nvPr>
            <p:ph type="title"/>
          </p:nvPr>
        </p:nvSpPr>
        <p:spPr/>
        <p:txBody>
          <a:bodyPr/>
          <a:lstStyle/>
          <a:p>
            <a:r>
              <a:rPr lang="it-IT" altLang="fr-FR" b="1">
                <a:solidFill>
                  <a:schemeClr val="tx1"/>
                </a:solidFill>
              </a:rPr>
              <a:t>DB2 et PHP - Bonnes pratiques sous IBM i</a:t>
            </a:r>
            <a:endParaRPr lang="fr-FR" altLang="fr-FR"/>
          </a:p>
        </p:txBody>
      </p:sp>
      <p:sp>
        <p:nvSpPr>
          <p:cNvPr id="7171" name="Espace réservé du contenu 2">
            <a:extLst>
              <a:ext uri="{FF2B5EF4-FFF2-40B4-BE49-F238E27FC236}">
                <a16:creationId xmlns:a16="http://schemas.microsoft.com/office/drawing/2014/main" id="{A5A9241B-CD38-4786-A122-3BE68EF71663}"/>
              </a:ext>
            </a:extLst>
          </p:cNvPr>
          <p:cNvSpPr>
            <a:spLocks noGrp="1" noChangeArrowheads="1"/>
          </p:cNvSpPr>
          <p:nvPr>
            <p:ph idx="1"/>
          </p:nvPr>
        </p:nvSpPr>
        <p:spPr/>
        <p:txBody>
          <a:bodyPr/>
          <a:lstStyle/>
          <a:p>
            <a:r>
              <a:rPr lang="fr-FR" altLang="fr-FR" sz="2000" dirty="0"/>
              <a:t>Intervenant : Grégory JARRIGE</a:t>
            </a:r>
          </a:p>
          <a:p>
            <a:r>
              <a:rPr lang="fr-FR" altLang="fr-FR" sz="2000" dirty="0"/>
              <a:t>Expert PHP 5 certifié par Zend en février 2010</a:t>
            </a:r>
          </a:p>
          <a:p>
            <a:r>
              <a:rPr lang="fr-FR" altLang="fr-FR" sz="2000" dirty="0"/>
              <a:t>Début 2022, totalise plus de 30 ans d’expérience dans le développement d’applications de gestion sur plateforme IBM i (langages RPG et SQLRPGLE, AGL Adelia, DB2 SQL-PSM, PHP, Node.js).</a:t>
            </a:r>
          </a:p>
          <a:p>
            <a:r>
              <a:rPr lang="fr-FR" altLang="fr-FR" sz="2000" dirty="0"/>
              <a:t>Intervient régulièrement sur des problématiques de performances SQL et d’urbanisation de systèmes d’informations en environnement IBM i.</a:t>
            </a:r>
          </a:p>
          <a:p>
            <a:r>
              <a:rPr lang="fr-FR" altLang="fr-FR" sz="2000" dirty="0"/>
              <a:t>A été régulièrement formateur pour IBM et Zend, pour le cours PHP dédié aux développeurs IBM i, et pour le cours Zend Server</a:t>
            </a:r>
          </a:p>
          <a:p>
            <a:r>
              <a:rPr lang="fr-FR" altLang="fr-FR" sz="2000" dirty="0"/>
              <a:t>A publié de nombreux article sur le site </a:t>
            </a:r>
            <a:r>
              <a:rPr lang="fr-FR" altLang="fr-FR" sz="2000" dirty="0">
                <a:hlinkClick r:id="rId2"/>
              </a:rPr>
              <a:t>www.foothing.net</a:t>
            </a:r>
            <a:r>
              <a:rPr lang="fr-FR" altLang="fr-FR" sz="2000" dirty="0"/>
              <a:t> (ex. XDocs400)  autour de SQL DB2, RPG et PHP.</a:t>
            </a:r>
          </a:p>
          <a:p>
            <a:endParaRPr lang="fr-FR" altLang="fr-FR" dirty="0"/>
          </a:p>
        </p:txBody>
      </p:sp>
      <p:sp>
        <p:nvSpPr>
          <p:cNvPr id="7172" name="Espace réservé du numéro de diapositive 3">
            <a:extLst>
              <a:ext uri="{FF2B5EF4-FFF2-40B4-BE49-F238E27FC236}">
                <a16:creationId xmlns:a16="http://schemas.microsoft.com/office/drawing/2014/main" id="{5CFFED9B-8615-4AF7-B7FA-2CA1D7788F5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B81B794E-6AC6-4D0D-ABD7-68B37A241D08}" type="slidenum">
              <a:rPr lang="en-US" altLang="fr-FR" sz="1000">
                <a:solidFill>
                  <a:schemeClr val="bg1"/>
                </a:solidFill>
              </a:rPr>
              <a:pPr>
                <a:buClrTx/>
                <a:buFontTx/>
                <a:buNone/>
              </a:pPr>
              <a:t>2</a:t>
            </a:fld>
            <a:endParaRPr lang="en-US" altLang="fr-FR" sz="1000">
              <a:solidFill>
                <a:schemeClr val="bg1"/>
              </a:solidFill>
            </a:endParaRPr>
          </a:p>
        </p:txBody>
      </p:sp>
      <p:pic>
        <p:nvPicPr>
          <p:cNvPr id="7173" name="Picture 4">
            <a:extLst>
              <a:ext uri="{FF2B5EF4-FFF2-40B4-BE49-F238E27FC236}">
                <a16:creationId xmlns:a16="http://schemas.microsoft.com/office/drawing/2014/main" id="{9C9C52C6-B074-41A6-801A-731A52B452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1143000"/>
            <a:ext cx="708025" cy="609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re 1">
            <a:extLst>
              <a:ext uri="{FF2B5EF4-FFF2-40B4-BE49-F238E27FC236}">
                <a16:creationId xmlns:a16="http://schemas.microsoft.com/office/drawing/2014/main" id="{6430087F-F65D-44BF-BF88-AF903D307B5C}"/>
              </a:ext>
            </a:extLst>
          </p:cNvPr>
          <p:cNvSpPr>
            <a:spLocks noGrp="1" noChangeArrowheads="1"/>
          </p:cNvSpPr>
          <p:nvPr>
            <p:ph type="title"/>
          </p:nvPr>
        </p:nvSpPr>
        <p:spPr/>
        <p:txBody>
          <a:bodyPr/>
          <a:lstStyle/>
          <a:p>
            <a:r>
              <a:rPr lang="fr-FR" altLang="fr-FR"/>
              <a:t>db2_connect() – les 3 paramètres obligatoires</a:t>
            </a:r>
          </a:p>
        </p:txBody>
      </p:sp>
      <p:sp>
        <p:nvSpPr>
          <p:cNvPr id="3" name="Espace réservé du contenu 2">
            <a:extLst>
              <a:ext uri="{FF2B5EF4-FFF2-40B4-BE49-F238E27FC236}">
                <a16:creationId xmlns:a16="http://schemas.microsoft.com/office/drawing/2014/main" id="{21074582-1A20-4EE3-A967-5DAB865B0B73}"/>
              </a:ext>
            </a:extLst>
          </p:cNvPr>
          <p:cNvSpPr>
            <a:spLocks noGrp="1"/>
          </p:cNvSpPr>
          <p:nvPr>
            <p:ph idx="1"/>
          </p:nvPr>
        </p:nvSpPr>
        <p:spPr/>
        <p:txBody>
          <a:bodyPr/>
          <a:lstStyle/>
          <a:p>
            <a:pPr marL="342900" indent="-342900">
              <a:buFont typeface="+mj-lt"/>
              <a:buAutoNum type="arabicPeriod"/>
              <a:defRPr/>
            </a:pPr>
            <a:r>
              <a:rPr lang="fr-FR" sz="1800" b="1" dirty="0"/>
              <a:t>$</a:t>
            </a:r>
            <a:r>
              <a:rPr lang="fr-FR" sz="1800" b="1" dirty="0" err="1"/>
              <a:t>srvdbase</a:t>
            </a:r>
            <a:endParaRPr lang="fr-FR" sz="1800" b="1" dirty="0"/>
          </a:p>
          <a:p>
            <a:pPr lvl="1">
              <a:buFont typeface="Arial" charset="0"/>
              <a:buChar char="–"/>
              <a:defRPr/>
            </a:pPr>
            <a:r>
              <a:rPr lang="fr-FR" sz="1400" dirty="0">
                <a:ea typeface="+mn-ea"/>
              </a:rPr>
              <a:t>Laisser à blanc ('') ou à ‘*LOCAL’ pour une connexion à la base de données locale par défaut de votre serveur IBM i</a:t>
            </a:r>
          </a:p>
          <a:p>
            <a:pPr lvl="1">
              <a:buFont typeface="Arial" charset="0"/>
              <a:buChar char="–"/>
              <a:defRPr/>
            </a:pPr>
            <a:r>
              <a:rPr lang="en-US" sz="1400" dirty="0">
                <a:ea typeface="+mn-ea"/>
              </a:rPr>
              <a:t>Si </a:t>
            </a:r>
            <a:r>
              <a:rPr lang="en-US" sz="1400" dirty="0" err="1">
                <a:ea typeface="+mn-ea"/>
              </a:rPr>
              <a:t>renseigné</a:t>
            </a:r>
            <a:r>
              <a:rPr lang="en-US" sz="1400" dirty="0">
                <a:ea typeface="+mn-ea"/>
              </a:rPr>
              <a:t>, </a:t>
            </a:r>
            <a:r>
              <a:rPr lang="en-US" sz="1400" dirty="0" err="1">
                <a:ea typeface="+mn-ea"/>
              </a:rPr>
              <a:t>utiliser</a:t>
            </a:r>
            <a:r>
              <a:rPr lang="en-US" sz="1400" dirty="0">
                <a:ea typeface="+mn-ea"/>
              </a:rPr>
              <a:t> un nom de base de </a:t>
            </a:r>
            <a:r>
              <a:rPr lang="en-US" sz="1400" dirty="0" err="1">
                <a:ea typeface="+mn-ea"/>
              </a:rPr>
              <a:t>données</a:t>
            </a:r>
            <a:r>
              <a:rPr lang="en-US" sz="1400" dirty="0">
                <a:ea typeface="+mn-ea"/>
              </a:rPr>
              <a:t> </a:t>
            </a:r>
            <a:r>
              <a:rPr lang="en-US" sz="1400" dirty="0" err="1">
                <a:ea typeface="+mn-ea"/>
              </a:rPr>
              <a:t>déclaré</a:t>
            </a:r>
            <a:r>
              <a:rPr lang="en-US" sz="1400" dirty="0">
                <a:ea typeface="+mn-ea"/>
              </a:rPr>
              <a:t> </a:t>
            </a:r>
            <a:r>
              <a:rPr lang="en-US" sz="1400" dirty="0" err="1">
                <a:ea typeface="+mn-ea"/>
              </a:rPr>
              <a:t>dans</a:t>
            </a:r>
            <a:r>
              <a:rPr lang="en-US" sz="1400" dirty="0">
                <a:ea typeface="+mn-ea"/>
              </a:rPr>
              <a:t> WRKRDBDIRE</a:t>
            </a:r>
          </a:p>
          <a:p>
            <a:pPr marL="342900" indent="-342900">
              <a:buFont typeface="+mj-lt"/>
              <a:buAutoNum type="arabicPeriod"/>
              <a:defRPr/>
            </a:pPr>
            <a:r>
              <a:rPr lang="fr-FR" sz="1800" b="1" dirty="0"/>
              <a:t>$</a:t>
            </a:r>
            <a:r>
              <a:rPr lang="fr-FR" sz="1800" b="1" dirty="0" err="1"/>
              <a:t>username</a:t>
            </a:r>
            <a:endParaRPr lang="fr-FR" sz="1800" b="1" dirty="0"/>
          </a:p>
          <a:p>
            <a:pPr lvl="1">
              <a:buFont typeface="Arial" charset="0"/>
              <a:buChar char="–"/>
              <a:defRPr/>
            </a:pPr>
            <a:r>
              <a:rPr lang="fr-FR" sz="1400" dirty="0">
                <a:ea typeface="+mn-ea"/>
              </a:rPr>
              <a:t>Laisser à blanc ('') pour utiliser par défaut l’utilisateur Apache (QTMHHTTP)</a:t>
            </a:r>
          </a:p>
          <a:p>
            <a:pPr lvl="1">
              <a:buFont typeface="Arial" charset="0"/>
              <a:buChar char="–"/>
              <a:defRPr/>
            </a:pPr>
            <a:r>
              <a:rPr lang="en-US" sz="1400" dirty="0" err="1">
                <a:ea typeface="+mn-ea"/>
              </a:rPr>
              <a:t>Dans</a:t>
            </a:r>
            <a:r>
              <a:rPr lang="en-US" sz="1400" dirty="0">
                <a:ea typeface="+mn-ea"/>
              </a:rPr>
              <a:t> le </a:t>
            </a:r>
            <a:r>
              <a:rPr lang="en-US" sz="1400" dirty="0" err="1">
                <a:ea typeface="+mn-ea"/>
              </a:rPr>
              <a:t>cas</a:t>
            </a:r>
            <a:r>
              <a:rPr lang="en-US" sz="1400" dirty="0">
                <a:ea typeface="+mn-ea"/>
              </a:rPr>
              <a:t> contraire, </a:t>
            </a:r>
            <a:r>
              <a:rPr lang="en-US" sz="1400" dirty="0" err="1">
                <a:ea typeface="+mn-ea"/>
              </a:rPr>
              <a:t>déclarer</a:t>
            </a:r>
            <a:r>
              <a:rPr lang="en-US" sz="1400" dirty="0">
                <a:ea typeface="+mn-ea"/>
              </a:rPr>
              <a:t> un </a:t>
            </a:r>
            <a:r>
              <a:rPr lang="en-US" sz="1400" dirty="0" err="1">
                <a:ea typeface="+mn-ea"/>
              </a:rPr>
              <a:t>profil</a:t>
            </a:r>
            <a:r>
              <a:rPr lang="en-US" sz="1400" dirty="0">
                <a:ea typeface="+mn-ea"/>
              </a:rPr>
              <a:t> IBM </a:t>
            </a:r>
            <a:r>
              <a:rPr lang="en-US" sz="1400" dirty="0" err="1">
                <a:ea typeface="+mn-ea"/>
              </a:rPr>
              <a:t>i</a:t>
            </a:r>
            <a:r>
              <a:rPr lang="en-US" sz="1400" dirty="0">
                <a:ea typeface="+mn-ea"/>
              </a:rPr>
              <a:t> </a:t>
            </a:r>
            <a:r>
              <a:rPr lang="en-US" sz="1400" dirty="0" err="1">
                <a:ea typeface="+mn-ea"/>
              </a:rPr>
              <a:t>valide</a:t>
            </a:r>
            <a:r>
              <a:rPr lang="en-US" sz="1400" dirty="0">
                <a:ea typeface="+mn-ea"/>
              </a:rPr>
              <a:t>.</a:t>
            </a:r>
          </a:p>
          <a:p>
            <a:pPr lvl="1">
              <a:buFont typeface="Arial" charset="0"/>
              <a:buChar char="–"/>
              <a:defRPr/>
            </a:pPr>
            <a:r>
              <a:rPr lang="en-US" sz="1400" dirty="0">
                <a:ea typeface="+mn-ea"/>
              </a:rPr>
              <a:t>Si le </a:t>
            </a:r>
            <a:r>
              <a:rPr lang="en-US" sz="1400" dirty="0" err="1">
                <a:ea typeface="+mn-ea"/>
              </a:rPr>
              <a:t>profil</a:t>
            </a:r>
            <a:r>
              <a:rPr lang="en-US" sz="1400" dirty="0">
                <a:ea typeface="+mn-ea"/>
              </a:rPr>
              <a:t> </a:t>
            </a:r>
            <a:r>
              <a:rPr lang="en-US" sz="1400" dirty="0" err="1">
                <a:ea typeface="+mn-ea"/>
              </a:rPr>
              <a:t>est</a:t>
            </a:r>
            <a:r>
              <a:rPr lang="en-US" sz="1400" dirty="0">
                <a:ea typeface="+mn-ea"/>
              </a:rPr>
              <a:t> </a:t>
            </a:r>
            <a:r>
              <a:rPr lang="en-US" sz="1400" dirty="0" err="1">
                <a:ea typeface="+mn-ea"/>
              </a:rPr>
              <a:t>renseigné</a:t>
            </a:r>
            <a:r>
              <a:rPr lang="en-US" sz="1400" dirty="0">
                <a:ea typeface="+mn-ea"/>
              </a:rPr>
              <a:t>, le </a:t>
            </a:r>
            <a:r>
              <a:rPr lang="en-US" sz="1400" dirty="0" err="1">
                <a:ea typeface="+mn-ea"/>
              </a:rPr>
              <a:t>transmettre</a:t>
            </a:r>
            <a:r>
              <a:rPr lang="en-US" sz="1400" dirty="0">
                <a:ea typeface="+mn-ea"/>
              </a:rPr>
              <a:t> en majuscule par </a:t>
            </a:r>
            <a:r>
              <a:rPr lang="en-US" sz="1400" dirty="0" err="1">
                <a:ea typeface="+mn-ea"/>
              </a:rPr>
              <a:t>sécurité</a:t>
            </a:r>
            <a:endParaRPr lang="en-US" sz="1400" dirty="0">
              <a:ea typeface="+mn-ea"/>
            </a:endParaRPr>
          </a:p>
          <a:p>
            <a:pPr marL="342900" indent="-342900">
              <a:buFont typeface="+mj-lt"/>
              <a:buAutoNum type="arabicPeriod"/>
              <a:defRPr/>
            </a:pPr>
            <a:r>
              <a:rPr lang="fr-FR" sz="1800" b="1" dirty="0"/>
              <a:t>$</a:t>
            </a:r>
            <a:r>
              <a:rPr lang="fr-FR" sz="1800" b="1" dirty="0" err="1"/>
              <a:t>password</a:t>
            </a:r>
            <a:endParaRPr lang="fr-FR" sz="1800" b="1" dirty="0"/>
          </a:p>
          <a:p>
            <a:pPr lvl="1">
              <a:buFont typeface="Arial" charset="0"/>
              <a:buChar char="–"/>
              <a:defRPr/>
            </a:pPr>
            <a:r>
              <a:rPr lang="en-US" sz="1400" dirty="0" err="1">
                <a:ea typeface="+mn-ea"/>
              </a:rPr>
              <a:t>Laisser</a:t>
            </a:r>
            <a:r>
              <a:rPr lang="en-US" sz="1400" dirty="0">
                <a:ea typeface="+mn-ea"/>
              </a:rPr>
              <a:t> à </a:t>
            </a:r>
            <a:r>
              <a:rPr lang="en-US" sz="1400" dirty="0" err="1">
                <a:ea typeface="+mn-ea"/>
              </a:rPr>
              <a:t>blanc</a:t>
            </a:r>
            <a:r>
              <a:rPr lang="en-US" sz="1400" dirty="0">
                <a:ea typeface="+mn-ea"/>
              </a:rPr>
              <a:t> (''), </a:t>
            </a:r>
            <a:r>
              <a:rPr lang="en-US" sz="1400" dirty="0" err="1">
                <a:ea typeface="+mn-ea"/>
              </a:rPr>
              <a:t>si</a:t>
            </a:r>
            <a:r>
              <a:rPr lang="en-US" sz="1400" dirty="0">
                <a:ea typeface="+mn-ea"/>
              </a:rPr>
              <a:t> $database </a:t>
            </a:r>
            <a:r>
              <a:rPr lang="en-US" sz="1400" dirty="0" err="1">
                <a:ea typeface="+mn-ea"/>
              </a:rPr>
              <a:t>est</a:t>
            </a:r>
            <a:r>
              <a:rPr lang="en-US" sz="1400" dirty="0">
                <a:ea typeface="+mn-ea"/>
              </a:rPr>
              <a:t> </a:t>
            </a:r>
            <a:r>
              <a:rPr lang="en-US" sz="1400" dirty="0" err="1">
                <a:ea typeface="+mn-ea"/>
              </a:rPr>
              <a:t>fixé</a:t>
            </a:r>
            <a:r>
              <a:rPr lang="en-US" sz="1400" dirty="0">
                <a:ea typeface="+mn-ea"/>
              </a:rPr>
              <a:t> à </a:t>
            </a:r>
            <a:r>
              <a:rPr lang="en-US" sz="1400" dirty="0" err="1">
                <a:ea typeface="+mn-ea"/>
              </a:rPr>
              <a:t>blanc</a:t>
            </a:r>
            <a:r>
              <a:rPr lang="en-US" sz="1400" dirty="0">
                <a:ea typeface="+mn-ea"/>
              </a:rPr>
              <a:t> (</a:t>
            </a:r>
            <a:r>
              <a:rPr lang="en-US" sz="1400" dirty="0" err="1">
                <a:ea typeface="+mn-ea"/>
              </a:rPr>
              <a:t>ou</a:t>
            </a:r>
            <a:r>
              <a:rPr lang="en-US" sz="1400" dirty="0">
                <a:ea typeface="+mn-ea"/>
              </a:rPr>
              <a:t> à </a:t>
            </a:r>
            <a:r>
              <a:rPr lang="fr-FR" sz="1400" dirty="0"/>
              <a:t>'*LOCAL‘), </a:t>
            </a:r>
            <a:r>
              <a:rPr lang="en-US" sz="1400" dirty="0">
                <a:ea typeface="+mn-ea"/>
              </a:rPr>
              <a:t>et </a:t>
            </a:r>
            <a:r>
              <a:rPr lang="en-US" sz="1400" dirty="0" err="1">
                <a:ea typeface="+mn-ea"/>
              </a:rPr>
              <a:t>si</a:t>
            </a:r>
            <a:r>
              <a:rPr lang="en-US" sz="1400" dirty="0">
                <a:ea typeface="+mn-ea"/>
              </a:rPr>
              <a:t> $username </a:t>
            </a:r>
            <a:r>
              <a:rPr lang="en-US" sz="1400" dirty="0" err="1">
                <a:ea typeface="+mn-ea"/>
              </a:rPr>
              <a:t>est</a:t>
            </a:r>
            <a:r>
              <a:rPr lang="en-US" sz="1400" dirty="0">
                <a:ea typeface="+mn-ea"/>
              </a:rPr>
              <a:t> </a:t>
            </a:r>
            <a:r>
              <a:rPr lang="en-US" sz="1400" dirty="0" err="1">
                <a:ea typeface="+mn-ea"/>
              </a:rPr>
              <a:t>fixé</a:t>
            </a:r>
            <a:r>
              <a:rPr lang="en-US" sz="1400" dirty="0">
                <a:ea typeface="+mn-ea"/>
              </a:rPr>
              <a:t> à </a:t>
            </a:r>
            <a:r>
              <a:rPr lang="en-US" sz="1400" dirty="0" err="1">
                <a:ea typeface="+mn-ea"/>
              </a:rPr>
              <a:t>blanc</a:t>
            </a:r>
            <a:endParaRPr lang="en-US" sz="1400" dirty="0">
              <a:ea typeface="+mn-ea"/>
            </a:endParaRPr>
          </a:p>
          <a:p>
            <a:pPr lvl="1">
              <a:buFont typeface="Arial" charset="0"/>
              <a:buChar char="–"/>
              <a:defRPr/>
            </a:pPr>
            <a:r>
              <a:rPr lang="en-US" sz="1400" dirty="0" err="1">
                <a:ea typeface="+mn-ea"/>
              </a:rPr>
              <a:t>Dans</a:t>
            </a:r>
            <a:r>
              <a:rPr lang="en-US" sz="1400" dirty="0">
                <a:ea typeface="+mn-ea"/>
              </a:rPr>
              <a:t> le </a:t>
            </a:r>
            <a:r>
              <a:rPr lang="en-US" sz="1400" dirty="0" err="1">
                <a:ea typeface="+mn-ea"/>
              </a:rPr>
              <a:t>cas</a:t>
            </a:r>
            <a:r>
              <a:rPr lang="en-US" sz="1400" dirty="0">
                <a:ea typeface="+mn-ea"/>
              </a:rPr>
              <a:t> contraire, </a:t>
            </a:r>
            <a:r>
              <a:rPr lang="en-US" sz="1400" dirty="0" err="1">
                <a:ea typeface="+mn-ea"/>
              </a:rPr>
              <a:t>fournir</a:t>
            </a:r>
            <a:r>
              <a:rPr lang="en-US" sz="1400" dirty="0">
                <a:ea typeface="+mn-ea"/>
              </a:rPr>
              <a:t> le mot de </a:t>
            </a:r>
            <a:r>
              <a:rPr lang="en-US" sz="1400" dirty="0" err="1">
                <a:ea typeface="+mn-ea"/>
              </a:rPr>
              <a:t>passe</a:t>
            </a:r>
            <a:r>
              <a:rPr lang="en-US" sz="1400" dirty="0">
                <a:ea typeface="+mn-ea"/>
              </a:rPr>
              <a:t> </a:t>
            </a:r>
            <a:r>
              <a:rPr lang="en-US" sz="1400" dirty="0" err="1">
                <a:ea typeface="+mn-ea"/>
              </a:rPr>
              <a:t>correspondant</a:t>
            </a:r>
            <a:r>
              <a:rPr lang="en-US" sz="1400" dirty="0">
                <a:ea typeface="+mn-ea"/>
              </a:rPr>
              <a:t> au </a:t>
            </a:r>
            <a:r>
              <a:rPr lang="en-US" sz="1400" dirty="0" err="1">
                <a:ea typeface="+mn-ea"/>
              </a:rPr>
              <a:t>profil</a:t>
            </a:r>
            <a:r>
              <a:rPr lang="en-US" sz="1400" dirty="0">
                <a:ea typeface="+mn-ea"/>
              </a:rPr>
              <a:t> $username</a:t>
            </a:r>
          </a:p>
          <a:p>
            <a:pPr>
              <a:defRPr/>
            </a:pPr>
            <a:r>
              <a:rPr lang="en-US" sz="1800" b="1" dirty="0" err="1"/>
              <a:t>Exemples</a:t>
            </a:r>
            <a:r>
              <a:rPr lang="en-US" sz="1800" b="1" dirty="0"/>
              <a:t> :</a:t>
            </a:r>
          </a:p>
          <a:p>
            <a:pPr lvl="1">
              <a:defRPr/>
            </a:pPr>
            <a:r>
              <a:rPr lang="en-US" sz="1400" b="1" dirty="0"/>
              <a:t>Si les </a:t>
            </a:r>
            <a:r>
              <a:rPr lang="en-US" sz="1400" b="1" dirty="0" err="1"/>
              <a:t>paramètres</a:t>
            </a:r>
            <a:r>
              <a:rPr lang="en-US" sz="1400" b="1" dirty="0"/>
              <a:t> </a:t>
            </a:r>
            <a:r>
              <a:rPr lang="en-US" sz="1400" b="1" dirty="0" err="1"/>
              <a:t>sont</a:t>
            </a:r>
            <a:r>
              <a:rPr lang="en-US" sz="1400" b="1" dirty="0"/>
              <a:t> à </a:t>
            </a:r>
            <a:r>
              <a:rPr lang="en-US" sz="1400" b="1" dirty="0" err="1"/>
              <a:t>blanc</a:t>
            </a:r>
            <a:r>
              <a:rPr lang="en-US" sz="1400" b="1" dirty="0"/>
              <a:t>, des </a:t>
            </a:r>
            <a:r>
              <a:rPr lang="en-US" sz="1400" b="1" dirty="0" err="1"/>
              <a:t>valeurs</a:t>
            </a:r>
            <a:r>
              <a:rPr lang="en-US" sz="1400" b="1" dirty="0"/>
              <a:t> par </a:t>
            </a:r>
            <a:r>
              <a:rPr lang="en-US" sz="1400" b="1" dirty="0" err="1"/>
              <a:t>défaut</a:t>
            </a:r>
            <a:r>
              <a:rPr lang="en-US" sz="1400" b="1" dirty="0"/>
              <a:t> </a:t>
            </a:r>
            <a:r>
              <a:rPr lang="en-US" sz="1400" b="1" dirty="0" err="1"/>
              <a:t>seront</a:t>
            </a:r>
            <a:r>
              <a:rPr lang="en-US" sz="1400" b="1" dirty="0"/>
              <a:t> </a:t>
            </a:r>
            <a:r>
              <a:rPr lang="en-US" sz="1400" b="1" dirty="0" err="1"/>
              <a:t>utilisées</a:t>
            </a:r>
            <a:endParaRPr lang="en-US" sz="1400" b="1" dirty="0"/>
          </a:p>
          <a:p>
            <a:pPr lvl="2">
              <a:buFont typeface="Arial" charset="0"/>
              <a:buChar char="–"/>
              <a:defRPr/>
            </a:pPr>
            <a:r>
              <a:rPr lang="fr-FR" sz="1200" dirty="0"/>
              <a:t>$</a:t>
            </a:r>
            <a:r>
              <a:rPr lang="fr-FR" sz="1200" dirty="0" err="1"/>
              <a:t>conn</a:t>
            </a:r>
            <a:r>
              <a:rPr lang="fr-FR" sz="1200" dirty="0"/>
              <a:t> = db2_connect('', '', '');</a:t>
            </a:r>
          </a:p>
          <a:p>
            <a:pPr lvl="2">
              <a:buFont typeface="Arial" charset="0"/>
              <a:buChar char="–"/>
              <a:defRPr/>
            </a:pPr>
            <a:r>
              <a:rPr lang="fr-FR" sz="1200" dirty="0"/>
              <a:t>$</a:t>
            </a:r>
            <a:r>
              <a:rPr lang="fr-FR" sz="1200" dirty="0" err="1"/>
              <a:t>conn</a:t>
            </a:r>
            <a:r>
              <a:rPr lang="fr-FR" sz="1200" dirty="0"/>
              <a:t> = db2_connect(‘*LOCAL', '', '');</a:t>
            </a:r>
          </a:p>
          <a:p>
            <a:pPr lvl="1">
              <a:defRPr/>
            </a:pPr>
            <a:r>
              <a:rPr lang="en-US" sz="1400" b="1" dirty="0" err="1"/>
              <a:t>Définir</a:t>
            </a:r>
            <a:r>
              <a:rPr lang="en-US" sz="1400" b="1" dirty="0"/>
              <a:t> </a:t>
            </a:r>
            <a:r>
              <a:rPr lang="en-US" sz="1400" b="1" dirty="0" err="1"/>
              <a:t>ses</a:t>
            </a:r>
            <a:r>
              <a:rPr lang="en-US" sz="1400" b="1" dirty="0"/>
              <a:t> </a:t>
            </a:r>
            <a:r>
              <a:rPr lang="en-US" sz="1400" b="1" dirty="0" err="1"/>
              <a:t>propres</a:t>
            </a:r>
            <a:r>
              <a:rPr lang="en-US" sz="1400" b="1" dirty="0"/>
              <a:t> </a:t>
            </a:r>
            <a:r>
              <a:rPr lang="en-US" sz="1400" b="1" dirty="0" err="1"/>
              <a:t>paramètres</a:t>
            </a:r>
            <a:r>
              <a:rPr lang="en-US" sz="1400" b="1" dirty="0"/>
              <a:t> de </a:t>
            </a:r>
            <a:r>
              <a:rPr lang="en-US" sz="1400" b="1" dirty="0" err="1"/>
              <a:t>connexion</a:t>
            </a:r>
            <a:r>
              <a:rPr lang="en-US" sz="1400" b="1" dirty="0"/>
              <a:t> :</a:t>
            </a:r>
          </a:p>
          <a:p>
            <a:pPr lvl="2">
              <a:buFont typeface="Arial" charset="0"/>
              <a:buChar char="–"/>
              <a:defRPr/>
            </a:pPr>
            <a:r>
              <a:rPr lang="fr-FR" sz="1200" dirty="0"/>
              <a:t>$</a:t>
            </a:r>
            <a:r>
              <a:rPr lang="fr-FR" sz="1200" dirty="0" err="1"/>
              <a:t>conn</a:t>
            </a:r>
            <a:r>
              <a:rPr lang="fr-FR" sz="1200" dirty="0"/>
              <a:t> = db2_connect</a:t>
            </a:r>
            <a:r>
              <a:rPr lang="fr-FR" sz="1200"/>
              <a:t>('MYDBSERVER', </a:t>
            </a:r>
            <a:r>
              <a:rPr lang="fr-FR" sz="1200" dirty="0"/>
              <a:t>'MYUSER', 'MYPASSWORD');</a:t>
            </a:r>
          </a:p>
          <a:p>
            <a:pPr lvl="1">
              <a:buFont typeface="Arial" charset="0"/>
              <a:buNone/>
              <a:defRPr/>
            </a:pPr>
            <a:endParaRPr lang="en-US" sz="1400" dirty="0">
              <a:ea typeface="+mn-ea"/>
            </a:endParaRPr>
          </a:p>
        </p:txBody>
      </p:sp>
      <p:sp>
        <p:nvSpPr>
          <p:cNvPr id="25604" name="Espace réservé du numéro de diapositive 3">
            <a:extLst>
              <a:ext uri="{FF2B5EF4-FFF2-40B4-BE49-F238E27FC236}">
                <a16:creationId xmlns:a16="http://schemas.microsoft.com/office/drawing/2014/main" id="{0AB50493-9186-476D-A08E-3EFF0BA454C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7E18A333-C0FE-481F-BE15-8D100E374855}" type="slidenum">
              <a:rPr lang="en-US" altLang="fr-FR" sz="1000">
                <a:solidFill>
                  <a:schemeClr val="bg1"/>
                </a:solidFill>
              </a:rPr>
              <a:pPr>
                <a:buClrTx/>
                <a:buFontTx/>
                <a:buNone/>
              </a:pPr>
              <a:t>20</a:t>
            </a:fld>
            <a:endParaRPr lang="en-US" altLang="fr-FR" sz="100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re 1">
            <a:extLst>
              <a:ext uri="{FF2B5EF4-FFF2-40B4-BE49-F238E27FC236}">
                <a16:creationId xmlns:a16="http://schemas.microsoft.com/office/drawing/2014/main" id="{113DE818-1F31-43BB-A364-EE5A3F14083C}"/>
              </a:ext>
            </a:extLst>
          </p:cNvPr>
          <p:cNvSpPr>
            <a:spLocks noGrp="1" noChangeArrowheads="1"/>
          </p:cNvSpPr>
          <p:nvPr>
            <p:ph type="title"/>
          </p:nvPr>
        </p:nvSpPr>
        <p:spPr>
          <a:xfrm>
            <a:off x="152400" y="609600"/>
            <a:ext cx="8685213" cy="498475"/>
          </a:xfrm>
        </p:spPr>
        <p:txBody>
          <a:bodyPr/>
          <a:lstStyle/>
          <a:p>
            <a:r>
              <a:rPr lang="fr-FR" altLang="fr-FR"/>
              <a:t>db2_connect() – le 4</a:t>
            </a:r>
            <a:r>
              <a:rPr lang="fr-FR" altLang="fr-FR" baseline="30000"/>
              <a:t>ème</a:t>
            </a:r>
            <a:r>
              <a:rPr lang="fr-FR" altLang="fr-FR"/>
              <a:t> paramètre facultatif</a:t>
            </a:r>
          </a:p>
        </p:txBody>
      </p:sp>
      <p:sp>
        <p:nvSpPr>
          <p:cNvPr id="26627" name="Espace réservé du contenu 2">
            <a:extLst>
              <a:ext uri="{FF2B5EF4-FFF2-40B4-BE49-F238E27FC236}">
                <a16:creationId xmlns:a16="http://schemas.microsoft.com/office/drawing/2014/main" id="{8DE24B3D-AF2C-48B7-AB83-59C747E5DE5A}"/>
              </a:ext>
            </a:extLst>
          </p:cNvPr>
          <p:cNvSpPr>
            <a:spLocks noGrp="1" noChangeArrowheads="1"/>
          </p:cNvSpPr>
          <p:nvPr>
            <p:ph idx="1"/>
          </p:nvPr>
        </p:nvSpPr>
        <p:spPr>
          <a:xfrm>
            <a:off x="228600" y="1219200"/>
            <a:ext cx="8686800" cy="3962400"/>
          </a:xfrm>
        </p:spPr>
        <p:txBody>
          <a:bodyPr/>
          <a:lstStyle/>
          <a:p>
            <a:r>
              <a:rPr lang="en-US" altLang="fr-FR" sz="1800"/>
              <a:t>Le 4ème paramètre de la fonction db2_connect() est un paramètre facultatif de type tableau (array). Certaines valeurs de ce tableau sont spécifiques à la plateforme IBM i. Il s’agit des paramètres suivants :</a:t>
            </a:r>
          </a:p>
          <a:p>
            <a:pPr lvl="1"/>
            <a:r>
              <a:rPr lang="fr-FR" altLang="fr-FR" sz="1600" b="1"/>
              <a:t>i5_naming</a:t>
            </a:r>
            <a:r>
              <a:rPr lang="fr-FR" altLang="fr-FR" sz="1600"/>
              <a:t> : permet de choisir entre la syntaxe « système IBM i » ou la syntaxe purement SQL. (plus d’infos sur la diapo suivante)</a:t>
            </a:r>
          </a:p>
          <a:p>
            <a:pPr lvl="1"/>
            <a:r>
              <a:rPr lang="fr-FR" altLang="fr-FR" sz="1600" b="1"/>
              <a:t>i5_lib</a:t>
            </a:r>
            <a:r>
              <a:rPr lang="fr-FR" altLang="fr-FR" sz="1600"/>
              <a:t> : pour définir une bibliothèque DB2 par défaut : </a:t>
            </a:r>
            <a:r>
              <a:rPr lang="en-US" altLang="fr-FR" sz="1600"/>
              <a:t>tous les objets DB2 (tables, vue, procédures stockées, etc…) non qualifiés sont automatiquement recherchés dans cette bibliothèque. A utiliser uniquement si le paramètre “i5_naming” est fixé à “Off”</a:t>
            </a:r>
            <a:endParaRPr lang="fr-FR" altLang="fr-FR" sz="1600"/>
          </a:p>
          <a:p>
            <a:pPr lvl="1"/>
            <a:r>
              <a:rPr lang="fr-FR" altLang="fr-FR" sz="1600" b="1"/>
              <a:t>i5_libl</a:t>
            </a:r>
            <a:r>
              <a:rPr lang="fr-FR" altLang="fr-FR" sz="1600"/>
              <a:t> : pour définir une liste de bibliothèque DB2 par défaut. Il doit être utilisé conjointement avec le paramètre « i5_naming », qui doit être fixé à « On » dans ce cas.</a:t>
            </a:r>
          </a:p>
          <a:p>
            <a:pPr lvl="1"/>
            <a:r>
              <a:rPr lang="fr-FR" altLang="fr-FR" sz="1600" b="1"/>
              <a:t>i5_commit </a:t>
            </a:r>
            <a:r>
              <a:rPr lang="fr-FR" altLang="fr-FR" sz="1600"/>
              <a:t>: permet de travailler en mode « autocommit » (qui est le mode par défaut) ou de passer en « commitment control » manuel. (plus d’infos sur l’une des diapos suivante).</a:t>
            </a:r>
          </a:p>
        </p:txBody>
      </p:sp>
      <p:sp>
        <p:nvSpPr>
          <p:cNvPr id="26628" name="Espace réservé du numéro de diapositive 3">
            <a:extLst>
              <a:ext uri="{FF2B5EF4-FFF2-40B4-BE49-F238E27FC236}">
                <a16:creationId xmlns:a16="http://schemas.microsoft.com/office/drawing/2014/main" id="{3ACB9F5D-6D3E-4AEC-99E6-66A89770DD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A2D156E9-5726-42B7-A657-B39744C5C818}" type="slidenum">
              <a:rPr lang="en-US" altLang="fr-FR" sz="1000">
                <a:solidFill>
                  <a:schemeClr val="bg1"/>
                </a:solidFill>
              </a:rPr>
              <a:pPr>
                <a:buClrTx/>
                <a:buFontTx/>
                <a:buNone/>
              </a:pPr>
              <a:t>21</a:t>
            </a:fld>
            <a:endParaRPr lang="en-US" altLang="fr-FR" sz="100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re 4">
            <a:extLst>
              <a:ext uri="{FF2B5EF4-FFF2-40B4-BE49-F238E27FC236}">
                <a16:creationId xmlns:a16="http://schemas.microsoft.com/office/drawing/2014/main" id="{73CBEDDA-1A91-43CA-B242-163EC51CE598}"/>
              </a:ext>
            </a:extLst>
          </p:cNvPr>
          <p:cNvSpPr>
            <a:spLocks noGrp="1" noChangeArrowheads="1"/>
          </p:cNvSpPr>
          <p:nvPr>
            <p:ph type="title"/>
          </p:nvPr>
        </p:nvSpPr>
        <p:spPr>
          <a:xfrm>
            <a:off x="457200" y="457200"/>
            <a:ext cx="8229600" cy="1143000"/>
          </a:xfrm>
        </p:spPr>
        <p:txBody>
          <a:bodyPr/>
          <a:lstStyle/>
          <a:p>
            <a:r>
              <a:rPr lang="fr-FR" altLang="fr-FR"/>
              <a:t>db2_connect() – options i5_naming et i5_libl</a:t>
            </a:r>
            <a:br>
              <a:rPr lang="fr-FR" altLang="fr-FR" sz="1800"/>
            </a:br>
            <a:r>
              <a:rPr lang="fr-FR" altLang="fr-FR" sz="1800">
                <a:solidFill>
                  <a:schemeClr val="tx1"/>
                </a:solidFill>
              </a:rPr>
              <a:t>Si vous souhaitez travailler avec une liste de bibliothèques (ce qui est une particularité de DB2 pour IBMi), vous pouvez le définir grâce au paramètre “i5_naming” que vous devez fixer à “ON” </a:t>
            </a:r>
            <a:br>
              <a:rPr lang="en-US" altLang="fr-FR" sz="1800"/>
            </a:br>
            <a:br>
              <a:rPr lang="en-US" altLang="fr-FR" sz="1800"/>
            </a:br>
            <a:endParaRPr lang="fr-FR" altLang="fr-FR" sz="1800"/>
          </a:p>
        </p:txBody>
      </p:sp>
      <p:sp>
        <p:nvSpPr>
          <p:cNvPr id="27651" name="Espace réservé du texte 5">
            <a:extLst>
              <a:ext uri="{FF2B5EF4-FFF2-40B4-BE49-F238E27FC236}">
                <a16:creationId xmlns:a16="http://schemas.microsoft.com/office/drawing/2014/main" id="{3BCC704C-513D-4002-8CA4-AEAA3A3F313F}"/>
              </a:ext>
            </a:extLst>
          </p:cNvPr>
          <p:cNvSpPr>
            <a:spLocks noGrp="1" noChangeArrowheads="1"/>
          </p:cNvSpPr>
          <p:nvPr>
            <p:ph type="body" idx="1"/>
          </p:nvPr>
        </p:nvSpPr>
        <p:spPr/>
        <p:txBody>
          <a:bodyPr/>
          <a:lstStyle/>
          <a:p>
            <a:r>
              <a:rPr lang="fr-FR" altLang="fr-FR" sz="1800"/>
              <a:t>DB2_I5_NAMING_ON</a:t>
            </a:r>
          </a:p>
        </p:txBody>
      </p:sp>
      <p:sp>
        <p:nvSpPr>
          <p:cNvPr id="27652" name="Espace réservé du contenu 6">
            <a:extLst>
              <a:ext uri="{FF2B5EF4-FFF2-40B4-BE49-F238E27FC236}">
                <a16:creationId xmlns:a16="http://schemas.microsoft.com/office/drawing/2014/main" id="{E0B609B7-B92A-47BD-9BE6-35F6CCFAC9D2}"/>
              </a:ext>
            </a:extLst>
          </p:cNvPr>
          <p:cNvSpPr>
            <a:spLocks noGrp="1" noChangeArrowheads="1"/>
          </p:cNvSpPr>
          <p:nvPr>
            <p:ph sz="half" idx="2"/>
          </p:nvPr>
        </p:nvSpPr>
        <p:spPr>
          <a:xfrm>
            <a:off x="457200" y="2174875"/>
            <a:ext cx="4040188" cy="3159125"/>
          </a:xfrm>
        </p:spPr>
        <p:txBody>
          <a:bodyPr/>
          <a:lstStyle/>
          <a:p>
            <a:r>
              <a:rPr lang="fr-FR" altLang="fr-FR" sz="1600"/>
              <a:t>C’est une constante égale à 1</a:t>
            </a:r>
          </a:p>
          <a:p>
            <a:r>
              <a:rPr lang="fr-FR" altLang="fr-FR" sz="1600"/>
              <a:t>Active le nommage Système IBM i</a:t>
            </a:r>
          </a:p>
          <a:p>
            <a:r>
              <a:rPr lang="en-US" altLang="fr-FR" sz="1600"/>
              <a:t>Les tables “qualifiées” le sont en utilisant le délimiteur slash (/) entre noms de bibliothèques et de tables</a:t>
            </a:r>
          </a:p>
          <a:p>
            <a:r>
              <a:rPr lang="en-US" altLang="fr-FR" sz="1600"/>
              <a:t>Les tables non qualifiées sont identifiées en s’appuyant sur la “library list” du travail, qui peut être définie via le paramètre “i5_libl” (à ne pas confondre avec “i5_lib” qui ne doit pas être utilisé dans cette configuration). </a:t>
            </a:r>
          </a:p>
          <a:p>
            <a:endParaRPr lang="fr-FR" altLang="fr-FR" sz="1600"/>
          </a:p>
        </p:txBody>
      </p:sp>
      <p:sp>
        <p:nvSpPr>
          <p:cNvPr id="27653" name="Espace réservé du texte 7">
            <a:extLst>
              <a:ext uri="{FF2B5EF4-FFF2-40B4-BE49-F238E27FC236}">
                <a16:creationId xmlns:a16="http://schemas.microsoft.com/office/drawing/2014/main" id="{EDD5841A-0A68-4252-BC4C-7D3DE3073470}"/>
              </a:ext>
            </a:extLst>
          </p:cNvPr>
          <p:cNvSpPr>
            <a:spLocks noGrp="1" noChangeArrowheads="1"/>
          </p:cNvSpPr>
          <p:nvPr>
            <p:ph type="body" sz="quarter" idx="3"/>
          </p:nvPr>
        </p:nvSpPr>
        <p:spPr/>
        <p:txBody>
          <a:bodyPr/>
          <a:lstStyle/>
          <a:p>
            <a:r>
              <a:rPr lang="fr-FR" altLang="fr-FR" sz="1800"/>
              <a:t>DB2_I5_NAMING_OFF</a:t>
            </a:r>
          </a:p>
        </p:txBody>
      </p:sp>
      <p:sp>
        <p:nvSpPr>
          <p:cNvPr id="27654" name="Espace réservé du contenu 8">
            <a:extLst>
              <a:ext uri="{FF2B5EF4-FFF2-40B4-BE49-F238E27FC236}">
                <a16:creationId xmlns:a16="http://schemas.microsoft.com/office/drawing/2014/main" id="{37574872-F14D-4108-918F-5C4894CCDB91}"/>
              </a:ext>
            </a:extLst>
          </p:cNvPr>
          <p:cNvSpPr>
            <a:spLocks noGrp="1" noChangeArrowheads="1"/>
          </p:cNvSpPr>
          <p:nvPr>
            <p:ph sz="quarter" idx="4"/>
          </p:nvPr>
        </p:nvSpPr>
        <p:spPr>
          <a:xfrm>
            <a:off x="4645025" y="2174875"/>
            <a:ext cx="4041775" cy="3387725"/>
          </a:xfrm>
        </p:spPr>
        <p:txBody>
          <a:bodyPr/>
          <a:lstStyle/>
          <a:p>
            <a:r>
              <a:rPr lang="fr-FR" altLang="fr-FR" sz="1600"/>
              <a:t>C’est une constante égale à 0 (valeur par défaut)</a:t>
            </a:r>
          </a:p>
          <a:p>
            <a:r>
              <a:rPr lang="fr-FR" altLang="fr-FR" sz="1600"/>
              <a:t>Active le nommage SQL</a:t>
            </a:r>
          </a:p>
          <a:p>
            <a:r>
              <a:rPr lang="en-US" altLang="fr-FR" sz="1600"/>
              <a:t>Les tables “qualifiées” le sont en utilisant le délimiteur point (.) entre noms de bibliothèques et de tables</a:t>
            </a:r>
          </a:p>
          <a:p>
            <a:r>
              <a:rPr lang="en-US" altLang="fr-FR" sz="1600"/>
              <a:t>Les tables non qualifiées sont identifiées en utilisant la bibliothèque par défaut paramétrée via le paramètre “i5_lib” s’il est défini (s’il n’est pas défini, c’est la bibliothèque par défaut du profil utilisateur qui est retenue).</a:t>
            </a:r>
          </a:p>
        </p:txBody>
      </p:sp>
      <p:sp>
        <p:nvSpPr>
          <p:cNvPr id="27655" name="Espace réservé du numéro de diapositive 3">
            <a:extLst>
              <a:ext uri="{FF2B5EF4-FFF2-40B4-BE49-F238E27FC236}">
                <a16:creationId xmlns:a16="http://schemas.microsoft.com/office/drawing/2014/main" id="{2D056159-E7BD-4FD5-BBAD-9DCE6390BB5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7A695E12-AACE-477D-9106-472D12618220}" type="slidenum">
              <a:rPr lang="en-US" altLang="fr-FR" sz="1000">
                <a:solidFill>
                  <a:schemeClr val="bg1"/>
                </a:solidFill>
              </a:rPr>
              <a:pPr>
                <a:buClrTx/>
                <a:buFontTx/>
                <a:buNone/>
              </a:pPr>
              <a:t>22</a:t>
            </a:fld>
            <a:endParaRPr lang="en-US" altLang="fr-FR" sz="100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re 4">
            <a:extLst>
              <a:ext uri="{FF2B5EF4-FFF2-40B4-BE49-F238E27FC236}">
                <a16:creationId xmlns:a16="http://schemas.microsoft.com/office/drawing/2014/main" id="{5B216FB3-A11D-4AED-9C6E-A11435910E47}"/>
              </a:ext>
            </a:extLst>
          </p:cNvPr>
          <p:cNvSpPr>
            <a:spLocks noGrp="1" noChangeArrowheads="1"/>
          </p:cNvSpPr>
          <p:nvPr>
            <p:ph type="title"/>
          </p:nvPr>
        </p:nvSpPr>
        <p:spPr/>
        <p:txBody>
          <a:bodyPr/>
          <a:lstStyle/>
          <a:p>
            <a:r>
              <a:rPr lang="fr-FR" altLang="fr-FR"/>
              <a:t>db2_connect() – options i5_naming et i5_libl</a:t>
            </a:r>
            <a:br>
              <a:rPr lang="fr-FR" altLang="fr-FR" sz="1800"/>
            </a:br>
            <a:br>
              <a:rPr lang="en-US" altLang="fr-FR" sz="1800"/>
            </a:br>
            <a:br>
              <a:rPr lang="en-US" altLang="fr-FR" sz="1800"/>
            </a:br>
            <a:endParaRPr lang="fr-FR" altLang="fr-FR" sz="1800"/>
          </a:p>
        </p:txBody>
      </p:sp>
      <p:sp>
        <p:nvSpPr>
          <p:cNvPr id="28675" name="Espace réservé du contenu 12">
            <a:extLst>
              <a:ext uri="{FF2B5EF4-FFF2-40B4-BE49-F238E27FC236}">
                <a16:creationId xmlns:a16="http://schemas.microsoft.com/office/drawing/2014/main" id="{8A815531-84C1-4EB7-827A-E20FA23AE264}"/>
              </a:ext>
            </a:extLst>
          </p:cNvPr>
          <p:cNvSpPr>
            <a:spLocks noGrp="1" noChangeArrowheads="1"/>
          </p:cNvSpPr>
          <p:nvPr>
            <p:ph idx="1"/>
          </p:nvPr>
        </p:nvSpPr>
        <p:spPr/>
        <p:txBody>
          <a:bodyPr/>
          <a:lstStyle/>
          <a:p>
            <a:r>
              <a:rPr lang="fr-FR" altLang="fr-FR" sz="1800"/>
              <a:t>Attention : les paramètres « i5_lib » et « i5_libl » ne peuvent être utilisés conjointement.</a:t>
            </a:r>
          </a:p>
          <a:p>
            <a:r>
              <a:rPr lang="fr-FR" altLang="fr-FR" sz="1800"/>
              <a:t>Le choix de travailler avec une liste de bibliothèques ou pas est un choix d’architecture, qui doit être fait en considérant l’architecture existante, et celle vers laquelle vous souhaitez tendre. </a:t>
            </a:r>
          </a:p>
          <a:p>
            <a:r>
              <a:rPr lang="fr-FR" altLang="fr-FR" sz="1800"/>
              <a:t>On peut par exemple utiliser « i5_lib », donc une seule bibliothèque, et définir dans cette bibliothèque une série de vues DB2 qui pointeront vers des tables situées dans d’autres bibliothèques. Cela permet de réduire la « visibilité » de vos applications PHP à une seule bibliothèque ne contenant que les éléments que vous souhaitez leur mettre à disposition. </a:t>
            </a:r>
            <a:r>
              <a:rPr lang="fr-FR" altLang="fr-FR" sz="1800">
                <a:solidFill>
                  <a:srgbClr val="FF0000"/>
                </a:solidFill>
              </a:rPr>
              <a:t>Il s’agit là d’une très bonne pratique d’un point de vue de la sécurité, et pas seulement pour les applications PHP.</a:t>
            </a:r>
          </a:p>
          <a:p>
            <a:endParaRPr lang="fr-FR" altLang="fr-FR"/>
          </a:p>
        </p:txBody>
      </p:sp>
      <p:sp>
        <p:nvSpPr>
          <p:cNvPr id="28676" name="Espace réservé du numéro de diapositive 3">
            <a:extLst>
              <a:ext uri="{FF2B5EF4-FFF2-40B4-BE49-F238E27FC236}">
                <a16:creationId xmlns:a16="http://schemas.microsoft.com/office/drawing/2014/main" id="{3B874467-A325-4A93-B23A-63AEA4A8F44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DBE43DBB-477C-4E97-982D-39E8DFC46A0C}" type="slidenum">
              <a:rPr lang="en-US" altLang="fr-FR" sz="1000">
                <a:solidFill>
                  <a:schemeClr val="bg1"/>
                </a:solidFill>
              </a:rPr>
              <a:pPr>
                <a:buClrTx/>
                <a:buFontTx/>
                <a:buNone/>
              </a:pPr>
              <a:t>23</a:t>
            </a:fld>
            <a:endParaRPr lang="en-US" altLang="fr-FR" sz="100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a:extLst>
              <a:ext uri="{FF2B5EF4-FFF2-40B4-BE49-F238E27FC236}">
                <a16:creationId xmlns:a16="http://schemas.microsoft.com/office/drawing/2014/main" id="{58505ACF-7CC2-481A-A3AA-77A04C5CF0A1}"/>
              </a:ext>
            </a:extLst>
          </p:cNvPr>
          <p:cNvSpPr>
            <a:spLocks noGrp="1" noChangeArrowheads="1"/>
          </p:cNvSpPr>
          <p:nvPr>
            <p:ph type="title"/>
          </p:nvPr>
        </p:nvSpPr>
        <p:spPr/>
        <p:txBody>
          <a:bodyPr/>
          <a:lstStyle/>
          <a:p>
            <a:r>
              <a:rPr lang="fr-FR" altLang="fr-FR"/>
              <a:t>db2_connect() – option i5_commit</a:t>
            </a:r>
          </a:p>
        </p:txBody>
      </p:sp>
      <p:sp>
        <p:nvSpPr>
          <p:cNvPr id="29699" name="Espace réservé du contenu 2">
            <a:extLst>
              <a:ext uri="{FF2B5EF4-FFF2-40B4-BE49-F238E27FC236}">
                <a16:creationId xmlns:a16="http://schemas.microsoft.com/office/drawing/2014/main" id="{DB7F8314-0AE2-4C7F-BEBB-3F4539CF64B1}"/>
              </a:ext>
            </a:extLst>
          </p:cNvPr>
          <p:cNvSpPr>
            <a:spLocks noGrp="1" noChangeArrowheads="1"/>
          </p:cNvSpPr>
          <p:nvPr>
            <p:ph idx="1"/>
          </p:nvPr>
        </p:nvSpPr>
        <p:spPr>
          <a:xfrm>
            <a:off x="228600" y="1219200"/>
            <a:ext cx="8686800" cy="1295400"/>
          </a:xfrm>
        </p:spPr>
        <p:txBody>
          <a:bodyPr/>
          <a:lstStyle/>
          <a:p>
            <a:r>
              <a:rPr lang="fr-FR" altLang="fr-FR" sz="1600"/>
              <a:t>L’option « i5_commit » permet de définir le type de « Commitment control » souhaité</a:t>
            </a:r>
          </a:p>
          <a:p>
            <a:r>
              <a:rPr lang="en-US" altLang="fr-FR" sz="1600"/>
              <a:t>Fonctionne uniquement si le paramètre “ibm_db2.i5_allow_commit” est fixé à “allow_commit” dans la configuration du Zend Server</a:t>
            </a:r>
          </a:p>
          <a:p>
            <a:r>
              <a:rPr lang="fr-FR" altLang="fr-FR" sz="1600"/>
              <a:t>Options possibles :</a:t>
            </a:r>
          </a:p>
        </p:txBody>
      </p:sp>
      <p:sp>
        <p:nvSpPr>
          <p:cNvPr id="29700" name="Espace réservé du numéro de diapositive 3">
            <a:extLst>
              <a:ext uri="{FF2B5EF4-FFF2-40B4-BE49-F238E27FC236}">
                <a16:creationId xmlns:a16="http://schemas.microsoft.com/office/drawing/2014/main" id="{1324174E-41FB-4623-AE2D-A0FC9B800C6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032E8537-9896-41EB-8783-F13165A797E4}" type="slidenum">
              <a:rPr lang="en-US" altLang="fr-FR" sz="1000">
                <a:solidFill>
                  <a:schemeClr val="bg1"/>
                </a:solidFill>
              </a:rPr>
              <a:pPr>
                <a:buClrTx/>
                <a:buFontTx/>
                <a:buNone/>
              </a:pPr>
              <a:t>24</a:t>
            </a:fld>
            <a:endParaRPr lang="en-US" altLang="fr-FR" sz="1000">
              <a:solidFill>
                <a:schemeClr val="bg1"/>
              </a:solidFill>
            </a:endParaRPr>
          </a:p>
        </p:txBody>
      </p:sp>
      <p:graphicFrame>
        <p:nvGraphicFramePr>
          <p:cNvPr id="9" name="Tableau 8">
            <a:extLst>
              <a:ext uri="{FF2B5EF4-FFF2-40B4-BE49-F238E27FC236}">
                <a16:creationId xmlns:a16="http://schemas.microsoft.com/office/drawing/2014/main" id="{AD458287-239D-4063-ABC9-BF5827D05D3A}"/>
              </a:ext>
            </a:extLst>
          </p:cNvPr>
          <p:cNvGraphicFramePr>
            <a:graphicFrameLocks noGrp="1"/>
          </p:cNvGraphicFramePr>
          <p:nvPr/>
        </p:nvGraphicFramePr>
        <p:xfrm>
          <a:off x="838200" y="2514600"/>
          <a:ext cx="7391400" cy="1557338"/>
        </p:xfrm>
        <a:graphic>
          <a:graphicData uri="http://schemas.openxmlformats.org/drawingml/2006/table">
            <a:tbl>
              <a:tblPr/>
              <a:tblGrid>
                <a:gridCol w="1655522">
                  <a:extLst>
                    <a:ext uri="{9D8B030D-6E8A-4147-A177-3AD203B41FA5}">
                      <a16:colId xmlns:a16="http://schemas.microsoft.com/office/drawing/2014/main" val="20000"/>
                    </a:ext>
                  </a:extLst>
                </a:gridCol>
                <a:gridCol w="532811">
                  <a:extLst>
                    <a:ext uri="{9D8B030D-6E8A-4147-A177-3AD203B41FA5}">
                      <a16:colId xmlns:a16="http://schemas.microsoft.com/office/drawing/2014/main" val="20001"/>
                    </a:ext>
                  </a:extLst>
                </a:gridCol>
                <a:gridCol w="2263305">
                  <a:extLst>
                    <a:ext uri="{9D8B030D-6E8A-4147-A177-3AD203B41FA5}">
                      <a16:colId xmlns:a16="http://schemas.microsoft.com/office/drawing/2014/main" val="20002"/>
                    </a:ext>
                  </a:extLst>
                </a:gridCol>
                <a:gridCol w="1341327">
                  <a:extLst>
                    <a:ext uri="{9D8B030D-6E8A-4147-A177-3AD203B41FA5}">
                      <a16:colId xmlns:a16="http://schemas.microsoft.com/office/drawing/2014/main" val="20003"/>
                    </a:ext>
                  </a:extLst>
                </a:gridCol>
                <a:gridCol w="1598435">
                  <a:extLst>
                    <a:ext uri="{9D8B030D-6E8A-4147-A177-3AD203B41FA5}">
                      <a16:colId xmlns:a16="http://schemas.microsoft.com/office/drawing/2014/main" val="20004"/>
                    </a:ext>
                  </a:extLst>
                </a:gridCol>
              </a:tblGrid>
              <a:tr h="463903">
                <a:tc>
                  <a:txBody>
                    <a:bodyPr/>
                    <a:lstStyle/>
                    <a:p>
                      <a:pPr algn="l" fontAlgn="b"/>
                      <a:r>
                        <a:rPr lang="fr-FR" sz="1000" b="1" i="0" u="none" strike="noStrike" dirty="0" err="1">
                          <a:solidFill>
                            <a:srgbClr val="000000"/>
                          </a:solidFill>
                          <a:latin typeface="Calibri"/>
                        </a:rPr>
                        <a:t>Commitment</a:t>
                      </a:r>
                      <a:r>
                        <a:rPr lang="fr-FR" sz="1000" b="1" i="0" u="none" strike="noStrike" dirty="0">
                          <a:solidFill>
                            <a:srgbClr val="000000"/>
                          </a:solidFill>
                          <a:latin typeface="Calibri"/>
                        </a:rPr>
                        <a:t> control mode </a:t>
                      </a:r>
                    </a:p>
                  </a:txBody>
                  <a:tcPr marL="6733" marR="6733" marT="6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1" i="0" u="none" strike="noStrike" dirty="0">
                          <a:solidFill>
                            <a:srgbClr val="000000"/>
                          </a:solidFill>
                          <a:latin typeface="Calibri"/>
                        </a:rPr>
                        <a:t>PDO</a:t>
                      </a:r>
                    </a:p>
                  </a:txBody>
                  <a:tcPr marL="6733" marR="6733" marT="6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000" b="1" i="0" u="none" strike="noStrike" dirty="0">
                          <a:solidFill>
                            <a:srgbClr val="000000"/>
                          </a:solidFill>
                          <a:latin typeface="Calibri"/>
                        </a:rPr>
                        <a:t>ibm_db2</a:t>
                      </a:r>
                    </a:p>
                  </a:txBody>
                  <a:tcPr marL="6733" marR="6733" marT="6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000" b="1" i="0" u="none" strike="noStrike" dirty="0">
                          <a:solidFill>
                            <a:srgbClr val="000000"/>
                          </a:solidFill>
                          <a:latin typeface="Calibri" pitchFamily="34" charset="0"/>
                          <a:cs typeface="Calibri" pitchFamily="34" charset="0"/>
                        </a:rPr>
                        <a:t>SQLRPGLE (avec SET OPTIONS), </a:t>
                      </a:r>
                      <a:r>
                        <a:rPr lang="fr-FR" sz="1000" b="1" kern="1200" dirty="0">
                          <a:solidFill>
                            <a:schemeClr val="tx1"/>
                          </a:solidFill>
                          <a:latin typeface="Calibri" pitchFamily="34" charset="0"/>
                          <a:ea typeface="+mn-ea"/>
                          <a:cs typeface="Calibri" pitchFamily="34" charset="0"/>
                        </a:rPr>
                        <a:t>et mot clé "CMT" dans le DSN</a:t>
                      </a:r>
                      <a:endParaRPr lang="fr-FR" sz="1000" b="1" i="0" u="none" strike="noStrike" dirty="0">
                        <a:solidFill>
                          <a:srgbClr val="000000"/>
                        </a:solidFill>
                        <a:latin typeface="Calibri" pitchFamily="34" charset="0"/>
                        <a:cs typeface="Calibri" pitchFamily="34" charset="0"/>
                      </a:endParaRPr>
                    </a:p>
                  </a:txBody>
                  <a:tcPr marL="6733" marR="6733" marT="6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000" b="1" i="0" u="none" strike="noStrike" dirty="0">
                          <a:solidFill>
                            <a:srgbClr val="000000"/>
                          </a:solidFill>
                          <a:latin typeface="Calibri"/>
                        </a:rPr>
                        <a:t>SQLRPGLE </a:t>
                      </a:r>
                    </a:p>
                    <a:p>
                      <a:pPr algn="l" fontAlgn="b"/>
                      <a:r>
                        <a:rPr lang="fr-FR" sz="1000" b="1" i="0" u="none" strike="noStrike" dirty="0">
                          <a:solidFill>
                            <a:srgbClr val="000000"/>
                          </a:solidFill>
                          <a:latin typeface="Calibri"/>
                        </a:rPr>
                        <a:t>(avec WITH)</a:t>
                      </a:r>
                    </a:p>
                  </a:txBody>
                  <a:tcPr marL="6733" marR="6733" marT="6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18687">
                <a:tc>
                  <a:txBody>
                    <a:bodyPr/>
                    <a:lstStyle/>
                    <a:p>
                      <a:pPr algn="l" fontAlgn="b"/>
                      <a:r>
                        <a:rPr lang="fr-FR" sz="1000" b="0" i="0" u="none" strike="noStrike" dirty="0">
                          <a:solidFill>
                            <a:srgbClr val="000000"/>
                          </a:solidFill>
                          <a:latin typeface="Calibri"/>
                        </a:rPr>
                        <a:t>Commit </a:t>
                      </a:r>
                      <a:r>
                        <a:rPr lang="fr-FR" sz="1000" b="0" i="0" u="none" strike="noStrike" dirty="0" err="1">
                          <a:solidFill>
                            <a:srgbClr val="000000"/>
                          </a:solidFill>
                          <a:latin typeface="Calibri"/>
                        </a:rPr>
                        <a:t>immediate</a:t>
                      </a:r>
                      <a:r>
                        <a:rPr lang="fr-FR" sz="1000" b="0" i="0" u="none" strike="noStrike" dirty="0">
                          <a:solidFill>
                            <a:srgbClr val="000000"/>
                          </a:solidFill>
                          <a:latin typeface="Calibri"/>
                        </a:rPr>
                        <a:t> </a:t>
                      </a:r>
                    </a:p>
                  </a:txBody>
                  <a:tcPr marL="6733" marR="6733" marT="6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latin typeface="Calibri"/>
                        </a:rPr>
                        <a:t>0</a:t>
                      </a:r>
                    </a:p>
                  </a:txBody>
                  <a:tcPr marL="6733" marR="6733" marT="6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000" b="0" i="0" u="none" strike="noStrike" dirty="0">
                          <a:solidFill>
                            <a:srgbClr val="000000"/>
                          </a:solidFill>
                          <a:latin typeface="Calibri"/>
                        </a:rPr>
                        <a:t>DB2_I5_TXN_NO_COMMIT = 1</a:t>
                      </a:r>
                    </a:p>
                  </a:txBody>
                  <a:tcPr marL="6733" marR="6733" marT="6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000" b="0" i="0" u="none" strike="noStrike">
                          <a:solidFill>
                            <a:srgbClr val="000000"/>
                          </a:solidFill>
                          <a:latin typeface="Calibri"/>
                        </a:rPr>
                        <a:t>*NONE</a:t>
                      </a:r>
                    </a:p>
                  </a:txBody>
                  <a:tcPr marL="6733" marR="6733" marT="6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000" b="0" i="0" u="none" strike="noStrike">
                          <a:solidFill>
                            <a:srgbClr val="000000"/>
                          </a:solidFill>
                          <a:latin typeface="Calibri"/>
                        </a:rPr>
                        <a:t>NC</a:t>
                      </a:r>
                    </a:p>
                  </a:txBody>
                  <a:tcPr marL="6733" marR="6733" marT="6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8687">
                <a:tc>
                  <a:txBody>
                    <a:bodyPr/>
                    <a:lstStyle/>
                    <a:p>
                      <a:pPr algn="l" fontAlgn="b"/>
                      <a:r>
                        <a:rPr lang="fr-FR" sz="1000" b="0" i="0" u="none" strike="noStrike">
                          <a:solidFill>
                            <a:srgbClr val="000000"/>
                          </a:solidFill>
                          <a:latin typeface="Calibri"/>
                        </a:rPr>
                        <a:t>Read committed </a:t>
                      </a:r>
                    </a:p>
                  </a:txBody>
                  <a:tcPr marL="6733" marR="6733" marT="6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latin typeface="Calibri"/>
                        </a:rPr>
                        <a:t>2</a:t>
                      </a:r>
                    </a:p>
                  </a:txBody>
                  <a:tcPr marL="6733" marR="6733" marT="6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000" b="0" i="0" u="none" strike="noStrike">
                          <a:solidFill>
                            <a:srgbClr val="000000"/>
                          </a:solidFill>
                          <a:latin typeface="Calibri"/>
                        </a:rPr>
                        <a:t>DB2_I5_TXN_READ_COMMITTED = 3</a:t>
                      </a:r>
                    </a:p>
                  </a:txBody>
                  <a:tcPr marL="6733" marR="6733" marT="6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000" b="0" i="0" u="none" strike="noStrike">
                          <a:solidFill>
                            <a:srgbClr val="000000"/>
                          </a:solidFill>
                          <a:latin typeface="Calibri"/>
                        </a:rPr>
                        <a:t>*CS</a:t>
                      </a:r>
                    </a:p>
                  </a:txBody>
                  <a:tcPr marL="6733" marR="6733" marT="6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000" b="0" i="0" u="none" strike="noStrike">
                          <a:solidFill>
                            <a:srgbClr val="000000"/>
                          </a:solidFill>
                          <a:latin typeface="Calibri"/>
                        </a:rPr>
                        <a:t>CS (Cursor Stability)</a:t>
                      </a:r>
                    </a:p>
                  </a:txBody>
                  <a:tcPr marL="6733" marR="6733" marT="6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8687">
                <a:tc>
                  <a:txBody>
                    <a:bodyPr/>
                    <a:lstStyle/>
                    <a:p>
                      <a:pPr algn="l" fontAlgn="b"/>
                      <a:r>
                        <a:rPr lang="fr-FR" sz="1000" b="0" i="0" u="none" strike="noStrike">
                          <a:solidFill>
                            <a:srgbClr val="000000"/>
                          </a:solidFill>
                          <a:latin typeface="Calibri"/>
                        </a:rPr>
                        <a:t>Read uncommitted </a:t>
                      </a:r>
                    </a:p>
                  </a:txBody>
                  <a:tcPr marL="6733" marR="6733" marT="6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latin typeface="Calibri"/>
                        </a:rPr>
                        <a:t>1</a:t>
                      </a:r>
                    </a:p>
                  </a:txBody>
                  <a:tcPr marL="6733" marR="6733" marT="6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000" b="0" i="0" u="none" strike="noStrike">
                          <a:solidFill>
                            <a:srgbClr val="000000"/>
                          </a:solidFill>
                          <a:latin typeface="Calibri"/>
                        </a:rPr>
                        <a:t>DB2_I5_TXN_READ_UNCOMMITTED = 2</a:t>
                      </a:r>
                    </a:p>
                  </a:txBody>
                  <a:tcPr marL="6733" marR="6733" marT="6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000" b="0" i="0" u="none" strike="noStrike" dirty="0">
                          <a:solidFill>
                            <a:srgbClr val="000000"/>
                          </a:solidFill>
                          <a:latin typeface="Calibri"/>
                        </a:rPr>
                        <a:t>*CHG</a:t>
                      </a:r>
                    </a:p>
                  </a:txBody>
                  <a:tcPr marL="6733" marR="6733" marT="6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000" b="0" i="0" u="none" strike="noStrike" dirty="0">
                          <a:solidFill>
                            <a:srgbClr val="000000"/>
                          </a:solidFill>
                          <a:latin typeface="Calibri"/>
                        </a:rPr>
                        <a:t>UR (</a:t>
                      </a:r>
                      <a:r>
                        <a:rPr lang="fr-FR" sz="1000" b="0" i="0" u="none" strike="noStrike" dirty="0" err="1">
                          <a:solidFill>
                            <a:srgbClr val="000000"/>
                          </a:solidFill>
                          <a:latin typeface="Calibri"/>
                        </a:rPr>
                        <a:t>Uncommitted</a:t>
                      </a:r>
                      <a:r>
                        <a:rPr lang="fr-FR" sz="1000" b="0" i="0" u="none" strike="noStrike" dirty="0">
                          <a:solidFill>
                            <a:srgbClr val="000000"/>
                          </a:solidFill>
                          <a:latin typeface="Calibri"/>
                        </a:rPr>
                        <a:t> Read)</a:t>
                      </a:r>
                    </a:p>
                  </a:txBody>
                  <a:tcPr marL="6733" marR="6733" marT="6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18687">
                <a:tc>
                  <a:txBody>
                    <a:bodyPr/>
                    <a:lstStyle/>
                    <a:p>
                      <a:pPr algn="l" fontAlgn="b"/>
                      <a:r>
                        <a:rPr lang="fr-FR" sz="1000" b="0" i="0" u="none" strike="noStrike">
                          <a:solidFill>
                            <a:srgbClr val="000000"/>
                          </a:solidFill>
                          <a:latin typeface="Calibri"/>
                        </a:rPr>
                        <a:t>Repeatable read</a:t>
                      </a:r>
                    </a:p>
                  </a:txBody>
                  <a:tcPr marL="6733" marR="6733" marT="6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latin typeface="Calibri"/>
                        </a:rPr>
                        <a:t>3</a:t>
                      </a:r>
                    </a:p>
                  </a:txBody>
                  <a:tcPr marL="6733" marR="6733" marT="6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000" b="0" i="0" u="none" strike="noStrike">
                          <a:solidFill>
                            <a:srgbClr val="000000"/>
                          </a:solidFill>
                          <a:latin typeface="Calibri"/>
                        </a:rPr>
                        <a:t>DB2_I5_TXN_REPEATABLE_READ = 4</a:t>
                      </a:r>
                    </a:p>
                  </a:txBody>
                  <a:tcPr marL="6733" marR="6733" marT="6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000" b="0" i="0" u="none" strike="noStrike" dirty="0">
                          <a:solidFill>
                            <a:srgbClr val="000000"/>
                          </a:solidFill>
                          <a:latin typeface="Calibri"/>
                        </a:rPr>
                        <a:t>*ALL</a:t>
                      </a:r>
                    </a:p>
                  </a:txBody>
                  <a:tcPr marL="6733" marR="6733" marT="6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000" b="0" i="0" u="none" strike="noStrike" dirty="0">
                          <a:solidFill>
                            <a:srgbClr val="000000"/>
                          </a:solidFill>
                          <a:latin typeface="Calibri"/>
                        </a:rPr>
                        <a:t>RR (</a:t>
                      </a:r>
                      <a:r>
                        <a:rPr lang="fr-FR" sz="1000" b="0" i="0" u="none" strike="noStrike" dirty="0" err="1">
                          <a:solidFill>
                            <a:srgbClr val="000000"/>
                          </a:solidFill>
                          <a:latin typeface="Calibri"/>
                        </a:rPr>
                        <a:t>Repeatable</a:t>
                      </a:r>
                      <a:r>
                        <a:rPr lang="fr-FR" sz="1000" b="0" i="0" u="none" strike="noStrike" dirty="0">
                          <a:solidFill>
                            <a:srgbClr val="000000"/>
                          </a:solidFill>
                          <a:latin typeface="Calibri"/>
                        </a:rPr>
                        <a:t> Read)</a:t>
                      </a:r>
                    </a:p>
                  </a:txBody>
                  <a:tcPr marL="6733" marR="6733" marT="6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8687">
                <a:tc>
                  <a:txBody>
                    <a:bodyPr/>
                    <a:lstStyle/>
                    <a:p>
                      <a:pPr algn="l" fontAlgn="b"/>
                      <a:r>
                        <a:rPr lang="fr-FR" sz="1000" b="0" i="0" u="none" strike="noStrike">
                          <a:solidFill>
                            <a:srgbClr val="000000"/>
                          </a:solidFill>
                          <a:latin typeface="Calibri"/>
                        </a:rPr>
                        <a:t>Serializable </a:t>
                      </a:r>
                    </a:p>
                  </a:txBody>
                  <a:tcPr marL="6733" marR="6733" marT="6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latin typeface="Calibri"/>
                        </a:rPr>
                        <a:t>4</a:t>
                      </a:r>
                    </a:p>
                  </a:txBody>
                  <a:tcPr marL="6733" marR="6733" marT="6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000" b="0" i="0" u="none" strike="noStrike">
                          <a:solidFill>
                            <a:srgbClr val="000000"/>
                          </a:solidFill>
                          <a:latin typeface="Calibri"/>
                        </a:rPr>
                        <a:t>DB2_I5_TXN_SERIALIZABLE = 5</a:t>
                      </a:r>
                    </a:p>
                  </a:txBody>
                  <a:tcPr marL="6733" marR="6733" marT="6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000" b="0" i="0" u="none" strike="noStrike" dirty="0">
                          <a:solidFill>
                            <a:srgbClr val="000000"/>
                          </a:solidFill>
                          <a:latin typeface="Calibri"/>
                        </a:rPr>
                        <a:t>*RS</a:t>
                      </a:r>
                    </a:p>
                  </a:txBody>
                  <a:tcPr marL="6733" marR="6733" marT="6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000" b="0" i="0" u="none" strike="noStrike" dirty="0">
                          <a:solidFill>
                            <a:srgbClr val="000000"/>
                          </a:solidFill>
                          <a:latin typeface="Calibri"/>
                        </a:rPr>
                        <a:t>RS (Read </a:t>
                      </a:r>
                      <a:r>
                        <a:rPr lang="fr-FR" sz="1000" b="0" i="0" u="none" strike="noStrike" dirty="0" err="1">
                          <a:solidFill>
                            <a:srgbClr val="000000"/>
                          </a:solidFill>
                          <a:latin typeface="Calibri"/>
                        </a:rPr>
                        <a:t>Stability</a:t>
                      </a:r>
                      <a:r>
                        <a:rPr lang="fr-FR" sz="1000" b="0" i="0" u="none" strike="noStrike" dirty="0">
                          <a:solidFill>
                            <a:srgbClr val="000000"/>
                          </a:solidFill>
                          <a:latin typeface="Calibri"/>
                        </a:rPr>
                        <a:t>)</a:t>
                      </a:r>
                    </a:p>
                  </a:txBody>
                  <a:tcPr marL="6733" marR="6733" marT="6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29745" name="Connecteur droit 14">
            <a:extLst>
              <a:ext uri="{FF2B5EF4-FFF2-40B4-BE49-F238E27FC236}">
                <a16:creationId xmlns:a16="http://schemas.microsoft.com/office/drawing/2014/main" id="{199868EF-00E1-4FBE-9A66-E1E3041EC41D}"/>
              </a:ext>
            </a:extLst>
          </p:cNvPr>
          <p:cNvCxnSpPr>
            <a:cxnSpLocks noChangeShapeType="1"/>
          </p:cNvCxnSpPr>
          <p:nvPr/>
        </p:nvCxnSpPr>
        <p:spPr bwMode="auto">
          <a:xfrm flipH="1">
            <a:off x="3276600" y="2057400"/>
            <a:ext cx="5257800" cy="0"/>
          </a:xfrm>
          <a:prstGeom prst="line">
            <a:avLst/>
          </a:prstGeom>
          <a:noFill/>
          <a:ln w="12700" algn="ctr">
            <a:solidFill>
              <a:srgbClr val="FF0000"/>
            </a:solidFill>
            <a:round/>
            <a:headEnd/>
            <a:tailEnd/>
          </a:ln>
          <a:extLst>
            <a:ext uri="{909E8E84-426E-40DD-AFC4-6F175D3DCCD1}">
              <a14:hiddenFill xmlns:a14="http://schemas.microsoft.com/office/drawing/2010/main">
                <a:noFill/>
              </a14:hiddenFill>
            </a:ext>
          </a:extLst>
        </p:spPr>
      </p:cxnSp>
      <p:pic>
        <p:nvPicPr>
          <p:cNvPr id="29746" name="Image 10">
            <a:extLst>
              <a:ext uri="{FF2B5EF4-FFF2-40B4-BE49-F238E27FC236}">
                <a16:creationId xmlns:a16="http://schemas.microsoft.com/office/drawing/2014/main" id="{8311A281-BBAC-4A53-ADD7-9E9B4EC565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765" t="29706" r="11362" b="22353"/>
          <a:stretch>
            <a:fillRect/>
          </a:stretch>
        </p:blipFill>
        <p:spPr bwMode="auto">
          <a:xfrm>
            <a:off x="152400" y="4343400"/>
            <a:ext cx="76962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47" name="Forme 10">
            <a:extLst>
              <a:ext uri="{FF2B5EF4-FFF2-40B4-BE49-F238E27FC236}">
                <a16:creationId xmlns:a16="http://schemas.microsoft.com/office/drawing/2014/main" id="{49658E2E-1789-4F8B-ACEC-9926ADC4773D}"/>
              </a:ext>
            </a:extLst>
          </p:cNvPr>
          <p:cNvCxnSpPr>
            <a:cxnSpLocks noChangeShapeType="1"/>
          </p:cNvCxnSpPr>
          <p:nvPr/>
        </p:nvCxnSpPr>
        <p:spPr bwMode="auto">
          <a:xfrm rot="5400000">
            <a:off x="6019800" y="3048000"/>
            <a:ext cx="3505200" cy="1524000"/>
          </a:xfrm>
          <a:prstGeom prst="bentConnector2">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re 4">
            <a:extLst>
              <a:ext uri="{FF2B5EF4-FFF2-40B4-BE49-F238E27FC236}">
                <a16:creationId xmlns:a16="http://schemas.microsoft.com/office/drawing/2014/main" id="{F59E80E3-53A2-4E9E-A155-5C1BA361B4AA}"/>
              </a:ext>
            </a:extLst>
          </p:cNvPr>
          <p:cNvSpPr>
            <a:spLocks noGrp="1" noChangeArrowheads="1"/>
          </p:cNvSpPr>
          <p:nvPr>
            <p:ph type="title"/>
          </p:nvPr>
        </p:nvSpPr>
        <p:spPr>
          <a:xfrm>
            <a:off x="457200" y="533400"/>
            <a:ext cx="8229600" cy="884238"/>
          </a:xfrm>
        </p:spPr>
        <p:txBody>
          <a:bodyPr/>
          <a:lstStyle/>
          <a:p>
            <a:r>
              <a:rPr lang="fr-FR" altLang="fr-FR"/>
              <a:t>db2_connect() – option i5_commit</a:t>
            </a:r>
          </a:p>
        </p:txBody>
      </p:sp>
      <p:sp>
        <p:nvSpPr>
          <p:cNvPr id="30723" name="Espace réservé du texte 5">
            <a:extLst>
              <a:ext uri="{FF2B5EF4-FFF2-40B4-BE49-F238E27FC236}">
                <a16:creationId xmlns:a16="http://schemas.microsoft.com/office/drawing/2014/main" id="{202C9A72-9250-4165-BD36-F05ADF33E4D1}"/>
              </a:ext>
            </a:extLst>
          </p:cNvPr>
          <p:cNvSpPr>
            <a:spLocks noGrp="1" noChangeArrowheads="1"/>
          </p:cNvSpPr>
          <p:nvPr>
            <p:ph type="body" idx="1"/>
          </p:nvPr>
        </p:nvSpPr>
        <p:spPr>
          <a:xfrm>
            <a:off x="457200" y="1143000"/>
            <a:ext cx="4040188" cy="639763"/>
          </a:xfrm>
        </p:spPr>
        <p:txBody>
          <a:bodyPr/>
          <a:lstStyle/>
          <a:p>
            <a:r>
              <a:rPr lang="fr-FR" altLang="fr-FR" sz="2000"/>
              <a:t>DB2_AUTOCOMMIT_ON</a:t>
            </a:r>
          </a:p>
        </p:txBody>
      </p:sp>
      <p:sp>
        <p:nvSpPr>
          <p:cNvPr id="30724" name="Espace réservé du contenu 6">
            <a:extLst>
              <a:ext uri="{FF2B5EF4-FFF2-40B4-BE49-F238E27FC236}">
                <a16:creationId xmlns:a16="http://schemas.microsoft.com/office/drawing/2014/main" id="{BE51ABEF-28D9-4691-BAAA-2FC2FAEEF9DD}"/>
              </a:ext>
            </a:extLst>
          </p:cNvPr>
          <p:cNvSpPr>
            <a:spLocks noGrp="1" noChangeArrowheads="1"/>
          </p:cNvSpPr>
          <p:nvPr>
            <p:ph sz="half" idx="2"/>
          </p:nvPr>
        </p:nvSpPr>
        <p:spPr>
          <a:xfrm>
            <a:off x="457200" y="1782763"/>
            <a:ext cx="4040188" cy="2778125"/>
          </a:xfrm>
        </p:spPr>
        <p:txBody>
          <a:bodyPr/>
          <a:lstStyle/>
          <a:p>
            <a:r>
              <a:rPr lang="fr-FR" altLang="fr-FR" sz="1800"/>
              <a:t>Une constante égale à 1 (valeur par défaut) </a:t>
            </a:r>
          </a:p>
          <a:p>
            <a:r>
              <a:rPr lang="fr-FR" altLang="fr-FR" sz="1800"/>
              <a:t>Active le mode « autocommit »</a:t>
            </a:r>
          </a:p>
          <a:p>
            <a:r>
              <a:rPr lang="en-US" altLang="fr-FR" sz="1800"/>
              <a:t>Avantage : les insert, update et delete impactent immédiatement la base de données, sans nécessiter l’utilisation de la fonction db2_commit()</a:t>
            </a:r>
          </a:p>
          <a:p>
            <a:endParaRPr lang="fr-FR" altLang="fr-FR" sz="1800"/>
          </a:p>
        </p:txBody>
      </p:sp>
      <p:sp>
        <p:nvSpPr>
          <p:cNvPr id="30725" name="Espace réservé du texte 7">
            <a:extLst>
              <a:ext uri="{FF2B5EF4-FFF2-40B4-BE49-F238E27FC236}">
                <a16:creationId xmlns:a16="http://schemas.microsoft.com/office/drawing/2014/main" id="{CEC2113C-F129-4C6D-9EF8-5A991FE4F11F}"/>
              </a:ext>
            </a:extLst>
          </p:cNvPr>
          <p:cNvSpPr>
            <a:spLocks noGrp="1" noChangeArrowheads="1"/>
          </p:cNvSpPr>
          <p:nvPr>
            <p:ph type="body" sz="quarter" idx="3"/>
          </p:nvPr>
        </p:nvSpPr>
        <p:spPr>
          <a:xfrm>
            <a:off x="4645025" y="1143000"/>
            <a:ext cx="4041775" cy="639763"/>
          </a:xfrm>
        </p:spPr>
        <p:txBody>
          <a:bodyPr/>
          <a:lstStyle/>
          <a:p>
            <a:r>
              <a:rPr lang="fr-FR" altLang="fr-FR" sz="2000"/>
              <a:t>DB2_AUTOCOMMIT_OFF</a:t>
            </a:r>
          </a:p>
        </p:txBody>
      </p:sp>
      <p:sp>
        <p:nvSpPr>
          <p:cNvPr id="30726" name="Espace réservé du contenu 8">
            <a:extLst>
              <a:ext uri="{FF2B5EF4-FFF2-40B4-BE49-F238E27FC236}">
                <a16:creationId xmlns:a16="http://schemas.microsoft.com/office/drawing/2014/main" id="{92DD6D2E-4F22-42E9-A0CB-0593D2E63C56}"/>
              </a:ext>
            </a:extLst>
          </p:cNvPr>
          <p:cNvSpPr>
            <a:spLocks noGrp="1" noChangeArrowheads="1"/>
          </p:cNvSpPr>
          <p:nvPr>
            <p:ph sz="quarter" idx="4"/>
          </p:nvPr>
        </p:nvSpPr>
        <p:spPr>
          <a:xfrm>
            <a:off x="4645025" y="1782763"/>
            <a:ext cx="4041775" cy="2778125"/>
          </a:xfrm>
        </p:spPr>
        <p:txBody>
          <a:bodyPr/>
          <a:lstStyle/>
          <a:p>
            <a:r>
              <a:rPr lang="fr-FR" altLang="fr-FR" sz="1800"/>
              <a:t>Une constante égale à zéro</a:t>
            </a:r>
          </a:p>
          <a:p>
            <a:r>
              <a:rPr lang="fr-FR" altLang="fr-FR" sz="1800"/>
              <a:t>Désactive le mode « autocommit »</a:t>
            </a:r>
          </a:p>
          <a:p>
            <a:r>
              <a:rPr lang="en-US" altLang="fr-FR" sz="1800"/>
              <a:t>Permet de contrôler les mises à jour de base de données en appliquant les fonctions db2_commit() / db2_rollback() sur des groupes de requêtes de mise à jour (</a:t>
            </a:r>
            <a:r>
              <a:rPr lang="fr-FR" altLang="fr-FR" sz="1800"/>
              <a:t>insert/update/delete) .</a:t>
            </a:r>
          </a:p>
          <a:p>
            <a:endParaRPr lang="fr-FR" altLang="fr-FR" sz="1800"/>
          </a:p>
        </p:txBody>
      </p:sp>
      <p:sp>
        <p:nvSpPr>
          <p:cNvPr id="30727" name="Espace réservé du numéro de diapositive 3">
            <a:extLst>
              <a:ext uri="{FF2B5EF4-FFF2-40B4-BE49-F238E27FC236}">
                <a16:creationId xmlns:a16="http://schemas.microsoft.com/office/drawing/2014/main" id="{5037F7A1-938B-40DF-A367-075C6D5713C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864C112E-3F93-439C-A67C-9403E63F86B5}" type="slidenum">
              <a:rPr lang="en-US" altLang="fr-FR" sz="1000">
                <a:solidFill>
                  <a:schemeClr val="bg1"/>
                </a:solidFill>
              </a:rPr>
              <a:pPr>
                <a:buClrTx/>
                <a:buFontTx/>
                <a:buNone/>
              </a:pPr>
              <a:t>25</a:t>
            </a:fld>
            <a:endParaRPr lang="en-US" altLang="fr-FR" sz="1000">
              <a:solidFill>
                <a:schemeClr val="bg1"/>
              </a:solidFill>
            </a:endParaRPr>
          </a:p>
        </p:txBody>
      </p:sp>
      <p:sp>
        <p:nvSpPr>
          <p:cNvPr id="30728" name="ZoneTexte 8">
            <a:extLst>
              <a:ext uri="{FF2B5EF4-FFF2-40B4-BE49-F238E27FC236}">
                <a16:creationId xmlns:a16="http://schemas.microsoft.com/office/drawing/2014/main" id="{92D9C62C-70A7-48A6-B6A1-BDBF039F7F17}"/>
              </a:ext>
            </a:extLst>
          </p:cNvPr>
          <p:cNvSpPr txBox="1">
            <a:spLocks noChangeArrowheads="1"/>
          </p:cNvSpPr>
          <p:nvPr/>
        </p:nvSpPr>
        <p:spPr bwMode="auto">
          <a:xfrm>
            <a:off x="533400" y="4648200"/>
            <a:ext cx="8077200" cy="1754188"/>
          </a:xfrm>
          <a:prstGeom prst="rect">
            <a:avLst/>
          </a:prstGeom>
          <a:noFill/>
          <a:ln w="317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fr-FR" altLang="fr-FR" sz="1800"/>
              <a:t>Attention : si vous utilisez le « commitment » manuel (plutôt que l’autocommit), il est impératif d’effectuer un commit() explicite en fin de script PHP. Si vous oubliez ce point, toutes les opérations de mises à jour non « commitées » seront annulées par un rollback automatique à la fin du script courant. </a:t>
            </a:r>
          </a:p>
          <a:p>
            <a:pPr eaLnBrk="1" hangingPunct="1">
              <a:spcBef>
                <a:spcPct val="0"/>
              </a:spcBef>
              <a:buClrTx/>
              <a:buFontTx/>
              <a:buNone/>
            </a:pPr>
            <a:endParaRPr lang="fr-FR" altLang="fr-FR"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re 1">
            <a:extLst>
              <a:ext uri="{FF2B5EF4-FFF2-40B4-BE49-F238E27FC236}">
                <a16:creationId xmlns:a16="http://schemas.microsoft.com/office/drawing/2014/main" id="{95879BA9-FCF4-4718-BE5E-A0D7B209AFBF}"/>
              </a:ext>
            </a:extLst>
          </p:cNvPr>
          <p:cNvSpPr>
            <a:spLocks noGrp="1" noChangeArrowheads="1"/>
          </p:cNvSpPr>
          <p:nvPr>
            <p:ph type="title"/>
          </p:nvPr>
        </p:nvSpPr>
        <p:spPr/>
        <p:txBody>
          <a:bodyPr/>
          <a:lstStyle/>
          <a:p>
            <a:r>
              <a:rPr lang="en-US" altLang="fr-FR"/>
              <a:t>db2_pconnect()</a:t>
            </a:r>
            <a:endParaRPr lang="fr-FR" altLang="fr-FR"/>
          </a:p>
        </p:txBody>
      </p:sp>
      <p:sp>
        <p:nvSpPr>
          <p:cNvPr id="31747" name="Espace réservé du contenu 2">
            <a:extLst>
              <a:ext uri="{FF2B5EF4-FFF2-40B4-BE49-F238E27FC236}">
                <a16:creationId xmlns:a16="http://schemas.microsoft.com/office/drawing/2014/main" id="{C83A812E-2E5A-4A34-9BEB-3EE56A59F435}"/>
              </a:ext>
            </a:extLst>
          </p:cNvPr>
          <p:cNvSpPr>
            <a:spLocks noGrp="1" noChangeArrowheads="1"/>
          </p:cNvSpPr>
          <p:nvPr>
            <p:ph idx="1"/>
          </p:nvPr>
        </p:nvSpPr>
        <p:spPr/>
        <p:txBody>
          <a:bodyPr/>
          <a:lstStyle/>
          <a:p>
            <a:r>
              <a:rPr lang="fr-FR" altLang="fr-FR" sz="1600"/>
              <a:t>La fonction db2_pconnect() permet d’établir une connexion persistante. Le principal avantage de cette solution est la rapidité d’exécution inhérente au fait de partager une connexion base de données avec d’autres travaux. </a:t>
            </a:r>
          </a:p>
          <a:p>
            <a:r>
              <a:rPr lang="fr-FR" altLang="fr-FR" sz="1600"/>
              <a:t>La fonction db2_pconnect() retourne une ressource de connexion en cas de succès et «faux» en cas d'échec.</a:t>
            </a:r>
            <a:endParaRPr lang="en-US" altLang="fr-FR" sz="1600" b="1">
              <a:solidFill>
                <a:srgbClr val="333300"/>
              </a:solidFill>
              <a:latin typeface="Courier New Bold"/>
            </a:endParaRPr>
          </a:p>
          <a:p>
            <a:r>
              <a:rPr lang="en-US" altLang="fr-FR" sz="1600">
                <a:solidFill>
                  <a:srgbClr val="333300"/>
                </a:solidFill>
                <a:latin typeface="Courier New Bold"/>
              </a:rPr>
              <a:t>Les options de db2_pconnect sont strictement les mêmes que celles de db2_connect.</a:t>
            </a:r>
          </a:p>
          <a:p>
            <a:r>
              <a:rPr lang="fr-FR" altLang="fr-FR" sz="1600"/>
              <a:t>Avec db2_pconnect(), contrairement à db2_connect(), la connexion à DB2 UDB ne se ferme pas lorsque le script PHP se termine. De même la fonction db2_close () est sans effet sur une connexion ouverte avec db2_pconnect(). Seule la fonction db2_pclose() est en mesure de fermer une connexion persistante.</a:t>
            </a:r>
          </a:p>
          <a:p>
            <a:r>
              <a:rPr lang="fr-FR" altLang="fr-FR" sz="1600"/>
              <a:t>Pour que DB2 utilise la même ressource pour plusieurs exécutions de db2_pconnect, il faut que les paramètres transmis à db2_pconnect() soient strictement identiques. On rappelle que ces paramètres sont : le nom serveur de base de données, le profil de connexion, et son mot de passe, plus les éventuelles options complémentaires. Il est donc recommandé d’utiliser le même script d’amorçage pour effectuer les différentes connexions (script utilisé via la fonction PHP « require », par exemple).</a:t>
            </a:r>
          </a:p>
          <a:p>
            <a:pPr>
              <a:buFont typeface="Wingdings" panose="05000000000000000000" pitchFamily="2" charset="2"/>
              <a:buNone/>
            </a:pPr>
            <a:endParaRPr lang="fr-FR" altLang="fr-FR" sz="1600"/>
          </a:p>
        </p:txBody>
      </p:sp>
      <p:sp>
        <p:nvSpPr>
          <p:cNvPr id="31748" name="Espace réservé du numéro de diapositive 3">
            <a:extLst>
              <a:ext uri="{FF2B5EF4-FFF2-40B4-BE49-F238E27FC236}">
                <a16:creationId xmlns:a16="http://schemas.microsoft.com/office/drawing/2014/main" id="{97BBAE67-413D-4D81-9553-D2FC72D6D76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BC1C7789-E290-4830-864A-6DDA1621F6FE}" type="slidenum">
              <a:rPr lang="en-US" altLang="fr-FR" sz="1000">
                <a:solidFill>
                  <a:schemeClr val="bg1"/>
                </a:solidFill>
              </a:rPr>
              <a:pPr>
                <a:buClrTx/>
                <a:buFontTx/>
                <a:buNone/>
              </a:pPr>
              <a:t>26</a:t>
            </a:fld>
            <a:endParaRPr lang="en-US" altLang="fr-FR" sz="100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re 1">
            <a:extLst>
              <a:ext uri="{FF2B5EF4-FFF2-40B4-BE49-F238E27FC236}">
                <a16:creationId xmlns:a16="http://schemas.microsoft.com/office/drawing/2014/main" id="{3DEBBD62-2D6B-48E8-91F5-9A5A28F7399E}"/>
              </a:ext>
            </a:extLst>
          </p:cNvPr>
          <p:cNvSpPr>
            <a:spLocks noGrp="1" noChangeArrowheads="1"/>
          </p:cNvSpPr>
          <p:nvPr>
            <p:ph type="title"/>
          </p:nvPr>
        </p:nvSpPr>
        <p:spPr/>
        <p:txBody>
          <a:bodyPr/>
          <a:lstStyle/>
          <a:p>
            <a:r>
              <a:rPr lang="fr-FR" altLang="fr-FR"/>
              <a:t>db2_pconnect</a:t>
            </a:r>
          </a:p>
        </p:txBody>
      </p:sp>
      <p:sp>
        <p:nvSpPr>
          <p:cNvPr id="25603" name="Espace réservé du contenu 2">
            <a:extLst>
              <a:ext uri="{FF2B5EF4-FFF2-40B4-BE49-F238E27FC236}">
                <a16:creationId xmlns:a16="http://schemas.microsoft.com/office/drawing/2014/main" id="{261EE7A7-F7A8-49CF-B0BF-3AED26615690}"/>
              </a:ext>
            </a:extLst>
          </p:cNvPr>
          <p:cNvSpPr>
            <a:spLocks noGrp="1"/>
          </p:cNvSpPr>
          <p:nvPr>
            <p:ph idx="1"/>
          </p:nvPr>
        </p:nvSpPr>
        <p:spPr/>
        <p:txBody>
          <a:bodyPr/>
          <a:lstStyle/>
          <a:p>
            <a:pPr>
              <a:defRPr/>
            </a:pPr>
            <a:r>
              <a:rPr lang="fr-FR" sz="1600" dirty="0"/>
              <a:t>Les connexions persistantes nécessitent une surveillance particulière, car dans ce mode les SELECT peuvent déclencher des pseudo verrouillages de type *SHRRD (</a:t>
            </a:r>
            <a:r>
              <a:rPr lang="fr-FR" sz="1600" dirty="0" err="1"/>
              <a:t>shared</a:t>
            </a:r>
            <a:r>
              <a:rPr lang="fr-FR" sz="1600" dirty="0"/>
              <a:t> </a:t>
            </a:r>
            <a:r>
              <a:rPr lang="fr-FR" sz="1600" dirty="0" err="1"/>
              <a:t>read</a:t>
            </a:r>
            <a:r>
              <a:rPr lang="fr-FR" sz="1600" dirty="0"/>
              <a:t>). Il est possible de les identifier dans les travaux</a:t>
            </a:r>
            <a:r>
              <a:rPr lang="en-US" sz="1600" dirty="0"/>
              <a:t> QSQSRVR, via la </a:t>
            </a:r>
            <a:r>
              <a:rPr lang="en-US" sz="1600" dirty="0" err="1"/>
              <a:t>commande</a:t>
            </a:r>
            <a:r>
              <a:rPr lang="en-US" sz="1600" dirty="0"/>
              <a:t> WRKOBJLCK. Les pseudo </a:t>
            </a:r>
            <a:r>
              <a:rPr lang="en-US" sz="1600" dirty="0" err="1"/>
              <a:t>verrouillages</a:t>
            </a:r>
            <a:r>
              <a:rPr lang="en-US" sz="1600" dirty="0"/>
              <a:t> </a:t>
            </a:r>
            <a:r>
              <a:rPr lang="en-US" sz="1600" dirty="0" err="1"/>
              <a:t>sont</a:t>
            </a:r>
            <a:r>
              <a:rPr lang="en-US" sz="1600" dirty="0"/>
              <a:t> </a:t>
            </a:r>
            <a:r>
              <a:rPr lang="en-US" sz="1600" dirty="0" err="1"/>
              <a:t>utilisés</a:t>
            </a:r>
            <a:r>
              <a:rPr lang="en-US" sz="1600" dirty="0"/>
              <a:t> par DB2 pour </a:t>
            </a:r>
            <a:r>
              <a:rPr lang="en-US" sz="1600" dirty="0" err="1"/>
              <a:t>optimiser</a:t>
            </a:r>
            <a:r>
              <a:rPr lang="en-US" sz="1600" dirty="0"/>
              <a:t> les performances de </a:t>
            </a:r>
            <a:r>
              <a:rPr lang="en-US" sz="1600" dirty="0" err="1"/>
              <a:t>certains</a:t>
            </a:r>
            <a:r>
              <a:rPr lang="en-US" sz="1600" dirty="0"/>
              <a:t> types de </a:t>
            </a:r>
            <a:r>
              <a:rPr lang="en-US" sz="1600" dirty="0" err="1"/>
              <a:t>curseurs</a:t>
            </a:r>
            <a:r>
              <a:rPr lang="en-US" sz="1600" dirty="0"/>
              <a:t>. Il </a:t>
            </a:r>
            <a:r>
              <a:rPr lang="en-US" sz="1600" dirty="0" err="1"/>
              <a:t>peut</a:t>
            </a:r>
            <a:r>
              <a:rPr lang="en-US" sz="1600" dirty="0"/>
              <a:t> </a:t>
            </a:r>
            <a:r>
              <a:rPr lang="en-US" sz="1600" dirty="0" err="1"/>
              <a:t>être</a:t>
            </a:r>
            <a:r>
              <a:rPr lang="en-US" sz="1600" dirty="0"/>
              <a:t> </a:t>
            </a:r>
            <a:r>
              <a:rPr lang="en-US" sz="1600" dirty="0" err="1"/>
              <a:t>nécessaire</a:t>
            </a:r>
            <a:r>
              <a:rPr lang="en-US" sz="1600" dirty="0"/>
              <a:t> de les </a:t>
            </a:r>
            <a:r>
              <a:rPr lang="en-US" sz="1600" dirty="0" err="1"/>
              <a:t>supprimer</a:t>
            </a:r>
            <a:r>
              <a:rPr lang="en-US" sz="1600" dirty="0"/>
              <a:t> “</a:t>
            </a:r>
            <a:r>
              <a:rPr lang="en-US" sz="1600" dirty="0" err="1"/>
              <a:t>manuellement</a:t>
            </a:r>
            <a:r>
              <a:rPr lang="en-US" sz="1600" dirty="0"/>
              <a:t>” </a:t>
            </a:r>
            <a:r>
              <a:rPr lang="en-US" sz="1600" dirty="0" err="1"/>
              <a:t>avant</a:t>
            </a:r>
            <a:r>
              <a:rPr lang="en-US" sz="1600" dirty="0"/>
              <a:t> de </a:t>
            </a:r>
            <a:r>
              <a:rPr lang="en-US" sz="1600" dirty="0" err="1"/>
              <a:t>pouvoir</a:t>
            </a:r>
            <a:r>
              <a:rPr lang="en-US" sz="1600" dirty="0"/>
              <a:t> </a:t>
            </a:r>
            <a:r>
              <a:rPr lang="en-US" sz="1600" dirty="0" err="1"/>
              <a:t>procéder</a:t>
            </a:r>
            <a:r>
              <a:rPr lang="en-US" sz="1600" dirty="0"/>
              <a:t> à </a:t>
            </a:r>
            <a:r>
              <a:rPr lang="en-US" sz="1600" dirty="0" err="1"/>
              <a:t>certaines</a:t>
            </a:r>
            <a:r>
              <a:rPr lang="en-US" sz="1600" dirty="0"/>
              <a:t> </a:t>
            </a:r>
            <a:r>
              <a:rPr lang="en-US" sz="1600" dirty="0" err="1"/>
              <a:t>opérations</a:t>
            </a:r>
            <a:r>
              <a:rPr lang="en-US" sz="1600" dirty="0"/>
              <a:t> de maintenance (</a:t>
            </a:r>
            <a:r>
              <a:rPr lang="en-US" sz="1600" dirty="0" err="1"/>
              <a:t>sauvegarde</a:t>
            </a:r>
            <a:r>
              <a:rPr lang="en-US" sz="1600" dirty="0"/>
              <a:t> </a:t>
            </a:r>
            <a:r>
              <a:rPr lang="en-US" sz="1600" dirty="0" err="1"/>
              <a:t>notamment</a:t>
            </a:r>
            <a:r>
              <a:rPr lang="en-US" sz="1600" dirty="0"/>
              <a:t>).</a:t>
            </a:r>
          </a:p>
          <a:p>
            <a:pPr>
              <a:defRPr/>
            </a:pPr>
            <a:r>
              <a:rPr lang="en-US" sz="1600" dirty="0"/>
              <a:t>Les </a:t>
            </a:r>
            <a:r>
              <a:rPr lang="en-US" sz="1600" dirty="0" err="1"/>
              <a:t>connexions</a:t>
            </a:r>
            <a:r>
              <a:rPr lang="en-US" sz="1600" dirty="0"/>
              <a:t> </a:t>
            </a:r>
            <a:r>
              <a:rPr lang="en-US" sz="1600" dirty="0" err="1"/>
              <a:t>persistantes</a:t>
            </a:r>
            <a:r>
              <a:rPr lang="en-US" sz="1600" dirty="0"/>
              <a:t> </a:t>
            </a:r>
            <a:r>
              <a:rPr lang="en-US" sz="1600" dirty="0" err="1"/>
              <a:t>s’exécutent</a:t>
            </a:r>
            <a:r>
              <a:rPr lang="en-US" sz="1600" dirty="0"/>
              <a:t> </a:t>
            </a:r>
            <a:r>
              <a:rPr lang="en-US" sz="1600" dirty="0" err="1"/>
              <a:t>toujours</a:t>
            </a:r>
            <a:r>
              <a:rPr lang="en-US" sz="1600" dirty="0"/>
              <a:t> </a:t>
            </a:r>
            <a:r>
              <a:rPr lang="en-US" sz="1600" dirty="0" err="1"/>
              <a:t>dans</a:t>
            </a:r>
            <a:r>
              <a:rPr lang="en-US" sz="1600" dirty="0"/>
              <a:t> un “mode </a:t>
            </a:r>
            <a:r>
              <a:rPr lang="en-US" sz="1600" dirty="0" err="1"/>
              <a:t>serveur</a:t>
            </a:r>
            <a:r>
              <a:rPr lang="en-US" sz="1600" dirty="0"/>
              <a:t>”, qui </a:t>
            </a:r>
            <a:r>
              <a:rPr lang="en-US" sz="1600" dirty="0" err="1"/>
              <a:t>peut</a:t>
            </a:r>
            <a:r>
              <a:rPr lang="en-US" sz="1600" dirty="0"/>
              <a:t> se </a:t>
            </a:r>
            <a:r>
              <a:rPr lang="en-US" sz="1600" dirty="0" err="1"/>
              <a:t>révéler</a:t>
            </a:r>
            <a:r>
              <a:rPr lang="en-US" sz="1600" dirty="0"/>
              <a:t> </a:t>
            </a:r>
            <a:r>
              <a:rPr lang="en-US" sz="1600" dirty="0" err="1"/>
              <a:t>complexe</a:t>
            </a:r>
            <a:r>
              <a:rPr lang="en-US" sz="1600" dirty="0"/>
              <a:t> à </a:t>
            </a:r>
            <a:r>
              <a:rPr lang="en-US" sz="1600" dirty="0" err="1"/>
              <a:t>administrer</a:t>
            </a:r>
            <a:r>
              <a:rPr lang="en-US" sz="1600" dirty="0"/>
              <a:t>. </a:t>
            </a:r>
            <a:r>
              <a:rPr lang="en-US" sz="1600" dirty="0" err="1"/>
              <a:t>Plusieurs</a:t>
            </a:r>
            <a:r>
              <a:rPr lang="en-US" sz="1600" dirty="0"/>
              <a:t> articles </a:t>
            </a:r>
            <a:r>
              <a:rPr lang="en-US" sz="1600" dirty="0" err="1"/>
              <a:t>ont</a:t>
            </a:r>
            <a:r>
              <a:rPr lang="en-US" sz="1600" dirty="0"/>
              <a:t> </a:t>
            </a:r>
            <a:r>
              <a:rPr lang="en-US" sz="1600" dirty="0" err="1"/>
              <a:t>été</a:t>
            </a:r>
            <a:r>
              <a:rPr lang="en-US" sz="1600" dirty="0"/>
              <a:t> </a:t>
            </a:r>
            <a:r>
              <a:rPr lang="en-US" sz="1600" dirty="0" err="1"/>
              <a:t>consacrés</a:t>
            </a:r>
            <a:r>
              <a:rPr lang="en-US" sz="1600" dirty="0"/>
              <a:t> à </a:t>
            </a:r>
            <a:r>
              <a:rPr lang="en-US" sz="1600" dirty="0" err="1"/>
              <a:t>ce</a:t>
            </a:r>
            <a:r>
              <a:rPr lang="en-US" sz="1600" dirty="0"/>
              <a:t> </a:t>
            </a:r>
            <a:r>
              <a:rPr lang="en-US" sz="1600" dirty="0" err="1"/>
              <a:t>sujet</a:t>
            </a:r>
            <a:r>
              <a:rPr lang="en-US" sz="1600" dirty="0"/>
              <a:t> :</a:t>
            </a:r>
          </a:p>
          <a:p>
            <a:pPr lvl="1">
              <a:buFont typeface="Arial" panose="020B0604020202020204" pitchFamily="34" charset="0"/>
              <a:buNone/>
              <a:defRPr/>
            </a:pPr>
            <a:r>
              <a:rPr lang="fr-FR" sz="1200" dirty="0">
                <a:ea typeface="+mn-ea"/>
                <a:hlinkClick r:id="rId2"/>
              </a:rPr>
              <a:t>http://www.redbooks.ibm.com/abstracts/tips0658.html</a:t>
            </a:r>
            <a:r>
              <a:rPr lang="fr-FR" sz="1200" dirty="0">
                <a:ea typeface="+mn-ea"/>
              </a:rPr>
              <a:t> </a:t>
            </a:r>
          </a:p>
          <a:p>
            <a:pPr lvl="1">
              <a:buFont typeface="Arial" panose="020B0604020202020204" pitchFamily="34" charset="0"/>
              <a:buNone/>
              <a:defRPr/>
            </a:pPr>
            <a:r>
              <a:rPr lang="fr-FR" sz="1200" dirty="0">
                <a:ea typeface="+mn-ea"/>
                <a:hlinkClick r:id="rId3"/>
              </a:rPr>
              <a:t>http://www.mcpressonline.com/tips-techniques/database/techtipgrab-control-of-the-db2-qsqsrvr-jobs.html</a:t>
            </a:r>
            <a:r>
              <a:rPr lang="fr-FR" sz="1200" dirty="0">
                <a:ea typeface="+mn-ea"/>
              </a:rPr>
              <a:t> </a:t>
            </a:r>
          </a:p>
          <a:p>
            <a:pPr lvl="1">
              <a:buFont typeface="Arial" panose="020B0604020202020204" pitchFamily="34" charset="0"/>
              <a:buNone/>
              <a:defRPr/>
            </a:pPr>
            <a:r>
              <a:rPr lang="fr-FR" sz="1200" dirty="0">
                <a:ea typeface="+mn-ea"/>
                <a:hlinkClick r:id="rId4"/>
              </a:rPr>
              <a:t>http://www.mcpressonline.com/database/db2/finding-sql-servermode-connecting-jobs.html</a:t>
            </a:r>
            <a:r>
              <a:rPr lang="fr-FR" sz="1200" dirty="0">
                <a:ea typeface="+mn-ea"/>
              </a:rPr>
              <a:t> </a:t>
            </a:r>
          </a:p>
          <a:p>
            <a:pPr lvl="1">
              <a:buFont typeface="Arial" panose="020B0604020202020204" pitchFamily="34" charset="0"/>
              <a:buNone/>
              <a:defRPr/>
            </a:pPr>
            <a:r>
              <a:rPr lang="fr-FR" sz="1200" dirty="0">
                <a:hlinkClick r:id="rId5"/>
              </a:rPr>
              <a:t>http://www.youngiprofessionals.com/wiki/FastCGI</a:t>
            </a:r>
            <a:r>
              <a:rPr lang="fr-FR" sz="1200" dirty="0"/>
              <a:t> </a:t>
            </a:r>
          </a:p>
        </p:txBody>
      </p:sp>
      <p:sp>
        <p:nvSpPr>
          <p:cNvPr id="32772" name="Espace réservé du numéro de diapositive 3">
            <a:extLst>
              <a:ext uri="{FF2B5EF4-FFF2-40B4-BE49-F238E27FC236}">
                <a16:creationId xmlns:a16="http://schemas.microsoft.com/office/drawing/2014/main" id="{0ACE2264-D04B-4A40-A306-2CED81B5164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7A4F3E94-6B0F-4E96-8DD9-81078338E210}" type="slidenum">
              <a:rPr lang="en-US" altLang="fr-FR" sz="1000">
                <a:solidFill>
                  <a:schemeClr val="bg1"/>
                </a:solidFill>
              </a:rPr>
              <a:pPr>
                <a:buClrTx/>
                <a:buFontTx/>
                <a:buNone/>
              </a:pPr>
              <a:t>27</a:t>
            </a:fld>
            <a:endParaRPr lang="en-US" altLang="fr-FR" sz="1000">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re 1">
            <a:extLst>
              <a:ext uri="{FF2B5EF4-FFF2-40B4-BE49-F238E27FC236}">
                <a16:creationId xmlns:a16="http://schemas.microsoft.com/office/drawing/2014/main" id="{6F64B4B0-63E9-4EF1-8E86-A4F791597B7F}"/>
              </a:ext>
            </a:extLst>
          </p:cNvPr>
          <p:cNvSpPr>
            <a:spLocks noGrp="1" noChangeArrowheads="1"/>
          </p:cNvSpPr>
          <p:nvPr>
            <p:ph type="title"/>
          </p:nvPr>
        </p:nvSpPr>
        <p:spPr/>
        <p:txBody>
          <a:bodyPr/>
          <a:lstStyle/>
          <a:p>
            <a:r>
              <a:rPr lang="fr-FR" altLang="fr-FR"/>
              <a:t>db2_connect et db2_connect </a:t>
            </a:r>
          </a:p>
        </p:txBody>
      </p:sp>
      <p:sp>
        <p:nvSpPr>
          <p:cNvPr id="33795" name="Espace réservé du contenu 2">
            <a:extLst>
              <a:ext uri="{FF2B5EF4-FFF2-40B4-BE49-F238E27FC236}">
                <a16:creationId xmlns:a16="http://schemas.microsoft.com/office/drawing/2014/main" id="{7E10C46B-34BB-4315-A233-39CBF3C3FAA0}"/>
              </a:ext>
            </a:extLst>
          </p:cNvPr>
          <p:cNvSpPr>
            <a:spLocks noGrp="1" noChangeArrowheads="1"/>
          </p:cNvSpPr>
          <p:nvPr>
            <p:ph idx="1"/>
          </p:nvPr>
        </p:nvSpPr>
        <p:spPr>
          <a:xfrm>
            <a:off x="228600" y="1066800"/>
            <a:ext cx="8686800" cy="5029200"/>
          </a:xfrm>
        </p:spPr>
        <p:txBody>
          <a:bodyPr/>
          <a:lstStyle/>
          <a:p>
            <a:pPr>
              <a:buFont typeface="Wingdings" panose="05000000000000000000" pitchFamily="2" charset="2"/>
              <a:buNone/>
            </a:pPr>
            <a:r>
              <a:rPr lang="fr-FR" altLang="fr-FR" sz="1800" b="1"/>
              <a:t>Quelques conseils pour l’architecture de vos applications : </a:t>
            </a:r>
          </a:p>
          <a:p>
            <a:r>
              <a:rPr lang="fr-FR" altLang="fr-FR" sz="1600"/>
              <a:t>Pour éviter d’avoir un trop grand nombre de connexions bases de données ouvertes simultanément, évitez d’utiliser le profil de l’utilisateur connecté pour les opérations courantes (consultations et mises à jour de la base de données). Utilisez plutôt un profil générique (ou pas de profil du tout). </a:t>
            </a:r>
          </a:p>
          <a:p>
            <a:r>
              <a:rPr lang="fr-FR" altLang="fr-FR" sz="1600"/>
              <a:t>Si vous voulez néanmoins vérifier que l’utilisateur est autorisé à se connecter via son profil utilisateur IBMi, effectuez une première connexion non persistante avec le profil de l’utilisateur pour vérifier qu’il est autorisé à entrer. Si l’utilisateur passe ce test avec succès, refermez sa connexion non persistante, et  utilisez une connexion persistante couplée à un profil générique pour la suite des opérations. </a:t>
            </a:r>
            <a:endParaRPr lang="en-US" altLang="fr-FR" sz="1600" b="1"/>
          </a:p>
          <a:p>
            <a:r>
              <a:rPr lang="fr-FR" altLang="fr-FR" sz="1600"/>
              <a:t>Chaque fois que vous n’avez plus besoin d’une requête, libérez les ressources qui lui sont affectées via la fonction db2_free_result().</a:t>
            </a:r>
          </a:p>
          <a:p>
            <a:r>
              <a:rPr lang="fr-FR" altLang="fr-FR" sz="1600"/>
              <a:t>N’utilisez qu’exceptionnellement la fonction db2_exec(), préférez-lui le couple de fonctions db2_prepare(), db2_execute(), et paramétrez vos requêtes en utilisant les points d’interrogation. Ne transmettez jamais les éléments variables de vos clauses WHERE par concaténation. Ce point sera abordé en détails dans un prochain chapitre.</a:t>
            </a:r>
          </a:p>
        </p:txBody>
      </p:sp>
      <p:sp>
        <p:nvSpPr>
          <p:cNvPr id="33796" name="Espace réservé du numéro de diapositive 3">
            <a:extLst>
              <a:ext uri="{FF2B5EF4-FFF2-40B4-BE49-F238E27FC236}">
                <a16:creationId xmlns:a16="http://schemas.microsoft.com/office/drawing/2014/main" id="{77E5BCF0-14B6-4E06-B013-2CB7A2DE223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BB0BBB47-6A2D-4E3E-A4CE-1E12D6A555FD}" type="slidenum">
              <a:rPr lang="en-US" altLang="fr-FR" sz="1000">
                <a:solidFill>
                  <a:schemeClr val="bg1"/>
                </a:solidFill>
              </a:rPr>
              <a:pPr>
                <a:buClrTx/>
                <a:buFontTx/>
                <a:buNone/>
              </a:pPr>
              <a:t>28</a:t>
            </a:fld>
            <a:endParaRPr lang="en-US" altLang="fr-FR" sz="1000">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B03A0D1-2854-4E01-889F-130AF51DDC67}"/>
              </a:ext>
            </a:extLst>
          </p:cNvPr>
          <p:cNvSpPr>
            <a:spLocks noGrp="1"/>
          </p:cNvSpPr>
          <p:nvPr>
            <p:ph type="title"/>
          </p:nvPr>
        </p:nvSpPr>
        <p:spPr/>
        <p:txBody>
          <a:bodyPr/>
          <a:lstStyle/>
          <a:p>
            <a:pPr>
              <a:defRPr/>
            </a:pPr>
            <a:r>
              <a:rPr lang="fr-FR" dirty="0"/>
              <a:t>Un Composant en devenir</a:t>
            </a:r>
          </a:p>
        </p:txBody>
      </p:sp>
      <p:sp>
        <p:nvSpPr>
          <p:cNvPr id="34819" name="Espace réservé du texte 5">
            <a:extLst>
              <a:ext uri="{FF2B5EF4-FFF2-40B4-BE49-F238E27FC236}">
                <a16:creationId xmlns:a16="http://schemas.microsoft.com/office/drawing/2014/main" id="{DED8D7CA-5014-4ADF-A6A6-82704080BD20}"/>
              </a:ext>
            </a:extLst>
          </p:cNvPr>
          <p:cNvSpPr>
            <a:spLocks noGrp="1" noChangeArrowheads="1"/>
          </p:cNvSpPr>
          <p:nvPr>
            <p:ph type="body" idx="1"/>
          </p:nvPr>
        </p:nvSpPr>
        <p:spPr/>
        <p:txBody>
          <a:bodyPr/>
          <a:lstStyle/>
          <a:p>
            <a:r>
              <a:rPr lang="fr-FR" altLang="fr-FR" sz="5400"/>
              <a:t>Zend_DB</a:t>
            </a:r>
          </a:p>
        </p:txBody>
      </p:sp>
      <p:sp>
        <p:nvSpPr>
          <p:cNvPr id="34820" name="Espace réservé du numéro de diapositive 3">
            <a:extLst>
              <a:ext uri="{FF2B5EF4-FFF2-40B4-BE49-F238E27FC236}">
                <a16:creationId xmlns:a16="http://schemas.microsoft.com/office/drawing/2014/main" id="{566F393F-A18A-4210-AEDE-52A6AF07EA1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6D0D6F0B-F027-4A1C-BEC5-D4BB64428B6B}" type="slidenum">
              <a:rPr lang="en-US" altLang="fr-FR" sz="1000">
                <a:solidFill>
                  <a:schemeClr val="bg1"/>
                </a:solidFill>
              </a:rPr>
              <a:pPr>
                <a:buClrTx/>
                <a:buFontTx/>
                <a:buNone/>
              </a:pPr>
              <a:t>29</a:t>
            </a:fld>
            <a:endParaRPr lang="en-US" altLang="fr-FR" sz="100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a:extLst>
              <a:ext uri="{FF2B5EF4-FFF2-40B4-BE49-F238E27FC236}">
                <a16:creationId xmlns:a16="http://schemas.microsoft.com/office/drawing/2014/main" id="{396BE563-9DC2-4A86-B4E9-3879C6F1CED2}"/>
              </a:ext>
            </a:extLst>
          </p:cNvPr>
          <p:cNvSpPr>
            <a:spLocks noGrp="1" noChangeArrowheads="1"/>
          </p:cNvSpPr>
          <p:nvPr>
            <p:ph type="title"/>
          </p:nvPr>
        </p:nvSpPr>
        <p:spPr/>
        <p:txBody>
          <a:bodyPr/>
          <a:lstStyle/>
          <a:p>
            <a:r>
              <a:rPr lang="it-IT" altLang="fr-FR" b="1">
                <a:solidFill>
                  <a:schemeClr val="tx1"/>
                </a:solidFill>
              </a:rPr>
              <a:t>DB2 et PHP - Bonnes pratiques sous IBM i</a:t>
            </a:r>
            <a:endParaRPr lang="fr-FR" altLang="fr-FR"/>
          </a:p>
        </p:txBody>
      </p:sp>
      <p:sp>
        <p:nvSpPr>
          <p:cNvPr id="3" name="Espace réservé du contenu 2">
            <a:extLst>
              <a:ext uri="{FF2B5EF4-FFF2-40B4-BE49-F238E27FC236}">
                <a16:creationId xmlns:a16="http://schemas.microsoft.com/office/drawing/2014/main" id="{58A16A90-B37E-447F-AC41-E47309D008C4}"/>
              </a:ext>
            </a:extLst>
          </p:cNvPr>
          <p:cNvSpPr>
            <a:spLocks noGrp="1"/>
          </p:cNvSpPr>
          <p:nvPr>
            <p:ph idx="1"/>
          </p:nvPr>
        </p:nvSpPr>
        <p:spPr/>
        <p:txBody>
          <a:bodyPr/>
          <a:lstStyle/>
          <a:p>
            <a:pPr>
              <a:buFont typeface="Wingdings" panose="05000000000000000000" pitchFamily="2" charset="2"/>
              <a:buNone/>
              <a:defRPr/>
            </a:pPr>
            <a:endParaRPr lang="en-US" dirty="0"/>
          </a:p>
          <a:p>
            <a:pPr>
              <a:buFont typeface="Wingdings" panose="05000000000000000000" pitchFamily="2" charset="2"/>
              <a:buNone/>
              <a:defRPr/>
            </a:pPr>
            <a:endParaRPr lang="en-US" dirty="0"/>
          </a:p>
          <a:p>
            <a:pPr>
              <a:defRPr/>
            </a:pPr>
            <a:endParaRPr lang="en-US" dirty="0"/>
          </a:p>
          <a:p>
            <a:pPr lvl="1">
              <a:buFont typeface="Arial" panose="020B0604020202020204" pitchFamily="34" charset="0"/>
              <a:buNone/>
              <a:defRPr/>
            </a:pPr>
            <a:r>
              <a:rPr lang="en-US" i="1" dirty="0"/>
              <a:t>“Un expert </a:t>
            </a:r>
            <a:r>
              <a:rPr lang="en-US" i="1" dirty="0" err="1"/>
              <a:t>est</a:t>
            </a:r>
            <a:r>
              <a:rPr lang="en-US" i="1" dirty="0"/>
              <a:t> </a:t>
            </a:r>
            <a:r>
              <a:rPr lang="en-US" i="1" dirty="0" err="1"/>
              <a:t>une</a:t>
            </a:r>
            <a:r>
              <a:rPr lang="en-US" i="1" dirty="0"/>
              <a:t> </a:t>
            </a:r>
            <a:r>
              <a:rPr lang="en-US" i="1" dirty="0" err="1"/>
              <a:t>personne</a:t>
            </a:r>
            <a:r>
              <a:rPr lang="en-US" i="1" dirty="0"/>
              <a:t> qui a </a:t>
            </a:r>
            <a:r>
              <a:rPr lang="en-US" i="1" dirty="0" err="1"/>
              <a:t>commis</a:t>
            </a:r>
            <a:r>
              <a:rPr lang="en-US" i="1" dirty="0"/>
              <a:t> </a:t>
            </a:r>
            <a:r>
              <a:rPr lang="en-US" i="1" dirty="0" err="1"/>
              <a:t>toutes</a:t>
            </a:r>
            <a:r>
              <a:rPr lang="en-US" i="1" dirty="0"/>
              <a:t> les </a:t>
            </a:r>
            <a:r>
              <a:rPr lang="en-US" i="1" dirty="0" err="1"/>
              <a:t>erreurs</a:t>
            </a:r>
            <a:r>
              <a:rPr lang="en-US" i="1" dirty="0"/>
              <a:t> qui </a:t>
            </a:r>
            <a:r>
              <a:rPr lang="en-US" i="1" dirty="0" err="1"/>
              <a:t>peuvent</a:t>
            </a:r>
            <a:r>
              <a:rPr lang="en-US" i="1" dirty="0"/>
              <a:t> </a:t>
            </a:r>
            <a:r>
              <a:rPr lang="en-US" i="1" dirty="0" err="1"/>
              <a:t>être</a:t>
            </a:r>
            <a:r>
              <a:rPr lang="en-US" i="1" dirty="0"/>
              <a:t> </a:t>
            </a:r>
            <a:r>
              <a:rPr lang="en-US" i="1" dirty="0" err="1"/>
              <a:t>commises</a:t>
            </a:r>
            <a:r>
              <a:rPr lang="en-US" i="1" dirty="0"/>
              <a:t>, </a:t>
            </a:r>
            <a:r>
              <a:rPr lang="en-US" i="1" dirty="0" err="1"/>
              <a:t>dans</a:t>
            </a:r>
            <a:r>
              <a:rPr lang="en-US" i="1" dirty="0"/>
              <a:t> un </a:t>
            </a:r>
            <a:r>
              <a:rPr lang="en-US" i="1" dirty="0" err="1"/>
              <a:t>domaine</a:t>
            </a:r>
            <a:r>
              <a:rPr lang="en-US" i="1" dirty="0"/>
              <a:t> </a:t>
            </a:r>
            <a:r>
              <a:rPr lang="en-US" i="1" dirty="0" err="1"/>
              <a:t>bien</a:t>
            </a:r>
            <a:r>
              <a:rPr lang="en-US" i="1" dirty="0"/>
              <a:t> précis.” </a:t>
            </a:r>
          </a:p>
          <a:p>
            <a:pPr lvl="1">
              <a:buFont typeface="Arial" panose="020B0604020202020204" pitchFamily="34" charset="0"/>
              <a:buNone/>
              <a:defRPr/>
            </a:pPr>
            <a:endParaRPr lang="en-US" i="1" dirty="0">
              <a:ea typeface="+mn-ea"/>
            </a:endParaRPr>
          </a:p>
          <a:p>
            <a:pPr>
              <a:buFont typeface="Wingdings" panose="05000000000000000000" pitchFamily="2" charset="2"/>
              <a:buNone/>
              <a:defRPr/>
            </a:pPr>
            <a:r>
              <a:rPr lang="en-US" i="1" dirty="0"/>
              <a:t>				</a:t>
            </a:r>
            <a:r>
              <a:rPr lang="en-US" dirty="0"/>
              <a:t> </a:t>
            </a:r>
            <a:r>
              <a:rPr lang="en-US" dirty="0" err="1"/>
              <a:t>Niels</a:t>
            </a:r>
            <a:r>
              <a:rPr lang="en-US" dirty="0"/>
              <a:t> Bohr (</a:t>
            </a:r>
            <a:r>
              <a:rPr lang="en-US" sz="1800" dirty="0"/>
              <a:t>Prix Nobel de Physique 1922)</a:t>
            </a:r>
            <a:endParaRPr lang="en-US" i="1" dirty="0"/>
          </a:p>
        </p:txBody>
      </p:sp>
      <p:sp>
        <p:nvSpPr>
          <p:cNvPr id="8196" name="Espace réservé du numéro de diapositive 3">
            <a:extLst>
              <a:ext uri="{FF2B5EF4-FFF2-40B4-BE49-F238E27FC236}">
                <a16:creationId xmlns:a16="http://schemas.microsoft.com/office/drawing/2014/main" id="{6DEF72F5-6379-4B90-8D31-4F7B2FA25B4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4099C547-EAEC-4691-A642-45B1591356A0}" type="slidenum">
              <a:rPr lang="en-US" altLang="fr-FR" sz="1000">
                <a:solidFill>
                  <a:schemeClr val="bg1"/>
                </a:solidFill>
              </a:rPr>
              <a:pPr>
                <a:buClrTx/>
                <a:buFontTx/>
                <a:buNone/>
              </a:pPr>
              <a:t>3</a:t>
            </a:fld>
            <a:endParaRPr lang="en-US" altLang="fr-FR" sz="100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re 5">
            <a:extLst>
              <a:ext uri="{FF2B5EF4-FFF2-40B4-BE49-F238E27FC236}">
                <a16:creationId xmlns:a16="http://schemas.microsoft.com/office/drawing/2014/main" id="{F1A142BA-4F77-4582-A0CA-5F5A9D223936}"/>
              </a:ext>
            </a:extLst>
          </p:cNvPr>
          <p:cNvSpPr>
            <a:spLocks noGrp="1" noChangeArrowheads="1"/>
          </p:cNvSpPr>
          <p:nvPr>
            <p:ph type="title"/>
          </p:nvPr>
        </p:nvSpPr>
        <p:spPr>
          <a:xfrm>
            <a:off x="457200" y="501650"/>
            <a:ext cx="3008313" cy="641350"/>
          </a:xfrm>
        </p:spPr>
        <p:txBody>
          <a:bodyPr/>
          <a:lstStyle/>
          <a:p>
            <a:r>
              <a:rPr lang="fr-FR" altLang="fr-FR" sz="2800" b="0"/>
              <a:t>Zend_DB</a:t>
            </a:r>
            <a:endParaRPr lang="fr-FR" altLang="fr-FR" b="0"/>
          </a:p>
        </p:txBody>
      </p:sp>
      <p:sp>
        <p:nvSpPr>
          <p:cNvPr id="28675" name="Espace réservé du contenu 6">
            <a:extLst>
              <a:ext uri="{FF2B5EF4-FFF2-40B4-BE49-F238E27FC236}">
                <a16:creationId xmlns:a16="http://schemas.microsoft.com/office/drawing/2014/main" id="{9721AB04-B5BA-471A-947D-E9ECBBF3199B}"/>
              </a:ext>
            </a:extLst>
          </p:cNvPr>
          <p:cNvSpPr>
            <a:spLocks noGrp="1"/>
          </p:cNvSpPr>
          <p:nvPr>
            <p:ph idx="1"/>
          </p:nvPr>
        </p:nvSpPr>
        <p:spPr>
          <a:xfrm>
            <a:off x="3575050" y="609600"/>
            <a:ext cx="5111750" cy="5867400"/>
          </a:xfrm>
          <a:ln>
            <a:miter lim="800000"/>
            <a:headEnd/>
            <a:tailEnd/>
          </a:ln>
        </p:spPr>
        <p:txBody>
          <a:bodyPr/>
          <a:lstStyle/>
          <a:p>
            <a:pPr>
              <a:defRPr/>
            </a:pPr>
            <a:r>
              <a:rPr lang="fr-FR" sz="1600" dirty="0" err="1"/>
              <a:t>Zend_DB</a:t>
            </a:r>
            <a:r>
              <a:rPr lang="fr-FR" sz="1600" dirty="0"/>
              <a:t> est l’un des quelques 70 composants du </a:t>
            </a:r>
            <a:r>
              <a:rPr lang="fr-FR" sz="1600" dirty="0" err="1"/>
              <a:t>Zend_Framework</a:t>
            </a:r>
            <a:r>
              <a:rPr lang="fr-FR" sz="1600" dirty="0"/>
              <a:t> (ZF) dans sa version 1.11.x.</a:t>
            </a:r>
          </a:p>
          <a:p>
            <a:pPr>
              <a:defRPr/>
            </a:pPr>
            <a:r>
              <a:rPr lang="fr-FR" sz="1600" dirty="0"/>
              <a:t>Il offre des connecteurs pour les principaux SGBD du marché (DB2, MySQL, </a:t>
            </a:r>
            <a:r>
              <a:rPr lang="fr-FR" sz="1600" dirty="0" err="1"/>
              <a:t>etc</a:t>
            </a:r>
            <a:r>
              <a:rPr lang="fr-FR" sz="1600" dirty="0"/>
              <a:t>…).</a:t>
            </a:r>
          </a:p>
          <a:p>
            <a:pPr>
              <a:defRPr/>
            </a:pPr>
            <a:r>
              <a:rPr lang="fr-FR" sz="1600" dirty="0"/>
              <a:t>Il est faiblement couplé avec les autres composants du ZF, ce qui signifie qu’il est facile de l’utiliser dans des projets PHP, indépendamment des autres composants du Zend Framework.</a:t>
            </a:r>
          </a:p>
          <a:p>
            <a:pPr>
              <a:defRPr/>
            </a:pPr>
            <a:r>
              <a:rPr lang="fr-FR" sz="1600" dirty="0"/>
              <a:t>L’étude de son code fournit un excellent support d’apprentissage du PHP, et permet de découvrir de nombreuses bonnes pratiques de codage (PHP et SQL).</a:t>
            </a:r>
          </a:p>
          <a:p>
            <a:pPr>
              <a:defRPr/>
            </a:pPr>
            <a:r>
              <a:rPr lang="fr-FR" sz="1600" dirty="0"/>
              <a:t>Il s’appuie sur la librairie « ibm_db2 » (donc db2_connect() ) pour « attaquer » la base de données DB2 for i, quand il s’exécute sur serveur IBM i. Quand il s’exécute sur un serveur Windows ou Linux, il se sert du même connecteur (ou au choix de PDO) pour attaquer DB2 pour Windows/Linux. Pour information, cette détermination se fait au moyen du test suivant :</a:t>
            </a:r>
          </a:p>
          <a:p>
            <a:pPr>
              <a:buFont typeface="Wingdings" panose="05000000000000000000" pitchFamily="2" charset="2"/>
              <a:buNone/>
              <a:defRPr/>
            </a:pPr>
            <a:r>
              <a:rPr lang="en-US" sz="1100" dirty="0">
                <a:solidFill>
                  <a:srgbClr val="000000"/>
                </a:solidFill>
                <a:highlight>
                  <a:srgbClr val="FFFFCE"/>
                </a:highlight>
                <a:latin typeface="Consolas"/>
              </a:rPr>
              <a:t>	$this-&gt;</a:t>
            </a:r>
            <a:r>
              <a:rPr lang="en-US" sz="1100" dirty="0">
                <a:solidFill>
                  <a:srgbClr val="0000C0"/>
                </a:solidFill>
                <a:highlight>
                  <a:srgbClr val="FFFFCE"/>
                </a:highlight>
                <a:latin typeface="Consolas"/>
              </a:rPr>
              <a:t>_isI5</a:t>
            </a:r>
            <a:r>
              <a:rPr lang="en-US" sz="1100" dirty="0">
                <a:solidFill>
                  <a:srgbClr val="000000"/>
                </a:solidFill>
                <a:highlight>
                  <a:srgbClr val="FFFFCE"/>
                </a:highlight>
                <a:latin typeface="Consolas"/>
              </a:rPr>
              <a:t> = (</a:t>
            </a:r>
            <a:r>
              <a:rPr lang="en-US" sz="1100" dirty="0" err="1">
                <a:solidFill>
                  <a:srgbClr val="000000"/>
                </a:solidFill>
                <a:highlight>
                  <a:srgbClr val="FFFFCE"/>
                </a:highlight>
                <a:latin typeface="Consolas"/>
              </a:rPr>
              <a:t>php_uname</a:t>
            </a:r>
            <a:r>
              <a:rPr lang="en-US" sz="1100" dirty="0">
                <a:solidFill>
                  <a:srgbClr val="000000"/>
                </a:solidFill>
                <a:highlight>
                  <a:srgbClr val="FFFFCE"/>
                </a:highlight>
                <a:latin typeface="Consolas"/>
              </a:rPr>
              <a:t>(</a:t>
            </a:r>
            <a:r>
              <a:rPr lang="en-US" sz="1100" dirty="0">
                <a:solidFill>
                  <a:srgbClr val="0000C0"/>
                </a:solidFill>
                <a:highlight>
                  <a:srgbClr val="FFFFCE"/>
                </a:highlight>
                <a:latin typeface="Consolas"/>
              </a:rPr>
              <a:t>'s'</a:t>
            </a:r>
            <a:r>
              <a:rPr lang="en-US" sz="1100" dirty="0">
                <a:solidFill>
                  <a:srgbClr val="000000"/>
                </a:solidFill>
                <a:highlight>
                  <a:srgbClr val="FFFFCE"/>
                </a:highlight>
                <a:latin typeface="Consolas"/>
              </a:rPr>
              <a:t>) == </a:t>
            </a:r>
            <a:r>
              <a:rPr lang="en-US" sz="1100" dirty="0">
                <a:solidFill>
                  <a:srgbClr val="0000C0"/>
                </a:solidFill>
                <a:highlight>
                  <a:srgbClr val="FFFFCE"/>
                </a:highlight>
                <a:latin typeface="Consolas"/>
              </a:rPr>
              <a:t>'OS400'</a:t>
            </a:r>
            <a:r>
              <a:rPr lang="en-US" sz="1100" dirty="0">
                <a:solidFill>
                  <a:srgbClr val="000000"/>
                </a:solidFill>
                <a:highlight>
                  <a:srgbClr val="FFFFCE"/>
                </a:highlight>
                <a:latin typeface="Consolas"/>
              </a:rPr>
              <a:t>) ? </a:t>
            </a:r>
            <a:r>
              <a:rPr lang="en-US" sz="1100" b="1" dirty="0">
                <a:solidFill>
                  <a:srgbClr val="7F0055"/>
                </a:solidFill>
                <a:highlight>
                  <a:srgbClr val="FFFFCE"/>
                </a:highlight>
                <a:latin typeface="Consolas"/>
              </a:rPr>
              <a:t>true </a:t>
            </a:r>
            <a:r>
              <a:rPr lang="en-US" sz="1100" b="1" dirty="0">
                <a:solidFill>
                  <a:srgbClr val="000000"/>
                </a:solidFill>
                <a:highlight>
                  <a:srgbClr val="FFFFCE"/>
                </a:highlight>
                <a:latin typeface="Consolas"/>
              </a:rPr>
              <a:t>: </a:t>
            </a:r>
            <a:r>
              <a:rPr lang="en-US" sz="1100" b="1" dirty="0">
                <a:solidFill>
                  <a:srgbClr val="7F0055"/>
                </a:solidFill>
                <a:highlight>
                  <a:srgbClr val="FFFFCE"/>
                </a:highlight>
                <a:latin typeface="Consolas"/>
              </a:rPr>
              <a:t>false</a:t>
            </a:r>
            <a:r>
              <a:rPr lang="en-US" sz="1100" b="1" dirty="0">
                <a:solidFill>
                  <a:srgbClr val="000000"/>
                </a:solidFill>
                <a:highlight>
                  <a:srgbClr val="FFFFCE"/>
                </a:highlight>
                <a:latin typeface="Consolas"/>
              </a:rPr>
              <a:t>;</a:t>
            </a:r>
            <a:endParaRPr lang="fr-FR" sz="1100" dirty="0"/>
          </a:p>
        </p:txBody>
      </p:sp>
      <p:sp>
        <p:nvSpPr>
          <p:cNvPr id="35844" name="Espace réservé du texte 7">
            <a:extLst>
              <a:ext uri="{FF2B5EF4-FFF2-40B4-BE49-F238E27FC236}">
                <a16:creationId xmlns:a16="http://schemas.microsoft.com/office/drawing/2014/main" id="{6B8E5D76-9EED-4222-AB5A-28D72A75649A}"/>
              </a:ext>
            </a:extLst>
          </p:cNvPr>
          <p:cNvSpPr>
            <a:spLocks noGrp="1" noChangeArrowheads="1"/>
          </p:cNvSpPr>
          <p:nvPr>
            <p:ph type="body" sz="half" idx="2"/>
          </p:nvPr>
        </p:nvSpPr>
        <p:spPr/>
        <p:txBody>
          <a:bodyPr/>
          <a:lstStyle/>
          <a:p>
            <a:r>
              <a:rPr lang="fr-FR" altLang="fr-FR"/>
              <a:t> </a:t>
            </a:r>
          </a:p>
        </p:txBody>
      </p:sp>
      <p:sp>
        <p:nvSpPr>
          <p:cNvPr id="35845" name="Espace réservé du numéro de diapositive 4">
            <a:extLst>
              <a:ext uri="{FF2B5EF4-FFF2-40B4-BE49-F238E27FC236}">
                <a16:creationId xmlns:a16="http://schemas.microsoft.com/office/drawing/2014/main" id="{65A0C2D9-D6C3-417B-B618-A3A584CF0AF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BE888AC8-1286-4045-93CE-4BB6F0A14AF5}" type="slidenum">
              <a:rPr lang="en-US" altLang="fr-FR" sz="1000">
                <a:solidFill>
                  <a:schemeClr val="bg1"/>
                </a:solidFill>
              </a:rPr>
              <a:pPr>
                <a:buClrTx/>
                <a:buFontTx/>
                <a:buNone/>
              </a:pPr>
              <a:t>30</a:t>
            </a:fld>
            <a:endParaRPr lang="en-US" altLang="fr-FR" sz="1000">
              <a:solidFill>
                <a:schemeClr val="bg1"/>
              </a:solidFill>
            </a:endParaRPr>
          </a:p>
        </p:txBody>
      </p:sp>
      <p:pic>
        <p:nvPicPr>
          <p:cNvPr id="35846" name="Image 8">
            <a:extLst>
              <a:ext uri="{FF2B5EF4-FFF2-40B4-BE49-F238E27FC236}">
                <a16:creationId xmlns:a16="http://schemas.microsoft.com/office/drawing/2014/main" id="{7ADDC4BE-7838-4316-8630-E3E6F8FD7A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306" t="22751" r="82446" b="29630"/>
          <a:stretch>
            <a:fillRect/>
          </a:stretch>
        </p:blipFill>
        <p:spPr bwMode="auto">
          <a:xfrm>
            <a:off x="838200" y="1600200"/>
            <a:ext cx="1857375" cy="417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re 1">
            <a:extLst>
              <a:ext uri="{FF2B5EF4-FFF2-40B4-BE49-F238E27FC236}">
                <a16:creationId xmlns:a16="http://schemas.microsoft.com/office/drawing/2014/main" id="{B0CDFA37-A8D5-4011-8C10-D1C5272314F2}"/>
              </a:ext>
            </a:extLst>
          </p:cNvPr>
          <p:cNvSpPr>
            <a:spLocks noGrp="1" noChangeArrowheads="1"/>
          </p:cNvSpPr>
          <p:nvPr>
            <p:ph type="title"/>
          </p:nvPr>
        </p:nvSpPr>
        <p:spPr/>
        <p:txBody>
          <a:bodyPr/>
          <a:lstStyle/>
          <a:p>
            <a:r>
              <a:rPr lang="fr-FR" altLang="fr-FR"/>
              <a:t>Zend_DB </a:t>
            </a:r>
            <a:r>
              <a:rPr lang="fr-FR" altLang="fr-FR" sz="1600"/>
              <a:t>(exemple de code fourni avec Zend Server)</a:t>
            </a:r>
          </a:p>
        </p:txBody>
      </p:sp>
      <p:sp>
        <p:nvSpPr>
          <p:cNvPr id="36867" name="Espace réservé du contenu 2">
            <a:extLst>
              <a:ext uri="{FF2B5EF4-FFF2-40B4-BE49-F238E27FC236}">
                <a16:creationId xmlns:a16="http://schemas.microsoft.com/office/drawing/2014/main" id="{7C211CE0-C094-4BF1-BF6F-6113216FC645}"/>
              </a:ext>
            </a:extLst>
          </p:cNvPr>
          <p:cNvSpPr>
            <a:spLocks noGrp="1" noChangeArrowheads="1"/>
          </p:cNvSpPr>
          <p:nvPr>
            <p:ph sz="half" idx="1"/>
          </p:nvPr>
        </p:nvSpPr>
        <p:spPr>
          <a:xfrm>
            <a:off x="228600" y="914400"/>
            <a:ext cx="4267200" cy="5562600"/>
          </a:xfrm>
        </p:spPr>
        <p:txBody>
          <a:bodyPr/>
          <a:lstStyle/>
          <a:p>
            <a:pPr>
              <a:buFont typeface="Wingdings" panose="05000000000000000000" pitchFamily="2" charset="2"/>
              <a:buNone/>
            </a:pPr>
            <a:r>
              <a:rPr lang="fr-FR" altLang="fr-FR" sz="1000" b="1">
                <a:solidFill>
                  <a:srgbClr val="7F0055"/>
                </a:solidFill>
                <a:latin typeface="Consolas" panose="020B0609020204030204" pitchFamily="49" charset="0"/>
              </a:rPr>
              <a:t>require_once </a:t>
            </a:r>
            <a:r>
              <a:rPr lang="fr-FR" altLang="fr-FR" sz="1000" b="1">
                <a:solidFill>
                  <a:srgbClr val="0000C0"/>
                </a:solidFill>
                <a:latin typeface="Consolas" panose="020B0609020204030204" pitchFamily="49" charset="0"/>
              </a:rPr>
              <a:t>'Zend/Db/Adapter/Db2.php'</a:t>
            </a:r>
            <a:r>
              <a:rPr lang="fr-FR" altLang="fr-FR" sz="1000" b="1">
                <a:solidFill>
                  <a:srgbClr val="000000"/>
                </a:solidFill>
                <a:latin typeface="Consolas" panose="020B0609020204030204" pitchFamily="49" charset="0"/>
              </a:rPr>
              <a:t>;</a:t>
            </a:r>
          </a:p>
          <a:p>
            <a:pPr>
              <a:buFont typeface="Wingdings" panose="05000000000000000000" pitchFamily="2" charset="2"/>
              <a:buNone/>
            </a:pPr>
            <a:r>
              <a:rPr lang="fr-FR" altLang="fr-FR" sz="1000">
                <a:solidFill>
                  <a:srgbClr val="000000"/>
                </a:solidFill>
                <a:latin typeface="Consolas" panose="020B0609020204030204" pitchFamily="49" charset="0"/>
              </a:rPr>
              <a:t>$config = </a:t>
            </a:r>
            <a:r>
              <a:rPr lang="fr-FR" altLang="fr-FR" sz="1000" b="1">
                <a:solidFill>
                  <a:srgbClr val="7F0055"/>
                </a:solidFill>
                <a:latin typeface="Consolas" panose="020B0609020204030204" pitchFamily="49" charset="0"/>
              </a:rPr>
              <a:t>array</a:t>
            </a:r>
            <a:r>
              <a:rPr lang="fr-FR" altLang="fr-FR" sz="1000" b="1">
                <a:solidFill>
                  <a:srgbClr val="000000"/>
                </a:solidFill>
                <a:latin typeface="Consolas" panose="020B0609020204030204" pitchFamily="49" charset="0"/>
              </a:rPr>
              <a:t>(</a:t>
            </a:r>
          </a:p>
          <a:p>
            <a:pPr>
              <a:buFont typeface="Wingdings" panose="05000000000000000000" pitchFamily="2" charset="2"/>
              <a:buNone/>
            </a:pPr>
            <a:r>
              <a:rPr lang="fr-FR" altLang="fr-FR" sz="1000">
                <a:solidFill>
                  <a:srgbClr val="000000"/>
                </a:solidFill>
                <a:latin typeface="Consolas" panose="020B0609020204030204" pitchFamily="49" charset="0"/>
              </a:rPr>
              <a:t>          </a:t>
            </a:r>
            <a:r>
              <a:rPr lang="fr-FR" altLang="fr-FR" sz="1000">
                <a:solidFill>
                  <a:srgbClr val="0000C0"/>
                </a:solidFill>
                <a:latin typeface="Consolas" panose="020B0609020204030204" pitchFamily="49" charset="0"/>
              </a:rPr>
              <a:t>'dbname'   </a:t>
            </a:r>
            <a:r>
              <a:rPr lang="fr-FR" altLang="fr-FR" sz="1000">
                <a:solidFill>
                  <a:srgbClr val="000000"/>
                </a:solidFill>
                <a:latin typeface="Consolas" panose="020B0609020204030204" pitchFamily="49" charset="0"/>
              </a:rPr>
              <a:t>=&gt; </a:t>
            </a:r>
            <a:r>
              <a:rPr lang="fr-FR" altLang="fr-FR" sz="1000">
                <a:solidFill>
                  <a:srgbClr val="0000C0"/>
                </a:solidFill>
                <a:latin typeface="Consolas" panose="020B0609020204030204" pitchFamily="49" charset="0"/>
              </a:rPr>
              <a:t>'*LOCAL'</a:t>
            </a:r>
            <a:r>
              <a:rPr lang="fr-FR" altLang="fr-FR" sz="1000">
                <a:solidFill>
                  <a:srgbClr val="000000"/>
                </a:solidFill>
                <a:latin typeface="Consolas" panose="020B0609020204030204" pitchFamily="49" charset="0"/>
              </a:rPr>
              <a:t>,</a:t>
            </a:r>
          </a:p>
          <a:p>
            <a:pPr>
              <a:buFont typeface="Wingdings" panose="05000000000000000000" pitchFamily="2" charset="2"/>
              <a:buNone/>
            </a:pPr>
            <a:r>
              <a:rPr lang="fr-FR" altLang="fr-FR" sz="1000">
                <a:solidFill>
                  <a:srgbClr val="000000"/>
                </a:solidFill>
                <a:latin typeface="Consolas" panose="020B0609020204030204" pitchFamily="49" charset="0"/>
              </a:rPr>
              <a:t>          </a:t>
            </a:r>
            <a:r>
              <a:rPr lang="fr-FR" altLang="fr-FR" sz="1000">
                <a:solidFill>
                  <a:srgbClr val="0000C0"/>
                </a:solidFill>
                <a:latin typeface="Consolas" panose="020B0609020204030204" pitchFamily="49" charset="0"/>
              </a:rPr>
              <a:t>'username' </a:t>
            </a:r>
            <a:r>
              <a:rPr lang="fr-FR" altLang="fr-FR" sz="1000">
                <a:solidFill>
                  <a:srgbClr val="000000"/>
                </a:solidFill>
                <a:latin typeface="Consolas" panose="020B0609020204030204" pitchFamily="49" charset="0"/>
              </a:rPr>
              <a:t>=&gt; </a:t>
            </a:r>
            <a:r>
              <a:rPr lang="fr-FR" altLang="fr-FR" sz="1000">
                <a:solidFill>
                  <a:srgbClr val="0000C0"/>
                </a:solidFill>
                <a:latin typeface="Consolas" panose="020B0609020204030204" pitchFamily="49" charset="0"/>
              </a:rPr>
              <a:t>''</a:t>
            </a:r>
            <a:r>
              <a:rPr lang="fr-FR" altLang="fr-FR" sz="1000">
                <a:solidFill>
                  <a:srgbClr val="000000"/>
                </a:solidFill>
                <a:latin typeface="Consolas" panose="020B0609020204030204" pitchFamily="49" charset="0"/>
              </a:rPr>
              <a:t>,</a:t>
            </a:r>
          </a:p>
          <a:p>
            <a:pPr>
              <a:buFont typeface="Wingdings" panose="05000000000000000000" pitchFamily="2" charset="2"/>
              <a:buNone/>
            </a:pPr>
            <a:r>
              <a:rPr lang="fr-FR" altLang="fr-FR" sz="1000">
                <a:solidFill>
                  <a:srgbClr val="000000"/>
                </a:solidFill>
                <a:latin typeface="Consolas" panose="020B0609020204030204" pitchFamily="49" charset="0"/>
              </a:rPr>
              <a:t>          </a:t>
            </a:r>
            <a:r>
              <a:rPr lang="fr-FR" altLang="fr-FR" sz="1000">
                <a:solidFill>
                  <a:srgbClr val="0000C0"/>
                </a:solidFill>
                <a:latin typeface="Consolas" panose="020B0609020204030204" pitchFamily="49" charset="0"/>
              </a:rPr>
              <a:t>'password' </a:t>
            </a:r>
            <a:r>
              <a:rPr lang="fr-FR" altLang="fr-FR" sz="1000">
                <a:solidFill>
                  <a:srgbClr val="000000"/>
                </a:solidFill>
                <a:latin typeface="Consolas" panose="020B0609020204030204" pitchFamily="49" charset="0"/>
              </a:rPr>
              <a:t>=&gt; </a:t>
            </a:r>
            <a:r>
              <a:rPr lang="fr-FR" altLang="fr-FR" sz="1000">
                <a:solidFill>
                  <a:srgbClr val="0000C0"/>
                </a:solidFill>
                <a:latin typeface="Consolas" panose="020B0609020204030204" pitchFamily="49" charset="0"/>
              </a:rPr>
              <a:t>''</a:t>
            </a:r>
            <a:r>
              <a:rPr lang="fr-FR" altLang="fr-FR" sz="1000">
                <a:solidFill>
                  <a:srgbClr val="000000"/>
                </a:solidFill>
                <a:latin typeface="Consolas" panose="020B0609020204030204" pitchFamily="49" charset="0"/>
              </a:rPr>
              <a:t>,</a:t>
            </a:r>
          </a:p>
          <a:p>
            <a:pPr>
              <a:buFont typeface="Wingdings" panose="05000000000000000000" pitchFamily="2" charset="2"/>
              <a:buNone/>
            </a:pPr>
            <a:r>
              <a:rPr lang="fr-FR" altLang="fr-FR" sz="1000">
                <a:solidFill>
                  <a:srgbClr val="000000"/>
                </a:solidFill>
                <a:latin typeface="Consolas" panose="020B0609020204030204" pitchFamily="49" charset="0"/>
              </a:rPr>
              <a:t>          </a:t>
            </a:r>
            <a:r>
              <a:rPr lang="fr-FR" altLang="fr-FR" sz="1000">
                <a:solidFill>
                  <a:srgbClr val="0000C0"/>
                </a:solidFill>
                <a:latin typeface="Consolas" panose="020B0609020204030204" pitchFamily="49" charset="0"/>
              </a:rPr>
              <a:t>'os'</a:t>
            </a:r>
            <a:r>
              <a:rPr lang="fr-FR" altLang="fr-FR" sz="1000">
                <a:solidFill>
                  <a:srgbClr val="000000"/>
                </a:solidFill>
                <a:latin typeface="Consolas" panose="020B0609020204030204" pitchFamily="49" charset="0"/>
              </a:rPr>
              <a:t>=&gt;</a:t>
            </a:r>
            <a:r>
              <a:rPr lang="fr-FR" altLang="fr-FR" sz="1000">
                <a:solidFill>
                  <a:srgbClr val="0000C0"/>
                </a:solidFill>
                <a:latin typeface="Consolas" panose="020B0609020204030204" pitchFamily="49" charset="0"/>
              </a:rPr>
              <a:t>'i5'</a:t>
            </a:r>
            <a:r>
              <a:rPr lang="fr-FR" altLang="fr-FR" sz="1000">
                <a:solidFill>
                  <a:srgbClr val="000000"/>
                </a:solidFill>
                <a:latin typeface="Consolas" panose="020B0609020204030204" pitchFamily="49" charset="0"/>
              </a:rPr>
              <a:t>,</a:t>
            </a:r>
          </a:p>
          <a:p>
            <a:pPr>
              <a:buFont typeface="Wingdings" panose="05000000000000000000" pitchFamily="2" charset="2"/>
              <a:buNone/>
            </a:pPr>
            <a:r>
              <a:rPr lang="fr-FR" altLang="fr-FR" sz="1000">
                <a:solidFill>
                  <a:srgbClr val="000000"/>
                </a:solidFill>
                <a:latin typeface="Consolas" panose="020B0609020204030204" pitchFamily="49" charset="0"/>
              </a:rPr>
              <a:t>          </a:t>
            </a:r>
            <a:r>
              <a:rPr lang="fr-FR" altLang="fr-FR" sz="1000">
                <a:solidFill>
                  <a:srgbClr val="0000C0"/>
                </a:solidFill>
                <a:latin typeface="Consolas" panose="020B0609020204030204" pitchFamily="49" charset="0"/>
              </a:rPr>
              <a:t>'driver_options'</a:t>
            </a:r>
            <a:r>
              <a:rPr lang="fr-FR" altLang="fr-FR" sz="1000">
                <a:solidFill>
                  <a:srgbClr val="000000"/>
                </a:solidFill>
                <a:latin typeface="Consolas" panose="020B0609020204030204" pitchFamily="49" charset="0"/>
              </a:rPr>
              <a:t>=&gt; </a:t>
            </a:r>
            <a:r>
              <a:rPr lang="fr-FR" altLang="fr-FR" sz="1000" b="1">
                <a:solidFill>
                  <a:srgbClr val="7F0055"/>
                </a:solidFill>
                <a:latin typeface="Consolas" panose="020B0609020204030204" pitchFamily="49" charset="0"/>
              </a:rPr>
              <a:t>array</a:t>
            </a:r>
            <a:r>
              <a:rPr lang="fr-FR" altLang="fr-FR" sz="1000" b="1">
                <a:solidFill>
                  <a:srgbClr val="000000"/>
                </a:solidFill>
                <a:latin typeface="Consolas" panose="020B0609020204030204" pitchFamily="49" charset="0"/>
              </a:rPr>
              <a:t>(</a:t>
            </a:r>
          </a:p>
          <a:p>
            <a:pPr>
              <a:buFont typeface="Wingdings" panose="05000000000000000000" pitchFamily="2" charset="2"/>
              <a:buNone/>
            </a:pPr>
            <a:r>
              <a:rPr lang="fr-FR" altLang="fr-FR" sz="1000" b="1">
                <a:solidFill>
                  <a:srgbClr val="000000"/>
                </a:solidFill>
                <a:latin typeface="Consolas" panose="020B0609020204030204" pitchFamily="49" charset="0"/>
              </a:rPr>
              <a:t>		</a:t>
            </a:r>
            <a:r>
              <a:rPr lang="fr-FR" altLang="fr-FR" sz="1000" b="1">
                <a:solidFill>
                  <a:srgbClr val="0000C0"/>
                </a:solidFill>
                <a:latin typeface="Consolas" panose="020B0609020204030204" pitchFamily="49" charset="0"/>
              </a:rPr>
              <a:t>"i5_commit" </a:t>
            </a:r>
            <a:r>
              <a:rPr lang="fr-FR" altLang="fr-FR" sz="1000">
                <a:solidFill>
                  <a:srgbClr val="000000"/>
                </a:solidFill>
                <a:latin typeface="Consolas" panose="020B0609020204030204" pitchFamily="49" charset="0"/>
              </a:rPr>
              <a:t>=&gt; DB2_I5_TXN_READ_UNCOMMITTED,</a:t>
            </a:r>
          </a:p>
          <a:p>
            <a:pPr>
              <a:buFont typeface="Wingdings" panose="05000000000000000000" pitchFamily="2" charset="2"/>
              <a:buNone/>
            </a:pPr>
            <a:r>
              <a:rPr lang="fr-FR" altLang="fr-FR" sz="1000">
                <a:solidFill>
                  <a:srgbClr val="000000"/>
                </a:solidFill>
                <a:latin typeface="Consolas" panose="020B0609020204030204" pitchFamily="49" charset="0"/>
              </a:rPr>
              <a:t>		</a:t>
            </a:r>
            <a:r>
              <a:rPr lang="fr-FR" altLang="fr-FR" sz="1000">
                <a:solidFill>
                  <a:srgbClr val="0000C0"/>
                </a:solidFill>
                <a:latin typeface="Consolas" panose="020B0609020204030204" pitchFamily="49" charset="0"/>
              </a:rPr>
              <a:t>"autocommit"</a:t>
            </a:r>
            <a:r>
              <a:rPr lang="fr-FR" altLang="fr-FR" sz="1000">
                <a:solidFill>
                  <a:srgbClr val="000000"/>
                </a:solidFill>
                <a:latin typeface="Consolas" panose="020B0609020204030204" pitchFamily="49" charset="0"/>
              </a:rPr>
              <a:t>=&gt; DB2_AUTOCOMMIT_OFF, </a:t>
            </a:r>
          </a:p>
          <a:p>
            <a:pPr>
              <a:buFont typeface="Wingdings" panose="05000000000000000000" pitchFamily="2" charset="2"/>
              <a:buNone/>
            </a:pPr>
            <a:r>
              <a:rPr lang="fr-FR" altLang="fr-FR" sz="1000">
                <a:solidFill>
                  <a:srgbClr val="000000"/>
                </a:solidFill>
                <a:latin typeface="Consolas" panose="020B0609020204030204" pitchFamily="49" charset="0"/>
              </a:rPr>
              <a:t>             </a:t>
            </a:r>
            <a:r>
              <a:rPr lang="fr-FR" altLang="fr-FR" sz="1000">
                <a:solidFill>
                  <a:srgbClr val="0000C0"/>
                </a:solidFill>
                <a:latin typeface="Consolas" panose="020B0609020204030204" pitchFamily="49" charset="0"/>
              </a:rPr>
              <a:t>"i5_lib"</a:t>
            </a:r>
            <a:r>
              <a:rPr lang="fr-FR" altLang="fr-FR" sz="1000">
                <a:solidFill>
                  <a:srgbClr val="000000"/>
                </a:solidFill>
                <a:latin typeface="Consolas" panose="020B0609020204030204" pitchFamily="49" charset="0"/>
              </a:rPr>
              <a:t>=&gt;</a:t>
            </a:r>
            <a:r>
              <a:rPr lang="fr-FR" altLang="fr-FR" sz="1000">
                <a:solidFill>
                  <a:srgbClr val="0000C0"/>
                </a:solidFill>
                <a:latin typeface="Consolas" panose="020B0609020204030204" pitchFamily="49" charset="0"/>
              </a:rPr>
              <a:t>'ZENDSVR'</a:t>
            </a:r>
            <a:r>
              <a:rPr lang="fr-FR" altLang="fr-FR" sz="1000">
                <a:solidFill>
                  <a:srgbClr val="000000"/>
                </a:solidFill>
                <a:latin typeface="Consolas" panose="020B0609020204030204" pitchFamily="49" charset="0"/>
              </a:rPr>
              <a:t>));        </a:t>
            </a:r>
            <a:endParaRPr lang="fr-FR" altLang="fr-FR" sz="1000">
              <a:latin typeface="Consolas" panose="020B0609020204030204" pitchFamily="49" charset="0"/>
            </a:endParaRPr>
          </a:p>
          <a:p>
            <a:pPr>
              <a:buFont typeface="Wingdings" panose="05000000000000000000" pitchFamily="2" charset="2"/>
              <a:buNone/>
            </a:pPr>
            <a:r>
              <a:rPr lang="fr-FR" altLang="fr-FR" sz="1000">
                <a:solidFill>
                  <a:srgbClr val="000000"/>
                </a:solidFill>
                <a:latin typeface="Consolas" panose="020B0609020204030204" pitchFamily="49" charset="0"/>
              </a:rPr>
              <a:t>$conn = </a:t>
            </a:r>
            <a:r>
              <a:rPr lang="fr-FR" altLang="fr-FR" sz="1000" b="1">
                <a:solidFill>
                  <a:srgbClr val="7F0055"/>
                </a:solidFill>
                <a:latin typeface="Consolas" panose="020B0609020204030204" pitchFamily="49" charset="0"/>
              </a:rPr>
              <a:t>new </a:t>
            </a:r>
            <a:r>
              <a:rPr lang="fr-FR" altLang="fr-FR" sz="1000" b="1">
                <a:solidFill>
                  <a:srgbClr val="000000"/>
                </a:solidFill>
                <a:latin typeface="Consolas" panose="020B0609020204030204" pitchFamily="49" charset="0"/>
              </a:rPr>
              <a:t>Zend_Db_Adapter_Db2($config);</a:t>
            </a:r>
            <a:endParaRPr lang="fr-FR" altLang="fr-FR" sz="1000">
              <a:latin typeface="Consolas" panose="020B0609020204030204" pitchFamily="49" charset="0"/>
            </a:endParaRPr>
          </a:p>
          <a:p>
            <a:pPr>
              <a:buFont typeface="Wingdings" panose="05000000000000000000" pitchFamily="2" charset="2"/>
              <a:buNone/>
            </a:pPr>
            <a:r>
              <a:rPr lang="en-US" altLang="fr-FR" sz="1000">
                <a:solidFill>
                  <a:srgbClr val="000000"/>
                </a:solidFill>
                <a:latin typeface="Consolas" panose="020B0609020204030204" pitchFamily="49" charset="0"/>
              </a:rPr>
              <a:t>$sql = </a:t>
            </a:r>
            <a:r>
              <a:rPr lang="en-US" altLang="fr-FR" sz="1000">
                <a:solidFill>
                  <a:srgbClr val="0000C0"/>
                </a:solidFill>
                <a:latin typeface="Consolas" panose="020B0609020204030204" pitchFamily="49" charset="0"/>
              </a:rPr>
              <a:t>"SELECT * FROM ZENDSVR.SP_CUST WHERE CUST_ID &gt; ? FOR FETCH ONLY"</a:t>
            </a:r>
            <a:r>
              <a:rPr lang="en-US" altLang="fr-FR" sz="1000">
                <a:solidFill>
                  <a:srgbClr val="000000"/>
                </a:solidFill>
                <a:latin typeface="Consolas" panose="020B0609020204030204" pitchFamily="49" charset="0"/>
              </a:rPr>
              <a:t>;</a:t>
            </a:r>
            <a:endParaRPr lang="fr-FR" altLang="fr-FR" sz="1000">
              <a:latin typeface="Consolas" panose="020B0609020204030204" pitchFamily="49" charset="0"/>
            </a:endParaRPr>
          </a:p>
          <a:p>
            <a:pPr>
              <a:buFont typeface="Wingdings" panose="05000000000000000000" pitchFamily="2" charset="2"/>
              <a:buNone/>
            </a:pPr>
            <a:r>
              <a:rPr lang="fr-FR" altLang="fr-FR" sz="1000" b="1">
                <a:solidFill>
                  <a:srgbClr val="7F0055"/>
                </a:solidFill>
                <a:latin typeface="Consolas" panose="020B0609020204030204" pitchFamily="49" charset="0"/>
              </a:rPr>
              <a:t>echo </a:t>
            </a:r>
            <a:r>
              <a:rPr lang="fr-FR" altLang="fr-FR" sz="1000" b="1">
                <a:solidFill>
                  <a:srgbClr val="0000C0"/>
                </a:solidFill>
                <a:latin typeface="Consolas" panose="020B0609020204030204" pitchFamily="49" charset="0"/>
              </a:rPr>
              <a:t>'&lt;table&gt;'</a:t>
            </a:r>
            <a:r>
              <a:rPr lang="fr-FR" altLang="fr-FR" sz="1000" b="1">
                <a:solidFill>
                  <a:srgbClr val="000000"/>
                </a:solidFill>
                <a:latin typeface="Consolas" panose="020B0609020204030204" pitchFamily="49" charset="0"/>
              </a:rPr>
              <a:t>;</a:t>
            </a:r>
          </a:p>
          <a:p>
            <a:pPr>
              <a:buFont typeface="Wingdings" panose="05000000000000000000" pitchFamily="2" charset="2"/>
              <a:buNone/>
            </a:pPr>
            <a:r>
              <a:rPr lang="en-US" altLang="fr-FR" sz="1000">
                <a:solidFill>
                  <a:srgbClr val="000000"/>
                </a:solidFill>
                <a:latin typeface="Consolas" panose="020B0609020204030204" pitchFamily="49" charset="0"/>
              </a:rPr>
              <a:t>$lower_limit = 1220; </a:t>
            </a:r>
            <a:r>
              <a:rPr lang="en-US" altLang="fr-FR" sz="1000">
                <a:solidFill>
                  <a:srgbClr val="557F5F"/>
                </a:solidFill>
                <a:latin typeface="Consolas" panose="020B0609020204030204" pitchFamily="49" charset="0"/>
              </a:rPr>
              <a:t>//from the CUST_ID value</a:t>
            </a:r>
          </a:p>
          <a:p>
            <a:pPr>
              <a:buFont typeface="Wingdings" panose="05000000000000000000" pitchFamily="2" charset="2"/>
              <a:buNone/>
            </a:pPr>
            <a:r>
              <a:rPr lang="en-US" altLang="fr-FR" sz="1000">
                <a:solidFill>
                  <a:srgbClr val="000000"/>
                </a:solidFill>
                <a:latin typeface="Consolas" panose="020B0609020204030204" pitchFamily="49" charset="0"/>
              </a:rPr>
              <a:t>$stmt = $conn-&gt;query($sql, $lower_limit); $i = 0 ;</a:t>
            </a:r>
            <a:endParaRPr lang="fr-FR" altLang="fr-FR" sz="1000">
              <a:latin typeface="Consolas" panose="020B0609020204030204" pitchFamily="49" charset="0"/>
            </a:endParaRPr>
          </a:p>
          <a:p>
            <a:pPr>
              <a:buFont typeface="Wingdings" panose="05000000000000000000" pitchFamily="2" charset="2"/>
              <a:buNone/>
            </a:pPr>
            <a:r>
              <a:rPr lang="en-US" altLang="fr-FR" sz="1000" b="1">
                <a:solidFill>
                  <a:srgbClr val="7F0055"/>
                </a:solidFill>
                <a:latin typeface="Consolas" panose="020B0609020204030204" pitchFamily="49" charset="0"/>
              </a:rPr>
              <a:t>while </a:t>
            </a:r>
            <a:r>
              <a:rPr lang="en-US" altLang="fr-FR" sz="1000" b="1">
                <a:solidFill>
                  <a:srgbClr val="000000"/>
                </a:solidFill>
                <a:latin typeface="Consolas" panose="020B0609020204030204" pitchFamily="49" charset="0"/>
              </a:rPr>
              <a:t>(($row = $stmt-&gt;fetch(Zend_Db::</a:t>
            </a:r>
            <a:r>
              <a:rPr lang="en-US" altLang="fr-FR" sz="1000" b="1" i="1">
                <a:solidFill>
                  <a:srgbClr val="0000C0"/>
                </a:solidFill>
                <a:latin typeface="Consolas" panose="020B0609020204030204" pitchFamily="49" charset="0"/>
              </a:rPr>
              <a:t>FETCH_ASSOC</a:t>
            </a:r>
            <a:r>
              <a:rPr lang="en-US" altLang="fr-FR" sz="1000" b="1" i="1">
                <a:solidFill>
                  <a:srgbClr val="000000"/>
                </a:solidFill>
                <a:latin typeface="Consolas" panose="020B0609020204030204" pitchFamily="49" charset="0"/>
              </a:rPr>
              <a:t>)) !== </a:t>
            </a:r>
            <a:r>
              <a:rPr lang="en-US" altLang="fr-FR" sz="1000" b="1" i="1">
                <a:solidFill>
                  <a:srgbClr val="7F0055"/>
                </a:solidFill>
                <a:latin typeface="Consolas" panose="020B0609020204030204" pitchFamily="49" charset="0"/>
              </a:rPr>
              <a:t>false</a:t>
            </a:r>
            <a:r>
              <a:rPr lang="en-US" altLang="fr-FR" sz="1000" b="1" i="1">
                <a:solidFill>
                  <a:srgbClr val="000000"/>
                </a:solidFill>
                <a:latin typeface="Consolas" panose="020B0609020204030204" pitchFamily="49" charset="0"/>
              </a:rPr>
              <a:t>) {</a:t>
            </a:r>
          </a:p>
          <a:p>
            <a:pPr>
              <a:buFont typeface="Wingdings" panose="05000000000000000000" pitchFamily="2" charset="2"/>
              <a:buNone/>
            </a:pPr>
            <a:r>
              <a:rPr lang="fr-FR" altLang="fr-FR" sz="1000">
                <a:solidFill>
                  <a:srgbClr val="000000"/>
                </a:solidFill>
                <a:latin typeface="Consolas" panose="020B0609020204030204" pitchFamily="49" charset="0"/>
              </a:rPr>
              <a:t>    </a:t>
            </a:r>
            <a:r>
              <a:rPr lang="fr-FR" altLang="fr-FR" sz="1000" b="1">
                <a:solidFill>
                  <a:srgbClr val="7F0055"/>
                </a:solidFill>
                <a:latin typeface="Consolas" panose="020B0609020204030204" pitchFamily="49" charset="0"/>
              </a:rPr>
              <a:t>if</a:t>
            </a:r>
            <a:r>
              <a:rPr lang="fr-FR" altLang="fr-FR" sz="1000" b="1">
                <a:solidFill>
                  <a:srgbClr val="000000"/>
                </a:solidFill>
                <a:latin typeface="Consolas" panose="020B0609020204030204" pitchFamily="49" charset="0"/>
              </a:rPr>
              <a:t>($i == 0){</a:t>
            </a:r>
          </a:p>
          <a:p>
            <a:pPr>
              <a:buFont typeface="Wingdings" panose="05000000000000000000" pitchFamily="2" charset="2"/>
              <a:buNone/>
            </a:pPr>
            <a:r>
              <a:rPr lang="fr-FR" altLang="fr-FR" sz="1000">
                <a:solidFill>
                  <a:srgbClr val="000000"/>
                </a:solidFill>
                <a:latin typeface="Consolas" panose="020B0609020204030204" pitchFamily="49" charset="0"/>
              </a:rPr>
              <a:t>       $ColumnNames = ShowTableHeader($row);</a:t>
            </a:r>
          </a:p>
          <a:p>
            <a:pPr>
              <a:buFont typeface="Wingdings" panose="05000000000000000000" pitchFamily="2" charset="2"/>
              <a:buNone/>
            </a:pPr>
            <a:r>
              <a:rPr lang="fr-FR" altLang="fr-FR" sz="1000">
                <a:solidFill>
                  <a:srgbClr val="000000"/>
                </a:solidFill>
                <a:latin typeface="Consolas" panose="020B0609020204030204" pitchFamily="49" charset="0"/>
              </a:rPr>
              <a:t>    }</a:t>
            </a:r>
          </a:p>
          <a:p>
            <a:pPr>
              <a:buFont typeface="Wingdings" panose="05000000000000000000" pitchFamily="2" charset="2"/>
              <a:buNone/>
            </a:pPr>
            <a:r>
              <a:rPr lang="fr-FR" altLang="fr-FR" sz="1000">
                <a:solidFill>
                  <a:srgbClr val="000000"/>
                </a:solidFill>
                <a:latin typeface="Consolas" panose="020B0609020204030204" pitchFamily="49" charset="0"/>
              </a:rPr>
              <a:t>    ShowTableRow($ColumnNames, $row );</a:t>
            </a:r>
          </a:p>
          <a:p>
            <a:pPr>
              <a:buFont typeface="Wingdings" panose="05000000000000000000" pitchFamily="2" charset="2"/>
              <a:buNone/>
            </a:pPr>
            <a:r>
              <a:rPr lang="fr-FR" altLang="fr-FR" sz="1000">
                <a:solidFill>
                  <a:srgbClr val="000000"/>
                </a:solidFill>
                <a:latin typeface="Consolas" panose="020B0609020204030204" pitchFamily="49" charset="0"/>
              </a:rPr>
              <a:t>    $i++;</a:t>
            </a:r>
          </a:p>
          <a:p>
            <a:pPr>
              <a:buFont typeface="Wingdings" panose="05000000000000000000" pitchFamily="2" charset="2"/>
              <a:buNone/>
            </a:pPr>
            <a:r>
              <a:rPr lang="fr-FR" altLang="fr-FR" sz="1000">
                <a:solidFill>
                  <a:srgbClr val="000000"/>
                </a:solidFill>
                <a:latin typeface="Consolas" panose="020B0609020204030204" pitchFamily="49" charset="0"/>
              </a:rPr>
              <a:t>}</a:t>
            </a:r>
          </a:p>
          <a:p>
            <a:pPr>
              <a:buFont typeface="Wingdings" panose="05000000000000000000" pitchFamily="2" charset="2"/>
              <a:buNone/>
            </a:pPr>
            <a:r>
              <a:rPr lang="fr-FR" altLang="fr-FR" sz="1000" b="1">
                <a:solidFill>
                  <a:srgbClr val="7F0055"/>
                </a:solidFill>
                <a:latin typeface="Consolas" panose="020B0609020204030204" pitchFamily="49" charset="0"/>
              </a:rPr>
              <a:t>echo </a:t>
            </a:r>
            <a:r>
              <a:rPr lang="fr-FR" altLang="fr-FR" sz="1000" b="1">
                <a:solidFill>
                  <a:srgbClr val="0000C0"/>
                </a:solidFill>
                <a:latin typeface="Consolas" panose="020B0609020204030204" pitchFamily="49" charset="0"/>
              </a:rPr>
              <a:t>'&lt;/table&gt;'</a:t>
            </a:r>
            <a:r>
              <a:rPr lang="fr-FR" altLang="fr-FR" sz="1000" b="1">
                <a:solidFill>
                  <a:srgbClr val="000000"/>
                </a:solidFill>
                <a:latin typeface="Consolas" panose="020B0609020204030204" pitchFamily="49" charset="0"/>
              </a:rPr>
              <a:t>;</a:t>
            </a:r>
          </a:p>
          <a:p>
            <a:pPr>
              <a:buFont typeface="Wingdings" panose="05000000000000000000" pitchFamily="2" charset="2"/>
              <a:buNone/>
            </a:pPr>
            <a:endParaRPr lang="fr-FR" altLang="fr-FR" sz="1000">
              <a:latin typeface="Consolas" panose="020B0609020204030204" pitchFamily="49" charset="0"/>
            </a:endParaRPr>
          </a:p>
        </p:txBody>
      </p:sp>
      <p:sp>
        <p:nvSpPr>
          <p:cNvPr id="36868" name="Espace réservé du contenu 4">
            <a:extLst>
              <a:ext uri="{FF2B5EF4-FFF2-40B4-BE49-F238E27FC236}">
                <a16:creationId xmlns:a16="http://schemas.microsoft.com/office/drawing/2014/main" id="{F529976A-F852-46BD-87F3-512D3DA506A4}"/>
              </a:ext>
            </a:extLst>
          </p:cNvPr>
          <p:cNvSpPr>
            <a:spLocks noGrp="1" noChangeArrowheads="1"/>
          </p:cNvSpPr>
          <p:nvPr>
            <p:ph sz="half" idx="2"/>
          </p:nvPr>
        </p:nvSpPr>
        <p:spPr>
          <a:xfrm>
            <a:off x="4648200" y="914400"/>
            <a:ext cx="4267200" cy="5562600"/>
          </a:xfrm>
        </p:spPr>
        <p:txBody>
          <a:bodyPr/>
          <a:lstStyle/>
          <a:p>
            <a:pPr>
              <a:buFont typeface="Wingdings" panose="05000000000000000000" pitchFamily="2" charset="2"/>
              <a:buNone/>
            </a:pPr>
            <a:r>
              <a:rPr lang="fr-FR" altLang="fr-FR" sz="1000" b="1">
                <a:solidFill>
                  <a:srgbClr val="7F0055"/>
                </a:solidFill>
                <a:latin typeface="Consolas" panose="020B0609020204030204" pitchFamily="49" charset="0"/>
              </a:rPr>
              <a:t>function </a:t>
            </a:r>
            <a:r>
              <a:rPr lang="fr-FR" altLang="fr-FR" sz="1000" b="1">
                <a:solidFill>
                  <a:srgbClr val="000000"/>
                </a:solidFill>
                <a:latin typeface="Consolas" panose="020B0609020204030204" pitchFamily="49" charset="0"/>
              </a:rPr>
              <a:t>ShowTableHeader( $row )</a:t>
            </a:r>
            <a:r>
              <a:rPr lang="fr-FR" altLang="fr-FR" sz="1000">
                <a:solidFill>
                  <a:srgbClr val="000000"/>
                </a:solidFill>
                <a:latin typeface="Consolas" panose="020B0609020204030204" pitchFamily="49" charset="0"/>
              </a:rPr>
              <a:t>{</a:t>
            </a:r>
            <a:endParaRPr lang="fr-FR" altLang="fr-FR" sz="1000">
              <a:latin typeface="Consolas" panose="020B0609020204030204" pitchFamily="49" charset="0"/>
            </a:endParaRPr>
          </a:p>
          <a:p>
            <a:pPr>
              <a:buFont typeface="Wingdings" panose="05000000000000000000" pitchFamily="2" charset="2"/>
              <a:buNone/>
            </a:pPr>
            <a:r>
              <a:rPr lang="fr-FR" altLang="fr-FR" sz="1000">
                <a:solidFill>
                  <a:srgbClr val="000000"/>
                </a:solidFill>
                <a:latin typeface="Consolas" panose="020B0609020204030204" pitchFamily="49" charset="0"/>
              </a:rPr>
              <a:t>    $flds  = count( $row );        </a:t>
            </a:r>
          </a:p>
          <a:p>
            <a:pPr>
              <a:buFont typeface="Wingdings" panose="05000000000000000000" pitchFamily="2" charset="2"/>
              <a:buNone/>
            </a:pPr>
            <a:r>
              <a:rPr lang="fr-FR" altLang="fr-FR" sz="1000">
                <a:solidFill>
                  <a:srgbClr val="000000"/>
                </a:solidFill>
                <a:latin typeface="Consolas" panose="020B0609020204030204" pitchFamily="49" charset="0"/>
              </a:rPr>
              <a:t>    </a:t>
            </a:r>
            <a:r>
              <a:rPr lang="fr-FR" altLang="fr-FR" sz="1000" b="1">
                <a:solidFill>
                  <a:srgbClr val="7F0055"/>
                </a:solidFill>
                <a:latin typeface="Consolas" panose="020B0609020204030204" pitchFamily="49" charset="0"/>
              </a:rPr>
              <a:t>if </a:t>
            </a:r>
            <a:r>
              <a:rPr lang="fr-FR" altLang="fr-FR" sz="1000" b="1">
                <a:solidFill>
                  <a:srgbClr val="000000"/>
                </a:solidFill>
                <a:latin typeface="Consolas" panose="020B0609020204030204" pitchFamily="49" charset="0"/>
              </a:rPr>
              <a:t>($flds &gt; 0) {</a:t>
            </a:r>
          </a:p>
          <a:p>
            <a:pPr>
              <a:buFont typeface="Wingdings" panose="05000000000000000000" pitchFamily="2" charset="2"/>
              <a:buNone/>
            </a:pPr>
            <a:r>
              <a:rPr lang="fr-FR" altLang="fr-FR" sz="1000">
                <a:solidFill>
                  <a:srgbClr val="000000"/>
                </a:solidFill>
                <a:latin typeface="Consolas" panose="020B0609020204030204" pitchFamily="49" charset="0"/>
              </a:rPr>
              <a:t>        $fieldNames = array_keys($row);            </a:t>
            </a:r>
          </a:p>
          <a:p>
            <a:pPr>
              <a:buFont typeface="Wingdings" panose="05000000000000000000" pitchFamily="2" charset="2"/>
              <a:buNone/>
            </a:pPr>
            <a:r>
              <a:rPr lang="fr-FR" altLang="fr-FR" sz="1000">
                <a:solidFill>
                  <a:srgbClr val="000000"/>
                </a:solidFill>
                <a:latin typeface="Consolas" panose="020B0609020204030204" pitchFamily="49" charset="0"/>
              </a:rPr>
              <a:t>        </a:t>
            </a:r>
            <a:r>
              <a:rPr lang="fr-FR" altLang="fr-FR" sz="1000" b="1">
                <a:solidFill>
                  <a:srgbClr val="7F0055"/>
                </a:solidFill>
                <a:latin typeface="Consolas" panose="020B0609020204030204" pitchFamily="49" charset="0"/>
              </a:rPr>
              <a:t>echo </a:t>
            </a:r>
            <a:r>
              <a:rPr lang="fr-FR" altLang="fr-FR" sz="1000" b="1">
                <a:solidFill>
                  <a:srgbClr val="0000C0"/>
                </a:solidFill>
                <a:latin typeface="Consolas" panose="020B0609020204030204" pitchFamily="49" charset="0"/>
              </a:rPr>
              <a:t>'&lt;tr&gt;'</a:t>
            </a:r>
            <a:r>
              <a:rPr lang="fr-FR" altLang="fr-FR" sz="1000" b="1">
                <a:solidFill>
                  <a:srgbClr val="000000"/>
                </a:solidFill>
                <a:latin typeface="Consolas" panose="020B0609020204030204" pitchFamily="49" charset="0"/>
              </a:rPr>
              <a:t>;</a:t>
            </a:r>
          </a:p>
          <a:p>
            <a:pPr>
              <a:buFont typeface="Wingdings" panose="05000000000000000000" pitchFamily="2" charset="2"/>
              <a:buNone/>
            </a:pPr>
            <a:r>
              <a:rPr lang="fr-FR" altLang="fr-FR" sz="1000">
                <a:solidFill>
                  <a:srgbClr val="000000"/>
                </a:solidFill>
                <a:latin typeface="Consolas" panose="020B0609020204030204" pitchFamily="49" charset="0"/>
              </a:rPr>
              <a:t>        </a:t>
            </a:r>
            <a:r>
              <a:rPr lang="fr-FR" altLang="fr-FR" sz="1000" b="1">
                <a:solidFill>
                  <a:srgbClr val="7F0055"/>
                </a:solidFill>
                <a:latin typeface="Consolas" panose="020B0609020204030204" pitchFamily="49" charset="0"/>
              </a:rPr>
              <a:t>foreach </a:t>
            </a:r>
            <a:r>
              <a:rPr lang="fr-FR" altLang="fr-FR" sz="1000" b="1">
                <a:solidFill>
                  <a:srgbClr val="000000"/>
                </a:solidFill>
                <a:latin typeface="Consolas" panose="020B0609020204030204" pitchFamily="49" charset="0"/>
              </a:rPr>
              <a:t>($fieldNames </a:t>
            </a:r>
            <a:r>
              <a:rPr lang="fr-FR" altLang="fr-FR" sz="1000" b="1">
                <a:solidFill>
                  <a:srgbClr val="7F0055"/>
                </a:solidFill>
                <a:latin typeface="Consolas" panose="020B0609020204030204" pitchFamily="49" charset="0"/>
              </a:rPr>
              <a:t>as </a:t>
            </a:r>
            <a:r>
              <a:rPr lang="fr-FR" altLang="fr-FR" sz="1000" b="1">
                <a:solidFill>
                  <a:srgbClr val="000000"/>
                </a:solidFill>
                <a:latin typeface="Consolas" panose="020B0609020204030204" pitchFamily="49" charset="0"/>
              </a:rPr>
              <a:t>$field) {        </a:t>
            </a:r>
          </a:p>
          <a:p>
            <a:pPr>
              <a:buFont typeface="Wingdings" panose="05000000000000000000" pitchFamily="2" charset="2"/>
              <a:buNone/>
            </a:pPr>
            <a:r>
              <a:rPr lang="fr-FR" altLang="fr-FR" sz="1000">
                <a:solidFill>
                  <a:srgbClr val="000000"/>
                </a:solidFill>
                <a:latin typeface="Consolas" panose="020B0609020204030204" pitchFamily="49" charset="0"/>
              </a:rPr>
              <a:t>            </a:t>
            </a:r>
            <a:r>
              <a:rPr lang="fr-FR" altLang="fr-FR" sz="1000" b="1">
                <a:solidFill>
                  <a:srgbClr val="7F0055"/>
                </a:solidFill>
                <a:latin typeface="Consolas" panose="020B0609020204030204" pitchFamily="49" charset="0"/>
              </a:rPr>
              <a:t>echo </a:t>
            </a:r>
            <a:r>
              <a:rPr lang="fr-FR" altLang="fr-FR" sz="1000" b="1">
                <a:solidFill>
                  <a:srgbClr val="0000C0"/>
                </a:solidFill>
                <a:latin typeface="Consolas" panose="020B0609020204030204" pitchFamily="49" charset="0"/>
              </a:rPr>
              <a:t>"&lt;td&gt;</a:t>
            </a:r>
            <a:r>
              <a:rPr lang="fr-FR" altLang="fr-FR" sz="1000" b="1">
                <a:solidFill>
                  <a:srgbClr val="000000"/>
                </a:solidFill>
                <a:latin typeface="Consolas" panose="020B0609020204030204" pitchFamily="49" charset="0"/>
              </a:rPr>
              <a:t>{$field}</a:t>
            </a:r>
            <a:r>
              <a:rPr lang="fr-FR" altLang="fr-FR" sz="1000" b="1">
                <a:solidFill>
                  <a:srgbClr val="0000C0"/>
                </a:solidFill>
                <a:latin typeface="Consolas" panose="020B0609020204030204" pitchFamily="49" charset="0"/>
              </a:rPr>
              <a:t>&lt;/td&gt;"</a:t>
            </a:r>
            <a:r>
              <a:rPr lang="fr-FR" altLang="fr-FR" sz="1000" b="1">
                <a:solidFill>
                  <a:srgbClr val="000000"/>
                </a:solidFill>
                <a:latin typeface="Consolas" panose="020B0609020204030204" pitchFamily="49" charset="0"/>
              </a:rPr>
              <a:t>;</a:t>
            </a:r>
          </a:p>
          <a:p>
            <a:pPr>
              <a:buFont typeface="Wingdings" panose="05000000000000000000" pitchFamily="2" charset="2"/>
              <a:buNone/>
            </a:pPr>
            <a:r>
              <a:rPr lang="fr-FR" altLang="fr-FR" sz="1000">
                <a:solidFill>
                  <a:srgbClr val="000000"/>
                </a:solidFill>
                <a:latin typeface="Consolas" panose="020B0609020204030204" pitchFamily="49" charset="0"/>
              </a:rPr>
              <a:t>        }    </a:t>
            </a:r>
          </a:p>
          <a:p>
            <a:pPr>
              <a:buFont typeface="Wingdings" panose="05000000000000000000" pitchFamily="2" charset="2"/>
              <a:buNone/>
            </a:pPr>
            <a:r>
              <a:rPr lang="fr-FR" altLang="fr-FR" sz="1000">
                <a:solidFill>
                  <a:srgbClr val="000000"/>
                </a:solidFill>
                <a:latin typeface="Consolas" panose="020B0609020204030204" pitchFamily="49" charset="0"/>
              </a:rPr>
              <a:t>        </a:t>
            </a:r>
            <a:r>
              <a:rPr lang="fr-FR" altLang="fr-FR" sz="1000" b="1">
                <a:solidFill>
                  <a:srgbClr val="7F0055"/>
                </a:solidFill>
                <a:latin typeface="Consolas" panose="020B0609020204030204" pitchFamily="49" charset="0"/>
              </a:rPr>
              <a:t>echo </a:t>
            </a:r>
            <a:r>
              <a:rPr lang="fr-FR" altLang="fr-FR" sz="1000" b="1">
                <a:solidFill>
                  <a:srgbClr val="0000C0"/>
                </a:solidFill>
                <a:latin typeface="Consolas" panose="020B0609020204030204" pitchFamily="49" charset="0"/>
              </a:rPr>
              <a:t>'&lt;/tr&gt;'</a:t>
            </a:r>
            <a:r>
              <a:rPr lang="fr-FR" altLang="fr-FR" sz="1000" b="1">
                <a:solidFill>
                  <a:srgbClr val="000000"/>
                </a:solidFill>
                <a:latin typeface="Consolas" panose="020B0609020204030204" pitchFamily="49" charset="0"/>
              </a:rPr>
              <a:t>;</a:t>
            </a:r>
          </a:p>
          <a:p>
            <a:pPr>
              <a:buFont typeface="Wingdings" panose="05000000000000000000" pitchFamily="2" charset="2"/>
              <a:buNone/>
            </a:pPr>
            <a:r>
              <a:rPr lang="fr-FR" altLang="fr-FR" sz="1000">
                <a:solidFill>
                  <a:srgbClr val="000000"/>
                </a:solidFill>
                <a:latin typeface="Consolas" panose="020B0609020204030204" pitchFamily="49" charset="0"/>
              </a:rPr>
              <a:t>    }   </a:t>
            </a:r>
          </a:p>
          <a:p>
            <a:pPr>
              <a:buFont typeface="Wingdings" panose="05000000000000000000" pitchFamily="2" charset="2"/>
              <a:buNone/>
            </a:pPr>
            <a:r>
              <a:rPr lang="fr-FR" altLang="fr-FR" sz="1000">
                <a:solidFill>
                  <a:srgbClr val="000000"/>
                </a:solidFill>
                <a:latin typeface="Consolas" panose="020B0609020204030204" pitchFamily="49" charset="0"/>
              </a:rPr>
              <a:t>    </a:t>
            </a:r>
            <a:r>
              <a:rPr lang="fr-FR" altLang="fr-FR" sz="1000" b="1">
                <a:solidFill>
                  <a:srgbClr val="7F0055"/>
                </a:solidFill>
                <a:latin typeface="Consolas" panose="020B0609020204030204" pitchFamily="49" charset="0"/>
              </a:rPr>
              <a:t>return </a:t>
            </a:r>
            <a:r>
              <a:rPr lang="fr-FR" altLang="fr-FR" sz="1000" b="1">
                <a:solidFill>
                  <a:srgbClr val="000000"/>
                </a:solidFill>
                <a:latin typeface="Consolas" panose="020B0609020204030204" pitchFamily="49" charset="0"/>
              </a:rPr>
              <a:t>$fieldNames;</a:t>
            </a:r>
          </a:p>
          <a:p>
            <a:pPr>
              <a:buFont typeface="Wingdings" panose="05000000000000000000" pitchFamily="2" charset="2"/>
              <a:buNone/>
            </a:pPr>
            <a:r>
              <a:rPr lang="fr-FR" altLang="fr-FR" sz="1000">
                <a:solidFill>
                  <a:srgbClr val="000000"/>
                </a:solidFill>
                <a:latin typeface="Consolas" panose="020B0609020204030204" pitchFamily="49" charset="0"/>
              </a:rPr>
              <a:t>}</a:t>
            </a:r>
            <a:endParaRPr lang="fr-FR" altLang="fr-FR" sz="1000">
              <a:latin typeface="Consolas" panose="020B0609020204030204" pitchFamily="49" charset="0"/>
            </a:endParaRPr>
          </a:p>
          <a:p>
            <a:pPr>
              <a:buFont typeface="Wingdings" panose="05000000000000000000" pitchFamily="2" charset="2"/>
              <a:buNone/>
            </a:pPr>
            <a:r>
              <a:rPr lang="fr-FR" altLang="fr-FR" sz="1000" b="1">
                <a:solidFill>
                  <a:srgbClr val="7F0055"/>
                </a:solidFill>
                <a:latin typeface="Consolas" panose="020B0609020204030204" pitchFamily="49" charset="0"/>
              </a:rPr>
              <a:t>function </a:t>
            </a:r>
            <a:r>
              <a:rPr lang="fr-FR" altLang="fr-FR" sz="1000" b="1">
                <a:solidFill>
                  <a:srgbClr val="000000"/>
                </a:solidFill>
                <a:latin typeface="Consolas" panose="020B0609020204030204" pitchFamily="49" charset="0"/>
              </a:rPr>
              <a:t>ShowTableRow($ColumnNames , $row )</a:t>
            </a:r>
            <a:r>
              <a:rPr lang="fr-FR" altLang="fr-FR" sz="1000">
                <a:solidFill>
                  <a:srgbClr val="000000"/>
                </a:solidFill>
                <a:latin typeface="Consolas" panose="020B0609020204030204" pitchFamily="49" charset="0"/>
              </a:rPr>
              <a:t>{</a:t>
            </a:r>
          </a:p>
          <a:p>
            <a:pPr>
              <a:buFont typeface="Wingdings" panose="05000000000000000000" pitchFamily="2" charset="2"/>
              <a:buNone/>
            </a:pPr>
            <a:r>
              <a:rPr lang="fr-FR" altLang="fr-FR" sz="1000">
                <a:solidFill>
                  <a:srgbClr val="000000"/>
                </a:solidFill>
                <a:latin typeface="Consolas" panose="020B0609020204030204" pitchFamily="49" charset="0"/>
              </a:rPr>
              <a:t>    </a:t>
            </a:r>
            <a:r>
              <a:rPr lang="fr-FR" altLang="fr-FR" sz="1000" b="1">
                <a:solidFill>
                  <a:srgbClr val="7F0055"/>
                </a:solidFill>
                <a:latin typeface="Consolas" panose="020B0609020204030204" pitchFamily="49" charset="0"/>
              </a:rPr>
              <a:t>echo </a:t>
            </a:r>
            <a:r>
              <a:rPr lang="fr-FR" altLang="fr-FR" sz="1000" b="1">
                <a:solidFill>
                  <a:srgbClr val="0000C0"/>
                </a:solidFill>
                <a:latin typeface="Consolas" panose="020B0609020204030204" pitchFamily="49" charset="0"/>
              </a:rPr>
              <a:t>'&lt;tr&gt;'</a:t>
            </a:r>
            <a:r>
              <a:rPr lang="fr-FR" altLang="fr-FR" sz="1000" b="1">
                <a:solidFill>
                  <a:srgbClr val="000000"/>
                </a:solidFill>
                <a:latin typeface="Consolas" panose="020B0609020204030204" pitchFamily="49" charset="0"/>
              </a:rPr>
              <a:t>;</a:t>
            </a:r>
          </a:p>
          <a:p>
            <a:pPr>
              <a:buFont typeface="Wingdings" panose="05000000000000000000" pitchFamily="2" charset="2"/>
              <a:buNone/>
            </a:pPr>
            <a:r>
              <a:rPr lang="fr-FR" altLang="fr-FR" sz="1000">
                <a:solidFill>
                  <a:srgbClr val="000000"/>
                </a:solidFill>
                <a:latin typeface="Consolas" panose="020B0609020204030204" pitchFamily="49" charset="0"/>
              </a:rPr>
              <a:t>    </a:t>
            </a:r>
            <a:r>
              <a:rPr lang="fr-FR" altLang="fr-FR" sz="1000" b="1">
                <a:solidFill>
                  <a:srgbClr val="7F0055"/>
                </a:solidFill>
                <a:latin typeface="Consolas" panose="020B0609020204030204" pitchFamily="49" charset="0"/>
              </a:rPr>
              <a:t>foreach </a:t>
            </a:r>
            <a:r>
              <a:rPr lang="fr-FR" altLang="fr-FR" sz="1000" b="1">
                <a:solidFill>
                  <a:srgbClr val="000000"/>
                </a:solidFill>
                <a:latin typeface="Consolas" panose="020B0609020204030204" pitchFamily="49" charset="0"/>
              </a:rPr>
              <a:t>($ColumnNames </a:t>
            </a:r>
            <a:r>
              <a:rPr lang="fr-FR" altLang="fr-FR" sz="1000" b="1">
                <a:solidFill>
                  <a:srgbClr val="7F0055"/>
                </a:solidFill>
                <a:latin typeface="Consolas" panose="020B0609020204030204" pitchFamily="49" charset="0"/>
              </a:rPr>
              <a:t>as </a:t>
            </a:r>
            <a:r>
              <a:rPr lang="fr-FR" altLang="fr-FR" sz="1000" b="1">
                <a:solidFill>
                  <a:srgbClr val="000000"/>
                </a:solidFill>
                <a:latin typeface="Consolas" panose="020B0609020204030204" pitchFamily="49" charset="0"/>
              </a:rPr>
              <a:t>$ColumnName) {</a:t>
            </a:r>
          </a:p>
          <a:p>
            <a:pPr>
              <a:buFont typeface="Wingdings" panose="05000000000000000000" pitchFamily="2" charset="2"/>
              <a:buNone/>
            </a:pPr>
            <a:r>
              <a:rPr lang="fr-FR" altLang="fr-FR" sz="1000">
                <a:solidFill>
                  <a:srgbClr val="000000"/>
                </a:solidFill>
                <a:latin typeface="Consolas" panose="020B0609020204030204" pitchFamily="49" charset="0"/>
              </a:rPr>
              <a:t>        </a:t>
            </a:r>
            <a:r>
              <a:rPr lang="fr-FR" altLang="fr-FR" sz="1000" b="1">
                <a:solidFill>
                  <a:srgbClr val="7F0055"/>
                </a:solidFill>
                <a:latin typeface="Consolas" panose="020B0609020204030204" pitchFamily="49" charset="0"/>
              </a:rPr>
              <a:t>if</a:t>
            </a:r>
            <a:r>
              <a:rPr lang="fr-FR" altLang="fr-FR" sz="1000" b="1">
                <a:solidFill>
                  <a:srgbClr val="000000"/>
                </a:solidFill>
                <a:latin typeface="Consolas" panose="020B0609020204030204" pitchFamily="49" charset="0"/>
              </a:rPr>
              <a:t>(trim($row[$ColumnName]) === </a:t>
            </a:r>
            <a:r>
              <a:rPr lang="fr-FR" altLang="fr-FR" sz="1000" b="1">
                <a:solidFill>
                  <a:srgbClr val="0000C0"/>
                </a:solidFill>
                <a:latin typeface="Consolas" panose="020B0609020204030204" pitchFamily="49" charset="0"/>
              </a:rPr>
              <a:t>''</a:t>
            </a:r>
            <a:r>
              <a:rPr lang="fr-FR" altLang="fr-FR" sz="1000" b="1">
                <a:solidFill>
                  <a:srgbClr val="000000"/>
                </a:solidFill>
                <a:latin typeface="Consolas" panose="020B0609020204030204" pitchFamily="49" charset="0"/>
              </a:rPr>
              <a:t>){</a:t>
            </a:r>
          </a:p>
          <a:p>
            <a:pPr>
              <a:buFont typeface="Wingdings" panose="05000000000000000000" pitchFamily="2" charset="2"/>
              <a:buNone/>
            </a:pPr>
            <a:r>
              <a:rPr lang="fr-FR" altLang="fr-FR" sz="1000">
                <a:solidFill>
                  <a:srgbClr val="000000"/>
                </a:solidFill>
                <a:latin typeface="Consolas" panose="020B0609020204030204" pitchFamily="49" charset="0"/>
              </a:rPr>
              <a:t>            </a:t>
            </a:r>
            <a:r>
              <a:rPr lang="fr-FR" altLang="fr-FR" sz="1000" b="1">
                <a:solidFill>
                  <a:srgbClr val="7F0055"/>
                </a:solidFill>
                <a:latin typeface="Consolas" panose="020B0609020204030204" pitchFamily="49" charset="0"/>
              </a:rPr>
              <a:t>echo </a:t>
            </a:r>
            <a:r>
              <a:rPr lang="fr-FR" altLang="fr-FR" sz="1000" b="1">
                <a:solidFill>
                  <a:srgbClr val="0000C0"/>
                </a:solidFill>
                <a:latin typeface="Consolas" panose="020B0609020204030204" pitchFamily="49" charset="0"/>
              </a:rPr>
              <a:t>"&lt;td&gt;&amp;nbsp&lt;/td&gt;"</a:t>
            </a:r>
            <a:r>
              <a:rPr lang="fr-FR" altLang="fr-FR" sz="1000" b="1">
                <a:solidFill>
                  <a:srgbClr val="000000"/>
                </a:solidFill>
                <a:latin typeface="Consolas" panose="020B0609020204030204" pitchFamily="49" charset="0"/>
              </a:rPr>
              <a:t>;</a:t>
            </a:r>
          </a:p>
          <a:p>
            <a:pPr>
              <a:buFont typeface="Wingdings" panose="05000000000000000000" pitchFamily="2" charset="2"/>
              <a:buNone/>
            </a:pPr>
            <a:r>
              <a:rPr lang="fr-FR" altLang="fr-FR" sz="1000">
                <a:solidFill>
                  <a:srgbClr val="000000"/>
                </a:solidFill>
                <a:latin typeface="Consolas" panose="020B0609020204030204" pitchFamily="49" charset="0"/>
              </a:rPr>
              <a:t>        }</a:t>
            </a:r>
          </a:p>
          <a:p>
            <a:pPr>
              <a:buFont typeface="Wingdings" panose="05000000000000000000" pitchFamily="2" charset="2"/>
              <a:buNone/>
            </a:pPr>
            <a:r>
              <a:rPr lang="fr-FR" altLang="fr-FR" sz="1000">
                <a:solidFill>
                  <a:srgbClr val="000000"/>
                </a:solidFill>
                <a:latin typeface="Consolas" panose="020B0609020204030204" pitchFamily="49" charset="0"/>
              </a:rPr>
              <a:t>        </a:t>
            </a:r>
            <a:r>
              <a:rPr lang="fr-FR" altLang="fr-FR" sz="1000" b="1">
                <a:solidFill>
                  <a:srgbClr val="7F0055"/>
                </a:solidFill>
                <a:latin typeface="Consolas" panose="020B0609020204030204" pitchFamily="49" charset="0"/>
              </a:rPr>
              <a:t>else </a:t>
            </a:r>
            <a:r>
              <a:rPr lang="fr-FR" altLang="fr-FR" sz="1000" b="1">
                <a:solidFill>
                  <a:srgbClr val="000000"/>
                </a:solidFill>
                <a:latin typeface="Consolas" panose="020B0609020204030204" pitchFamily="49" charset="0"/>
              </a:rPr>
              <a:t>{</a:t>
            </a:r>
          </a:p>
          <a:p>
            <a:pPr>
              <a:buFont typeface="Wingdings" panose="05000000000000000000" pitchFamily="2" charset="2"/>
              <a:buNone/>
            </a:pPr>
            <a:r>
              <a:rPr lang="en-US" altLang="fr-FR" sz="1000">
                <a:solidFill>
                  <a:srgbClr val="000000"/>
                </a:solidFill>
                <a:latin typeface="Consolas" panose="020B0609020204030204" pitchFamily="49" charset="0"/>
              </a:rPr>
              <a:t>            </a:t>
            </a:r>
            <a:r>
              <a:rPr lang="en-US" altLang="fr-FR" sz="1000" b="1">
                <a:solidFill>
                  <a:srgbClr val="7F0055"/>
                </a:solidFill>
                <a:latin typeface="Consolas" panose="020B0609020204030204" pitchFamily="49" charset="0"/>
              </a:rPr>
              <a:t>echo </a:t>
            </a:r>
            <a:r>
              <a:rPr lang="en-US" altLang="fr-FR" sz="1000" b="1">
                <a:solidFill>
                  <a:srgbClr val="0000C0"/>
                </a:solidFill>
                <a:latin typeface="Consolas" panose="020B0609020204030204" pitchFamily="49" charset="0"/>
              </a:rPr>
              <a:t>"&lt;td&gt;</a:t>
            </a:r>
            <a:r>
              <a:rPr lang="en-US" altLang="fr-FR" sz="1000" b="1">
                <a:solidFill>
                  <a:srgbClr val="000000"/>
                </a:solidFill>
                <a:latin typeface="Consolas" panose="020B0609020204030204" pitchFamily="49" charset="0"/>
              </a:rPr>
              <a:t>{$row[$ColumnName]}</a:t>
            </a:r>
            <a:r>
              <a:rPr lang="en-US" altLang="fr-FR" sz="1000" b="1">
                <a:solidFill>
                  <a:srgbClr val="0000C0"/>
                </a:solidFill>
                <a:latin typeface="Consolas" panose="020B0609020204030204" pitchFamily="49" charset="0"/>
              </a:rPr>
              <a:t>&lt;/td&gt;"</a:t>
            </a:r>
            <a:r>
              <a:rPr lang="en-US" altLang="fr-FR" sz="1000" b="1">
                <a:solidFill>
                  <a:srgbClr val="000000"/>
                </a:solidFill>
                <a:latin typeface="Consolas" panose="020B0609020204030204" pitchFamily="49" charset="0"/>
              </a:rPr>
              <a:t>;</a:t>
            </a:r>
          </a:p>
          <a:p>
            <a:pPr>
              <a:buFont typeface="Wingdings" panose="05000000000000000000" pitchFamily="2" charset="2"/>
              <a:buNone/>
            </a:pPr>
            <a:r>
              <a:rPr lang="fr-FR" altLang="fr-FR" sz="1000">
                <a:solidFill>
                  <a:srgbClr val="000000"/>
                </a:solidFill>
                <a:latin typeface="Consolas" panose="020B0609020204030204" pitchFamily="49" charset="0"/>
              </a:rPr>
              <a:t>        }</a:t>
            </a:r>
          </a:p>
          <a:p>
            <a:pPr>
              <a:buFont typeface="Wingdings" panose="05000000000000000000" pitchFamily="2" charset="2"/>
              <a:buNone/>
            </a:pPr>
            <a:r>
              <a:rPr lang="fr-FR" altLang="fr-FR" sz="1000">
                <a:solidFill>
                  <a:srgbClr val="000000"/>
                </a:solidFill>
                <a:latin typeface="Consolas" panose="020B0609020204030204" pitchFamily="49" charset="0"/>
              </a:rPr>
              <a:t>    }</a:t>
            </a:r>
          </a:p>
          <a:p>
            <a:pPr>
              <a:buFont typeface="Wingdings" panose="05000000000000000000" pitchFamily="2" charset="2"/>
              <a:buNone/>
            </a:pPr>
            <a:r>
              <a:rPr lang="fr-FR" altLang="fr-FR" sz="1000">
                <a:solidFill>
                  <a:srgbClr val="000000"/>
                </a:solidFill>
                <a:latin typeface="Consolas" panose="020B0609020204030204" pitchFamily="49" charset="0"/>
              </a:rPr>
              <a:t>    </a:t>
            </a:r>
            <a:r>
              <a:rPr lang="fr-FR" altLang="fr-FR" sz="1000" b="1">
                <a:solidFill>
                  <a:srgbClr val="7F0055"/>
                </a:solidFill>
                <a:latin typeface="Consolas" panose="020B0609020204030204" pitchFamily="49" charset="0"/>
              </a:rPr>
              <a:t>echo </a:t>
            </a:r>
            <a:r>
              <a:rPr lang="fr-FR" altLang="fr-FR" sz="1000" b="1">
                <a:solidFill>
                  <a:srgbClr val="0000C0"/>
                </a:solidFill>
                <a:latin typeface="Consolas" panose="020B0609020204030204" pitchFamily="49" charset="0"/>
              </a:rPr>
              <a:t>'&lt;/tr&gt;'</a:t>
            </a:r>
            <a:r>
              <a:rPr lang="fr-FR" altLang="fr-FR" sz="1000" b="1">
                <a:solidFill>
                  <a:srgbClr val="000000"/>
                </a:solidFill>
                <a:latin typeface="Consolas" panose="020B0609020204030204" pitchFamily="49" charset="0"/>
              </a:rPr>
              <a:t>;</a:t>
            </a:r>
          </a:p>
          <a:p>
            <a:pPr>
              <a:buFont typeface="Wingdings" panose="05000000000000000000" pitchFamily="2" charset="2"/>
              <a:buNone/>
            </a:pPr>
            <a:r>
              <a:rPr lang="fr-FR" altLang="fr-FR" sz="1000">
                <a:solidFill>
                  <a:srgbClr val="000000"/>
                </a:solidFill>
                <a:latin typeface="Consolas" panose="020B0609020204030204" pitchFamily="49" charset="0"/>
              </a:rPr>
              <a:t>}</a:t>
            </a:r>
            <a:endParaRPr lang="fr-FR" altLang="fr-FR" sz="1000"/>
          </a:p>
          <a:p>
            <a:endParaRPr lang="fr-FR" altLang="fr-FR" sz="1000"/>
          </a:p>
        </p:txBody>
      </p:sp>
      <p:sp>
        <p:nvSpPr>
          <p:cNvPr id="36869" name="Espace réservé du numéro de diapositive 3">
            <a:extLst>
              <a:ext uri="{FF2B5EF4-FFF2-40B4-BE49-F238E27FC236}">
                <a16:creationId xmlns:a16="http://schemas.microsoft.com/office/drawing/2014/main" id="{20B8BDA2-A6B0-4D46-84BD-AC9D284D750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6D9F5205-3284-4EF3-8823-9F3CE5A74136}" type="slidenum">
              <a:rPr lang="en-US" altLang="fr-FR" sz="1000">
                <a:solidFill>
                  <a:schemeClr val="bg1"/>
                </a:solidFill>
              </a:rPr>
              <a:pPr>
                <a:buClrTx/>
                <a:buFontTx/>
                <a:buNone/>
              </a:pPr>
              <a:t>31</a:t>
            </a:fld>
            <a:endParaRPr lang="en-US" altLang="fr-FR" sz="1000">
              <a:solidFill>
                <a:schemeClr val="bg1"/>
              </a:solidFill>
            </a:endParaRPr>
          </a:p>
        </p:txBody>
      </p:sp>
      <p:cxnSp>
        <p:nvCxnSpPr>
          <p:cNvPr id="36870" name="Connecteur droit 6">
            <a:extLst>
              <a:ext uri="{FF2B5EF4-FFF2-40B4-BE49-F238E27FC236}">
                <a16:creationId xmlns:a16="http://schemas.microsoft.com/office/drawing/2014/main" id="{4D8D3AFA-CC77-42F4-94FB-C7B05B797989}"/>
              </a:ext>
            </a:extLst>
          </p:cNvPr>
          <p:cNvCxnSpPr>
            <a:cxnSpLocks noChangeShapeType="1"/>
          </p:cNvCxnSpPr>
          <p:nvPr/>
        </p:nvCxnSpPr>
        <p:spPr bwMode="auto">
          <a:xfrm>
            <a:off x="4572000" y="990600"/>
            <a:ext cx="0" cy="541020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re 5">
            <a:extLst>
              <a:ext uri="{FF2B5EF4-FFF2-40B4-BE49-F238E27FC236}">
                <a16:creationId xmlns:a16="http://schemas.microsoft.com/office/drawing/2014/main" id="{1D067ABE-9A9C-4944-BCD6-99E225429F71}"/>
              </a:ext>
            </a:extLst>
          </p:cNvPr>
          <p:cNvSpPr>
            <a:spLocks noGrp="1" noChangeArrowheads="1"/>
          </p:cNvSpPr>
          <p:nvPr>
            <p:ph type="title"/>
          </p:nvPr>
        </p:nvSpPr>
        <p:spPr/>
        <p:txBody>
          <a:bodyPr/>
          <a:lstStyle/>
          <a:p>
            <a:r>
              <a:rPr lang="fr-FR" altLang="fr-FR"/>
              <a:t>Zend_DB</a:t>
            </a:r>
          </a:p>
        </p:txBody>
      </p:sp>
      <p:sp>
        <p:nvSpPr>
          <p:cNvPr id="37891" name="Espace réservé du contenu 6">
            <a:extLst>
              <a:ext uri="{FF2B5EF4-FFF2-40B4-BE49-F238E27FC236}">
                <a16:creationId xmlns:a16="http://schemas.microsoft.com/office/drawing/2014/main" id="{AF2EB4C5-60EE-4035-8111-4F44016FFC4E}"/>
              </a:ext>
            </a:extLst>
          </p:cNvPr>
          <p:cNvSpPr>
            <a:spLocks noGrp="1" noChangeArrowheads="1"/>
          </p:cNvSpPr>
          <p:nvPr>
            <p:ph idx="1"/>
          </p:nvPr>
        </p:nvSpPr>
        <p:spPr/>
        <p:txBody>
          <a:bodyPr/>
          <a:lstStyle/>
          <a:p>
            <a:r>
              <a:rPr lang="fr-FR" altLang="fr-FR" sz="1800" dirty="0"/>
              <a:t>C’est un composant puissant et la lecture de son code est très instructive, mais :</a:t>
            </a:r>
          </a:p>
          <a:p>
            <a:pPr lvl="1"/>
            <a:r>
              <a:rPr lang="fr-FR" altLang="fr-FR" sz="1600" dirty="0"/>
              <a:t>Ne proposant pas de connecteur adapté pour le « </a:t>
            </a:r>
            <a:r>
              <a:rPr lang="fr-FR" altLang="fr-FR" sz="1600" dirty="0" err="1"/>
              <a:t>Iseries</a:t>
            </a:r>
            <a:r>
              <a:rPr lang="fr-FR" altLang="fr-FR" sz="1600" dirty="0"/>
              <a:t> Access ODBC Driver », il ne permet pas d’attaquer une base DB2 for i à partir d’un Zend Server s’exécutant sous Windows. C’est dommage, car l’écriture d’un connecteur supplémentaire oblige à appliquer des patchs dans plusieurs classes du composant (travail laborieux).</a:t>
            </a:r>
          </a:p>
          <a:p>
            <a:pPr lvl="1"/>
            <a:r>
              <a:rPr lang="fr-FR" altLang="fr-FR" sz="1600" dirty="0"/>
              <a:t>L’implémentation de </a:t>
            </a:r>
            <a:r>
              <a:rPr lang="fr-FR" altLang="fr-FR" sz="1600" dirty="0" err="1"/>
              <a:t>Zend_DB</a:t>
            </a:r>
            <a:r>
              <a:rPr lang="fr-FR" altLang="fr-FR" sz="1600" dirty="0"/>
              <a:t> pour DB2 for i présente quelques lacunes, notamment dans l’utilisation de listes de bibliothèques, dans la gestion du caractère séparateur dans le cas où l’on veut utiliser la syntaxe système plutôt que SQL, ainsi que des problèmes de performance lorsque le composant extrait des métadonnées d’une table DB2. La plupart de ces lacunes peuvent être corrigées par l’application d’un patch proposé par Alan </a:t>
            </a:r>
            <a:r>
              <a:rPr lang="fr-FR" altLang="fr-FR" sz="1600" dirty="0" err="1"/>
              <a:t>Seiden</a:t>
            </a:r>
            <a:r>
              <a:rPr lang="fr-FR" altLang="fr-FR" sz="1600" dirty="0"/>
              <a:t> dans l’un de ses webinars: </a:t>
            </a:r>
            <a:r>
              <a:rPr lang="fr-FR" altLang="fr-FR" sz="1400" dirty="0">
                <a:hlinkClick r:id="rId2"/>
              </a:rPr>
              <a:t>http://www.alanseiden.com/presentation%20slides/Your-first-Zend-Framework-Project-on-IBM-i.pdf</a:t>
            </a:r>
            <a:r>
              <a:rPr lang="fr-FR" altLang="fr-FR" sz="1400" dirty="0"/>
              <a:t> </a:t>
            </a:r>
          </a:p>
          <a:p>
            <a:pPr lvl="1"/>
            <a:r>
              <a:rPr lang="fr-FR" altLang="fr-FR" sz="1600" dirty="0" err="1"/>
              <a:t>Zend_DB</a:t>
            </a:r>
            <a:r>
              <a:rPr lang="fr-FR" altLang="fr-FR" sz="1600" dirty="0"/>
              <a:t> est un composant en devenir qui fait partie des composants complètement réécrits pour le Zend Framework 2. La bêta du ZF 2 de mars 2012 laisse apparaître que le connecteur DB2 n’est pour l’instant pas implémenté (cf. diapo suivante), il est donc trop tôt pour évaluer ce composant, et mesurer l’impact d’une migration de ZF 1 vers ZF 2. </a:t>
            </a:r>
          </a:p>
          <a:p>
            <a:pPr lvl="1"/>
            <a:endParaRPr lang="fr-FR" altLang="fr-FR" sz="1600" dirty="0"/>
          </a:p>
        </p:txBody>
      </p:sp>
      <p:sp>
        <p:nvSpPr>
          <p:cNvPr id="37892" name="Espace réservé du numéro de diapositive 4">
            <a:extLst>
              <a:ext uri="{FF2B5EF4-FFF2-40B4-BE49-F238E27FC236}">
                <a16:creationId xmlns:a16="http://schemas.microsoft.com/office/drawing/2014/main" id="{4B3D8C54-0AD7-4B06-AA8C-D6D8397163D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1B229173-76C2-4567-9AAB-1A3D9FADA50D}" type="slidenum">
              <a:rPr lang="en-US" altLang="fr-FR" sz="1000">
                <a:solidFill>
                  <a:schemeClr val="bg1"/>
                </a:solidFill>
              </a:rPr>
              <a:pPr>
                <a:buClrTx/>
                <a:buFontTx/>
                <a:buNone/>
              </a:pPr>
              <a:t>32</a:t>
            </a:fld>
            <a:endParaRPr lang="en-US" altLang="fr-FR" sz="1000">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re 4">
            <a:extLst>
              <a:ext uri="{FF2B5EF4-FFF2-40B4-BE49-F238E27FC236}">
                <a16:creationId xmlns:a16="http://schemas.microsoft.com/office/drawing/2014/main" id="{6C8CAB37-B6FA-4EF1-A19D-480758C302FE}"/>
              </a:ext>
            </a:extLst>
          </p:cNvPr>
          <p:cNvSpPr>
            <a:spLocks noGrp="1" noChangeArrowheads="1"/>
          </p:cNvSpPr>
          <p:nvPr>
            <p:ph type="title"/>
          </p:nvPr>
        </p:nvSpPr>
        <p:spPr>
          <a:xfrm>
            <a:off x="457200" y="533400"/>
            <a:ext cx="8229600" cy="884238"/>
          </a:xfrm>
        </p:spPr>
        <p:txBody>
          <a:bodyPr/>
          <a:lstStyle/>
          <a:p>
            <a:r>
              <a:rPr lang="fr-FR" altLang="fr-FR"/>
              <a:t>Zend_DB – évolution du composant Zend DB</a:t>
            </a:r>
          </a:p>
        </p:txBody>
      </p:sp>
      <p:sp>
        <p:nvSpPr>
          <p:cNvPr id="38915" name="Espace réservé du texte 5">
            <a:extLst>
              <a:ext uri="{FF2B5EF4-FFF2-40B4-BE49-F238E27FC236}">
                <a16:creationId xmlns:a16="http://schemas.microsoft.com/office/drawing/2014/main" id="{3DA2003D-A171-4A70-8F3F-301590C38F31}"/>
              </a:ext>
            </a:extLst>
          </p:cNvPr>
          <p:cNvSpPr>
            <a:spLocks noGrp="1" noChangeArrowheads="1"/>
          </p:cNvSpPr>
          <p:nvPr>
            <p:ph type="body" idx="1"/>
          </p:nvPr>
        </p:nvSpPr>
        <p:spPr>
          <a:xfrm>
            <a:off x="457200" y="1295400"/>
            <a:ext cx="4040188" cy="639763"/>
          </a:xfrm>
        </p:spPr>
        <p:txBody>
          <a:bodyPr/>
          <a:lstStyle/>
          <a:p>
            <a:r>
              <a:rPr lang="fr-FR" altLang="fr-FR"/>
              <a:t>ZF 1.11.11</a:t>
            </a:r>
          </a:p>
        </p:txBody>
      </p:sp>
      <p:sp>
        <p:nvSpPr>
          <p:cNvPr id="38916" name="Espace réservé du texte 7">
            <a:extLst>
              <a:ext uri="{FF2B5EF4-FFF2-40B4-BE49-F238E27FC236}">
                <a16:creationId xmlns:a16="http://schemas.microsoft.com/office/drawing/2014/main" id="{502C4900-944C-4325-A693-49525460B701}"/>
              </a:ext>
            </a:extLst>
          </p:cNvPr>
          <p:cNvSpPr>
            <a:spLocks noGrp="1" noChangeArrowheads="1"/>
          </p:cNvSpPr>
          <p:nvPr>
            <p:ph type="body" sz="quarter" idx="3"/>
          </p:nvPr>
        </p:nvSpPr>
        <p:spPr>
          <a:xfrm>
            <a:off x="4114800" y="1295400"/>
            <a:ext cx="4041775" cy="639763"/>
          </a:xfrm>
        </p:spPr>
        <p:txBody>
          <a:bodyPr/>
          <a:lstStyle/>
          <a:p>
            <a:r>
              <a:rPr lang="fr-FR" altLang="fr-FR"/>
              <a:t>ZF 2.0 Bêta 3 (mars 2012)</a:t>
            </a:r>
          </a:p>
        </p:txBody>
      </p:sp>
      <p:sp>
        <p:nvSpPr>
          <p:cNvPr id="38917" name="Espace réservé du numéro de diapositive 3">
            <a:extLst>
              <a:ext uri="{FF2B5EF4-FFF2-40B4-BE49-F238E27FC236}">
                <a16:creationId xmlns:a16="http://schemas.microsoft.com/office/drawing/2014/main" id="{B68C2122-1B51-4EB9-9823-0B3F7D32D51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946602F3-38AE-42B3-9B0E-BF0E8FC5D146}" type="slidenum">
              <a:rPr lang="en-US" altLang="fr-FR" sz="1000">
                <a:solidFill>
                  <a:schemeClr val="bg1"/>
                </a:solidFill>
              </a:rPr>
              <a:pPr>
                <a:buClrTx/>
                <a:buFontTx/>
                <a:buNone/>
              </a:pPr>
              <a:t>33</a:t>
            </a:fld>
            <a:endParaRPr lang="en-US" altLang="fr-FR" sz="1000">
              <a:solidFill>
                <a:schemeClr val="bg1"/>
              </a:solidFill>
            </a:endParaRPr>
          </a:p>
        </p:txBody>
      </p:sp>
      <p:pic>
        <p:nvPicPr>
          <p:cNvPr id="38918" name="Espace réservé du contenu 9">
            <a:extLst>
              <a:ext uri="{FF2B5EF4-FFF2-40B4-BE49-F238E27FC236}">
                <a16:creationId xmlns:a16="http://schemas.microsoft.com/office/drawing/2014/main" id="{8DA27F95-6270-438E-8649-E6C432588CEA}"/>
              </a:ext>
            </a:extLst>
          </p:cNvPr>
          <p:cNvPicPr>
            <a:picLocks noGrp="1" noChangeArrowheads="1"/>
          </p:cNvPicPr>
          <p:nvPr>
            <p:ph sz="half" idx="2"/>
          </p:nvPr>
        </p:nvPicPr>
        <p:blipFill>
          <a:blip r:embed="rId2">
            <a:extLst>
              <a:ext uri="{28A0092B-C50C-407E-A947-70E740481C1C}">
                <a14:useLocalDpi xmlns:a14="http://schemas.microsoft.com/office/drawing/2010/main" val="0"/>
              </a:ext>
            </a:extLst>
          </a:blip>
          <a:srcRect l="4301" t="28537" r="81801" b="27640"/>
          <a:stretch>
            <a:fillRect/>
          </a:stretch>
        </p:blipFill>
        <p:spPr>
          <a:xfrm>
            <a:off x="990600" y="2032000"/>
            <a:ext cx="1906588" cy="3757613"/>
          </a:xfrm>
        </p:spPr>
      </p:pic>
      <p:pic>
        <p:nvPicPr>
          <p:cNvPr id="38919" name="Espace réservé du contenu 10">
            <a:extLst>
              <a:ext uri="{FF2B5EF4-FFF2-40B4-BE49-F238E27FC236}">
                <a16:creationId xmlns:a16="http://schemas.microsoft.com/office/drawing/2014/main" id="{0832B017-072C-4816-8864-1C0C36494FF2}"/>
              </a:ext>
            </a:extLst>
          </p:cNvPr>
          <p:cNvPicPr>
            <a:picLocks noGrp="1" noChangeArrowheads="1"/>
          </p:cNvPicPr>
          <p:nvPr>
            <p:ph sz="quarter" idx="4"/>
          </p:nvPr>
        </p:nvPicPr>
        <p:blipFill>
          <a:blip r:embed="rId3">
            <a:extLst>
              <a:ext uri="{28A0092B-C50C-407E-A947-70E740481C1C}">
                <a14:useLocalDpi xmlns:a14="http://schemas.microsoft.com/office/drawing/2010/main" val="0"/>
              </a:ext>
            </a:extLst>
          </a:blip>
          <a:srcRect l="4153" t="22302" r="78056" b="30215"/>
          <a:stretch>
            <a:fillRect/>
          </a:stretch>
        </p:blipFill>
        <p:spPr>
          <a:xfrm>
            <a:off x="4951413" y="1935163"/>
            <a:ext cx="2368550" cy="3951287"/>
          </a:xfrm>
        </p:spPr>
      </p:pic>
      <p:sp>
        <p:nvSpPr>
          <p:cNvPr id="38920" name="Ellipse 7">
            <a:extLst>
              <a:ext uri="{FF2B5EF4-FFF2-40B4-BE49-F238E27FC236}">
                <a16:creationId xmlns:a16="http://schemas.microsoft.com/office/drawing/2014/main" id="{A424B451-5371-4554-BCA2-EB1E6B63BA66}"/>
              </a:ext>
            </a:extLst>
          </p:cNvPr>
          <p:cNvSpPr>
            <a:spLocks noChangeArrowheads="1"/>
          </p:cNvSpPr>
          <p:nvPr/>
        </p:nvSpPr>
        <p:spPr bwMode="auto">
          <a:xfrm>
            <a:off x="1676400" y="2362200"/>
            <a:ext cx="457200" cy="152400"/>
          </a:xfrm>
          <a:prstGeom prst="ellipse">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fr-FR" altLang="fr-FR" sz="1800"/>
          </a:p>
        </p:txBody>
      </p:sp>
      <p:sp>
        <p:nvSpPr>
          <p:cNvPr id="38921" name="Ellipse 8">
            <a:extLst>
              <a:ext uri="{FF2B5EF4-FFF2-40B4-BE49-F238E27FC236}">
                <a16:creationId xmlns:a16="http://schemas.microsoft.com/office/drawing/2014/main" id="{B91B7182-FA7B-4EC9-91CE-515E49B29A45}"/>
              </a:ext>
            </a:extLst>
          </p:cNvPr>
          <p:cNvSpPr>
            <a:spLocks noChangeArrowheads="1"/>
          </p:cNvSpPr>
          <p:nvPr/>
        </p:nvSpPr>
        <p:spPr bwMode="auto">
          <a:xfrm>
            <a:off x="2057400" y="3200400"/>
            <a:ext cx="457200" cy="152400"/>
          </a:xfrm>
          <a:prstGeom prst="ellipse">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fr-FR" altLang="fr-FR" sz="1800"/>
          </a:p>
        </p:txBody>
      </p:sp>
      <p:sp>
        <p:nvSpPr>
          <p:cNvPr id="38922" name="Ellipse 9">
            <a:extLst>
              <a:ext uri="{FF2B5EF4-FFF2-40B4-BE49-F238E27FC236}">
                <a16:creationId xmlns:a16="http://schemas.microsoft.com/office/drawing/2014/main" id="{5165D10A-E31A-43A0-A52E-123F9662E94A}"/>
              </a:ext>
            </a:extLst>
          </p:cNvPr>
          <p:cNvSpPr>
            <a:spLocks noChangeArrowheads="1"/>
          </p:cNvSpPr>
          <p:nvPr/>
        </p:nvSpPr>
        <p:spPr bwMode="auto">
          <a:xfrm>
            <a:off x="1752600" y="4953000"/>
            <a:ext cx="457200" cy="152400"/>
          </a:xfrm>
          <a:prstGeom prst="ellipse">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fr-FR" altLang="fr-FR" sz="1800"/>
          </a:p>
        </p:txBody>
      </p:sp>
      <p:sp>
        <p:nvSpPr>
          <p:cNvPr id="38923" name="Ellipse 10">
            <a:extLst>
              <a:ext uri="{FF2B5EF4-FFF2-40B4-BE49-F238E27FC236}">
                <a16:creationId xmlns:a16="http://schemas.microsoft.com/office/drawing/2014/main" id="{D902CC53-EFAD-405A-8036-84A612D23063}"/>
              </a:ext>
            </a:extLst>
          </p:cNvPr>
          <p:cNvSpPr>
            <a:spLocks noChangeArrowheads="1"/>
          </p:cNvSpPr>
          <p:nvPr/>
        </p:nvSpPr>
        <p:spPr bwMode="auto">
          <a:xfrm>
            <a:off x="7467600" y="3276600"/>
            <a:ext cx="914400" cy="990600"/>
          </a:xfrm>
          <a:prstGeom prst="ellipse">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fr-FR" altLang="fr-FR" sz="1800"/>
          </a:p>
        </p:txBody>
      </p:sp>
      <p:sp>
        <p:nvSpPr>
          <p:cNvPr id="38924" name="ZoneTexte 11">
            <a:extLst>
              <a:ext uri="{FF2B5EF4-FFF2-40B4-BE49-F238E27FC236}">
                <a16:creationId xmlns:a16="http://schemas.microsoft.com/office/drawing/2014/main" id="{B9F2CCD0-622E-461B-AB3B-914104899620}"/>
              </a:ext>
            </a:extLst>
          </p:cNvPr>
          <p:cNvSpPr txBox="1">
            <a:spLocks noChangeArrowheads="1"/>
          </p:cNvSpPr>
          <p:nvPr/>
        </p:nvSpPr>
        <p:spPr bwMode="auto">
          <a:xfrm>
            <a:off x="7620000" y="3657600"/>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fr-FR" altLang="fr-FR" sz="1200"/>
              <a:t>DB2 ?</a:t>
            </a:r>
          </a:p>
        </p:txBody>
      </p:sp>
      <p:sp>
        <p:nvSpPr>
          <p:cNvPr id="38925" name="ZoneTexte 12">
            <a:extLst>
              <a:ext uri="{FF2B5EF4-FFF2-40B4-BE49-F238E27FC236}">
                <a16:creationId xmlns:a16="http://schemas.microsoft.com/office/drawing/2014/main" id="{2DA79A5C-F85A-42C3-B482-04AD10FB8F30}"/>
              </a:ext>
            </a:extLst>
          </p:cNvPr>
          <p:cNvSpPr txBox="1">
            <a:spLocks noChangeArrowheads="1"/>
          </p:cNvSpPr>
          <p:nvPr/>
        </p:nvSpPr>
        <p:spPr bwMode="auto">
          <a:xfrm>
            <a:off x="1066800" y="6019800"/>
            <a:ext cx="6553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fr-FR" altLang="fr-FR" sz="1800">
                <a:hlinkClick r:id="rId4"/>
              </a:rPr>
              <a:t>http://framework.zend.com/manual/fr/zend.db.html</a:t>
            </a:r>
            <a:r>
              <a:rPr lang="fr-FR" altLang="fr-FR" sz="1800"/>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re 7">
            <a:extLst>
              <a:ext uri="{FF2B5EF4-FFF2-40B4-BE49-F238E27FC236}">
                <a16:creationId xmlns:a16="http://schemas.microsoft.com/office/drawing/2014/main" id="{D8D94753-43BA-4924-8E2A-9031D371A1C7}"/>
              </a:ext>
            </a:extLst>
          </p:cNvPr>
          <p:cNvSpPr>
            <a:spLocks noGrp="1" noChangeArrowheads="1"/>
          </p:cNvSpPr>
          <p:nvPr>
            <p:ph type="title"/>
          </p:nvPr>
        </p:nvSpPr>
        <p:spPr/>
        <p:txBody>
          <a:bodyPr/>
          <a:lstStyle/>
          <a:p>
            <a:r>
              <a:rPr lang="fr-FR" altLang="fr-FR"/>
              <a:t>Zend_DB</a:t>
            </a:r>
          </a:p>
        </p:txBody>
      </p:sp>
      <p:sp>
        <p:nvSpPr>
          <p:cNvPr id="39939" name="Espace réservé du contenu 8">
            <a:extLst>
              <a:ext uri="{FF2B5EF4-FFF2-40B4-BE49-F238E27FC236}">
                <a16:creationId xmlns:a16="http://schemas.microsoft.com/office/drawing/2014/main" id="{549AF05E-F89F-4F53-B29D-63B9EC2B4807}"/>
              </a:ext>
            </a:extLst>
          </p:cNvPr>
          <p:cNvSpPr>
            <a:spLocks noGrp="1" noChangeArrowheads="1"/>
          </p:cNvSpPr>
          <p:nvPr>
            <p:ph idx="1"/>
          </p:nvPr>
        </p:nvSpPr>
        <p:spPr>
          <a:xfrm>
            <a:off x="228600" y="1219200"/>
            <a:ext cx="8686800" cy="5257800"/>
          </a:xfrm>
        </p:spPr>
        <p:txBody>
          <a:bodyPr/>
          <a:lstStyle/>
          <a:p>
            <a:r>
              <a:rPr lang="fr-FR" altLang="fr-FR" sz="1600"/>
              <a:t>Zend_DB propose un jeu de classes permettant d’établir un pont entre le modèle relationnel de la base de données, et l’orientation Objet du langage PHP. Cette technique est couramment désignée par le terme d’ORM, pour « Object Relational Mapping ».  </a:t>
            </a:r>
          </a:p>
          <a:p>
            <a:r>
              <a:rPr lang="fr-FR" altLang="fr-FR" sz="1600"/>
              <a:t>Zend_DB n’est pas le seul composant à proposer l’ORM, d’autre projets PHP tels que Doctrine et Propel la proposent également. L’annonce récente de l’intégration de Doctrine dans le ZF 2 laisse planer un doute quand à l’avenir de l’approche ORM au sein même du composant Zend_DB. Là encore, des incertitudes planent sur l’orientation que prendra Zend_DB au sein de ZF 2. </a:t>
            </a:r>
          </a:p>
          <a:p>
            <a:r>
              <a:rPr lang="fr-FR" altLang="fr-FR" sz="1600"/>
              <a:t>En ce qui concerne le projet Propel, il n’intégre pas de connecteur pour DB2. En revanche, Doctrine intègre un connecteur pour DB2 basé sur l’extension « ibm_db2 », connecteur qui ne prend pas en compte les spécificités de DB2 pour IBMi (syntaxe système, bibliothèques multiples). </a:t>
            </a:r>
          </a:p>
          <a:p>
            <a:r>
              <a:rPr lang="fr-FR" altLang="fr-FR" sz="1600"/>
              <a:t>L’un des principaux reproches formulé à l’encontre des solutions de type ORM se situe au niveau des performances, qui ne sont pas toujours à la hauteur des attentes. </a:t>
            </a:r>
          </a:p>
          <a:p>
            <a:r>
              <a:rPr lang="fr-FR" altLang="fr-FR" sz="1600"/>
              <a:t>Nous verrons un peu plus loin qu’il est relativement facile de développer sa propre solution ORM en appliquant les principes du design pattern « Active Record ». </a:t>
            </a:r>
          </a:p>
        </p:txBody>
      </p:sp>
      <p:sp>
        <p:nvSpPr>
          <p:cNvPr id="39940" name="Espace réservé du numéro de diapositive 6">
            <a:extLst>
              <a:ext uri="{FF2B5EF4-FFF2-40B4-BE49-F238E27FC236}">
                <a16:creationId xmlns:a16="http://schemas.microsoft.com/office/drawing/2014/main" id="{E32F3E1D-F681-4832-86D4-39A88F62A4C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FF8C6E1B-09DD-4EDA-94AB-557FB2F9EC8E}" type="slidenum">
              <a:rPr lang="en-US" altLang="fr-FR" sz="1000">
                <a:solidFill>
                  <a:schemeClr val="bg1"/>
                </a:solidFill>
              </a:rPr>
              <a:pPr>
                <a:buClrTx/>
                <a:buFontTx/>
                <a:buNone/>
              </a:pPr>
              <a:t>34</a:t>
            </a:fld>
            <a:endParaRPr lang="en-US" altLang="fr-FR" sz="1000">
              <a:solidFill>
                <a:schemeClr val="bg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D82D4F67-833E-4933-8FE0-3EC41B22C9C4}"/>
              </a:ext>
            </a:extLst>
          </p:cNvPr>
          <p:cNvSpPr>
            <a:spLocks noGrp="1"/>
          </p:cNvSpPr>
          <p:nvPr>
            <p:ph type="title"/>
          </p:nvPr>
        </p:nvSpPr>
        <p:spPr/>
        <p:txBody>
          <a:bodyPr/>
          <a:lstStyle/>
          <a:p>
            <a:pPr>
              <a:defRPr/>
            </a:pPr>
            <a:r>
              <a:rPr lang="fr-FR" dirty="0"/>
              <a:t>DB2 et PHP</a:t>
            </a:r>
          </a:p>
        </p:txBody>
      </p:sp>
      <p:sp>
        <p:nvSpPr>
          <p:cNvPr id="40963" name="Espace réservé du texte 8">
            <a:extLst>
              <a:ext uri="{FF2B5EF4-FFF2-40B4-BE49-F238E27FC236}">
                <a16:creationId xmlns:a16="http://schemas.microsoft.com/office/drawing/2014/main" id="{438133D7-8DFF-4AEE-8487-9EF3E6FCB90D}"/>
              </a:ext>
            </a:extLst>
          </p:cNvPr>
          <p:cNvSpPr>
            <a:spLocks noGrp="1" noChangeArrowheads="1"/>
          </p:cNvSpPr>
          <p:nvPr>
            <p:ph type="body" idx="1"/>
          </p:nvPr>
        </p:nvSpPr>
        <p:spPr/>
        <p:txBody>
          <a:bodyPr/>
          <a:lstStyle/>
          <a:p>
            <a:r>
              <a:rPr lang="fr-FR" altLang="fr-FR"/>
              <a:t>Bonnes pratiques et </a:t>
            </a:r>
          </a:p>
          <a:p>
            <a:r>
              <a:rPr lang="fr-FR" altLang="fr-FR"/>
              <a:t>techniques avancées pour</a:t>
            </a:r>
          </a:p>
        </p:txBody>
      </p:sp>
      <p:sp>
        <p:nvSpPr>
          <p:cNvPr id="40964" name="Espace réservé du numéro de diapositive 6">
            <a:extLst>
              <a:ext uri="{FF2B5EF4-FFF2-40B4-BE49-F238E27FC236}">
                <a16:creationId xmlns:a16="http://schemas.microsoft.com/office/drawing/2014/main" id="{F3908009-40E8-45D9-84C4-504E51171F3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CFCBD058-5248-42FC-9A3C-85269939603C}" type="slidenum">
              <a:rPr lang="en-US" altLang="fr-FR" sz="1000">
                <a:solidFill>
                  <a:schemeClr val="bg1"/>
                </a:solidFill>
              </a:rPr>
              <a:pPr>
                <a:buClrTx/>
                <a:buFontTx/>
                <a:buNone/>
              </a:pPr>
              <a:t>35</a:t>
            </a:fld>
            <a:endParaRPr lang="en-US" altLang="fr-FR" sz="1000">
              <a:solidFill>
                <a:schemeClr val="bg1"/>
              </a:solidFill>
            </a:endParaRPr>
          </a:p>
        </p:txBody>
      </p:sp>
      <p:sp>
        <p:nvSpPr>
          <p:cNvPr id="40965" name="ZoneTexte 4">
            <a:extLst>
              <a:ext uri="{FF2B5EF4-FFF2-40B4-BE49-F238E27FC236}">
                <a16:creationId xmlns:a16="http://schemas.microsoft.com/office/drawing/2014/main" id="{CCEC3EA9-62D4-4D14-B1F8-E91CCDD9C9BE}"/>
              </a:ext>
            </a:extLst>
          </p:cNvPr>
          <p:cNvSpPr txBox="1">
            <a:spLocks noChangeArrowheads="1"/>
          </p:cNvSpPr>
          <p:nvPr/>
        </p:nvSpPr>
        <p:spPr bwMode="auto">
          <a:xfrm>
            <a:off x="5029200" y="2133600"/>
            <a:ext cx="3886200" cy="3694113"/>
          </a:xfrm>
          <a:prstGeom prst="rect">
            <a:avLst/>
          </a:prstGeom>
          <a:noFill/>
          <a:ln w="317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fr-FR" altLang="fr-FR" sz="1800" b="1"/>
              <a:t>Au sommaire :</a:t>
            </a:r>
            <a:endParaRPr lang="fr-FR" altLang="fr-FR" sz="1800"/>
          </a:p>
          <a:p>
            <a:pPr eaLnBrk="1" hangingPunct="1">
              <a:spcBef>
                <a:spcPct val="0"/>
              </a:spcBef>
              <a:buClrTx/>
              <a:buFont typeface="Arial" panose="020B0604020202020204" pitchFamily="34" charset="0"/>
              <a:buChar char="•"/>
            </a:pPr>
            <a:r>
              <a:rPr lang="fr-FR" altLang="fr-FR" sz="1800"/>
              <a:t>Ne pas disséminer le code SQL</a:t>
            </a:r>
          </a:p>
          <a:p>
            <a:pPr eaLnBrk="1" hangingPunct="1">
              <a:spcBef>
                <a:spcPct val="0"/>
              </a:spcBef>
              <a:buClrTx/>
              <a:buFont typeface="Arial" panose="020B0604020202020204" pitchFamily="34" charset="0"/>
              <a:buChar char="•"/>
            </a:pPr>
            <a:r>
              <a:rPr lang="fr-FR" altLang="fr-FR" sz="1800"/>
              <a:t>Syntaxe système vs syntaxe SQL</a:t>
            </a:r>
          </a:p>
          <a:p>
            <a:pPr eaLnBrk="1" hangingPunct="1">
              <a:spcBef>
                <a:spcPct val="0"/>
              </a:spcBef>
              <a:buClrTx/>
              <a:buFont typeface="Arial" panose="020B0604020202020204" pitchFamily="34" charset="0"/>
              <a:buChar char="•"/>
            </a:pPr>
            <a:r>
              <a:rPr lang="fr-FR" altLang="fr-FR" sz="1800"/>
              <a:t>Requêtes paramétrées</a:t>
            </a:r>
          </a:p>
          <a:p>
            <a:pPr eaLnBrk="1" hangingPunct="1">
              <a:spcBef>
                <a:spcPct val="0"/>
              </a:spcBef>
              <a:buClrTx/>
              <a:buFont typeface="Arial" panose="020B0604020202020204" pitchFamily="34" charset="0"/>
              <a:buChar char="•"/>
            </a:pPr>
            <a:r>
              <a:rPr lang="fr-FR" altLang="fr-FR" sz="1800"/>
              <a:t>Pagination SQL et scroll cursor</a:t>
            </a:r>
          </a:p>
          <a:p>
            <a:pPr eaLnBrk="1" hangingPunct="1">
              <a:spcBef>
                <a:spcPct val="0"/>
              </a:spcBef>
              <a:buClrTx/>
              <a:buFont typeface="Arial" panose="020B0604020202020204" pitchFamily="34" charset="0"/>
              <a:buChar char="•"/>
            </a:pPr>
            <a:r>
              <a:rPr lang="fr-FR" altLang="fr-FR" sz="1800"/>
              <a:t>Créer son propre « wrapper »</a:t>
            </a:r>
          </a:p>
          <a:p>
            <a:pPr eaLnBrk="1" hangingPunct="1">
              <a:spcBef>
                <a:spcPct val="0"/>
              </a:spcBef>
              <a:buClrTx/>
              <a:buFont typeface="Arial" panose="020B0604020202020204" pitchFamily="34" charset="0"/>
              <a:buChar char="•"/>
            </a:pPr>
            <a:r>
              <a:rPr lang="fr-FR" altLang="fr-FR" sz="1800"/>
              <a:t>Exécution de commandes système IBM i via DB2 et PHP</a:t>
            </a:r>
          </a:p>
          <a:p>
            <a:pPr eaLnBrk="1" hangingPunct="1">
              <a:spcBef>
                <a:spcPct val="0"/>
              </a:spcBef>
              <a:buClrTx/>
              <a:buFont typeface="Arial" panose="020B0604020202020204" pitchFamily="34" charset="0"/>
              <a:buChar char="•"/>
            </a:pPr>
            <a:r>
              <a:rPr lang="fr-FR" altLang="fr-FR" sz="1800"/>
              <a:t>Données avec dates d’effet</a:t>
            </a:r>
          </a:p>
          <a:p>
            <a:pPr eaLnBrk="1" hangingPunct="1">
              <a:spcBef>
                <a:spcPct val="0"/>
              </a:spcBef>
              <a:buClrTx/>
              <a:buFont typeface="Arial" panose="020B0604020202020204" pitchFamily="34" charset="0"/>
              <a:buChar char="•"/>
            </a:pPr>
            <a:r>
              <a:rPr lang="fr-FR" altLang="fr-FR" sz="1800"/>
              <a:t>Procédures stockées DB2</a:t>
            </a:r>
          </a:p>
          <a:p>
            <a:pPr eaLnBrk="1" hangingPunct="1">
              <a:spcBef>
                <a:spcPct val="0"/>
              </a:spcBef>
              <a:buClrTx/>
              <a:buFont typeface="Arial" panose="020B0604020202020204" pitchFamily="34" charset="0"/>
              <a:buChar char="•"/>
            </a:pPr>
            <a:r>
              <a:rPr lang="fr-FR" altLang="fr-FR" sz="1800"/>
              <a:t>Verrouillage optimiste</a:t>
            </a:r>
          </a:p>
          <a:p>
            <a:pPr eaLnBrk="1" hangingPunct="1">
              <a:spcBef>
                <a:spcPct val="0"/>
              </a:spcBef>
              <a:buClrTx/>
              <a:buFont typeface="Arial" panose="020B0604020202020204" pitchFamily="34" charset="0"/>
              <a:buChar char="•"/>
            </a:pPr>
            <a:r>
              <a:rPr lang="fr-FR" altLang="fr-FR" sz="1800"/>
              <a:t>Design pattern Active Record</a:t>
            </a:r>
          </a:p>
          <a:p>
            <a:pPr eaLnBrk="1" hangingPunct="1">
              <a:spcBef>
                <a:spcPct val="0"/>
              </a:spcBef>
              <a:buClrTx/>
              <a:buFont typeface="Arial" panose="020B0604020202020204" pitchFamily="34" charset="0"/>
              <a:buChar char="•"/>
            </a:pPr>
            <a:r>
              <a:rPr lang="fr-FR" altLang="fr-FR" sz="1800"/>
              <a:t>C.R.U.D.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8AC70FBB-217C-4AA9-A7DC-0B2301831586}"/>
              </a:ext>
            </a:extLst>
          </p:cNvPr>
          <p:cNvSpPr>
            <a:spLocks noGrp="1"/>
          </p:cNvSpPr>
          <p:nvPr>
            <p:ph type="title"/>
          </p:nvPr>
        </p:nvSpPr>
        <p:spPr/>
        <p:txBody>
          <a:bodyPr/>
          <a:lstStyle/>
          <a:p>
            <a:pPr>
              <a:defRPr/>
            </a:pPr>
            <a:r>
              <a:rPr lang="fr-FR" dirty="0"/>
              <a:t>NE PAS DISSEMINER</a:t>
            </a:r>
            <a:br>
              <a:rPr lang="fr-FR" dirty="0"/>
            </a:br>
            <a:r>
              <a:rPr lang="fr-FR" dirty="0"/>
              <a:t>LE CODE SQL</a:t>
            </a:r>
          </a:p>
        </p:txBody>
      </p:sp>
      <p:sp>
        <p:nvSpPr>
          <p:cNvPr id="41987" name="Espace réservé du texte 5">
            <a:extLst>
              <a:ext uri="{FF2B5EF4-FFF2-40B4-BE49-F238E27FC236}">
                <a16:creationId xmlns:a16="http://schemas.microsoft.com/office/drawing/2014/main" id="{B2417607-85AC-4560-9C63-D3C4439A492C}"/>
              </a:ext>
            </a:extLst>
          </p:cNvPr>
          <p:cNvSpPr>
            <a:spLocks noGrp="1" noChangeArrowheads="1"/>
          </p:cNvSpPr>
          <p:nvPr>
            <p:ph type="body" idx="1"/>
          </p:nvPr>
        </p:nvSpPr>
        <p:spPr/>
        <p:txBody>
          <a:bodyPr/>
          <a:lstStyle/>
          <a:p>
            <a:endParaRPr lang="fr-FR" altLang="fr-FR"/>
          </a:p>
        </p:txBody>
      </p:sp>
      <p:sp>
        <p:nvSpPr>
          <p:cNvPr id="41988" name="Espace réservé du numéro de diapositive 3">
            <a:extLst>
              <a:ext uri="{FF2B5EF4-FFF2-40B4-BE49-F238E27FC236}">
                <a16:creationId xmlns:a16="http://schemas.microsoft.com/office/drawing/2014/main" id="{26D50701-4F4C-4F68-B421-B0342A24764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5DE3E42C-7A13-4CD1-87EB-ECBFD450B828}" type="slidenum">
              <a:rPr lang="en-US" altLang="fr-FR" sz="1000">
                <a:solidFill>
                  <a:schemeClr val="bg1"/>
                </a:solidFill>
              </a:rPr>
              <a:pPr>
                <a:buClrTx/>
                <a:buFontTx/>
                <a:buNone/>
              </a:pPr>
              <a:t>36</a:t>
            </a:fld>
            <a:endParaRPr lang="en-US" altLang="fr-FR" sz="1000">
              <a:solidFill>
                <a:schemeClr val="bg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re 4">
            <a:extLst>
              <a:ext uri="{FF2B5EF4-FFF2-40B4-BE49-F238E27FC236}">
                <a16:creationId xmlns:a16="http://schemas.microsoft.com/office/drawing/2014/main" id="{EB40201A-2355-4BB5-B512-B9C1FC649012}"/>
              </a:ext>
            </a:extLst>
          </p:cNvPr>
          <p:cNvSpPr>
            <a:spLocks noGrp="1" noChangeArrowheads="1"/>
          </p:cNvSpPr>
          <p:nvPr>
            <p:ph type="title"/>
          </p:nvPr>
        </p:nvSpPr>
        <p:spPr/>
        <p:txBody>
          <a:bodyPr/>
          <a:lstStyle/>
          <a:p>
            <a:r>
              <a:rPr lang="fr-FR" altLang="fr-FR"/>
              <a:t>Ne pas disséminer le code SQL</a:t>
            </a:r>
          </a:p>
        </p:txBody>
      </p:sp>
      <p:sp>
        <p:nvSpPr>
          <p:cNvPr id="43011" name="Espace réservé du contenu 5">
            <a:extLst>
              <a:ext uri="{FF2B5EF4-FFF2-40B4-BE49-F238E27FC236}">
                <a16:creationId xmlns:a16="http://schemas.microsoft.com/office/drawing/2014/main" id="{401D9FF8-D901-4EC0-822A-21433E63F1B6}"/>
              </a:ext>
            </a:extLst>
          </p:cNvPr>
          <p:cNvSpPr>
            <a:spLocks noGrp="1" noChangeArrowheads="1"/>
          </p:cNvSpPr>
          <p:nvPr>
            <p:ph idx="1"/>
          </p:nvPr>
        </p:nvSpPr>
        <p:spPr/>
        <p:txBody>
          <a:bodyPr/>
          <a:lstStyle/>
          <a:p>
            <a:r>
              <a:rPr lang="fr-FR" altLang="fr-FR" sz="1800"/>
              <a:t>Une erreur couramment répandue dans les projets PHP consiste à disséminer le code SQL un peu partout dans le code des projets. Il en résulte une perte de visibilité, qui peut compliquer les analyses d’impact, et empêche de se constituer une base de connaissances réutilisable par l’ensemble de l’équipe de développement. </a:t>
            </a:r>
          </a:p>
          <a:p>
            <a:r>
              <a:rPr lang="fr-FR" altLang="fr-FR" sz="1800"/>
              <a:t>Pour éviter cela, on peut créer des classes PHP abstraites qui contiendront une méthode par requête SQL. Le fait de procéder ainsi peut être perçu comme contraignant, mais il permet de se constituer une base de connaissances qu’il sera facile d’exploiter grâce au mécanisme d’auto-complétion fourni par Zend Studio :</a:t>
            </a:r>
          </a:p>
          <a:p>
            <a:pPr>
              <a:buFont typeface="Wingdings" panose="05000000000000000000" pitchFamily="2" charset="2"/>
              <a:buNone/>
            </a:pPr>
            <a:r>
              <a:rPr lang="fr-FR" altLang="fr-FR" sz="1800"/>
              <a:t> </a:t>
            </a:r>
          </a:p>
        </p:txBody>
      </p:sp>
      <p:sp>
        <p:nvSpPr>
          <p:cNvPr id="43012" name="Espace réservé du numéro de diapositive 3">
            <a:extLst>
              <a:ext uri="{FF2B5EF4-FFF2-40B4-BE49-F238E27FC236}">
                <a16:creationId xmlns:a16="http://schemas.microsoft.com/office/drawing/2014/main" id="{6A73613C-8B6C-40EF-912E-EB8A8FCA9D0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CFCB28E2-57DD-4D54-8E17-56A081E64F16}" type="slidenum">
              <a:rPr lang="en-US" altLang="fr-FR" sz="1000">
                <a:solidFill>
                  <a:schemeClr val="bg1"/>
                </a:solidFill>
              </a:rPr>
              <a:pPr>
                <a:buClrTx/>
                <a:buFontTx/>
                <a:buNone/>
              </a:pPr>
              <a:t>37</a:t>
            </a:fld>
            <a:endParaRPr lang="en-US" altLang="fr-FR" sz="1000">
              <a:solidFill>
                <a:schemeClr val="bg1"/>
              </a:solidFill>
            </a:endParaRPr>
          </a:p>
        </p:txBody>
      </p:sp>
      <p:pic>
        <p:nvPicPr>
          <p:cNvPr id="43013" name="Image 4">
            <a:extLst>
              <a:ext uri="{FF2B5EF4-FFF2-40B4-BE49-F238E27FC236}">
                <a16:creationId xmlns:a16="http://schemas.microsoft.com/office/drawing/2014/main" id="{69105332-607B-4F47-9887-33FEB16B2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96" t="35883" r="10535" b="27940"/>
          <a:stretch>
            <a:fillRect/>
          </a:stretch>
        </p:blipFill>
        <p:spPr bwMode="auto">
          <a:xfrm>
            <a:off x="1524000" y="3962400"/>
            <a:ext cx="7010400"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0E27B17-40C4-4B7D-987F-1E15F75C8E70}"/>
              </a:ext>
            </a:extLst>
          </p:cNvPr>
          <p:cNvSpPr>
            <a:spLocks noGrp="1"/>
          </p:cNvSpPr>
          <p:nvPr>
            <p:ph type="title"/>
          </p:nvPr>
        </p:nvSpPr>
        <p:spPr/>
        <p:txBody>
          <a:bodyPr/>
          <a:lstStyle/>
          <a:p>
            <a:pPr>
              <a:defRPr/>
            </a:pPr>
            <a:r>
              <a:rPr lang="fr-FR" dirty="0"/>
              <a:t>Syntaxe système</a:t>
            </a:r>
            <a:br>
              <a:rPr lang="fr-FR" dirty="0"/>
            </a:br>
            <a:r>
              <a:rPr lang="fr-FR" dirty="0"/>
              <a:t>contre syntaxe </a:t>
            </a:r>
            <a:r>
              <a:rPr lang="fr-FR" dirty="0" err="1"/>
              <a:t>sql</a:t>
            </a:r>
            <a:endParaRPr lang="fr-FR" dirty="0"/>
          </a:p>
        </p:txBody>
      </p:sp>
      <p:sp>
        <p:nvSpPr>
          <p:cNvPr id="44035" name="Espace réservé du texte 5">
            <a:extLst>
              <a:ext uri="{FF2B5EF4-FFF2-40B4-BE49-F238E27FC236}">
                <a16:creationId xmlns:a16="http://schemas.microsoft.com/office/drawing/2014/main" id="{F9054F83-DC7E-4BDB-85DE-AEB97AB52CD0}"/>
              </a:ext>
            </a:extLst>
          </p:cNvPr>
          <p:cNvSpPr>
            <a:spLocks noGrp="1" noChangeArrowheads="1"/>
          </p:cNvSpPr>
          <p:nvPr>
            <p:ph type="body" idx="1"/>
          </p:nvPr>
        </p:nvSpPr>
        <p:spPr/>
        <p:txBody>
          <a:bodyPr/>
          <a:lstStyle/>
          <a:p>
            <a:endParaRPr lang="fr-FR" altLang="fr-FR"/>
          </a:p>
        </p:txBody>
      </p:sp>
      <p:sp>
        <p:nvSpPr>
          <p:cNvPr id="44036" name="Espace réservé du numéro de diapositive 3">
            <a:extLst>
              <a:ext uri="{FF2B5EF4-FFF2-40B4-BE49-F238E27FC236}">
                <a16:creationId xmlns:a16="http://schemas.microsoft.com/office/drawing/2014/main" id="{759F97F2-0470-4AC5-B9E4-88B7AA08E2D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DBB0B672-6AF6-4A88-9B40-C3A6B5B02E71}" type="slidenum">
              <a:rPr lang="en-US" altLang="fr-FR" sz="1000">
                <a:solidFill>
                  <a:schemeClr val="bg1"/>
                </a:solidFill>
              </a:rPr>
              <a:pPr>
                <a:buClrTx/>
                <a:buFontTx/>
                <a:buNone/>
              </a:pPr>
              <a:t>38</a:t>
            </a:fld>
            <a:endParaRPr lang="en-US" altLang="fr-FR" sz="1000">
              <a:solidFill>
                <a:schemeClr val="bg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re 4">
            <a:extLst>
              <a:ext uri="{FF2B5EF4-FFF2-40B4-BE49-F238E27FC236}">
                <a16:creationId xmlns:a16="http://schemas.microsoft.com/office/drawing/2014/main" id="{3F11DD18-07AB-400D-8A99-FE62762C449A}"/>
              </a:ext>
            </a:extLst>
          </p:cNvPr>
          <p:cNvSpPr>
            <a:spLocks noGrp="1" noChangeArrowheads="1"/>
          </p:cNvSpPr>
          <p:nvPr>
            <p:ph type="title"/>
          </p:nvPr>
        </p:nvSpPr>
        <p:spPr/>
        <p:txBody>
          <a:bodyPr/>
          <a:lstStyle/>
          <a:p>
            <a:r>
              <a:rPr lang="fr-FR" altLang="fr-FR"/>
              <a:t>Syntaxe Système contre syntaxe SQL</a:t>
            </a:r>
          </a:p>
        </p:txBody>
      </p:sp>
      <p:sp>
        <p:nvSpPr>
          <p:cNvPr id="45059" name="Espace réservé du contenu 5">
            <a:extLst>
              <a:ext uri="{FF2B5EF4-FFF2-40B4-BE49-F238E27FC236}">
                <a16:creationId xmlns:a16="http://schemas.microsoft.com/office/drawing/2014/main" id="{30BDA626-A814-4D48-9A8E-69DF7675ACC9}"/>
              </a:ext>
            </a:extLst>
          </p:cNvPr>
          <p:cNvSpPr>
            <a:spLocks noGrp="1" noChangeArrowheads="1"/>
          </p:cNvSpPr>
          <p:nvPr>
            <p:ph idx="1"/>
          </p:nvPr>
        </p:nvSpPr>
        <p:spPr/>
        <p:txBody>
          <a:bodyPr/>
          <a:lstStyle/>
          <a:p>
            <a:r>
              <a:rPr lang="fr-FR" altLang="fr-FR" sz="1800" dirty="0"/>
              <a:t>Nous avons vu que DB2 for i offre la possibilité de travailler selon la syntaxe système ou la syntaxe SQL :</a:t>
            </a:r>
          </a:p>
          <a:p>
            <a:pPr lvl="1"/>
            <a:r>
              <a:rPr lang="fr-FR" altLang="fr-FR" sz="1400" dirty="0"/>
              <a:t>Syntaxe système : un slash sépare nom de bibliothèque et nom de table, et on a la possibilité de définir une liste de bibliothèques pour les objets DB2 non qualifiés</a:t>
            </a:r>
          </a:p>
          <a:p>
            <a:pPr lvl="1"/>
            <a:r>
              <a:rPr lang="fr-FR" altLang="fr-FR" sz="1400" dirty="0"/>
              <a:t>Syntaxe SQL : un point sépare nom de bibliothèque et nom de table, et on a la possibilité de définir une bibliothèque par défaut pour les objets DB2 non qualifiés</a:t>
            </a:r>
          </a:p>
          <a:p>
            <a:r>
              <a:rPr lang="fr-FR" altLang="fr-FR" sz="1800" dirty="0"/>
              <a:t>Vous pouvez être tenté de travailler selon la syntaxe système, mais un responsable de la sécurité pourrait bien vous demander, un jour ou l’autre, de « swapper » vos applications sur la syntaxe SQL. Si vous devez pour ce faire repasser dans toutes vos scripts pour modifier les requêtes SQL… En appliquant la règle de « non dissémination » du code SQL vue précédemment, vous pouvez cependant circonscrire l’incendie. Mais vous pouvez faire mieux : en utilisant un caractère séparateur autre que le point et le slash dans vos requêtes, et en utilisant une méthode de classe (ou une fonction) qui fait automatiquement la conversion de ce caractère selon le type de syntaxe choisi, vous réglez définitivement le problème. Par exemple, dans mes projets, j’utilise le mot clé {SEPARATOR}, que je remplace automatiquement (via une fonction PHP) par un point ou un slash (selon le contexte) avant l’exécution de toute requête SQL. </a:t>
            </a:r>
          </a:p>
          <a:p>
            <a:pPr>
              <a:buFont typeface="Wingdings" panose="05000000000000000000" pitchFamily="2" charset="2"/>
              <a:buNone/>
            </a:pPr>
            <a:r>
              <a:rPr lang="fr-FR" altLang="fr-FR" sz="1800" dirty="0"/>
              <a:t> </a:t>
            </a:r>
          </a:p>
        </p:txBody>
      </p:sp>
      <p:sp>
        <p:nvSpPr>
          <p:cNvPr id="45060" name="Espace réservé du numéro de diapositive 3">
            <a:extLst>
              <a:ext uri="{FF2B5EF4-FFF2-40B4-BE49-F238E27FC236}">
                <a16:creationId xmlns:a16="http://schemas.microsoft.com/office/drawing/2014/main" id="{76AD09DE-B494-4BC4-8C49-D9063D6B338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92E88411-6C6D-416C-9364-EA287A51F8D5}" type="slidenum">
              <a:rPr lang="en-US" altLang="fr-FR" sz="1000">
                <a:solidFill>
                  <a:schemeClr val="bg1"/>
                </a:solidFill>
              </a:rPr>
              <a:pPr>
                <a:buClrTx/>
                <a:buFontTx/>
                <a:buNone/>
              </a:pPr>
              <a:t>39</a:t>
            </a:fld>
            <a:endParaRPr lang="en-US" altLang="fr-FR" sz="10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6">
            <a:extLst>
              <a:ext uri="{FF2B5EF4-FFF2-40B4-BE49-F238E27FC236}">
                <a16:creationId xmlns:a16="http://schemas.microsoft.com/office/drawing/2014/main" id="{E249A0C1-2B0E-4A00-B959-55D903F0022E}"/>
              </a:ext>
            </a:extLst>
          </p:cNvPr>
          <p:cNvSpPr>
            <a:spLocks noGrp="1" noChangeArrowheads="1"/>
          </p:cNvSpPr>
          <p:nvPr>
            <p:ph type="title"/>
          </p:nvPr>
        </p:nvSpPr>
        <p:spPr/>
        <p:txBody>
          <a:bodyPr/>
          <a:lstStyle/>
          <a:p>
            <a:pPr eaLnBrk="1" hangingPunct="1"/>
            <a:r>
              <a:rPr lang="it-IT" altLang="fr-FR" b="1">
                <a:solidFill>
                  <a:schemeClr val="tx1"/>
                </a:solidFill>
              </a:rPr>
              <a:t>DB2 et PHP - Bonnes pratiques sous IBM i</a:t>
            </a:r>
            <a:endParaRPr lang="fr-FR" altLang="fr-FR"/>
          </a:p>
        </p:txBody>
      </p:sp>
      <p:sp>
        <p:nvSpPr>
          <p:cNvPr id="9219" name="Espace réservé du contenu 7">
            <a:extLst>
              <a:ext uri="{FF2B5EF4-FFF2-40B4-BE49-F238E27FC236}">
                <a16:creationId xmlns:a16="http://schemas.microsoft.com/office/drawing/2014/main" id="{26564646-1B91-4AF3-B367-FAB72B374027}"/>
              </a:ext>
            </a:extLst>
          </p:cNvPr>
          <p:cNvSpPr>
            <a:spLocks noGrp="1" noChangeArrowheads="1"/>
          </p:cNvSpPr>
          <p:nvPr>
            <p:ph idx="1"/>
          </p:nvPr>
        </p:nvSpPr>
        <p:spPr>
          <a:xfrm>
            <a:off x="228600" y="1066800"/>
            <a:ext cx="8686800" cy="5334000"/>
          </a:xfrm>
        </p:spPr>
        <p:txBody>
          <a:bodyPr/>
          <a:lstStyle/>
          <a:p>
            <a:pPr eaLnBrk="1" hangingPunct="1">
              <a:buFont typeface="Wingdings" panose="05000000000000000000" pitchFamily="2" charset="2"/>
              <a:buNone/>
            </a:pPr>
            <a:r>
              <a:rPr lang="it-IT" altLang="fr-FR" sz="1600" dirty="0"/>
              <a:t>Durant </a:t>
            </a:r>
            <a:r>
              <a:rPr lang="it-IT" altLang="fr-FR" sz="1600" dirty="0" err="1"/>
              <a:t>cette</a:t>
            </a:r>
            <a:r>
              <a:rPr lang="it-IT" altLang="fr-FR" sz="1600" dirty="0"/>
              <a:t> session, nous </a:t>
            </a:r>
            <a:r>
              <a:rPr lang="it-IT" altLang="fr-FR" sz="1600" dirty="0" err="1"/>
              <a:t>allons</a:t>
            </a:r>
            <a:r>
              <a:rPr lang="it-IT" altLang="fr-FR" sz="1600" dirty="0"/>
              <a:t> </a:t>
            </a:r>
            <a:r>
              <a:rPr lang="it-IT" altLang="fr-FR" sz="1600" dirty="0" err="1"/>
              <a:t>passer</a:t>
            </a:r>
            <a:r>
              <a:rPr lang="it-IT" altLang="fr-FR" sz="1600" dirty="0"/>
              <a:t> en </a:t>
            </a:r>
            <a:r>
              <a:rPr lang="it-IT" altLang="fr-FR" sz="1600" dirty="0" err="1"/>
              <a:t>revue</a:t>
            </a:r>
            <a:r>
              <a:rPr lang="it-IT" altLang="fr-FR" sz="1600" dirty="0"/>
              <a:t> un </a:t>
            </a:r>
            <a:r>
              <a:rPr lang="it-IT" altLang="fr-FR" sz="1600" dirty="0" err="1"/>
              <a:t>certain</a:t>
            </a:r>
            <a:r>
              <a:rPr lang="it-IT" altLang="fr-FR" sz="1600" dirty="0"/>
              <a:t> </a:t>
            </a:r>
            <a:r>
              <a:rPr lang="it-IT" altLang="fr-FR" sz="1600" dirty="0" err="1"/>
              <a:t>nombre</a:t>
            </a:r>
            <a:r>
              <a:rPr lang="it-IT" altLang="fr-FR" sz="1600" dirty="0"/>
              <a:t> de techniques </a:t>
            </a:r>
            <a:r>
              <a:rPr lang="it-IT" altLang="fr-FR" sz="1600" dirty="0" err="1"/>
              <a:t>permettant</a:t>
            </a:r>
            <a:r>
              <a:rPr lang="it-IT" altLang="fr-FR" sz="1600" dirty="0"/>
              <a:t> d’</a:t>
            </a:r>
            <a:r>
              <a:rPr lang="it-IT" altLang="fr-FR" sz="1600" dirty="0" err="1"/>
              <a:t>utiliser</a:t>
            </a:r>
            <a:r>
              <a:rPr lang="it-IT" altLang="fr-FR" sz="1600" dirty="0"/>
              <a:t> le </a:t>
            </a:r>
            <a:r>
              <a:rPr lang="it-IT" altLang="fr-FR" sz="1600" dirty="0" err="1"/>
              <a:t>couple</a:t>
            </a:r>
            <a:r>
              <a:rPr lang="it-IT" altLang="fr-FR" sz="1600" dirty="0"/>
              <a:t> PHP - DB2 for i, de </a:t>
            </a:r>
            <a:r>
              <a:rPr lang="it-IT" altLang="fr-FR" sz="1600" dirty="0" err="1"/>
              <a:t>manière</a:t>
            </a:r>
            <a:r>
              <a:rPr lang="it-IT" altLang="fr-FR" sz="1600" dirty="0"/>
              <a:t> </a:t>
            </a:r>
            <a:r>
              <a:rPr lang="it-IT" altLang="fr-FR" sz="1600" dirty="0" err="1"/>
              <a:t>optimale</a:t>
            </a:r>
            <a:r>
              <a:rPr lang="it-IT" altLang="fr-FR" sz="1600" dirty="0"/>
              <a:t>. </a:t>
            </a:r>
            <a:r>
              <a:rPr lang="it-IT" altLang="fr-FR" sz="1600" dirty="0" err="1"/>
              <a:t>Parmi</a:t>
            </a:r>
            <a:r>
              <a:rPr lang="it-IT" altLang="fr-FR" sz="1600" dirty="0"/>
              <a:t> </a:t>
            </a:r>
            <a:r>
              <a:rPr lang="it-IT" altLang="fr-FR" sz="1600" dirty="0" err="1"/>
              <a:t>les</a:t>
            </a:r>
            <a:r>
              <a:rPr lang="it-IT" altLang="fr-FR" sz="1600" dirty="0"/>
              <a:t> </a:t>
            </a:r>
            <a:r>
              <a:rPr lang="it-IT" altLang="fr-FR" sz="1600" dirty="0" err="1"/>
              <a:t>sujets</a:t>
            </a:r>
            <a:r>
              <a:rPr lang="it-IT" altLang="fr-FR" sz="1600" dirty="0"/>
              <a:t> </a:t>
            </a:r>
            <a:r>
              <a:rPr lang="it-IT" altLang="fr-FR" sz="1600" dirty="0" err="1"/>
              <a:t>que</a:t>
            </a:r>
            <a:r>
              <a:rPr lang="it-IT" altLang="fr-FR" sz="1600" dirty="0"/>
              <a:t> nous </a:t>
            </a:r>
            <a:r>
              <a:rPr lang="it-IT" altLang="fr-FR" sz="1600" dirty="0" err="1"/>
              <a:t>allons</a:t>
            </a:r>
            <a:r>
              <a:rPr lang="it-IT" altLang="fr-FR" sz="1600" dirty="0"/>
              <a:t> </a:t>
            </a:r>
            <a:r>
              <a:rPr lang="it-IT" altLang="fr-FR" sz="1600" dirty="0" err="1"/>
              <a:t>aborder</a:t>
            </a:r>
            <a:r>
              <a:rPr lang="it-IT" altLang="fr-FR" sz="1600" dirty="0"/>
              <a:t> :</a:t>
            </a:r>
            <a:endParaRPr lang="fr-FR" altLang="fr-FR" sz="1600" dirty="0"/>
          </a:p>
          <a:p>
            <a:pPr eaLnBrk="1" hangingPunct="1">
              <a:buFont typeface="Wingdings" panose="05000000000000000000" pitchFamily="2" charset="2"/>
              <a:buNone/>
            </a:pPr>
            <a:r>
              <a:rPr lang="it-IT" altLang="fr-FR" sz="1600" dirty="0"/>
              <a:t>	- quel </a:t>
            </a:r>
            <a:r>
              <a:rPr lang="it-IT" altLang="fr-FR" sz="1600" dirty="0" err="1"/>
              <a:t>connecteur</a:t>
            </a:r>
            <a:r>
              <a:rPr lang="it-IT" altLang="fr-FR" sz="1600" dirty="0"/>
              <a:t> PHP </a:t>
            </a:r>
            <a:r>
              <a:rPr lang="it-IT" altLang="fr-FR" sz="1600" dirty="0" err="1"/>
              <a:t>faut</a:t>
            </a:r>
            <a:r>
              <a:rPr lang="it-IT" altLang="fr-FR" sz="1600" dirty="0"/>
              <a:t>-il </a:t>
            </a:r>
            <a:r>
              <a:rPr lang="it-IT" altLang="fr-FR" sz="1600" dirty="0" err="1"/>
              <a:t>utiliser</a:t>
            </a:r>
            <a:r>
              <a:rPr lang="it-IT" altLang="fr-FR" sz="1600" dirty="0"/>
              <a:t> pour </a:t>
            </a:r>
            <a:r>
              <a:rPr lang="it-IT" altLang="fr-FR" sz="1600" dirty="0" err="1"/>
              <a:t>accéder</a:t>
            </a:r>
            <a:r>
              <a:rPr lang="it-IT" altLang="fr-FR" sz="1600" dirty="0"/>
              <a:t> à DB2 for i ?</a:t>
            </a:r>
            <a:endParaRPr lang="fr-FR" altLang="fr-FR" sz="1600" dirty="0"/>
          </a:p>
          <a:p>
            <a:pPr eaLnBrk="1" hangingPunct="1">
              <a:buFont typeface="Wingdings" panose="05000000000000000000" pitchFamily="2" charset="2"/>
              <a:buNone/>
            </a:pPr>
            <a:r>
              <a:rPr lang="it-IT" altLang="fr-FR" sz="1600" dirty="0"/>
              <a:t>	- </a:t>
            </a:r>
            <a:r>
              <a:rPr lang="it-IT" altLang="fr-FR" sz="1600" dirty="0" err="1"/>
              <a:t>quelles</a:t>
            </a:r>
            <a:r>
              <a:rPr lang="it-IT" altLang="fr-FR" sz="1600" dirty="0"/>
              <a:t> techniques </a:t>
            </a:r>
            <a:r>
              <a:rPr lang="it-IT" altLang="fr-FR" sz="1600" dirty="0" err="1"/>
              <a:t>utiliser</a:t>
            </a:r>
            <a:r>
              <a:rPr lang="it-IT" altLang="fr-FR" sz="1600" dirty="0"/>
              <a:t> pour </a:t>
            </a:r>
            <a:r>
              <a:rPr lang="it-IT" altLang="fr-FR" sz="1600" dirty="0" err="1"/>
              <a:t>gérer</a:t>
            </a:r>
            <a:r>
              <a:rPr lang="it-IT" altLang="fr-FR" sz="1600" dirty="0"/>
              <a:t> la </a:t>
            </a:r>
            <a:r>
              <a:rPr lang="it-IT" altLang="fr-FR" sz="1600" dirty="0" err="1"/>
              <a:t>pagination</a:t>
            </a:r>
            <a:r>
              <a:rPr lang="it-IT" altLang="fr-FR" sz="1600" dirty="0"/>
              <a:t> SQL ? </a:t>
            </a:r>
          </a:p>
          <a:p>
            <a:pPr eaLnBrk="1" hangingPunct="1">
              <a:buFont typeface="Wingdings" panose="05000000000000000000" pitchFamily="2" charset="2"/>
              <a:buNone/>
            </a:pPr>
            <a:r>
              <a:rPr lang="it-IT" altLang="fr-FR" sz="1600" dirty="0"/>
              <a:t>	- </a:t>
            </a:r>
            <a:r>
              <a:rPr lang="it-IT" altLang="fr-FR" sz="1600" dirty="0" err="1"/>
              <a:t>quelles</a:t>
            </a:r>
            <a:r>
              <a:rPr lang="it-IT" altLang="fr-FR" sz="1600" dirty="0"/>
              <a:t> techniques </a:t>
            </a:r>
            <a:r>
              <a:rPr lang="it-IT" altLang="fr-FR" sz="1600" dirty="0" err="1"/>
              <a:t>utiliser</a:t>
            </a:r>
            <a:r>
              <a:rPr lang="it-IT" altLang="fr-FR" sz="1600" dirty="0"/>
              <a:t> pour </a:t>
            </a:r>
            <a:r>
              <a:rPr lang="it-IT" altLang="fr-FR" sz="1600" dirty="0" err="1"/>
              <a:t>travailler</a:t>
            </a:r>
            <a:r>
              <a:rPr lang="it-IT" altLang="fr-FR" sz="1600" dirty="0"/>
              <a:t> </a:t>
            </a:r>
            <a:r>
              <a:rPr lang="it-IT" altLang="fr-FR" sz="1600" dirty="0" err="1"/>
              <a:t>avec</a:t>
            </a:r>
            <a:r>
              <a:rPr lang="it-IT" altLang="fr-FR" sz="1600" dirty="0"/>
              <a:t> </a:t>
            </a:r>
            <a:r>
              <a:rPr lang="it-IT" altLang="fr-FR" sz="1600" dirty="0" err="1"/>
              <a:t>des</a:t>
            </a:r>
            <a:r>
              <a:rPr lang="it-IT" altLang="fr-FR" sz="1600" dirty="0"/>
              <a:t> </a:t>
            </a:r>
            <a:r>
              <a:rPr lang="it-IT" altLang="fr-FR" sz="1600" dirty="0" err="1"/>
              <a:t>dates</a:t>
            </a:r>
            <a:r>
              <a:rPr lang="it-IT" altLang="fr-FR" sz="1600" dirty="0"/>
              <a:t> d’</a:t>
            </a:r>
            <a:r>
              <a:rPr lang="it-IT" altLang="fr-FR" sz="1600" dirty="0" err="1"/>
              <a:t>effet</a:t>
            </a:r>
            <a:r>
              <a:rPr lang="it-IT" altLang="fr-FR" sz="1600" dirty="0"/>
              <a:t> en SQL ?</a:t>
            </a:r>
            <a:endParaRPr lang="fr-FR" altLang="fr-FR" sz="1600" dirty="0"/>
          </a:p>
          <a:p>
            <a:pPr eaLnBrk="1" hangingPunct="1">
              <a:buFont typeface="Wingdings" panose="05000000000000000000" pitchFamily="2" charset="2"/>
              <a:buNone/>
            </a:pPr>
            <a:r>
              <a:rPr lang="it-IT" altLang="fr-FR" sz="1600" dirty="0"/>
              <a:t>	- </a:t>
            </a:r>
            <a:r>
              <a:rPr lang="it-IT" altLang="fr-FR" sz="1600" dirty="0" err="1"/>
              <a:t>comment</a:t>
            </a:r>
            <a:r>
              <a:rPr lang="it-IT" altLang="fr-FR" sz="1600" dirty="0"/>
              <a:t> </a:t>
            </a:r>
            <a:r>
              <a:rPr lang="it-IT" altLang="fr-FR" sz="1600" dirty="0" err="1"/>
              <a:t>appeler</a:t>
            </a:r>
            <a:r>
              <a:rPr lang="it-IT" altLang="fr-FR" sz="1600" dirty="0"/>
              <a:t> </a:t>
            </a:r>
            <a:r>
              <a:rPr lang="it-IT" altLang="fr-FR" sz="1600" dirty="0" err="1"/>
              <a:t>des</a:t>
            </a:r>
            <a:r>
              <a:rPr lang="it-IT" altLang="fr-FR" sz="1600" dirty="0"/>
              <a:t> </a:t>
            </a:r>
            <a:r>
              <a:rPr lang="it-IT" altLang="fr-FR" sz="1600" dirty="0" err="1"/>
              <a:t>programmes</a:t>
            </a:r>
            <a:r>
              <a:rPr lang="it-IT" altLang="fr-FR" sz="1600" dirty="0"/>
              <a:t> RPG à partir de PHP en s’</a:t>
            </a:r>
            <a:r>
              <a:rPr lang="it-IT" altLang="fr-FR" sz="1600" dirty="0" err="1"/>
              <a:t>appuyant</a:t>
            </a:r>
            <a:r>
              <a:rPr lang="it-IT" altLang="fr-FR" sz="1600" dirty="0"/>
              <a:t> sur DB2 ?</a:t>
            </a:r>
          </a:p>
          <a:p>
            <a:pPr eaLnBrk="1" hangingPunct="1">
              <a:buFont typeface="Wingdings" panose="05000000000000000000" pitchFamily="2" charset="2"/>
              <a:buNone/>
            </a:pPr>
            <a:r>
              <a:rPr lang="it-IT" altLang="fr-FR" sz="1600" dirty="0"/>
              <a:t>	- </a:t>
            </a:r>
            <a:r>
              <a:rPr lang="it-IT" altLang="fr-FR" sz="1600" dirty="0" err="1"/>
              <a:t>comment</a:t>
            </a:r>
            <a:r>
              <a:rPr lang="it-IT" altLang="fr-FR" sz="1600" dirty="0"/>
              <a:t> </a:t>
            </a:r>
            <a:r>
              <a:rPr lang="it-IT" altLang="fr-FR" sz="1600" dirty="0" err="1"/>
              <a:t>gérer</a:t>
            </a:r>
            <a:r>
              <a:rPr lang="it-IT" altLang="fr-FR" sz="1600" dirty="0"/>
              <a:t> </a:t>
            </a:r>
            <a:r>
              <a:rPr lang="it-IT" altLang="fr-FR" sz="1600" dirty="0" err="1"/>
              <a:t>les</a:t>
            </a:r>
            <a:r>
              <a:rPr lang="it-IT" altLang="fr-FR" sz="1600" dirty="0"/>
              <a:t> </a:t>
            </a:r>
            <a:r>
              <a:rPr lang="it-IT" altLang="fr-FR" sz="1600" dirty="0" err="1"/>
              <a:t>problèmes</a:t>
            </a:r>
            <a:r>
              <a:rPr lang="it-IT" altLang="fr-FR" sz="1600" dirty="0"/>
              <a:t> de </a:t>
            </a:r>
            <a:r>
              <a:rPr lang="it-IT" altLang="fr-FR" sz="1600" dirty="0" err="1"/>
              <a:t>verrouillage</a:t>
            </a:r>
            <a:r>
              <a:rPr lang="it-IT" altLang="fr-FR" sz="1600" dirty="0"/>
              <a:t> ?</a:t>
            </a:r>
          </a:p>
          <a:p>
            <a:pPr eaLnBrk="1" hangingPunct="1">
              <a:buFont typeface="Wingdings" panose="05000000000000000000" pitchFamily="2" charset="2"/>
              <a:buNone/>
            </a:pPr>
            <a:r>
              <a:rPr lang="it-IT" altLang="fr-FR" sz="1600" dirty="0"/>
              <a:t>	- quel </a:t>
            </a:r>
            <a:r>
              <a:rPr lang="it-IT" altLang="fr-FR" sz="1600" dirty="0" err="1"/>
              <a:t>bénéfice</a:t>
            </a:r>
            <a:r>
              <a:rPr lang="it-IT" altLang="fr-FR" sz="1600" dirty="0"/>
              <a:t> </a:t>
            </a:r>
            <a:r>
              <a:rPr lang="it-IT" altLang="fr-FR" sz="1600" dirty="0" err="1"/>
              <a:t>peut</a:t>
            </a:r>
            <a:r>
              <a:rPr lang="it-IT" altLang="fr-FR" sz="1600" dirty="0"/>
              <a:t>-on </a:t>
            </a:r>
            <a:r>
              <a:rPr lang="it-IT" altLang="fr-FR" sz="1600" dirty="0" err="1"/>
              <a:t>retirer</a:t>
            </a:r>
            <a:r>
              <a:rPr lang="it-IT" altLang="fr-FR" sz="1600" dirty="0"/>
              <a:t> d’un “</a:t>
            </a:r>
            <a:r>
              <a:rPr lang="it-IT" altLang="fr-FR" sz="1600" dirty="0" err="1"/>
              <a:t>wrapper</a:t>
            </a:r>
            <a:r>
              <a:rPr lang="it-IT" altLang="fr-FR" sz="1600" dirty="0"/>
              <a:t>” de </a:t>
            </a:r>
            <a:r>
              <a:rPr lang="it-IT" altLang="fr-FR" sz="1600" dirty="0" err="1"/>
              <a:t>bases</a:t>
            </a:r>
            <a:r>
              <a:rPr lang="it-IT" altLang="fr-FR" sz="1600" dirty="0"/>
              <a:t> de </a:t>
            </a:r>
            <a:r>
              <a:rPr lang="it-IT" altLang="fr-FR" sz="1600" dirty="0" err="1"/>
              <a:t>données</a:t>
            </a:r>
            <a:r>
              <a:rPr lang="it-IT" altLang="fr-FR" sz="1600" dirty="0"/>
              <a:t> ?</a:t>
            </a:r>
          </a:p>
          <a:p>
            <a:pPr eaLnBrk="1" hangingPunct="1">
              <a:buFont typeface="Wingdings" panose="05000000000000000000" pitchFamily="2" charset="2"/>
              <a:buNone/>
            </a:pPr>
            <a:r>
              <a:rPr lang="fr-FR" altLang="fr-FR" sz="1600" dirty="0"/>
              <a:t>	- quel bénéfice peut-on retirer de l’utilisation du design pattern « Active Record » ?</a:t>
            </a:r>
          </a:p>
          <a:p>
            <a:pPr eaLnBrk="1" hangingPunct="1">
              <a:buFont typeface="Wingdings" panose="05000000000000000000" pitchFamily="2" charset="2"/>
              <a:buNone/>
            </a:pPr>
            <a:r>
              <a:rPr lang="fr-FR" altLang="fr-FR" sz="1600" dirty="0"/>
              <a:t>	- quels outils utiliser pour développer des modules de type C.R.U.D. ?</a:t>
            </a:r>
          </a:p>
          <a:p>
            <a:pPr eaLnBrk="1" hangingPunct="1">
              <a:buFont typeface="Wingdings" panose="05000000000000000000" pitchFamily="2" charset="2"/>
              <a:buNone/>
            </a:pPr>
            <a:r>
              <a:rPr lang="it-IT" altLang="fr-FR" sz="1600" dirty="0"/>
              <a:t>Nous </a:t>
            </a:r>
            <a:r>
              <a:rPr lang="it-IT" altLang="fr-FR" sz="1600" dirty="0" err="1"/>
              <a:t>verrons</a:t>
            </a:r>
            <a:r>
              <a:rPr lang="it-IT" altLang="fr-FR" sz="1600" dirty="0"/>
              <a:t> </a:t>
            </a:r>
            <a:r>
              <a:rPr lang="it-IT" altLang="fr-FR" sz="1600" dirty="0" err="1"/>
              <a:t>des</a:t>
            </a:r>
            <a:r>
              <a:rPr lang="it-IT" altLang="fr-FR" sz="1600" dirty="0"/>
              <a:t> </a:t>
            </a:r>
            <a:r>
              <a:rPr lang="it-IT" altLang="fr-FR" sz="1600" dirty="0" err="1"/>
              <a:t>exemples</a:t>
            </a:r>
            <a:r>
              <a:rPr lang="it-IT" altLang="fr-FR" sz="1600" dirty="0"/>
              <a:t> </a:t>
            </a:r>
            <a:r>
              <a:rPr lang="it-IT" altLang="fr-FR" sz="1600" dirty="0" err="1"/>
              <a:t>concrets</a:t>
            </a:r>
            <a:r>
              <a:rPr lang="it-IT" altLang="fr-FR" sz="1600" dirty="0"/>
              <a:t>, </a:t>
            </a:r>
            <a:r>
              <a:rPr lang="it-IT" altLang="fr-FR" sz="1600" dirty="0" err="1"/>
              <a:t>développés</a:t>
            </a:r>
            <a:r>
              <a:rPr lang="it-IT" altLang="fr-FR" sz="1600" dirty="0"/>
              <a:t> </a:t>
            </a:r>
            <a:r>
              <a:rPr lang="it-IT" altLang="fr-FR" sz="1600" dirty="0" err="1"/>
              <a:t>avec</a:t>
            </a:r>
            <a:r>
              <a:rPr lang="it-IT" altLang="fr-FR" sz="1600" dirty="0"/>
              <a:t> </a:t>
            </a:r>
            <a:r>
              <a:rPr lang="it-IT" altLang="fr-FR" sz="1600" dirty="0" err="1"/>
              <a:t>Zend</a:t>
            </a:r>
            <a:r>
              <a:rPr lang="it-IT" altLang="fr-FR" sz="1600" dirty="0"/>
              <a:t> Studio et </a:t>
            </a:r>
            <a:r>
              <a:rPr lang="it-IT" altLang="fr-FR" sz="1600" dirty="0" err="1"/>
              <a:t>déployés</a:t>
            </a:r>
            <a:r>
              <a:rPr lang="it-IT" altLang="fr-FR" sz="1600" dirty="0"/>
              <a:t> sur </a:t>
            </a:r>
            <a:r>
              <a:rPr lang="it-IT" altLang="fr-FR" sz="1600" dirty="0" err="1"/>
              <a:t>différentes</a:t>
            </a:r>
            <a:r>
              <a:rPr lang="it-IT" altLang="fr-FR" sz="1600" dirty="0"/>
              <a:t> </a:t>
            </a:r>
            <a:r>
              <a:rPr lang="it-IT" altLang="fr-FR" sz="1600" dirty="0" err="1"/>
              <a:t>versions</a:t>
            </a:r>
            <a:r>
              <a:rPr lang="it-IT" altLang="fr-FR" sz="1600" dirty="0"/>
              <a:t> de </a:t>
            </a:r>
            <a:r>
              <a:rPr lang="it-IT" altLang="fr-FR" sz="1600" dirty="0" err="1"/>
              <a:t>Zend</a:t>
            </a:r>
            <a:r>
              <a:rPr lang="it-IT" altLang="fr-FR" sz="1600" dirty="0"/>
              <a:t> Server (pour Windows et IBM i). </a:t>
            </a:r>
          </a:p>
          <a:p>
            <a:pPr eaLnBrk="1" hangingPunct="1">
              <a:buFont typeface="Wingdings" panose="05000000000000000000" pitchFamily="2" charset="2"/>
              <a:buNone/>
            </a:pPr>
            <a:r>
              <a:rPr lang="it-IT" altLang="fr-FR" sz="1600" dirty="0" err="1"/>
              <a:t>Mon</a:t>
            </a:r>
            <a:r>
              <a:rPr lang="it-IT" altLang="fr-FR" sz="1600" dirty="0"/>
              <a:t> </a:t>
            </a:r>
            <a:r>
              <a:rPr lang="it-IT" altLang="fr-FR" sz="1600" dirty="0" err="1"/>
              <a:t>objectif</a:t>
            </a:r>
            <a:r>
              <a:rPr lang="it-IT" altLang="fr-FR" sz="1600" dirty="0"/>
              <a:t> </a:t>
            </a:r>
            <a:r>
              <a:rPr lang="it-IT" altLang="fr-FR" sz="1600" dirty="0" err="1"/>
              <a:t>dans</a:t>
            </a:r>
            <a:r>
              <a:rPr lang="it-IT" altLang="fr-FR" sz="1600" dirty="0"/>
              <a:t> </a:t>
            </a:r>
            <a:r>
              <a:rPr lang="it-IT" altLang="fr-FR" sz="1600" dirty="0" err="1"/>
              <a:t>cette</a:t>
            </a:r>
            <a:r>
              <a:rPr lang="it-IT" altLang="fr-FR" sz="1600" dirty="0"/>
              <a:t> </a:t>
            </a:r>
            <a:r>
              <a:rPr lang="it-IT" altLang="fr-FR" sz="1600" dirty="0" err="1"/>
              <a:t>présentation</a:t>
            </a:r>
            <a:r>
              <a:rPr lang="it-IT" altLang="fr-FR" sz="1600" dirty="0"/>
              <a:t> est de </a:t>
            </a:r>
            <a:r>
              <a:rPr lang="it-IT" altLang="fr-FR" sz="1600" dirty="0" err="1"/>
              <a:t>vous</a:t>
            </a:r>
            <a:r>
              <a:rPr lang="it-IT" altLang="fr-FR" sz="1600" dirty="0"/>
              <a:t> </a:t>
            </a:r>
            <a:r>
              <a:rPr lang="it-IT" altLang="fr-FR" sz="1600" dirty="0" err="1"/>
              <a:t>démontrer</a:t>
            </a:r>
            <a:r>
              <a:rPr lang="it-IT" altLang="fr-FR" sz="1600" dirty="0"/>
              <a:t> </a:t>
            </a:r>
            <a:r>
              <a:rPr lang="it-IT" altLang="fr-FR" sz="1600" dirty="0" err="1"/>
              <a:t>que</a:t>
            </a:r>
            <a:r>
              <a:rPr lang="it-IT" altLang="fr-FR" sz="1600" dirty="0"/>
              <a:t> le </a:t>
            </a:r>
            <a:r>
              <a:rPr lang="it-IT" altLang="fr-FR" sz="1600" dirty="0" err="1"/>
              <a:t>couple</a:t>
            </a:r>
            <a:r>
              <a:rPr lang="it-IT" altLang="fr-FR" sz="1600" dirty="0"/>
              <a:t> PHP-DB2 </a:t>
            </a:r>
            <a:r>
              <a:rPr lang="it-IT" altLang="fr-FR" sz="1600" dirty="0" err="1"/>
              <a:t>permet</a:t>
            </a:r>
            <a:r>
              <a:rPr lang="it-IT" altLang="fr-FR" sz="1600" dirty="0"/>
              <a:t> de </a:t>
            </a:r>
            <a:r>
              <a:rPr lang="it-IT" altLang="fr-FR" sz="1600" dirty="0" err="1"/>
              <a:t>développer</a:t>
            </a:r>
            <a:r>
              <a:rPr lang="it-IT" altLang="fr-FR" sz="1600" dirty="0"/>
              <a:t> </a:t>
            </a:r>
            <a:r>
              <a:rPr lang="it-IT" altLang="fr-FR" sz="1600" dirty="0" err="1"/>
              <a:t>rapidement</a:t>
            </a:r>
            <a:r>
              <a:rPr lang="it-IT" altLang="fr-FR" sz="1600" dirty="0"/>
              <a:t> et </a:t>
            </a:r>
            <a:r>
              <a:rPr lang="it-IT" altLang="fr-FR" sz="1600" dirty="0" err="1"/>
              <a:t>simplement</a:t>
            </a:r>
            <a:r>
              <a:rPr lang="it-IT" altLang="fr-FR" sz="1600" dirty="0"/>
              <a:t> </a:t>
            </a:r>
            <a:r>
              <a:rPr lang="it-IT" altLang="fr-FR" sz="1600" dirty="0" err="1"/>
              <a:t>des</a:t>
            </a:r>
            <a:r>
              <a:rPr lang="it-IT" altLang="fr-FR" sz="1600" dirty="0"/>
              <a:t> </a:t>
            </a:r>
            <a:r>
              <a:rPr lang="it-IT" altLang="fr-FR" sz="1600" dirty="0" err="1"/>
              <a:t>outils</a:t>
            </a:r>
            <a:r>
              <a:rPr lang="it-IT" altLang="fr-FR" sz="1600" dirty="0"/>
              <a:t> </a:t>
            </a:r>
            <a:r>
              <a:rPr lang="it-IT" altLang="fr-FR" sz="1600" dirty="0" err="1"/>
              <a:t>puissants</a:t>
            </a:r>
            <a:r>
              <a:rPr lang="it-IT" altLang="fr-FR" sz="1600" dirty="0"/>
              <a:t> </a:t>
            </a:r>
            <a:r>
              <a:rPr lang="it-IT" altLang="fr-FR" sz="1600" dirty="0" err="1"/>
              <a:t>adaptés</a:t>
            </a:r>
            <a:r>
              <a:rPr lang="it-IT" altLang="fr-FR" sz="1600" dirty="0"/>
              <a:t> à </a:t>
            </a:r>
            <a:r>
              <a:rPr lang="it-IT" altLang="fr-FR" sz="1600" dirty="0" err="1"/>
              <a:t>des</a:t>
            </a:r>
            <a:r>
              <a:rPr lang="it-IT" altLang="fr-FR" sz="1600" dirty="0"/>
              <a:t> </a:t>
            </a:r>
            <a:r>
              <a:rPr lang="it-IT" altLang="fr-FR" sz="1600" dirty="0" err="1"/>
              <a:t>usages</a:t>
            </a:r>
            <a:r>
              <a:rPr lang="it-IT" altLang="fr-FR" sz="1600" dirty="0"/>
              <a:t> </a:t>
            </a:r>
            <a:r>
              <a:rPr lang="it-IT" altLang="fr-FR" sz="1600" dirty="0" err="1"/>
              <a:t>très</a:t>
            </a:r>
            <a:r>
              <a:rPr lang="it-IT" altLang="fr-FR" sz="1600" dirty="0"/>
              <a:t> </a:t>
            </a:r>
            <a:r>
              <a:rPr lang="it-IT" altLang="fr-FR" sz="1600" dirty="0" err="1"/>
              <a:t>variés</a:t>
            </a:r>
            <a:r>
              <a:rPr lang="it-IT" altLang="fr-FR" sz="1600" dirty="0"/>
              <a:t> (</a:t>
            </a:r>
            <a:r>
              <a:rPr lang="it-IT" altLang="fr-FR" sz="1600" dirty="0" err="1"/>
              <a:t>administration</a:t>
            </a:r>
            <a:r>
              <a:rPr lang="it-IT" altLang="fr-FR" sz="1600" dirty="0"/>
              <a:t> </a:t>
            </a:r>
            <a:r>
              <a:rPr lang="it-IT" altLang="fr-FR" sz="1600" dirty="0" err="1"/>
              <a:t>système</a:t>
            </a:r>
            <a:r>
              <a:rPr lang="it-IT" altLang="fr-FR" sz="1600" dirty="0"/>
              <a:t>, </a:t>
            </a:r>
            <a:r>
              <a:rPr lang="it-IT" altLang="fr-FR" sz="1600" dirty="0" err="1"/>
              <a:t>administration</a:t>
            </a:r>
            <a:r>
              <a:rPr lang="it-IT" altLang="fr-FR" sz="1600" dirty="0"/>
              <a:t> base de </a:t>
            </a:r>
            <a:r>
              <a:rPr lang="it-IT" altLang="fr-FR" sz="1600" dirty="0" err="1"/>
              <a:t>données</a:t>
            </a:r>
            <a:r>
              <a:rPr lang="it-IT" altLang="fr-FR" sz="1600" dirty="0"/>
              <a:t>, </a:t>
            </a:r>
            <a:r>
              <a:rPr lang="it-IT" altLang="fr-FR" sz="1600" dirty="0" err="1"/>
              <a:t>applications</a:t>
            </a:r>
            <a:r>
              <a:rPr lang="it-IT" altLang="fr-FR" sz="1600" dirty="0"/>
              <a:t> “</a:t>
            </a:r>
            <a:r>
              <a:rPr lang="it-IT" altLang="fr-FR" sz="1600" dirty="0" err="1"/>
              <a:t>métiers</a:t>
            </a:r>
            <a:r>
              <a:rPr lang="it-IT" altLang="fr-FR" sz="1600" dirty="0"/>
              <a:t>”, etc...).</a:t>
            </a:r>
            <a:endParaRPr lang="fr-FR" altLang="fr-FR" sz="1600" dirty="0"/>
          </a:p>
          <a:p>
            <a:pPr eaLnBrk="1" hangingPunct="1"/>
            <a:endParaRPr lang="fr-FR" altLang="fr-FR" sz="1600" dirty="0"/>
          </a:p>
        </p:txBody>
      </p:sp>
      <p:sp>
        <p:nvSpPr>
          <p:cNvPr id="9220" name="Espace réservé du numéro de diapositive 3">
            <a:extLst>
              <a:ext uri="{FF2B5EF4-FFF2-40B4-BE49-F238E27FC236}">
                <a16:creationId xmlns:a16="http://schemas.microsoft.com/office/drawing/2014/main" id="{4FD291E9-AC4B-401F-BC91-18A260C0DA8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020E533E-64E3-4009-8CE8-B7AE47DC4118}" type="slidenum">
              <a:rPr lang="en-US" altLang="fr-FR" sz="1000">
                <a:solidFill>
                  <a:schemeClr val="bg1"/>
                </a:solidFill>
              </a:rPr>
              <a:pPr>
                <a:buClrTx/>
                <a:buFontTx/>
                <a:buNone/>
              </a:pPr>
              <a:t>4</a:t>
            </a:fld>
            <a:endParaRPr lang="en-US" altLang="fr-FR" sz="1000">
              <a:solidFill>
                <a:schemeClr val="bg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21F88F46-0E76-434A-A69A-617881B116A3}"/>
              </a:ext>
            </a:extLst>
          </p:cNvPr>
          <p:cNvSpPr>
            <a:spLocks noGrp="1"/>
          </p:cNvSpPr>
          <p:nvPr>
            <p:ph type="title"/>
          </p:nvPr>
        </p:nvSpPr>
        <p:spPr/>
        <p:txBody>
          <a:bodyPr/>
          <a:lstStyle/>
          <a:p>
            <a:pPr>
              <a:defRPr/>
            </a:pPr>
            <a:r>
              <a:rPr lang="fr-FR" dirty="0" err="1"/>
              <a:t>Requetes</a:t>
            </a:r>
            <a:r>
              <a:rPr lang="fr-FR" dirty="0"/>
              <a:t> SQL paramétrées</a:t>
            </a:r>
          </a:p>
        </p:txBody>
      </p:sp>
      <p:sp>
        <p:nvSpPr>
          <p:cNvPr id="46083" name="Espace réservé du texte 5">
            <a:extLst>
              <a:ext uri="{FF2B5EF4-FFF2-40B4-BE49-F238E27FC236}">
                <a16:creationId xmlns:a16="http://schemas.microsoft.com/office/drawing/2014/main" id="{9383D882-DAA1-44F9-8C5E-AD768536E149}"/>
              </a:ext>
            </a:extLst>
          </p:cNvPr>
          <p:cNvSpPr>
            <a:spLocks noGrp="1" noChangeArrowheads="1"/>
          </p:cNvSpPr>
          <p:nvPr>
            <p:ph type="body" idx="1"/>
          </p:nvPr>
        </p:nvSpPr>
        <p:spPr/>
        <p:txBody>
          <a:bodyPr/>
          <a:lstStyle/>
          <a:p>
            <a:endParaRPr lang="fr-FR" altLang="fr-FR"/>
          </a:p>
        </p:txBody>
      </p:sp>
      <p:sp>
        <p:nvSpPr>
          <p:cNvPr id="46084" name="Espace réservé du numéro de diapositive 3">
            <a:extLst>
              <a:ext uri="{FF2B5EF4-FFF2-40B4-BE49-F238E27FC236}">
                <a16:creationId xmlns:a16="http://schemas.microsoft.com/office/drawing/2014/main" id="{93D5029A-3412-425D-AC61-4EE8E3A2033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CC258FAD-F958-414F-8438-C6ED5EEF29CD}" type="slidenum">
              <a:rPr lang="en-US" altLang="fr-FR" sz="1000">
                <a:solidFill>
                  <a:schemeClr val="bg1"/>
                </a:solidFill>
              </a:rPr>
              <a:pPr>
                <a:buClrTx/>
                <a:buFontTx/>
                <a:buNone/>
              </a:pPr>
              <a:t>40</a:t>
            </a:fld>
            <a:endParaRPr lang="en-US" altLang="fr-FR" sz="1000">
              <a:solidFill>
                <a:schemeClr val="bg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re 4">
            <a:extLst>
              <a:ext uri="{FF2B5EF4-FFF2-40B4-BE49-F238E27FC236}">
                <a16:creationId xmlns:a16="http://schemas.microsoft.com/office/drawing/2014/main" id="{E9E42DAF-FB91-414F-8EBF-177369E617F7}"/>
              </a:ext>
            </a:extLst>
          </p:cNvPr>
          <p:cNvSpPr>
            <a:spLocks noGrp="1" noChangeArrowheads="1"/>
          </p:cNvSpPr>
          <p:nvPr>
            <p:ph type="title"/>
          </p:nvPr>
        </p:nvSpPr>
        <p:spPr/>
        <p:txBody>
          <a:bodyPr/>
          <a:lstStyle/>
          <a:p>
            <a:r>
              <a:rPr lang="fr-FR" altLang="fr-FR"/>
              <a:t>Requêtes SQL paramétrées</a:t>
            </a:r>
          </a:p>
        </p:txBody>
      </p:sp>
      <p:sp>
        <p:nvSpPr>
          <p:cNvPr id="47107" name="Espace réservé du contenu 5">
            <a:extLst>
              <a:ext uri="{FF2B5EF4-FFF2-40B4-BE49-F238E27FC236}">
                <a16:creationId xmlns:a16="http://schemas.microsoft.com/office/drawing/2014/main" id="{D9558E8E-1C20-46F6-8C79-17B215AD10A2}"/>
              </a:ext>
            </a:extLst>
          </p:cNvPr>
          <p:cNvSpPr>
            <a:spLocks noGrp="1" noChangeArrowheads="1"/>
          </p:cNvSpPr>
          <p:nvPr>
            <p:ph idx="1"/>
          </p:nvPr>
        </p:nvSpPr>
        <p:spPr/>
        <p:txBody>
          <a:bodyPr/>
          <a:lstStyle/>
          <a:p>
            <a:r>
              <a:rPr lang="fr-FR" altLang="fr-FR" sz="1800"/>
              <a:t>La technique dite des « requêtes SQL paramétrées » constitue le socle que tout développeur SQL doit connaître pour produire un développement de qualité. C’est une technique qui peut s’utiliser aussi bien en PHP qu’en RPG.</a:t>
            </a:r>
          </a:p>
          <a:p>
            <a:r>
              <a:rPr lang="fr-FR" altLang="fr-FR" sz="1800"/>
              <a:t>Les requêtes SQL paramétrées offrent tous les avantages :</a:t>
            </a:r>
          </a:p>
          <a:p>
            <a:pPr lvl="1"/>
            <a:r>
              <a:rPr lang="fr-FR" altLang="fr-FR" sz="1600"/>
              <a:t>Sécurité : car elles protègent contre les attaques dites « par injection SQL » </a:t>
            </a:r>
          </a:p>
          <a:p>
            <a:pPr lvl="1"/>
            <a:r>
              <a:rPr lang="fr-FR" altLang="fr-FR" sz="1600"/>
              <a:t>Souplesse d’écriture : nul besoin avec cette technique de concaténer laborieusement les paramètres à l’intérieur des requêtes SQL</a:t>
            </a:r>
          </a:p>
          <a:p>
            <a:pPr lvl="1"/>
            <a:r>
              <a:rPr lang="fr-FR" altLang="fr-FR" sz="1600"/>
              <a:t>Performances : une requête paramétrée, si elle est exécutée plusieurs fois avec des valeurs différentes, va bénéficier du plan d’accès déterminé par le moteur SQL de DB2 lors de la première exécution de la requête. Les exécutions suivantes d’une même requête seront dès lors beaucoup plus rapides (le chemin d’accès n’étant calculé qu’une fois).</a:t>
            </a:r>
            <a:endParaRPr lang="fr-FR" altLang="fr-FR" sz="1400"/>
          </a:p>
          <a:p>
            <a:r>
              <a:rPr lang="fr-FR" altLang="fr-FR" sz="1800"/>
              <a:t>La technique de l’attaque par injection SQL a été décrite dans de nombreux articles disponibles sur internet. Nous ne l’approfondirons pas ici, faute de temps, aussi je vous recommande la lecture des articles suivants :</a:t>
            </a:r>
          </a:p>
          <a:p>
            <a:pPr lvl="1"/>
            <a:r>
              <a:rPr lang="fr-FR" altLang="fr-FR" sz="1400"/>
              <a:t>Wikipédia : </a:t>
            </a:r>
            <a:r>
              <a:rPr lang="fr-FR" altLang="fr-FR" sz="1400">
                <a:hlinkClick r:id="rId2"/>
              </a:rPr>
              <a:t>http://fr.wikipedia.org/wiki/Injection_SQL</a:t>
            </a:r>
            <a:r>
              <a:rPr lang="fr-FR" altLang="fr-FR" sz="1400"/>
              <a:t> </a:t>
            </a:r>
          </a:p>
          <a:p>
            <a:pPr lvl="1"/>
            <a:r>
              <a:rPr lang="fr-FR" altLang="fr-FR" sz="1400"/>
              <a:t>PHP Security Consortium : </a:t>
            </a:r>
            <a:r>
              <a:rPr lang="fr-FR" altLang="fr-FR" sz="1400">
                <a:hlinkClick r:id="rId3"/>
              </a:rPr>
              <a:t>http://phpsec.org/library/</a:t>
            </a:r>
            <a:r>
              <a:rPr lang="fr-FR" altLang="fr-FR" sz="1400"/>
              <a:t> </a:t>
            </a:r>
          </a:p>
        </p:txBody>
      </p:sp>
      <p:sp>
        <p:nvSpPr>
          <p:cNvPr id="47108" name="Espace réservé du numéro de diapositive 3">
            <a:extLst>
              <a:ext uri="{FF2B5EF4-FFF2-40B4-BE49-F238E27FC236}">
                <a16:creationId xmlns:a16="http://schemas.microsoft.com/office/drawing/2014/main" id="{9F0E9FE1-9D29-4AD9-AA5D-95B8595F1E1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8A83E6E7-7C91-4533-AD7E-AA7C5F2453D2}" type="slidenum">
              <a:rPr lang="en-US" altLang="fr-FR" sz="1000">
                <a:solidFill>
                  <a:schemeClr val="bg1"/>
                </a:solidFill>
              </a:rPr>
              <a:pPr>
                <a:buClrTx/>
                <a:buFontTx/>
                <a:buNone/>
              </a:pPr>
              <a:t>41</a:t>
            </a:fld>
            <a:endParaRPr lang="en-US" altLang="fr-FR" sz="1000">
              <a:solidFill>
                <a:schemeClr val="bg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re 1">
            <a:extLst>
              <a:ext uri="{FF2B5EF4-FFF2-40B4-BE49-F238E27FC236}">
                <a16:creationId xmlns:a16="http://schemas.microsoft.com/office/drawing/2014/main" id="{B048F0EC-FA51-419D-9AC6-3CE4E9D34A09}"/>
              </a:ext>
            </a:extLst>
          </p:cNvPr>
          <p:cNvSpPr>
            <a:spLocks noGrp="1" noChangeArrowheads="1"/>
          </p:cNvSpPr>
          <p:nvPr>
            <p:ph type="title"/>
          </p:nvPr>
        </p:nvSpPr>
        <p:spPr/>
        <p:txBody>
          <a:bodyPr/>
          <a:lstStyle/>
          <a:p>
            <a:r>
              <a:rPr lang="fr-FR" altLang="fr-FR"/>
              <a:t>Requêtes SQL paramétrées</a:t>
            </a:r>
          </a:p>
        </p:txBody>
      </p:sp>
      <p:sp>
        <p:nvSpPr>
          <p:cNvPr id="48131" name="Espace réservé du contenu 2">
            <a:extLst>
              <a:ext uri="{FF2B5EF4-FFF2-40B4-BE49-F238E27FC236}">
                <a16:creationId xmlns:a16="http://schemas.microsoft.com/office/drawing/2014/main" id="{B847840E-5F08-484F-A836-B3D874B11A04}"/>
              </a:ext>
            </a:extLst>
          </p:cNvPr>
          <p:cNvSpPr>
            <a:spLocks noGrp="1" noChangeArrowheads="1"/>
          </p:cNvSpPr>
          <p:nvPr>
            <p:ph idx="1"/>
          </p:nvPr>
        </p:nvSpPr>
        <p:spPr/>
        <p:txBody>
          <a:bodyPr/>
          <a:lstStyle/>
          <a:p>
            <a:pPr>
              <a:buFont typeface="Wingdings" panose="05000000000000000000" pitchFamily="2" charset="2"/>
              <a:buNone/>
            </a:pPr>
            <a:r>
              <a:rPr lang="fr-FR" altLang="fr-FR" sz="1600"/>
              <a:t>Avant de voir ce qu’est une requête SQL paramétrée, étudions son antithèse, avec l’exemple ci-dessous que l’on peut qualifier de « très mauvaise pratique » :</a:t>
            </a:r>
          </a:p>
          <a:p>
            <a:pPr>
              <a:buFont typeface="Wingdings" panose="05000000000000000000" pitchFamily="2" charset="2"/>
              <a:buNone/>
            </a:pPr>
            <a:r>
              <a:rPr lang="fr-FR" altLang="fr-FR" sz="1200">
                <a:solidFill>
                  <a:srgbClr val="000000"/>
                </a:solidFill>
                <a:latin typeface="Courier New" panose="02070309020205020404" pitchFamily="49" charset="0"/>
                <a:cs typeface="Courier New" panose="02070309020205020404" pitchFamily="49" charset="0"/>
              </a:rPr>
              <a:t>$conn = db2_connect(</a:t>
            </a:r>
            <a:r>
              <a:rPr lang="fr-FR" altLang="fr-FR" sz="1200">
                <a:solidFill>
                  <a:srgbClr val="0000C0"/>
                </a:solidFill>
                <a:latin typeface="Courier New" panose="02070309020205020404" pitchFamily="49" charset="0"/>
                <a:cs typeface="Courier New" panose="02070309020205020404" pitchFamily="49" charset="0"/>
              </a:rPr>
              <a:t>"*LOCAL"</a:t>
            </a:r>
            <a:r>
              <a:rPr lang="fr-FR" altLang="fr-FR" sz="1200">
                <a:solidFill>
                  <a:srgbClr val="000000"/>
                </a:solidFill>
                <a:latin typeface="Courier New" panose="02070309020205020404" pitchFamily="49" charset="0"/>
                <a:cs typeface="Courier New" panose="02070309020205020404" pitchFamily="49" charset="0"/>
              </a:rPr>
              <a:t>, </a:t>
            </a:r>
            <a:r>
              <a:rPr lang="fr-FR" altLang="fr-FR" sz="1200">
                <a:solidFill>
                  <a:srgbClr val="0000C0"/>
                </a:solidFill>
                <a:latin typeface="Courier New" panose="02070309020205020404" pitchFamily="49" charset="0"/>
                <a:cs typeface="Courier New" panose="02070309020205020404" pitchFamily="49" charset="0"/>
              </a:rPr>
              <a:t>""</a:t>
            </a:r>
            <a:r>
              <a:rPr lang="fr-FR" altLang="fr-FR" sz="1200">
                <a:solidFill>
                  <a:srgbClr val="000000"/>
                </a:solidFill>
                <a:latin typeface="Courier New" panose="02070309020205020404" pitchFamily="49" charset="0"/>
                <a:cs typeface="Courier New" panose="02070309020205020404" pitchFamily="49" charset="0"/>
              </a:rPr>
              <a:t>, </a:t>
            </a:r>
            <a:r>
              <a:rPr lang="fr-FR" altLang="fr-FR" sz="1200">
                <a:solidFill>
                  <a:srgbClr val="0000C0"/>
                </a:solidFill>
                <a:latin typeface="Courier New" panose="02070309020205020404" pitchFamily="49" charset="0"/>
                <a:cs typeface="Courier New" panose="02070309020205020404" pitchFamily="49" charset="0"/>
              </a:rPr>
              <a:t>""</a:t>
            </a:r>
            <a:r>
              <a:rPr lang="fr-FR" altLang="fr-FR" sz="120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fr-FR" altLang="fr-FR" sz="1200">
                <a:solidFill>
                  <a:srgbClr val="7F0055"/>
                </a:solidFill>
                <a:latin typeface="Courier New" panose="02070309020205020404" pitchFamily="49" charset="0"/>
                <a:cs typeface="Courier New" panose="02070309020205020404" pitchFamily="49" charset="0"/>
              </a:rPr>
              <a:t>if </a:t>
            </a:r>
            <a:r>
              <a:rPr lang="fr-FR" altLang="fr-FR" sz="1200">
                <a:solidFill>
                  <a:srgbClr val="000000"/>
                </a:solidFill>
                <a:latin typeface="Courier New" panose="02070309020205020404" pitchFamily="49" charset="0"/>
                <a:cs typeface="Courier New" panose="02070309020205020404" pitchFamily="49" charset="0"/>
              </a:rPr>
              <a:t>(!$conn) { </a:t>
            </a:r>
          </a:p>
          <a:p>
            <a:pPr>
              <a:buFont typeface="Wingdings" panose="05000000000000000000" pitchFamily="2" charset="2"/>
              <a:buNone/>
            </a:pPr>
            <a:r>
              <a:rPr lang="en-US" altLang="fr-FR" sz="1200">
                <a:solidFill>
                  <a:srgbClr val="000000"/>
                </a:solidFill>
                <a:latin typeface="Courier New" panose="02070309020205020404" pitchFamily="49" charset="0"/>
                <a:cs typeface="Courier New" panose="02070309020205020404" pitchFamily="49" charset="0"/>
              </a:rPr>
              <a:t>	</a:t>
            </a:r>
            <a:r>
              <a:rPr lang="en-US" altLang="fr-FR" sz="1200">
                <a:solidFill>
                  <a:srgbClr val="7F0055"/>
                </a:solidFill>
                <a:latin typeface="Courier New" panose="02070309020205020404" pitchFamily="49" charset="0"/>
                <a:cs typeface="Courier New" panose="02070309020205020404" pitchFamily="49" charset="0"/>
              </a:rPr>
              <a:t>echo </a:t>
            </a:r>
            <a:r>
              <a:rPr lang="fr-FR" altLang="fr-FR" sz="1200">
                <a:solidFill>
                  <a:srgbClr val="0000C0"/>
                </a:solidFill>
                <a:latin typeface="Courier New" panose="02070309020205020404" pitchFamily="49" charset="0"/>
                <a:cs typeface="Courier New" panose="02070309020205020404" pitchFamily="49" charset="0"/>
              </a:rPr>
              <a:t>"</a:t>
            </a:r>
            <a:r>
              <a:rPr lang="en-US" altLang="fr-FR" sz="1200">
                <a:solidFill>
                  <a:srgbClr val="0000C0"/>
                </a:solidFill>
                <a:latin typeface="Courier New" panose="02070309020205020404" pitchFamily="49" charset="0"/>
                <a:cs typeface="Courier New" panose="02070309020205020404" pitchFamily="49" charset="0"/>
              </a:rPr>
              <a:t>Echec de la connexion. SQL Err:</a:t>
            </a:r>
            <a:r>
              <a:rPr lang="fr-FR" altLang="fr-FR" sz="1200">
                <a:solidFill>
                  <a:srgbClr val="0000C0"/>
                </a:solidFill>
                <a:latin typeface="Courier New" panose="02070309020205020404" pitchFamily="49" charset="0"/>
                <a:cs typeface="Courier New" panose="02070309020205020404" pitchFamily="49" charset="0"/>
              </a:rPr>
              <a:t>"</a:t>
            </a:r>
            <a:r>
              <a:rPr lang="en-US" altLang="fr-FR" sz="1200">
                <a:solidFill>
                  <a:srgbClr val="000000"/>
                </a:solidFill>
                <a:latin typeface="Courier New" panose="02070309020205020404" pitchFamily="49" charset="0"/>
                <a:cs typeface="Courier New" panose="02070309020205020404" pitchFamily="49" charset="0"/>
              </a:rPr>
              <a:t>, </a:t>
            </a:r>
            <a:r>
              <a:rPr lang="fr-FR" altLang="fr-FR" sz="1200">
                <a:solidFill>
                  <a:srgbClr val="000000"/>
                </a:solidFill>
                <a:latin typeface="Courier New" panose="02070309020205020404" pitchFamily="49" charset="0"/>
                <a:cs typeface="Courier New" panose="02070309020205020404" pitchFamily="49" charset="0"/>
              </a:rPr>
              <a:t>db2_conn_error(), </a:t>
            </a:r>
            <a:r>
              <a:rPr lang="fr-FR" altLang="fr-FR" sz="1200">
                <a:solidFill>
                  <a:srgbClr val="0000C0"/>
                </a:solidFill>
                <a:latin typeface="Courier New" panose="02070309020205020404" pitchFamily="49" charset="0"/>
                <a:cs typeface="Courier New" panose="02070309020205020404" pitchFamily="49" charset="0"/>
              </a:rPr>
              <a:t>"&lt;br /&gt;" </a:t>
            </a:r>
            <a:r>
              <a:rPr lang="fr-FR" altLang="fr-FR" sz="1200">
                <a:latin typeface="Courier New" panose="02070309020205020404" pitchFamily="49" charset="0"/>
                <a:cs typeface="Courier New" panose="02070309020205020404" pitchFamily="49" charset="0"/>
              </a:rPr>
              <a:t>. </a:t>
            </a:r>
            <a:r>
              <a:rPr lang="fr-FR" altLang="fr-FR" sz="1200">
                <a:solidFill>
                  <a:srgbClr val="000000"/>
                </a:solidFill>
                <a:latin typeface="Courier New" panose="02070309020205020404" pitchFamily="49" charset="0"/>
                <a:cs typeface="Courier New" panose="02070309020205020404" pitchFamily="49" charset="0"/>
              </a:rPr>
              <a:t>db2_conn_errormsg(); </a:t>
            </a:r>
          </a:p>
          <a:p>
            <a:pPr>
              <a:buFont typeface="Wingdings" panose="05000000000000000000" pitchFamily="2" charset="2"/>
              <a:buNone/>
            </a:pPr>
            <a:r>
              <a:rPr lang="fr-FR" altLang="fr-FR" sz="1200">
                <a:solidFill>
                  <a:srgbClr val="7F0055"/>
                </a:solidFill>
                <a:latin typeface="Courier New" panose="02070309020205020404" pitchFamily="49" charset="0"/>
                <a:cs typeface="Courier New" panose="02070309020205020404" pitchFamily="49" charset="0"/>
              </a:rPr>
              <a:t>	exit</a:t>
            </a:r>
            <a:r>
              <a:rPr lang="fr-FR" altLang="fr-FR" sz="120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fr-FR" altLang="fr-FR" sz="120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fr-FR" sz="1200">
                <a:solidFill>
                  <a:srgbClr val="000000"/>
                </a:solidFill>
                <a:latin typeface="Courier New" panose="02070309020205020404" pitchFamily="49" charset="0"/>
                <a:cs typeface="Courier New" panose="02070309020205020404" pitchFamily="49" charset="0"/>
              </a:rPr>
              <a:t>$sql = </a:t>
            </a:r>
            <a:r>
              <a:rPr lang="en-US" altLang="fr-FR" sz="1200">
                <a:solidFill>
                  <a:srgbClr val="0000C0"/>
                </a:solidFill>
                <a:latin typeface="Courier New" panose="02070309020205020404" pitchFamily="49" charset="0"/>
                <a:cs typeface="Courier New" panose="02070309020205020404" pitchFamily="49" charset="0"/>
              </a:rPr>
              <a:t>"SELECT CODE, NOM, POIDS FROM BIBPROD.TABPROD WHERE CODE = '"</a:t>
            </a:r>
            <a:r>
              <a:rPr lang="en-US" altLang="fr-FR" sz="1200">
                <a:latin typeface="Courier New" panose="02070309020205020404" pitchFamily="49" charset="0"/>
                <a:cs typeface="Courier New" panose="02070309020205020404" pitchFamily="49" charset="0"/>
              </a:rPr>
              <a:t>.$_REQUEST[</a:t>
            </a:r>
            <a:r>
              <a:rPr lang="en-US" altLang="fr-FR" sz="1200">
                <a:solidFill>
                  <a:srgbClr val="0000C0"/>
                </a:solidFill>
                <a:latin typeface="Courier New" panose="02070309020205020404" pitchFamily="49" charset="0"/>
                <a:cs typeface="Courier New" panose="02070309020205020404" pitchFamily="49" charset="0"/>
              </a:rPr>
              <a:t>"code"</a:t>
            </a:r>
            <a:r>
              <a:rPr lang="en-US" altLang="fr-FR" sz="1200">
                <a:latin typeface="Courier New" panose="02070309020205020404" pitchFamily="49" charset="0"/>
                <a:cs typeface="Courier New" panose="02070309020205020404" pitchFamily="49" charset="0"/>
              </a:rPr>
              <a:t>]. "'"</a:t>
            </a:r>
            <a:r>
              <a:rPr lang="en-US" altLang="fr-FR" sz="120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fr-FR" altLang="fr-FR" sz="1200">
                <a:solidFill>
                  <a:srgbClr val="000000"/>
                </a:solidFill>
                <a:latin typeface="Courier New" panose="02070309020205020404" pitchFamily="49" charset="0"/>
                <a:cs typeface="Courier New" panose="02070309020205020404" pitchFamily="49" charset="0"/>
              </a:rPr>
              <a:t>$stmt = db2_prepare($conn, $sql); </a:t>
            </a:r>
          </a:p>
          <a:p>
            <a:pPr>
              <a:buFont typeface="Wingdings" panose="05000000000000000000" pitchFamily="2" charset="2"/>
              <a:buNone/>
            </a:pPr>
            <a:r>
              <a:rPr lang="fr-FR" altLang="fr-FR" sz="1200">
                <a:solidFill>
                  <a:srgbClr val="7F0055"/>
                </a:solidFill>
                <a:latin typeface="Courier New" panose="02070309020205020404" pitchFamily="49" charset="0"/>
                <a:cs typeface="Courier New" panose="02070309020205020404" pitchFamily="49" charset="0"/>
              </a:rPr>
              <a:t>if </a:t>
            </a:r>
            <a:r>
              <a:rPr lang="fr-FR" altLang="fr-FR" sz="1200">
                <a:solidFill>
                  <a:srgbClr val="000000"/>
                </a:solidFill>
                <a:latin typeface="Courier New" panose="02070309020205020404" pitchFamily="49" charset="0"/>
                <a:cs typeface="Courier New" panose="02070309020205020404" pitchFamily="49" charset="0"/>
              </a:rPr>
              <a:t>(db2_execute ( $stmt )) {</a:t>
            </a:r>
          </a:p>
          <a:p>
            <a:pPr>
              <a:buFont typeface="Wingdings" panose="05000000000000000000" pitchFamily="2" charset="2"/>
              <a:buNone/>
            </a:pPr>
            <a:r>
              <a:rPr lang="fr-FR" altLang="fr-FR" sz="1200">
                <a:solidFill>
                  <a:srgbClr val="7F0055"/>
                </a:solidFill>
                <a:latin typeface="Courier New" panose="02070309020205020404" pitchFamily="49" charset="0"/>
                <a:cs typeface="Courier New" panose="02070309020205020404" pitchFamily="49" charset="0"/>
              </a:rPr>
              <a:t>	while </a:t>
            </a:r>
            <a:r>
              <a:rPr lang="fr-FR" altLang="fr-FR" sz="1200">
                <a:solidFill>
                  <a:srgbClr val="000000"/>
                </a:solidFill>
                <a:latin typeface="Courier New" panose="02070309020205020404" pitchFamily="49" charset="0"/>
                <a:cs typeface="Courier New" panose="02070309020205020404" pitchFamily="49" charset="0"/>
              </a:rPr>
              <a:t>( $row = db2_fetch_assoc ( $stmt ) ) {</a:t>
            </a:r>
          </a:p>
          <a:p>
            <a:pPr>
              <a:buFont typeface="Wingdings" panose="05000000000000000000" pitchFamily="2" charset="2"/>
              <a:buNone/>
            </a:pPr>
            <a:r>
              <a:rPr lang="fr-FR" altLang="fr-FR" sz="1200">
                <a:solidFill>
                  <a:srgbClr val="7F0055"/>
                </a:solidFill>
                <a:latin typeface="Courier New" panose="02070309020205020404" pitchFamily="49" charset="0"/>
                <a:cs typeface="Courier New" panose="02070309020205020404" pitchFamily="49" charset="0"/>
              </a:rPr>
              <a:t>	    print </a:t>
            </a:r>
            <a:r>
              <a:rPr lang="fr-FR" altLang="fr-FR" sz="1200">
                <a:solidFill>
                  <a:srgbClr val="0000C0"/>
                </a:solidFill>
                <a:latin typeface="Courier New" panose="02070309020205020404" pitchFamily="49" charset="0"/>
                <a:cs typeface="Courier New" panose="02070309020205020404" pitchFamily="49" charset="0"/>
              </a:rPr>
              <a:t>"</a:t>
            </a:r>
            <a:r>
              <a:rPr lang="fr-FR" altLang="fr-FR" sz="1200">
                <a:solidFill>
                  <a:srgbClr val="000000"/>
                </a:solidFill>
                <a:latin typeface="Courier New" panose="02070309020205020404" pitchFamily="49" charset="0"/>
                <a:cs typeface="Courier New" panose="02070309020205020404" pitchFamily="49" charset="0"/>
              </a:rPr>
              <a:t>{$row[</a:t>
            </a:r>
            <a:r>
              <a:rPr lang="fr-FR" altLang="fr-FR" sz="1200">
                <a:solidFill>
                  <a:srgbClr val="0000C0"/>
                </a:solidFill>
                <a:latin typeface="Courier New" panose="02070309020205020404" pitchFamily="49" charset="0"/>
                <a:cs typeface="Courier New" panose="02070309020205020404" pitchFamily="49" charset="0"/>
              </a:rPr>
              <a:t>'NOM'</a:t>
            </a:r>
            <a:r>
              <a:rPr lang="fr-FR" altLang="fr-FR" sz="1200">
                <a:solidFill>
                  <a:srgbClr val="000000"/>
                </a:solidFill>
                <a:latin typeface="Courier New" panose="02070309020205020404" pitchFamily="49" charset="0"/>
                <a:cs typeface="Courier New" panose="02070309020205020404" pitchFamily="49" charset="0"/>
              </a:rPr>
              <a:t>]}</a:t>
            </a:r>
            <a:r>
              <a:rPr lang="fr-FR" altLang="fr-FR" sz="1200">
                <a:solidFill>
                  <a:srgbClr val="0000C0"/>
                </a:solidFill>
                <a:latin typeface="Courier New" panose="02070309020205020404" pitchFamily="49" charset="0"/>
                <a:cs typeface="Courier New" panose="02070309020205020404" pitchFamily="49" charset="0"/>
              </a:rPr>
              <a:t>, </a:t>
            </a:r>
            <a:r>
              <a:rPr lang="fr-FR" altLang="fr-FR" sz="1200">
                <a:solidFill>
                  <a:srgbClr val="000000"/>
                </a:solidFill>
                <a:latin typeface="Courier New" panose="02070309020205020404" pitchFamily="49" charset="0"/>
                <a:cs typeface="Courier New" panose="02070309020205020404" pitchFamily="49" charset="0"/>
              </a:rPr>
              <a:t>{$row[</a:t>
            </a:r>
            <a:r>
              <a:rPr lang="fr-FR" altLang="fr-FR" sz="1200">
                <a:solidFill>
                  <a:srgbClr val="0000C0"/>
                </a:solidFill>
                <a:latin typeface="Courier New" panose="02070309020205020404" pitchFamily="49" charset="0"/>
                <a:cs typeface="Courier New" panose="02070309020205020404" pitchFamily="49" charset="0"/>
              </a:rPr>
              <a:t>'RACE'</a:t>
            </a:r>
            <a:r>
              <a:rPr lang="fr-FR" altLang="fr-FR" sz="1200">
                <a:solidFill>
                  <a:srgbClr val="000000"/>
                </a:solidFill>
                <a:latin typeface="Courier New" panose="02070309020205020404" pitchFamily="49" charset="0"/>
                <a:cs typeface="Courier New" panose="02070309020205020404" pitchFamily="49" charset="0"/>
              </a:rPr>
              <a:t>]}</a:t>
            </a:r>
            <a:r>
              <a:rPr lang="fr-FR" altLang="fr-FR" sz="1200">
                <a:solidFill>
                  <a:srgbClr val="0000C0"/>
                </a:solidFill>
                <a:latin typeface="Courier New" panose="02070309020205020404" pitchFamily="49" charset="0"/>
                <a:cs typeface="Courier New" panose="02070309020205020404" pitchFamily="49" charset="0"/>
              </a:rPr>
              <a:t>, </a:t>
            </a:r>
            <a:r>
              <a:rPr lang="fr-FR" altLang="fr-FR" sz="1200">
                <a:solidFill>
                  <a:srgbClr val="000000"/>
                </a:solidFill>
                <a:latin typeface="Courier New" panose="02070309020205020404" pitchFamily="49" charset="0"/>
                <a:cs typeface="Courier New" panose="02070309020205020404" pitchFamily="49" charset="0"/>
              </a:rPr>
              <a:t>{$row[</a:t>
            </a:r>
            <a:r>
              <a:rPr lang="fr-FR" altLang="fr-FR" sz="1200">
                <a:solidFill>
                  <a:srgbClr val="0000C0"/>
                </a:solidFill>
                <a:latin typeface="Courier New" panose="02070309020205020404" pitchFamily="49" charset="0"/>
                <a:cs typeface="Courier New" panose="02070309020205020404" pitchFamily="49" charset="0"/>
              </a:rPr>
              <a:t>'POIDS'</a:t>
            </a:r>
            <a:r>
              <a:rPr lang="fr-FR" altLang="fr-FR" sz="1200">
                <a:solidFill>
                  <a:srgbClr val="000000"/>
                </a:solidFill>
                <a:latin typeface="Courier New" panose="02070309020205020404" pitchFamily="49" charset="0"/>
                <a:cs typeface="Courier New" panose="02070309020205020404" pitchFamily="49" charset="0"/>
              </a:rPr>
              <a:t>]}</a:t>
            </a:r>
            <a:r>
              <a:rPr lang="fr-FR" altLang="fr-FR" sz="1200">
                <a:solidFill>
                  <a:srgbClr val="0000C0"/>
                </a:solidFill>
                <a:latin typeface="Courier New" panose="02070309020205020404" pitchFamily="49" charset="0"/>
                <a:cs typeface="Courier New" panose="02070309020205020404" pitchFamily="49" charset="0"/>
              </a:rPr>
              <a:t>&lt;br /&gt;" </a:t>
            </a:r>
            <a:r>
              <a:rPr lang="fr-FR" altLang="fr-FR" sz="1200">
                <a:latin typeface="Courier New" panose="02070309020205020404" pitchFamily="49" charset="0"/>
                <a:cs typeface="Courier New" panose="02070309020205020404" pitchFamily="49" charset="0"/>
              </a:rPr>
              <a:t>. PHP_EOL</a:t>
            </a:r>
            <a:r>
              <a:rPr lang="fr-FR" altLang="fr-FR" sz="1200">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fr-FR" altLang="fr-FR" sz="120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fr-FR" altLang="fr-FR" sz="1200">
                <a:solidFill>
                  <a:srgbClr val="000000"/>
                </a:solidFill>
                <a:latin typeface="Courier New" panose="02070309020205020404" pitchFamily="49" charset="0"/>
                <a:cs typeface="Courier New" panose="02070309020205020404" pitchFamily="49" charset="0"/>
              </a:rPr>
              <a:t>} </a:t>
            </a:r>
            <a:r>
              <a:rPr lang="fr-FR" altLang="fr-FR" sz="1200">
                <a:solidFill>
                  <a:srgbClr val="7F0055"/>
                </a:solidFill>
                <a:latin typeface="Courier New" panose="02070309020205020404" pitchFamily="49" charset="0"/>
                <a:cs typeface="Courier New" panose="02070309020205020404" pitchFamily="49" charset="0"/>
              </a:rPr>
              <a:t>else </a:t>
            </a:r>
            <a:r>
              <a:rPr lang="fr-FR" altLang="fr-FR" sz="1200">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de-DE" altLang="fr-FR" sz="1200">
                <a:solidFill>
                  <a:srgbClr val="7F0055"/>
                </a:solidFill>
                <a:latin typeface="Courier New" panose="02070309020205020404" pitchFamily="49" charset="0"/>
                <a:cs typeface="Courier New" panose="02070309020205020404" pitchFamily="49" charset="0"/>
              </a:rPr>
              <a:t>	echo </a:t>
            </a:r>
            <a:r>
              <a:rPr lang="de-DE" altLang="fr-FR" sz="1200">
                <a:solidFill>
                  <a:srgbClr val="000000"/>
                </a:solidFill>
                <a:latin typeface="Courier New" panose="02070309020205020404" pitchFamily="49" charset="0"/>
                <a:cs typeface="Courier New" panose="02070309020205020404" pitchFamily="49" charset="0"/>
              </a:rPr>
              <a:t>db2_stmt_error ($stmt), </a:t>
            </a:r>
            <a:r>
              <a:rPr lang="de-DE" altLang="fr-FR" sz="1200">
                <a:solidFill>
                  <a:srgbClr val="0000C0"/>
                </a:solidFill>
                <a:latin typeface="Courier New" panose="02070309020205020404" pitchFamily="49" charset="0"/>
                <a:cs typeface="Courier New" panose="02070309020205020404" pitchFamily="49" charset="0"/>
              </a:rPr>
              <a:t>'  '</a:t>
            </a:r>
            <a:r>
              <a:rPr lang="de-DE" altLang="fr-FR" sz="1200">
                <a:solidFill>
                  <a:srgbClr val="000000"/>
                </a:solidFill>
                <a:latin typeface="Courier New" panose="02070309020205020404" pitchFamily="49" charset="0"/>
                <a:cs typeface="Courier New" panose="02070309020205020404" pitchFamily="49" charset="0"/>
              </a:rPr>
              <a:t>, db2_stmt_errormsg ($stmt);</a:t>
            </a:r>
          </a:p>
          <a:p>
            <a:pPr>
              <a:buFont typeface="Wingdings" panose="05000000000000000000" pitchFamily="2" charset="2"/>
              <a:buNone/>
            </a:pPr>
            <a:r>
              <a:rPr lang="fr-FR" altLang="fr-FR" sz="1200">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endParaRPr lang="fr-FR" altLang="fr-FR" sz="1200">
              <a:latin typeface="Courier New" panose="02070309020205020404" pitchFamily="49" charset="0"/>
              <a:cs typeface="Courier New" panose="02070309020205020404" pitchFamily="49" charset="0"/>
            </a:endParaRPr>
          </a:p>
        </p:txBody>
      </p:sp>
      <p:sp>
        <p:nvSpPr>
          <p:cNvPr id="48132" name="Espace réservé du numéro de diapositive 3">
            <a:extLst>
              <a:ext uri="{FF2B5EF4-FFF2-40B4-BE49-F238E27FC236}">
                <a16:creationId xmlns:a16="http://schemas.microsoft.com/office/drawing/2014/main" id="{A5BEB82A-C783-488F-8E40-AA2F934EA62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7300DD30-2735-4C12-9A95-7385937FC203}" type="slidenum">
              <a:rPr lang="en-US" altLang="fr-FR" sz="1000">
                <a:solidFill>
                  <a:schemeClr val="bg1"/>
                </a:solidFill>
              </a:rPr>
              <a:pPr>
                <a:buClrTx/>
                <a:buFontTx/>
                <a:buNone/>
              </a:pPr>
              <a:t>42</a:t>
            </a:fld>
            <a:endParaRPr lang="en-US" altLang="fr-FR" sz="1000">
              <a:solidFill>
                <a:schemeClr val="bg1"/>
              </a:solidFill>
            </a:endParaRPr>
          </a:p>
        </p:txBody>
      </p:sp>
      <p:sp>
        <p:nvSpPr>
          <p:cNvPr id="48133" name="Ellipse 4">
            <a:extLst>
              <a:ext uri="{FF2B5EF4-FFF2-40B4-BE49-F238E27FC236}">
                <a16:creationId xmlns:a16="http://schemas.microsoft.com/office/drawing/2014/main" id="{A1FBC96D-75E7-41B3-8EB3-6C09F051B539}"/>
              </a:ext>
            </a:extLst>
          </p:cNvPr>
          <p:cNvSpPr>
            <a:spLocks noChangeArrowheads="1"/>
          </p:cNvSpPr>
          <p:nvPr/>
        </p:nvSpPr>
        <p:spPr bwMode="auto">
          <a:xfrm>
            <a:off x="6286500" y="3038475"/>
            <a:ext cx="2819400" cy="533400"/>
          </a:xfrm>
          <a:prstGeom prst="ellipse">
            <a:avLst/>
          </a:prstGeom>
          <a:noFill/>
          <a:ln w="158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fr-FR" altLang="fr-FR" sz="1800"/>
          </a:p>
        </p:txBody>
      </p:sp>
      <p:sp>
        <p:nvSpPr>
          <p:cNvPr id="48134" name="ZoneTexte 5">
            <a:extLst>
              <a:ext uri="{FF2B5EF4-FFF2-40B4-BE49-F238E27FC236}">
                <a16:creationId xmlns:a16="http://schemas.microsoft.com/office/drawing/2014/main" id="{2D7D850E-B9B7-47BC-83EB-0E218CB24360}"/>
              </a:ext>
            </a:extLst>
          </p:cNvPr>
          <p:cNvSpPr txBox="1">
            <a:spLocks noChangeArrowheads="1"/>
          </p:cNvSpPr>
          <p:nvPr/>
        </p:nvSpPr>
        <p:spPr bwMode="auto">
          <a:xfrm>
            <a:off x="304800" y="5562600"/>
            <a:ext cx="8229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fr-FR" altLang="fr-FR" sz="1600">
                <a:solidFill>
                  <a:srgbClr val="FF0000"/>
                </a:solidFill>
              </a:rPr>
              <a:t>La variable $_REQUEST contient – peut être, ou peut être pas – un poste de tableau « code », que l’on colle directement dans la requête sans filtrage d’aucune sorte. C’est une grave faille de sécurité, qui ouvre la porte aux « attaques par injection SQL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a:extLst>
              <a:ext uri="{FF2B5EF4-FFF2-40B4-BE49-F238E27FC236}">
                <a16:creationId xmlns:a16="http://schemas.microsoft.com/office/drawing/2014/main" id="{83F399C5-245C-4BF3-BE84-CA4FE2689B24}"/>
              </a:ext>
            </a:extLst>
          </p:cNvPr>
          <p:cNvSpPr>
            <a:spLocks noGrp="1" noChangeArrowheads="1"/>
          </p:cNvSpPr>
          <p:nvPr>
            <p:ph type="title"/>
          </p:nvPr>
        </p:nvSpPr>
        <p:spPr/>
        <p:txBody>
          <a:bodyPr/>
          <a:lstStyle/>
          <a:p>
            <a:r>
              <a:rPr lang="fr-FR" altLang="fr-FR"/>
              <a:t>Requêtes SQL paramétrées</a:t>
            </a:r>
          </a:p>
        </p:txBody>
      </p:sp>
      <p:sp>
        <p:nvSpPr>
          <p:cNvPr id="31747" name="Espace réservé du contenu 2">
            <a:extLst>
              <a:ext uri="{FF2B5EF4-FFF2-40B4-BE49-F238E27FC236}">
                <a16:creationId xmlns:a16="http://schemas.microsoft.com/office/drawing/2014/main" id="{1EC6B81B-4D96-43A6-A1EB-DFEDA9578485}"/>
              </a:ext>
            </a:extLst>
          </p:cNvPr>
          <p:cNvSpPr>
            <a:spLocks noGrp="1"/>
          </p:cNvSpPr>
          <p:nvPr>
            <p:ph idx="1"/>
          </p:nvPr>
        </p:nvSpPr>
        <p:spPr/>
        <p:txBody>
          <a:bodyPr/>
          <a:lstStyle/>
          <a:p>
            <a:pPr>
              <a:buFont typeface="Wingdings" panose="05000000000000000000" pitchFamily="2" charset="2"/>
              <a:buNone/>
              <a:defRPr/>
            </a:pPr>
            <a:r>
              <a:rPr lang="fr-FR" sz="1600" dirty="0"/>
              <a:t>Il suffisait pourtant de pas grand-chose pour que la requête soit sécurisée, démonstration :</a:t>
            </a: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 … pour gagner de la place, j’ai retiré le code définissant la connexion DB2</a:t>
            </a: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if (</a:t>
            </a:r>
            <a:r>
              <a:rPr lang="fr-FR" sz="1200" dirty="0" err="1">
                <a:solidFill>
                  <a:srgbClr val="000000"/>
                </a:solidFill>
                <a:latin typeface="Courier New" pitchFamily="49" charset="0"/>
                <a:cs typeface="Courier New" pitchFamily="49" charset="0"/>
              </a:rPr>
              <a:t>array_key_exists</a:t>
            </a:r>
            <a:r>
              <a:rPr lang="fr-FR" sz="1200" dirty="0">
                <a:solidFill>
                  <a:srgbClr val="000000"/>
                </a:solidFill>
                <a:latin typeface="Courier New" pitchFamily="49" charset="0"/>
                <a:cs typeface="Courier New" pitchFamily="49" charset="0"/>
              </a:rPr>
              <a:t>(</a:t>
            </a:r>
            <a:r>
              <a:rPr lang="en-US" sz="1200" dirty="0">
                <a:solidFill>
                  <a:srgbClr val="0000C0"/>
                </a:solidFill>
                <a:latin typeface="Courier New" pitchFamily="49" charset="0"/>
                <a:cs typeface="Courier New" pitchFamily="49" charset="0"/>
              </a:rPr>
              <a:t>"code"</a:t>
            </a:r>
            <a:r>
              <a:rPr lang="fr-FR" sz="1200" dirty="0">
                <a:solidFill>
                  <a:srgbClr val="000000"/>
                </a:solidFill>
                <a:latin typeface="Courier New" pitchFamily="49" charset="0"/>
                <a:cs typeface="Courier New" pitchFamily="49" charset="0"/>
              </a:rPr>
              <a:t>, $_REQUEST) &amp;&amp; </a:t>
            </a:r>
            <a:r>
              <a:rPr lang="fr-FR" sz="1200" dirty="0" err="1">
                <a:solidFill>
                  <a:srgbClr val="000000"/>
                </a:solidFill>
                <a:latin typeface="Courier New" pitchFamily="49" charset="0"/>
                <a:cs typeface="Courier New" pitchFamily="49" charset="0"/>
              </a:rPr>
              <a:t>is_string</a:t>
            </a:r>
            <a:r>
              <a:rPr lang="fr-FR" sz="1200" dirty="0">
                <a:solidFill>
                  <a:srgbClr val="000000"/>
                </a:solidFill>
                <a:latin typeface="Courier New" pitchFamily="49" charset="0"/>
                <a:cs typeface="Courier New" pitchFamily="49" charset="0"/>
              </a:rPr>
              <a:t>(</a:t>
            </a:r>
            <a:r>
              <a:rPr lang="en-US" sz="1200" dirty="0">
                <a:latin typeface="Courier New" pitchFamily="49" charset="0"/>
                <a:cs typeface="Courier New" pitchFamily="49" charset="0"/>
              </a:rPr>
              <a:t>$_REQUEST[</a:t>
            </a:r>
            <a:r>
              <a:rPr lang="en-US" sz="1200" dirty="0">
                <a:solidFill>
                  <a:srgbClr val="0000C0"/>
                </a:solidFill>
                <a:latin typeface="Courier New" pitchFamily="49" charset="0"/>
                <a:cs typeface="Courier New" pitchFamily="49" charset="0"/>
              </a:rPr>
              <a:t>"code"</a:t>
            </a:r>
            <a:r>
              <a:rPr lang="en-US" sz="1200" dirty="0">
                <a:latin typeface="Courier New" pitchFamily="49" charset="0"/>
                <a:cs typeface="Courier New" pitchFamily="49" charset="0"/>
              </a:rPr>
              <a:t>])</a:t>
            </a:r>
            <a:r>
              <a:rPr lang="fr-FR" sz="1200" dirty="0">
                <a:solidFill>
                  <a:srgbClr val="000000"/>
                </a:solidFill>
                <a:latin typeface="Courier New" pitchFamily="49" charset="0"/>
                <a:cs typeface="Courier New" pitchFamily="49" charset="0"/>
              </a:rPr>
              <a:t>) {</a:t>
            </a: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	$code = </a:t>
            </a:r>
            <a:r>
              <a:rPr lang="fr-FR" sz="1200" dirty="0" err="1">
                <a:solidFill>
                  <a:srgbClr val="000000"/>
                </a:solidFill>
                <a:latin typeface="Courier New" pitchFamily="49" charset="0"/>
                <a:cs typeface="Courier New" pitchFamily="49" charset="0"/>
              </a:rPr>
              <a:t>trim</a:t>
            </a:r>
            <a:r>
              <a:rPr lang="fr-FR" sz="1200" dirty="0">
                <a:solidFill>
                  <a:srgbClr val="000000"/>
                </a:solidFill>
                <a:latin typeface="Courier New" pitchFamily="49" charset="0"/>
                <a:cs typeface="Courier New" pitchFamily="49" charset="0"/>
              </a:rPr>
              <a:t>(</a:t>
            </a:r>
            <a:r>
              <a:rPr lang="en-US" sz="1200" dirty="0">
                <a:latin typeface="Courier New" pitchFamily="49" charset="0"/>
                <a:cs typeface="Courier New" pitchFamily="49" charset="0"/>
              </a:rPr>
              <a:t>$_REQUEST[</a:t>
            </a:r>
            <a:r>
              <a:rPr lang="en-US" sz="1200" dirty="0">
                <a:solidFill>
                  <a:srgbClr val="0000C0"/>
                </a:solidFill>
                <a:latin typeface="Courier New" pitchFamily="49" charset="0"/>
                <a:cs typeface="Courier New" pitchFamily="49" charset="0"/>
              </a:rPr>
              <a:t>"code"</a:t>
            </a:r>
            <a:r>
              <a:rPr lang="en-US" sz="1200" dirty="0">
                <a:latin typeface="Courier New" pitchFamily="49" charset="0"/>
                <a:cs typeface="Courier New" pitchFamily="49" charset="0"/>
              </a:rPr>
              <a:t>]</a:t>
            </a:r>
            <a:r>
              <a:rPr lang="fr-FR" sz="1200" dirty="0">
                <a:solidFill>
                  <a:srgbClr val="000000"/>
                </a:solidFill>
                <a:latin typeface="Courier New" pitchFamily="49" charset="0"/>
                <a:cs typeface="Courier New" pitchFamily="49" charset="0"/>
              </a:rPr>
              <a:t>) ; </a:t>
            </a:r>
            <a:r>
              <a:rPr lang="fr-FR" sz="1200" dirty="0">
                <a:solidFill>
                  <a:srgbClr val="557F5F"/>
                </a:solidFill>
                <a:latin typeface="Courier New" pitchFamily="49" charset="0"/>
                <a:cs typeface="Courier New" pitchFamily="49" charset="0"/>
              </a:rPr>
              <a:t>// suppression des blancs devant et derrière</a:t>
            </a:r>
            <a:r>
              <a:rPr lang="fr-FR" sz="1200" dirty="0">
                <a:solidFill>
                  <a:srgbClr val="000000"/>
                </a:solidFill>
                <a:latin typeface="Courier New" pitchFamily="49" charset="0"/>
                <a:cs typeface="Courier New" pitchFamily="49" charset="0"/>
              </a:rPr>
              <a:t>	</a:t>
            </a:r>
          </a:p>
          <a:p>
            <a:pPr>
              <a:buFont typeface="Wingdings" panose="05000000000000000000" pitchFamily="2" charset="2"/>
              <a:buNone/>
              <a:defRPr/>
            </a:pPr>
            <a:r>
              <a:rPr lang="fr-FR" sz="1200" b="1" dirty="0">
                <a:solidFill>
                  <a:srgbClr val="7F0055"/>
                </a:solidFill>
                <a:latin typeface="Courier New" pitchFamily="49" charset="0"/>
                <a:cs typeface="Courier New" pitchFamily="49" charset="0"/>
              </a:rPr>
              <a:t>	if </a:t>
            </a:r>
            <a:r>
              <a:rPr lang="fr-FR" sz="1200" dirty="0">
                <a:solidFill>
                  <a:srgbClr val="000000"/>
                </a:solidFill>
                <a:latin typeface="Courier New" pitchFamily="49" charset="0"/>
                <a:cs typeface="Courier New" pitchFamily="49" charset="0"/>
              </a:rPr>
              <a:t>(</a:t>
            </a:r>
            <a:r>
              <a:rPr lang="fr-FR" sz="1200" dirty="0" err="1">
                <a:solidFill>
                  <a:srgbClr val="000000"/>
                </a:solidFill>
                <a:latin typeface="Courier New" pitchFamily="49" charset="0"/>
                <a:cs typeface="Courier New" pitchFamily="49" charset="0"/>
              </a:rPr>
              <a:t>strlen</a:t>
            </a:r>
            <a:r>
              <a:rPr lang="fr-FR" sz="1200" dirty="0">
                <a:solidFill>
                  <a:srgbClr val="000000"/>
                </a:solidFill>
                <a:latin typeface="Courier New" pitchFamily="49" charset="0"/>
                <a:cs typeface="Courier New" pitchFamily="49" charset="0"/>
              </a:rPr>
              <a:t> ($code) &gt; 20 )  {</a:t>
            </a: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		$code = </a:t>
            </a:r>
            <a:r>
              <a:rPr lang="fr-FR" sz="1200" dirty="0" err="1">
                <a:solidFill>
                  <a:srgbClr val="000000"/>
                </a:solidFill>
                <a:latin typeface="Courier New" pitchFamily="49" charset="0"/>
                <a:cs typeface="Courier New" pitchFamily="49" charset="0"/>
              </a:rPr>
              <a:t>substr</a:t>
            </a:r>
            <a:r>
              <a:rPr lang="fr-FR" sz="1200" dirty="0">
                <a:solidFill>
                  <a:srgbClr val="000000"/>
                </a:solidFill>
                <a:latin typeface="Courier New" pitchFamily="49" charset="0"/>
                <a:cs typeface="Courier New" pitchFamily="49" charset="0"/>
              </a:rPr>
              <a:t>($code , 0 , 20) ; </a:t>
            </a:r>
            <a:r>
              <a:rPr lang="fr-FR" sz="1050" dirty="0">
                <a:solidFill>
                  <a:srgbClr val="557F5F"/>
                </a:solidFill>
                <a:latin typeface="Courier New" pitchFamily="49" charset="0"/>
                <a:cs typeface="Courier New" pitchFamily="49" charset="0"/>
              </a:rPr>
              <a:t>// si on suppose que la colonne CODE fait 20 caractères…</a:t>
            </a:r>
            <a:endParaRPr lang="fr-FR" sz="1200" dirty="0">
              <a:solidFill>
                <a:srgbClr val="557F5F"/>
              </a:solidFill>
              <a:latin typeface="Courier New" pitchFamily="49" charset="0"/>
              <a:cs typeface="Courier New" pitchFamily="49" charset="0"/>
            </a:endParaRP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	}</a:t>
            </a: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 </a:t>
            </a:r>
            <a:r>
              <a:rPr lang="fr-FR" sz="1200" dirty="0" err="1">
                <a:solidFill>
                  <a:srgbClr val="000000"/>
                </a:solidFill>
                <a:latin typeface="Courier New" pitchFamily="49" charset="0"/>
                <a:cs typeface="Courier New" pitchFamily="49" charset="0"/>
              </a:rPr>
              <a:t>else</a:t>
            </a:r>
            <a:r>
              <a:rPr lang="fr-FR" sz="1200" dirty="0">
                <a:solidFill>
                  <a:srgbClr val="000000"/>
                </a:solidFill>
                <a:latin typeface="Courier New" pitchFamily="49" charset="0"/>
                <a:cs typeface="Courier New" pitchFamily="49" charset="0"/>
              </a:rPr>
              <a:t> {</a:t>
            </a: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	$code = </a:t>
            </a:r>
            <a:r>
              <a:rPr lang="en-US" sz="1200" dirty="0">
                <a:solidFill>
                  <a:srgbClr val="0000C0"/>
                </a:solidFill>
                <a:latin typeface="Courier New" pitchFamily="49" charset="0"/>
                <a:cs typeface="Courier New" pitchFamily="49" charset="0"/>
              </a:rPr>
              <a:t>""</a:t>
            </a:r>
            <a:r>
              <a:rPr lang="fr-FR" sz="1200" dirty="0">
                <a:solidFill>
                  <a:srgbClr val="000000"/>
                </a:solidFill>
                <a:latin typeface="Courier New" pitchFamily="49" charset="0"/>
                <a:cs typeface="Courier New" pitchFamily="49" charset="0"/>
              </a:rPr>
              <a:t>;</a:t>
            </a: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a:t>
            </a:r>
          </a:p>
          <a:p>
            <a:pPr>
              <a:buFont typeface="Wingdings" panose="05000000000000000000" pitchFamily="2" charset="2"/>
              <a:buNone/>
              <a:defRPr/>
            </a:pPr>
            <a:r>
              <a:rPr lang="en-US" sz="1200" dirty="0">
                <a:solidFill>
                  <a:srgbClr val="0000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sql</a:t>
            </a:r>
            <a:r>
              <a:rPr lang="en-US" sz="1200" dirty="0">
                <a:solidFill>
                  <a:srgbClr val="000000"/>
                </a:solidFill>
                <a:latin typeface="Courier New" pitchFamily="49" charset="0"/>
                <a:cs typeface="Courier New" pitchFamily="49" charset="0"/>
              </a:rPr>
              <a:t> = </a:t>
            </a:r>
            <a:r>
              <a:rPr lang="en-US" sz="1200" dirty="0">
                <a:solidFill>
                  <a:srgbClr val="0000C0"/>
                </a:solidFill>
                <a:latin typeface="Courier New" pitchFamily="49" charset="0"/>
                <a:cs typeface="Courier New" pitchFamily="49" charset="0"/>
              </a:rPr>
              <a:t>"SELECT CODE, NOM, POIDS FROM BIBPROD.TABPROD WHERE CODE = ? " </a:t>
            </a:r>
            <a:r>
              <a:rPr lang="en-US" sz="1200" dirty="0">
                <a:solidFill>
                  <a:srgbClr val="000000"/>
                </a:solidFill>
                <a:latin typeface="Courier New" pitchFamily="49" charset="0"/>
                <a:cs typeface="Courier New" pitchFamily="49" charset="0"/>
              </a:rPr>
              <a:t>; </a:t>
            </a: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a:t>
            </a:r>
            <a:r>
              <a:rPr lang="fr-FR" sz="1200" dirty="0" err="1">
                <a:solidFill>
                  <a:srgbClr val="000000"/>
                </a:solidFill>
                <a:latin typeface="Courier New" pitchFamily="49" charset="0"/>
                <a:cs typeface="Courier New" pitchFamily="49" charset="0"/>
              </a:rPr>
              <a:t>stmt</a:t>
            </a:r>
            <a:r>
              <a:rPr lang="fr-FR" sz="1200" dirty="0">
                <a:solidFill>
                  <a:srgbClr val="000000"/>
                </a:solidFill>
                <a:latin typeface="Courier New" pitchFamily="49" charset="0"/>
                <a:cs typeface="Courier New" pitchFamily="49" charset="0"/>
              </a:rPr>
              <a:t> = db2_prepare($</a:t>
            </a:r>
            <a:r>
              <a:rPr lang="fr-FR" sz="1200" dirty="0" err="1">
                <a:solidFill>
                  <a:srgbClr val="000000"/>
                </a:solidFill>
                <a:latin typeface="Courier New" pitchFamily="49" charset="0"/>
                <a:cs typeface="Courier New" pitchFamily="49" charset="0"/>
              </a:rPr>
              <a:t>conn</a:t>
            </a:r>
            <a:r>
              <a:rPr lang="fr-FR" sz="1200" dirty="0">
                <a:solidFill>
                  <a:srgbClr val="000000"/>
                </a:solidFill>
                <a:latin typeface="Courier New" pitchFamily="49" charset="0"/>
                <a:cs typeface="Courier New" pitchFamily="49" charset="0"/>
              </a:rPr>
              <a:t>, $</a:t>
            </a:r>
            <a:r>
              <a:rPr lang="fr-FR" sz="1200" dirty="0" err="1">
                <a:solidFill>
                  <a:srgbClr val="000000"/>
                </a:solidFill>
                <a:latin typeface="Courier New" pitchFamily="49" charset="0"/>
                <a:cs typeface="Courier New" pitchFamily="49" charset="0"/>
              </a:rPr>
              <a:t>sql</a:t>
            </a:r>
            <a:r>
              <a:rPr lang="fr-FR" sz="1200" dirty="0">
                <a:solidFill>
                  <a:srgbClr val="000000"/>
                </a:solidFill>
                <a:latin typeface="Courier New" pitchFamily="49" charset="0"/>
                <a:cs typeface="Courier New" pitchFamily="49" charset="0"/>
              </a:rPr>
              <a:t>); </a:t>
            </a:r>
          </a:p>
          <a:p>
            <a:pPr>
              <a:buFont typeface="Wingdings" panose="05000000000000000000" pitchFamily="2" charset="2"/>
              <a:buNone/>
              <a:defRPr/>
            </a:pPr>
            <a:r>
              <a:rPr lang="fr-FR" sz="1200" dirty="0">
                <a:solidFill>
                  <a:srgbClr val="7F0055"/>
                </a:solidFill>
                <a:latin typeface="Courier New" pitchFamily="49" charset="0"/>
                <a:cs typeface="Courier New" pitchFamily="49" charset="0"/>
              </a:rPr>
              <a:t>if </a:t>
            </a:r>
            <a:r>
              <a:rPr lang="fr-FR" sz="1200" dirty="0">
                <a:solidFill>
                  <a:srgbClr val="000000"/>
                </a:solidFill>
                <a:latin typeface="Courier New" pitchFamily="49" charset="0"/>
                <a:cs typeface="Courier New" pitchFamily="49" charset="0"/>
              </a:rPr>
              <a:t>(db2_execute ( $</a:t>
            </a:r>
            <a:r>
              <a:rPr lang="fr-FR" sz="1200" dirty="0" err="1">
                <a:solidFill>
                  <a:srgbClr val="000000"/>
                </a:solidFill>
                <a:latin typeface="Courier New" pitchFamily="49" charset="0"/>
                <a:cs typeface="Courier New" pitchFamily="49" charset="0"/>
              </a:rPr>
              <a:t>stmt</a:t>
            </a:r>
            <a:r>
              <a:rPr lang="fr-FR" sz="1200" dirty="0">
                <a:solidFill>
                  <a:srgbClr val="000000"/>
                </a:solidFill>
                <a:latin typeface="Courier New" pitchFamily="49" charset="0"/>
                <a:cs typeface="Courier New" pitchFamily="49" charset="0"/>
              </a:rPr>
              <a:t>, </a:t>
            </a:r>
            <a:r>
              <a:rPr lang="fr-FR" sz="1200" dirty="0" err="1">
                <a:solidFill>
                  <a:srgbClr val="000000"/>
                </a:solidFill>
                <a:latin typeface="Courier New" pitchFamily="49" charset="0"/>
                <a:cs typeface="Courier New" pitchFamily="49" charset="0"/>
              </a:rPr>
              <a:t>array</a:t>
            </a:r>
            <a:r>
              <a:rPr lang="fr-FR" sz="1200" dirty="0">
                <a:solidFill>
                  <a:srgbClr val="000000"/>
                </a:solidFill>
                <a:latin typeface="Courier New" pitchFamily="49" charset="0"/>
                <a:cs typeface="Courier New" pitchFamily="49" charset="0"/>
              </a:rPr>
              <a:t>($code) )) {</a:t>
            </a:r>
          </a:p>
          <a:p>
            <a:pPr>
              <a:buFont typeface="Wingdings" panose="05000000000000000000" pitchFamily="2" charset="2"/>
              <a:buNone/>
              <a:defRPr/>
            </a:pPr>
            <a:r>
              <a:rPr lang="fr-FR" sz="1200" dirty="0">
                <a:solidFill>
                  <a:srgbClr val="7F0055"/>
                </a:solidFill>
                <a:latin typeface="Courier New" pitchFamily="49" charset="0"/>
                <a:cs typeface="Courier New" pitchFamily="49" charset="0"/>
              </a:rPr>
              <a:t>	</a:t>
            </a:r>
            <a:r>
              <a:rPr lang="fr-FR" sz="1200" dirty="0" err="1">
                <a:solidFill>
                  <a:srgbClr val="7F0055"/>
                </a:solidFill>
                <a:latin typeface="Courier New" pitchFamily="49" charset="0"/>
                <a:cs typeface="Courier New" pitchFamily="49" charset="0"/>
              </a:rPr>
              <a:t>while</a:t>
            </a:r>
            <a:r>
              <a:rPr lang="fr-FR" sz="1200" dirty="0">
                <a:solidFill>
                  <a:srgbClr val="7F0055"/>
                </a:solidFill>
                <a:latin typeface="Courier New" pitchFamily="49" charset="0"/>
                <a:cs typeface="Courier New" pitchFamily="49" charset="0"/>
              </a:rPr>
              <a:t> </a:t>
            </a:r>
            <a:r>
              <a:rPr lang="fr-FR" sz="1200" dirty="0">
                <a:solidFill>
                  <a:srgbClr val="000000"/>
                </a:solidFill>
                <a:latin typeface="Courier New" pitchFamily="49" charset="0"/>
                <a:cs typeface="Courier New" pitchFamily="49" charset="0"/>
              </a:rPr>
              <a:t>( $</a:t>
            </a:r>
            <a:r>
              <a:rPr lang="fr-FR" sz="1200" dirty="0" err="1">
                <a:solidFill>
                  <a:srgbClr val="000000"/>
                </a:solidFill>
                <a:latin typeface="Courier New" pitchFamily="49" charset="0"/>
                <a:cs typeface="Courier New" pitchFamily="49" charset="0"/>
              </a:rPr>
              <a:t>row</a:t>
            </a:r>
            <a:r>
              <a:rPr lang="fr-FR" sz="1200" dirty="0">
                <a:solidFill>
                  <a:srgbClr val="000000"/>
                </a:solidFill>
                <a:latin typeface="Courier New" pitchFamily="49" charset="0"/>
                <a:cs typeface="Courier New" pitchFamily="49" charset="0"/>
              </a:rPr>
              <a:t> = db2_fetch_assoc ( $</a:t>
            </a:r>
            <a:r>
              <a:rPr lang="fr-FR" sz="1200" dirty="0" err="1">
                <a:solidFill>
                  <a:srgbClr val="000000"/>
                </a:solidFill>
                <a:latin typeface="Courier New" pitchFamily="49" charset="0"/>
                <a:cs typeface="Courier New" pitchFamily="49" charset="0"/>
              </a:rPr>
              <a:t>stmt</a:t>
            </a:r>
            <a:r>
              <a:rPr lang="fr-FR" sz="1200" dirty="0">
                <a:solidFill>
                  <a:srgbClr val="000000"/>
                </a:solidFill>
                <a:latin typeface="Courier New" pitchFamily="49" charset="0"/>
                <a:cs typeface="Courier New" pitchFamily="49" charset="0"/>
              </a:rPr>
              <a:t> ) ) {</a:t>
            </a:r>
          </a:p>
          <a:p>
            <a:pPr>
              <a:buFont typeface="Wingdings" panose="05000000000000000000" pitchFamily="2" charset="2"/>
              <a:buNone/>
              <a:defRPr/>
            </a:pPr>
            <a:r>
              <a:rPr lang="fr-FR" sz="1200" dirty="0">
                <a:solidFill>
                  <a:srgbClr val="7F0055"/>
                </a:solidFill>
                <a:latin typeface="Courier New" pitchFamily="49" charset="0"/>
                <a:cs typeface="Courier New" pitchFamily="49" charset="0"/>
              </a:rPr>
              <a:t>	    </a:t>
            </a:r>
            <a:r>
              <a:rPr lang="fr-FR" sz="1200" dirty="0" err="1">
                <a:solidFill>
                  <a:srgbClr val="7F0055"/>
                </a:solidFill>
                <a:latin typeface="Courier New" pitchFamily="49" charset="0"/>
                <a:cs typeface="Courier New" pitchFamily="49" charset="0"/>
              </a:rPr>
              <a:t>print</a:t>
            </a:r>
            <a:r>
              <a:rPr lang="fr-FR" sz="1200" dirty="0">
                <a:solidFill>
                  <a:srgbClr val="7F0055"/>
                </a:solidFill>
                <a:latin typeface="Courier New" pitchFamily="49" charset="0"/>
                <a:cs typeface="Courier New" pitchFamily="49" charset="0"/>
              </a:rPr>
              <a:t> </a:t>
            </a:r>
            <a:r>
              <a:rPr lang="fr-FR" sz="1200" dirty="0">
                <a:solidFill>
                  <a:srgbClr val="0000C0"/>
                </a:solidFill>
                <a:latin typeface="Courier New" pitchFamily="49" charset="0"/>
                <a:cs typeface="Courier New" pitchFamily="49" charset="0"/>
              </a:rPr>
              <a:t>"</a:t>
            </a:r>
            <a:r>
              <a:rPr lang="fr-FR" sz="1200" dirty="0">
                <a:solidFill>
                  <a:srgbClr val="000000"/>
                </a:solidFill>
                <a:latin typeface="Courier New" pitchFamily="49" charset="0"/>
                <a:cs typeface="Courier New" pitchFamily="49" charset="0"/>
              </a:rPr>
              <a:t>{$</a:t>
            </a:r>
            <a:r>
              <a:rPr lang="fr-FR" sz="1200" dirty="0" err="1">
                <a:solidFill>
                  <a:srgbClr val="000000"/>
                </a:solidFill>
                <a:latin typeface="Courier New" pitchFamily="49" charset="0"/>
                <a:cs typeface="Courier New" pitchFamily="49" charset="0"/>
              </a:rPr>
              <a:t>row</a:t>
            </a:r>
            <a:r>
              <a:rPr lang="fr-FR" sz="1200" dirty="0">
                <a:solidFill>
                  <a:srgbClr val="000000"/>
                </a:solidFill>
                <a:latin typeface="Courier New" pitchFamily="49" charset="0"/>
                <a:cs typeface="Courier New" pitchFamily="49" charset="0"/>
              </a:rPr>
              <a:t>[</a:t>
            </a:r>
            <a:r>
              <a:rPr lang="fr-FR" sz="1200" dirty="0">
                <a:solidFill>
                  <a:srgbClr val="0000C0"/>
                </a:solidFill>
                <a:latin typeface="Courier New" pitchFamily="49" charset="0"/>
                <a:cs typeface="Courier New" pitchFamily="49" charset="0"/>
              </a:rPr>
              <a:t>'NOM'</a:t>
            </a:r>
            <a:r>
              <a:rPr lang="fr-FR" sz="1200" dirty="0">
                <a:solidFill>
                  <a:srgbClr val="000000"/>
                </a:solidFill>
                <a:latin typeface="Courier New" pitchFamily="49" charset="0"/>
                <a:cs typeface="Courier New" pitchFamily="49" charset="0"/>
              </a:rPr>
              <a:t>]}</a:t>
            </a:r>
            <a:r>
              <a:rPr lang="fr-FR" sz="1200" dirty="0">
                <a:solidFill>
                  <a:srgbClr val="0000C0"/>
                </a:solidFill>
                <a:latin typeface="Courier New" pitchFamily="49" charset="0"/>
                <a:cs typeface="Courier New" pitchFamily="49" charset="0"/>
              </a:rPr>
              <a:t>, </a:t>
            </a:r>
            <a:r>
              <a:rPr lang="fr-FR" sz="1200" dirty="0">
                <a:solidFill>
                  <a:srgbClr val="000000"/>
                </a:solidFill>
                <a:latin typeface="Courier New" pitchFamily="49" charset="0"/>
                <a:cs typeface="Courier New" pitchFamily="49" charset="0"/>
              </a:rPr>
              <a:t>{$</a:t>
            </a:r>
            <a:r>
              <a:rPr lang="fr-FR" sz="1200" dirty="0" err="1">
                <a:solidFill>
                  <a:srgbClr val="000000"/>
                </a:solidFill>
                <a:latin typeface="Courier New" pitchFamily="49" charset="0"/>
                <a:cs typeface="Courier New" pitchFamily="49" charset="0"/>
              </a:rPr>
              <a:t>row</a:t>
            </a:r>
            <a:r>
              <a:rPr lang="fr-FR" sz="1200" dirty="0">
                <a:solidFill>
                  <a:srgbClr val="000000"/>
                </a:solidFill>
                <a:latin typeface="Courier New" pitchFamily="49" charset="0"/>
                <a:cs typeface="Courier New" pitchFamily="49" charset="0"/>
              </a:rPr>
              <a:t>[</a:t>
            </a:r>
            <a:r>
              <a:rPr lang="fr-FR" sz="1200" dirty="0">
                <a:solidFill>
                  <a:srgbClr val="0000C0"/>
                </a:solidFill>
                <a:latin typeface="Courier New" pitchFamily="49" charset="0"/>
                <a:cs typeface="Courier New" pitchFamily="49" charset="0"/>
              </a:rPr>
              <a:t>'RACE'</a:t>
            </a:r>
            <a:r>
              <a:rPr lang="fr-FR" sz="1200" dirty="0">
                <a:solidFill>
                  <a:srgbClr val="000000"/>
                </a:solidFill>
                <a:latin typeface="Courier New" pitchFamily="49" charset="0"/>
                <a:cs typeface="Courier New" pitchFamily="49" charset="0"/>
              </a:rPr>
              <a:t>]}</a:t>
            </a:r>
            <a:r>
              <a:rPr lang="fr-FR" sz="1200" dirty="0">
                <a:solidFill>
                  <a:srgbClr val="0000C0"/>
                </a:solidFill>
                <a:latin typeface="Courier New" pitchFamily="49" charset="0"/>
                <a:cs typeface="Courier New" pitchFamily="49" charset="0"/>
              </a:rPr>
              <a:t>, </a:t>
            </a:r>
            <a:r>
              <a:rPr lang="fr-FR" sz="1200" dirty="0">
                <a:solidFill>
                  <a:srgbClr val="000000"/>
                </a:solidFill>
                <a:latin typeface="Courier New" pitchFamily="49" charset="0"/>
                <a:cs typeface="Courier New" pitchFamily="49" charset="0"/>
              </a:rPr>
              <a:t>{$</a:t>
            </a:r>
            <a:r>
              <a:rPr lang="fr-FR" sz="1200" dirty="0" err="1">
                <a:solidFill>
                  <a:srgbClr val="000000"/>
                </a:solidFill>
                <a:latin typeface="Courier New" pitchFamily="49" charset="0"/>
                <a:cs typeface="Courier New" pitchFamily="49" charset="0"/>
              </a:rPr>
              <a:t>row</a:t>
            </a:r>
            <a:r>
              <a:rPr lang="fr-FR" sz="1200" dirty="0">
                <a:solidFill>
                  <a:srgbClr val="000000"/>
                </a:solidFill>
                <a:latin typeface="Courier New" pitchFamily="49" charset="0"/>
                <a:cs typeface="Courier New" pitchFamily="49" charset="0"/>
              </a:rPr>
              <a:t>[</a:t>
            </a:r>
            <a:r>
              <a:rPr lang="fr-FR" sz="1200" dirty="0">
                <a:solidFill>
                  <a:srgbClr val="0000C0"/>
                </a:solidFill>
                <a:latin typeface="Courier New" pitchFamily="49" charset="0"/>
                <a:cs typeface="Courier New" pitchFamily="49" charset="0"/>
              </a:rPr>
              <a:t>'POIDS'</a:t>
            </a:r>
            <a:r>
              <a:rPr lang="fr-FR" sz="1200" dirty="0">
                <a:solidFill>
                  <a:srgbClr val="000000"/>
                </a:solidFill>
                <a:latin typeface="Courier New" pitchFamily="49" charset="0"/>
                <a:cs typeface="Courier New" pitchFamily="49" charset="0"/>
              </a:rPr>
              <a:t>]}</a:t>
            </a:r>
            <a:r>
              <a:rPr lang="fr-FR" sz="1200" dirty="0">
                <a:solidFill>
                  <a:srgbClr val="0000C0"/>
                </a:solidFill>
                <a:latin typeface="Courier New" pitchFamily="49" charset="0"/>
                <a:cs typeface="Courier New" pitchFamily="49" charset="0"/>
              </a:rPr>
              <a:t>&lt;</a:t>
            </a:r>
            <a:r>
              <a:rPr lang="fr-FR" sz="1200" dirty="0" err="1">
                <a:solidFill>
                  <a:srgbClr val="0000C0"/>
                </a:solidFill>
                <a:latin typeface="Courier New" pitchFamily="49" charset="0"/>
                <a:cs typeface="Courier New" pitchFamily="49" charset="0"/>
              </a:rPr>
              <a:t>br</a:t>
            </a:r>
            <a:r>
              <a:rPr lang="fr-FR" sz="1200" dirty="0">
                <a:solidFill>
                  <a:srgbClr val="0000C0"/>
                </a:solidFill>
                <a:latin typeface="Courier New" pitchFamily="49" charset="0"/>
                <a:cs typeface="Courier New" pitchFamily="49" charset="0"/>
              </a:rPr>
              <a:t> /&gt;" </a:t>
            </a:r>
            <a:r>
              <a:rPr lang="fr-FR" sz="1200" dirty="0">
                <a:latin typeface="Courier New" pitchFamily="49" charset="0"/>
                <a:cs typeface="Courier New" pitchFamily="49" charset="0"/>
              </a:rPr>
              <a:t>. PHP_EOL</a:t>
            </a:r>
            <a:r>
              <a:rPr lang="fr-FR" sz="1200" dirty="0">
                <a:solidFill>
                  <a:srgbClr val="000000"/>
                </a:solidFill>
                <a:latin typeface="Courier New" pitchFamily="49" charset="0"/>
                <a:cs typeface="Courier New" pitchFamily="49" charset="0"/>
              </a:rPr>
              <a:t>;</a:t>
            </a: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	}</a:t>
            </a: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 </a:t>
            </a:r>
            <a:r>
              <a:rPr lang="fr-FR" sz="1200" dirty="0" err="1">
                <a:solidFill>
                  <a:srgbClr val="7F0055"/>
                </a:solidFill>
                <a:latin typeface="Courier New" pitchFamily="49" charset="0"/>
                <a:cs typeface="Courier New" pitchFamily="49" charset="0"/>
              </a:rPr>
              <a:t>else</a:t>
            </a:r>
            <a:r>
              <a:rPr lang="fr-FR" sz="1200" dirty="0">
                <a:solidFill>
                  <a:srgbClr val="7F0055"/>
                </a:solidFill>
                <a:latin typeface="Courier New" pitchFamily="49" charset="0"/>
                <a:cs typeface="Courier New" pitchFamily="49" charset="0"/>
              </a:rPr>
              <a:t> </a:t>
            </a:r>
            <a:r>
              <a:rPr lang="fr-FR" sz="1200" dirty="0">
                <a:solidFill>
                  <a:srgbClr val="000000"/>
                </a:solidFill>
                <a:latin typeface="Courier New" pitchFamily="49" charset="0"/>
                <a:cs typeface="Courier New" pitchFamily="49" charset="0"/>
              </a:rPr>
              <a:t>{</a:t>
            </a:r>
          </a:p>
          <a:p>
            <a:pPr>
              <a:buFont typeface="Wingdings" panose="05000000000000000000" pitchFamily="2" charset="2"/>
              <a:buNone/>
              <a:defRPr/>
            </a:pPr>
            <a:r>
              <a:rPr lang="de-DE" sz="1200" dirty="0">
                <a:solidFill>
                  <a:srgbClr val="7F0055"/>
                </a:solidFill>
                <a:latin typeface="Courier New" pitchFamily="49" charset="0"/>
                <a:cs typeface="Courier New" pitchFamily="49" charset="0"/>
              </a:rPr>
              <a:t>	echo </a:t>
            </a:r>
            <a:r>
              <a:rPr lang="de-DE" sz="1200" dirty="0">
                <a:solidFill>
                  <a:srgbClr val="000000"/>
                </a:solidFill>
                <a:latin typeface="Courier New" pitchFamily="49" charset="0"/>
                <a:cs typeface="Courier New" pitchFamily="49" charset="0"/>
              </a:rPr>
              <a:t>db2_stmt_error ($</a:t>
            </a:r>
            <a:r>
              <a:rPr lang="de-DE" sz="1200" dirty="0" err="1">
                <a:solidFill>
                  <a:srgbClr val="000000"/>
                </a:solidFill>
                <a:latin typeface="Courier New" pitchFamily="49" charset="0"/>
                <a:cs typeface="Courier New" pitchFamily="49" charset="0"/>
              </a:rPr>
              <a:t>stmt</a:t>
            </a:r>
            <a:r>
              <a:rPr lang="de-DE" sz="1200" dirty="0">
                <a:solidFill>
                  <a:srgbClr val="000000"/>
                </a:solidFill>
                <a:latin typeface="Courier New" pitchFamily="49" charset="0"/>
                <a:cs typeface="Courier New" pitchFamily="49" charset="0"/>
              </a:rPr>
              <a:t>), </a:t>
            </a:r>
            <a:r>
              <a:rPr lang="de-DE" sz="1200" dirty="0">
                <a:solidFill>
                  <a:srgbClr val="0000C0"/>
                </a:solidFill>
                <a:latin typeface="Courier New" pitchFamily="49" charset="0"/>
                <a:cs typeface="Courier New" pitchFamily="49" charset="0"/>
              </a:rPr>
              <a:t>'  '</a:t>
            </a:r>
            <a:r>
              <a:rPr lang="de-DE" sz="1200" dirty="0">
                <a:solidFill>
                  <a:srgbClr val="000000"/>
                </a:solidFill>
                <a:latin typeface="Courier New" pitchFamily="49" charset="0"/>
                <a:cs typeface="Courier New" pitchFamily="49" charset="0"/>
              </a:rPr>
              <a:t>, db2_stmt_errormsg ($</a:t>
            </a:r>
            <a:r>
              <a:rPr lang="de-DE" sz="1200" dirty="0" err="1">
                <a:solidFill>
                  <a:srgbClr val="000000"/>
                </a:solidFill>
                <a:latin typeface="Courier New" pitchFamily="49" charset="0"/>
                <a:cs typeface="Courier New" pitchFamily="49" charset="0"/>
              </a:rPr>
              <a:t>stmt</a:t>
            </a:r>
            <a:r>
              <a:rPr lang="de-DE" sz="1200" dirty="0">
                <a:solidFill>
                  <a:srgbClr val="000000"/>
                </a:solidFill>
                <a:latin typeface="Courier New" pitchFamily="49" charset="0"/>
                <a:cs typeface="Courier New" pitchFamily="49" charset="0"/>
              </a:rPr>
              <a:t>);</a:t>
            </a: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a:t>
            </a:r>
          </a:p>
          <a:p>
            <a:pPr>
              <a:buFont typeface="Wingdings" panose="05000000000000000000" pitchFamily="2" charset="2"/>
              <a:buNone/>
              <a:defRPr/>
            </a:pPr>
            <a:endParaRPr lang="fr-FR" sz="1200" dirty="0">
              <a:latin typeface="Courier New" pitchFamily="49" charset="0"/>
              <a:cs typeface="Courier New" pitchFamily="49" charset="0"/>
            </a:endParaRPr>
          </a:p>
        </p:txBody>
      </p:sp>
      <p:sp>
        <p:nvSpPr>
          <p:cNvPr id="49156" name="Espace réservé du numéro de diapositive 3">
            <a:extLst>
              <a:ext uri="{FF2B5EF4-FFF2-40B4-BE49-F238E27FC236}">
                <a16:creationId xmlns:a16="http://schemas.microsoft.com/office/drawing/2014/main" id="{298F9E66-934B-4CAC-830C-95F556872AA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85791A0D-9BE6-47F5-B67C-B7FFFCA8048A}" type="slidenum">
              <a:rPr lang="en-US" altLang="fr-FR" sz="1000">
                <a:solidFill>
                  <a:schemeClr val="bg1"/>
                </a:solidFill>
              </a:rPr>
              <a:pPr>
                <a:buClrTx/>
                <a:buFontTx/>
                <a:buNone/>
              </a:pPr>
              <a:t>43</a:t>
            </a:fld>
            <a:endParaRPr lang="en-US" altLang="fr-FR" sz="1000">
              <a:solidFill>
                <a:schemeClr val="bg1"/>
              </a:solidFill>
            </a:endParaRPr>
          </a:p>
        </p:txBody>
      </p:sp>
      <p:sp>
        <p:nvSpPr>
          <p:cNvPr id="49157" name="Ellipse 4">
            <a:extLst>
              <a:ext uri="{FF2B5EF4-FFF2-40B4-BE49-F238E27FC236}">
                <a16:creationId xmlns:a16="http://schemas.microsoft.com/office/drawing/2014/main" id="{18253C29-84AE-4753-902D-7887CBC18052}"/>
              </a:ext>
            </a:extLst>
          </p:cNvPr>
          <p:cNvSpPr>
            <a:spLocks noChangeArrowheads="1"/>
          </p:cNvSpPr>
          <p:nvPr/>
        </p:nvSpPr>
        <p:spPr bwMode="auto">
          <a:xfrm>
            <a:off x="2590800" y="4495800"/>
            <a:ext cx="1219200" cy="381000"/>
          </a:xfrm>
          <a:prstGeom prst="ellipse">
            <a:avLst/>
          </a:prstGeom>
          <a:noFill/>
          <a:ln w="158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fr-FR" altLang="fr-FR" sz="1800"/>
          </a:p>
        </p:txBody>
      </p:sp>
      <p:sp>
        <p:nvSpPr>
          <p:cNvPr id="49158" name="ZoneTexte 5">
            <a:extLst>
              <a:ext uri="{FF2B5EF4-FFF2-40B4-BE49-F238E27FC236}">
                <a16:creationId xmlns:a16="http://schemas.microsoft.com/office/drawing/2014/main" id="{4690F131-BAC3-4645-B962-4ADAB0AF698D}"/>
              </a:ext>
            </a:extLst>
          </p:cNvPr>
          <p:cNvSpPr txBox="1">
            <a:spLocks noChangeArrowheads="1"/>
          </p:cNvSpPr>
          <p:nvPr/>
        </p:nvSpPr>
        <p:spPr bwMode="auto">
          <a:xfrm>
            <a:off x="1524000" y="6172200"/>
            <a:ext cx="8229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fr-FR" altLang="fr-FR" sz="1600">
                <a:solidFill>
                  <a:srgbClr val="FF0000"/>
                </a:solidFill>
              </a:rPr>
              <a:t>Les explications sont données sur la diapo suivante.</a:t>
            </a:r>
          </a:p>
        </p:txBody>
      </p:sp>
      <p:sp>
        <p:nvSpPr>
          <p:cNvPr id="49159" name="Ellipse 6">
            <a:extLst>
              <a:ext uri="{FF2B5EF4-FFF2-40B4-BE49-F238E27FC236}">
                <a16:creationId xmlns:a16="http://schemas.microsoft.com/office/drawing/2014/main" id="{5EABC49C-AFBC-4930-8EBF-062BEBB7558C}"/>
              </a:ext>
            </a:extLst>
          </p:cNvPr>
          <p:cNvSpPr>
            <a:spLocks noChangeArrowheads="1"/>
          </p:cNvSpPr>
          <p:nvPr/>
        </p:nvSpPr>
        <p:spPr bwMode="auto">
          <a:xfrm>
            <a:off x="6248400" y="3962400"/>
            <a:ext cx="419100" cy="381000"/>
          </a:xfrm>
          <a:prstGeom prst="ellipse">
            <a:avLst/>
          </a:prstGeom>
          <a:noFill/>
          <a:ln w="158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fr-FR" altLang="fr-FR" sz="1800"/>
          </a:p>
        </p:txBody>
      </p:sp>
      <p:cxnSp>
        <p:nvCxnSpPr>
          <p:cNvPr id="49160" name="Connecteur droit 8">
            <a:extLst>
              <a:ext uri="{FF2B5EF4-FFF2-40B4-BE49-F238E27FC236}">
                <a16:creationId xmlns:a16="http://schemas.microsoft.com/office/drawing/2014/main" id="{6E6F0839-9A57-40CE-9278-2A69AF7A97ED}"/>
              </a:ext>
            </a:extLst>
          </p:cNvPr>
          <p:cNvCxnSpPr>
            <a:cxnSpLocks noChangeShapeType="1"/>
            <a:stCxn id="49159" idx="2"/>
            <a:endCxn id="49157" idx="6"/>
          </p:cNvCxnSpPr>
          <p:nvPr/>
        </p:nvCxnSpPr>
        <p:spPr bwMode="auto">
          <a:xfrm flipH="1">
            <a:off x="3810000" y="4152900"/>
            <a:ext cx="2438400" cy="533400"/>
          </a:xfrm>
          <a:prstGeom prst="line">
            <a:avLst/>
          </a:prstGeom>
          <a:noFill/>
          <a:ln w="12700" algn="ctr">
            <a:solidFill>
              <a:srgbClr val="FF0000"/>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re 1">
            <a:extLst>
              <a:ext uri="{FF2B5EF4-FFF2-40B4-BE49-F238E27FC236}">
                <a16:creationId xmlns:a16="http://schemas.microsoft.com/office/drawing/2014/main" id="{3FE7EA7D-8F94-4579-A33D-049F89C43A65}"/>
              </a:ext>
            </a:extLst>
          </p:cNvPr>
          <p:cNvSpPr>
            <a:spLocks noGrp="1" noChangeArrowheads="1"/>
          </p:cNvSpPr>
          <p:nvPr>
            <p:ph type="title"/>
          </p:nvPr>
        </p:nvSpPr>
        <p:spPr/>
        <p:txBody>
          <a:bodyPr/>
          <a:lstStyle/>
          <a:p>
            <a:r>
              <a:rPr lang="fr-FR" altLang="fr-FR"/>
              <a:t>Requêtes SQL paramétrées</a:t>
            </a:r>
          </a:p>
        </p:txBody>
      </p:sp>
      <p:sp>
        <p:nvSpPr>
          <p:cNvPr id="50179" name="Espace réservé du contenu 2">
            <a:extLst>
              <a:ext uri="{FF2B5EF4-FFF2-40B4-BE49-F238E27FC236}">
                <a16:creationId xmlns:a16="http://schemas.microsoft.com/office/drawing/2014/main" id="{98FDA6AD-D525-44B3-BC16-0D7A4BF2D00B}"/>
              </a:ext>
            </a:extLst>
          </p:cNvPr>
          <p:cNvSpPr>
            <a:spLocks noGrp="1" noChangeArrowheads="1"/>
          </p:cNvSpPr>
          <p:nvPr>
            <p:ph idx="1"/>
          </p:nvPr>
        </p:nvSpPr>
        <p:spPr>
          <a:xfrm>
            <a:off x="228600" y="1219200"/>
            <a:ext cx="8686800" cy="5257800"/>
          </a:xfrm>
        </p:spPr>
        <p:txBody>
          <a:bodyPr/>
          <a:lstStyle/>
          <a:p>
            <a:r>
              <a:rPr lang="fr-FR" altLang="fr-FR" sz="1600"/>
              <a:t>Dans le code de la diapositive précédente, nous avons fait l’effort d’appliquer quelques règles de filtrage simples sur le contenu de la variable $_REQUEST. Ce n’est pas suffisant pour protéger contre tous les types d’attaques, mais c’est mieux que de ne rien faire.</a:t>
            </a:r>
          </a:p>
          <a:p>
            <a:r>
              <a:rPr lang="fr-FR" altLang="fr-FR" sz="1600"/>
              <a:t>La valeur récupérée dans $_REQUEST n’est pas concaténée avec la requête SQL. Elle est stockée dans une variable, après avoir vérifié qu’elle était bien dans un format compatible avec celui de la colonne CODE (en l’occurrence il s’agit d’un type « string »). On limite aussi la taille de la variable PHP à la longueur maximale de la colonne CODE car certaines versions de DB2 ne tolèrent pas les dépassements de capacité.</a:t>
            </a:r>
          </a:p>
          <a:p>
            <a:r>
              <a:rPr lang="fr-FR" altLang="fr-FR" sz="1600"/>
              <a:t>La variable $code est transmise à SQL via la fonction db2_execute(), c’est donc DB2 qui se chargera de la combiner avec la requête en appliquant ses puissantes fonctions de parsing et de contrôle de validité. L’attaque par injection SQL est dès lors impossible.</a:t>
            </a:r>
          </a:p>
          <a:p>
            <a:r>
              <a:rPr lang="fr-FR" altLang="fr-FR" sz="1600"/>
              <a:t>A noter : en ce qui me concerne, je travaille rarement avec la variable globale $_REQUEST, je préfère travailler avec $_POST et $_GET, car je considère que je dois maîtriser en permanence la manière dont les paramètres sont transmis à mon script PHP. Mais on touche là à des notions d’architecture applicative, qui dépassent le cadre de notre sujet du jour, aussi ai-je utilisé $_REQUEST pour simplifier l’exemple.</a:t>
            </a:r>
          </a:p>
          <a:p>
            <a:r>
              <a:rPr lang="fr-FR" altLang="fr-FR" sz="1600"/>
              <a:t>L’imagination des pirates informatiques est sans limites, l’attaque par injection SQL n’est qu’un des nombreux types d’attaque possibles, mais c’est l’une des techniques les plus faciles à contrer, si l’on applique la technique qui a été présentée ici.</a:t>
            </a:r>
          </a:p>
        </p:txBody>
      </p:sp>
      <p:sp>
        <p:nvSpPr>
          <p:cNvPr id="50180" name="Espace réservé du numéro de diapositive 3">
            <a:extLst>
              <a:ext uri="{FF2B5EF4-FFF2-40B4-BE49-F238E27FC236}">
                <a16:creationId xmlns:a16="http://schemas.microsoft.com/office/drawing/2014/main" id="{46E6ACD6-BCF8-4237-B337-04253D623A1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F1646ABB-0059-44CF-8CFD-9041396B345C}" type="slidenum">
              <a:rPr lang="en-US" altLang="fr-FR" sz="1000">
                <a:solidFill>
                  <a:schemeClr val="bg1"/>
                </a:solidFill>
              </a:rPr>
              <a:pPr>
                <a:buClrTx/>
                <a:buFontTx/>
                <a:buNone/>
              </a:pPr>
              <a:t>44</a:t>
            </a:fld>
            <a:endParaRPr lang="en-US" altLang="fr-FR" sz="1000">
              <a:solidFill>
                <a:schemeClr val="bg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re 4">
            <a:extLst>
              <a:ext uri="{FF2B5EF4-FFF2-40B4-BE49-F238E27FC236}">
                <a16:creationId xmlns:a16="http://schemas.microsoft.com/office/drawing/2014/main" id="{FA285088-C604-42EF-9092-A24EE2EA8794}"/>
              </a:ext>
            </a:extLst>
          </p:cNvPr>
          <p:cNvSpPr>
            <a:spLocks noGrp="1" noChangeArrowheads="1"/>
          </p:cNvSpPr>
          <p:nvPr>
            <p:ph type="title"/>
          </p:nvPr>
        </p:nvSpPr>
        <p:spPr/>
        <p:txBody>
          <a:bodyPr/>
          <a:lstStyle/>
          <a:p>
            <a:r>
              <a:rPr lang="fr-FR" altLang="fr-FR"/>
              <a:t>Requêtes SQL paramétrées</a:t>
            </a:r>
          </a:p>
        </p:txBody>
      </p:sp>
      <p:sp>
        <p:nvSpPr>
          <p:cNvPr id="33795" name="Espace réservé du contenu 5">
            <a:extLst>
              <a:ext uri="{FF2B5EF4-FFF2-40B4-BE49-F238E27FC236}">
                <a16:creationId xmlns:a16="http://schemas.microsoft.com/office/drawing/2014/main" id="{C109A2D3-29FC-458C-8B4B-27D07BB6A2AF}"/>
              </a:ext>
            </a:extLst>
          </p:cNvPr>
          <p:cNvSpPr>
            <a:spLocks noGrp="1"/>
          </p:cNvSpPr>
          <p:nvPr>
            <p:ph idx="1"/>
          </p:nvPr>
        </p:nvSpPr>
        <p:spPr>
          <a:xfrm>
            <a:off x="228600" y="1219200"/>
            <a:ext cx="8686800" cy="4800600"/>
          </a:xfrm>
          <a:ln>
            <a:miter lim="800000"/>
            <a:headEnd/>
            <a:tailEnd/>
          </a:ln>
        </p:spPr>
        <p:txBody>
          <a:bodyPr/>
          <a:lstStyle/>
          <a:p>
            <a:pPr>
              <a:defRPr/>
            </a:pPr>
            <a:r>
              <a:rPr lang="fr-FR" sz="1600" dirty="0"/>
              <a:t>Les requêtes paramétrées fonctionnent sur le même principe avec PDO, et elles s’appliquent très bien à tous les types de requêtes. Exemple ci-dessous avec la recopie des postes d’un tableau $liste dans une table DB2, via une requête de type INSERT exécutée avec PDO :</a:t>
            </a:r>
          </a:p>
          <a:p>
            <a:pPr>
              <a:buFont typeface="Wingdings" panose="05000000000000000000" pitchFamily="2" charset="2"/>
              <a:buNone/>
              <a:defRPr/>
            </a:pPr>
            <a:r>
              <a:rPr lang="fr-FR" sz="1100" dirty="0">
                <a:solidFill>
                  <a:srgbClr val="000000"/>
                </a:solidFill>
                <a:latin typeface="Courier New" pitchFamily="49" charset="0"/>
                <a:cs typeface="Courier New" pitchFamily="49" charset="0"/>
              </a:rPr>
              <a:t>$</a:t>
            </a:r>
            <a:r>
              <a:rPr lang="fr-FR" sz="1100" dirty="0" err="1">
                <a:solidFill>
                  <a:srgbClr val="000000"/>
                </a:solidFill>
                <a:latin typeface="Courier New" pitchFamily="49" charset="0"/>
                <a:cs typeface="Courier New" pitchFamily="49" charset="0"/>
              </a:rPr>
              <a:t>nom_table</a:t>
            </a:r>
            <a:r>
              <a:rPr lang="fr-FR" sz="1100" dirty="0">
                <a:solidFill>
                  <a:srgbClr val="000000"/>
                </a:solidFill>
                <a:latin typeface="Courier New" pitchFamily="49" charset="0"/>
                <a:cs typeface="Courier New" pitchFamily="49" charset="0"/>
              </a:rPr>
              <a:t> = </a:t>
            </a:r>
            <a:r>
              <a:rPr lang="fr-FR" sz="1100" dirty="0">
                <a:solidFill>
                  <a:srgbClr val="0000C0"/>
                </a:solidFill>
                <a:latin typeface="Courier New" pitchFamily="49" charset="0"/>
                <a:cs typeface="Courier New" pitchFamily="49" charset="0"/>
              </a:rPr>
              <a:t>"</a:t>
            </a:r>
            <a:r>
              <a:rPr lang="fr-FR" sz="1100" dirty="0" err="1">
                <a:solidFill>
                  <a:srgbClr val="0000C0"/>
                </a:solidFill>
                <a:latin typeface="Courier New" pitchFamily="49" charset="0"/>
                <a:cs typeface="Courier New" pitchFamily="49" charset="0"/>
              </a:rPr>
              <a:t>mabib.matable</a:t>
            </a:r>
            <a:r>
              <a:rPr lang="fr-FR" sz="1100" dirty="0">
                <a:solidFill>
                  <a:srgbClr val="0000C0"/>
                </a:solidFill>
                <a:latin typeface="Courier New" pitchFamily="49" charset="0"/>
                <a:cs typeface="Courier New" pitchFamily="49" charset="0"/>
              </a:rPr>
              <a:t>" </a:t>
            </a:r>
            <a:r>
              <a:rPr lang="fr-FR" sz="1100" dirty="0">
                <a:solidFill>
                  <a:srgbClr val="000000"/>
                </a:solidFill>
                <a:latin typeface="Courier New" pitchFamily="49" charset="0"/>
                <a:cs typeface="Courier New" pitchFamily="49" charset="0"/>
              </a:rPr>
              <a:t>;</a:t>
            </a:r>
          </a:p>
          <a:p>
            <a:pPr>
              <a:buFont typeface="Wingdings" panose="05000000000000000000" pitchFamily="2" charset="2"/>
              <a:buNone/>
              <a:defRPr/>
            </a:pPr>
            <a:r>
              <a:rPr lang="fr-FR" sz="1100" dirty="0">
                <a:solidFill>
                  <a:srgbClr val="000000"/>
                </a:solidFill>
                <a:latin typeface="Courier New" pitchFamily="49" charset="0"/>
                <a:cs typeface="Courier New" pitchFamily="49" charset="0"/>
              </a:rPr>
              <a:t>$</a:t>
            </a:r>
            <a:r>
              <a:rPr lang="fr-FR" sz="1100" dirty="0" err="1">
                <a:solidFill>
                  <a:srgbClr val="000000"/>
                </a:solidFill>
                <a:latin typeface="Courier New" pitchFamily="49" charset="0"/>
                <a:cs typeface="Courier New" pitchFamily="49" charset="0"/>
              </a:rPr>
              <a:t>nb_lignes_creees</a:t>
            </a:r>
            <a:r>
              <a:rPr lang="fr-FR" sz="1100" dirty="0">
                <a:solidFill>
                  <a:srgbClr val="000000"/>
                </a:solidFill>
                <a:latin typeface="Courier New" pitchFamily="49" charset="0"/>
                <a:cs typeface="Courier New" pitchFamily="49" charset="0"/>
              </a:rPr>
              <a:t> = 0 ;</a:t>
            </a:r>
          </a:p>
          <a:p>
            <a:pPr>
              <a:buFont typeface="Wingdings" panose="05000000000000000000" pitchFamily="2" charset="2"/>
              <a:buNone/>
              <a:defRPr/>
            </a:pPr>
            <a:r>
              <a:rPr lang="fr-FR" sz="1100" b="1" dirty="0" err="1">
                <a:solidFill>
                  <a:srgbClr val="7F0055"/>
                </a:solidFill>
                <a:latin typeface="Courier New" pitchFamily="49" charset="0"/>
                <a:cs typeface="Courier New" pitchFamily="49" charset="0"/>
              </a:rPr>
              <a:t>try</a:t>
            </a:r>
            <a:r>
              <a:rPr lang="fr-FR" sz="1100" b="1" dirty="0">
                <a:solidFill>
                  <a:srgbClr val="7F0055"/>
                </a:solidFill>
                <a:latin typeface="Courier New" pitchFamily="49" charset="0"/>
                <a:cs typeface="Courier New" pitchFamily="49" charset="0"/>
              </a:rPr>
              <a:t> </a:t>
            </a:r>
            <a:r>
              <a:rPr lang="fr-FR" sz="1100" b="1" dirty="0">
                <a:solidFill>
                  <a:srgbClr val="000000"/>
                </a:solidFill>
                <a:latin typeface="Courier New" pitchFamily="49" charset="0"/>
                <a:cs typeface="Courier New" pitchFamily="49" charset="0"/>
              </a:rPr>
              <a:t>{</a:t>
            </a:r>
          </a:p>
          <a:p>
            <a:pPr>
              <a:buFont typeface="Wingdings" panose="05000000000000000000" pitchFamily="2" charset="2"/>
              <a:buNone/>
              <a:defRPr/>
            </a:pPr>
            <a:r>
              <a:rPr lang="fr-FR" sz="1100" dirty="0">
                <a:solidFill>
                  <a:srgbClr val="000000"/>
                </a:solidFill>
                <a:latin typeface="Courier New" pitchFamily="49" charset="0"/>
                <a:cs typeface="Courier New" pitchFamily="49" charset="0"/>
              </a:rPr>
              <a:t>	$</a:t>
            </a:r>
            <a:r>
              <a:rPr lang="fr-FR" sz="1100" dirty="0" err="1">
                <a:solidFill>
                  <a:srgbClr val="000000"/>
                </a:solidFill>
                <a:latin typeface="Courier New" pitchFamily="49" charset="0"/>
                <a:cs typeface="Courier New" pitchFamily="49" charset="0"/>
              </a:rPr>
              <a:t>query</a:t>
            </a:r>
            <a:r>
              <a:rPr lang="fr-FR" sz="1100" dirty="0">
                <a:solidFill>
                  <a:srgbClr val="000000"/>
                </a:solidFill>
                <a:latin typeface="Courier New" pitchFamily="49" charset="0"/>
                <a:cs typeface="Courier New" pitchFamily="49" charset="0"/>
              </a:rPr>
              <a:t> = </a:t>
            </a:r>
            <a:r>
              <a:rPr lang="fr-FR" sz="1100" dirty="0">
                <a:solidFill>
                  <a:srgbClr val="0000C0"/>
                </a:solidFill>
                <a:latin typeface="Courier New" pitchFamily="49" charset="0"/>
                <a:cs typeface="Courier New" pitchFamily="49" charset="0"/>
              </a:rPr>
              <a:t>"insert </a:t>
            </a:r>
            <a:r>
              <a:rPr lang="fr-FR" sz="1100" dirty="0" err="1">
                <a:solidFill>
                  <a:srgbClr val="0000C0"/>
                </a:solidFill>
                <a:latin typeface="Courier New" pitchFamily="49" charset="0"/>
                <a:cs typeface="Courier New" pitchFamily="49" charset="0"/>
              </a:rPr>
              <a:t>into</a:t>
            </a:r>
            <a:r>
              <a:rPr lang="fr-FR" sz="1100" dirty="0">
                <a:solidFill>
                  <a:srgbClr val="0000C0"/>
                </a:solidFill>
                <a:latin typeface="Courier New" pitchFamily="49" charset="0"/>
                <a:cs typeface="Courier New" pitchFamily="49" charset="0"/>
              </a:rPr>
              <a:t> </a:t>
            </a:r>
            <a:r>
              <a:rPr lang="fr-FR" sz="1100" dirty="0">
                <a:solidFill>
                  <a:srgbClr val="000000"/>
                </a:solidFill>
                <a:latin typeface="Courier New" pitchFamily="49" charset="0"/>
                <a:cs typeface="Courier New" pitchFamily="49" charset="0"/>
              </a:rPr>
              <a:t>{$</a:t>
            </a:r>
            <a:r>
              <a:rPr lang="fr-FR" sz="1100" dirty="0" err="1">
                <a:solidFill>
                  <a:srgbClr val="000000"/>
                </a:solidFill>
                <a:latin typeface="Courier New" pitchFamily="49" charset="0"/>
                <a:cs typeface="Courier New" pitchFamily="49" charset="0"/>
              </a:rPr>
              <a:t>nom_table</a:t>
            </a:r>
            <a:r>
              <a:rPr lang="fr-FR" sz="1100" dirty="0">
                <a:solidFill>
                  <a:srgbClr val="000000"/>
                </a:solidFill>
                <a:latin typeface="Courier New" pitchFamily="49" charset="0"/>
                <a:cs typeface="Courier New" pitchFamily="49" charset="0"/>
              </a:rPr>
              <a:t>}</a:t>
            </a:r>
            <a:r>
              <a:rPr lang="fr-FR" sz="1100" dirty="0">
                <a:solidFill>
                  <a:srgbClr val="0000C0"/>
                </a:solidFill>
                <a:latin typeface="Courier New" pitchFamily="49" charset="0"/>
                <a:cs typeface="Courier New" pitchFamily="49" charset="0"/>
              </a:rPr>
              <a:t> (code, libelle) values </a:t>
            </a:r>
            <a:r>
              <a:rPr lang="fr-FR" sz="1100" b="1" dirty="0">
                <a:solidFill>
                  <a:srgbClr val="0000C0"/>
                </a:solidFill>
                <a:latin typeface="Courier New" pitchFamily="49" charset="0"/>
                <a:cs typeface="Courier New" pitchFamily="49" charset="0"/>
              </a:rPr>
              <a:t>(?, ?) </a:t>
            </a:r>
            <a:r>
              <a:rPr lang="fr-FR" sz="1100" dirty="0">
                <a:solidFill>
                  <a:srgbClr val="0000C0"/>
                </a:solidFill>
                <a:latin typeface="Courier New" pitchFamily="49" charset="0"/>
                <a:cs typeface="Courier New" pitchFamily="49" charset="0"/>
              </a:rPr>
              <a:t>"</a:t>
            </a:r>
            <a:r>
              <a:rPr lang="fr-FR" sz="1100" dirty="0">
                <a:solidFill>
                  <a:srgbClr val="000000"/>
                </a:solidFill>
                <a:latin typeface="Courier New" pitchFamily="49" charset="0"/>
                <a:cs typeface="Courier New" pitchFamily="49" charset="0"/>
              </a:rPr>
              <a:t> ;</a:t>
            </a:r>
          </a:p>
          <a:p>
            <a:pPr>
              <a:buFont typeface="Wingdings" panose="05000000000000000000" pitchFamily="2" charset="2"/>
              <a:buNone/>
              <a:defRPr/>
            </a:pPr>
            <a:r>
              <a:rPr lang="fr-FR" sz="1100" dirty="0">
                <a:solidFill>
                  <a:srgbClr val="000000"/>
                </a:solidFill>
                <a:latin typeface="Courier New" pitchFamily="49" charset="0"/>
                <a:cs typeface="Courier New" pitchFamily="49" charset="0"/>
              </a:rPr>
              <a:t>   $st = $</a:t>
            </a:r>
            <a:r>
              <a:rPr lang="fr-FR" sz="1100" dirty="0" err="1">
                <a:solidFill>
                  <a:srgbClr val="000000"/>
                </a:solidFill>
                <a:latin typeface="Courier New" pitchFamily="49" charset="0"/>
                <a:cs typeface="Courier New" pitchFamily="49" charset="0"/>
              </a:rPr>
              <a:t>db</a:t>
            </a:r>
            <a:r>
              <a:rPr lang="fr-FR" sz="1100" dirty="0">
                <a:solidFill>
                  <a:srgbClr val="000000"/>
                </a:solidFill>
                <a:latin typeface="Courier New" pitchFamily="49" charset="0"/>
                <a:cs typeface="Courier New" pitchFamily="49" charset="0"/>
              </a:rPr>
              <a:t>-&gt;</a:t>
            </a:r>
            <a:r>
              <a:rPr lang="fr-FR" sz="1100" b="1" dirty="0" err="1">
                <a:solidFill>
                  <a:srgbClr val="000000"/>
                </a:solidFill>
                <a:latin typeface="Courier New" pitchFamily="49" charset="0"/>
                <a:cs typeface="Courier New" pitchFamily="49" charset="0"/>
              </a:rPr>
              <a:t>prepare</a:t>
            </a:r>
            <a:r>
              <a:rPr lang="fr-FR" sz="1100" dirty="0">
                <a:solidFill>
                  <a:srgbClr val="000000"/>
                </a:solidFill>
                <a:latin typeface="Courier New" pitchFamily="49" charset="0"/>
                <a:cs typeface="Courier New" pitchFamily="49" charset="0"/>
              </a:rPr>
              <a:t>($</a:t>
            </a:r>
            <a:r>
              <a:rPr lang="fr-FR" sz="1100" dirty="0" err="1">
                <a:solidFill>
                  <a:srgbClr val="000000"/>
                </a:solidFill>
                <a:latin typeface="Courier New" pitchFamily="49" charset="0"/>
                <a:cs typeface="Courier New" pitchFamily="49" charset="0"/>
              </a:rPr>
              <a:t>query</a:t>
            </a:r>
            <a:r>
              <a:rPr lang="fr-FR" sz="1100" dirty="0">
                <a:solidFill>
                  <a:srgbClr val="000000"/>
                </a:solidFill>
                <a:latin typeface="Courier New" pitchFamily="49" charset="0"/>
                <a:cs typeface="Courier New" pitchFamily="49" charset="0"/>
              </a:rPr>
              <a:t>);  </a:t>
            </a:r>
            <a:r>
              <a:rPr lang="fr-FR" sz="1100" dirty="0">
                <a:solidFill>
                  <a:schemeClr val="bg1">
                    <a:lumMod val="50000"/>
                  </a:schemeClr>
                </a:solidFill>
                <a:latin typeface="+mj-lt"/>
                <a:cs typeface="Courier New" pitchFamily="49" charset="0"/>
              </a:rPr>
              <a:t>// préparation de la requête SQL avant la boucle</a:t>
            </a:r>
          </a:p>
          <a:p>
            <a:pPr>
              <a:buFont typeface="Wingdings" panose="05000000000000000000" pitchFamily="2" charset="2"/>
              <a:buNone/>
              <a:defRPr/>
            </a:pPr>
            <a:r>
              <a:rPr lang="fr-FR" sz="1100" dirty="0">
                <a:solidFill>
                  <a:srgbClr val="000000"/>
                </a:solidFill>
                <a:latin typeface="Courier New" pitchFamily="49" charset="0"/>
                <a:cs typeface="Courier New" pitchFamily="49" charset="0"/>
              </a:rPr>
              <a:t>   </a:t>
            </a:r>
            <a:r>
              <a:rPr lang="fr-FR" sz="1100" dirty="0" err="1">
                <a:solidFill>
                  <a:srgbClr val="7F0055"/>
                </a:solidFill>
                <a:latin typeface="Courier New" pitchFamily="49" charset="0"/>
                <a:cs typeface="Courier New" pitchFamily="49" charset="0"/>
              </a:rPr>
              <a:t>foreach</a:t>
            </a:r>
            <a:r>
              <a:rPr lang="fr-FR" sz="1100" dirty="0">
                <a:solidFill>
                  <a:srgbClr val="000000"/>
                </a:solidFill>
                <a:latin typeface="Courier New" pitchFamily="49" charset="0"/>
                <a:cs typeface="Courier New" pitchFamily="49" charset="0"/>
              </a:rPr>
              <a:t>( </a:t>
            </a:r>
            <a:r>
              <a:rPr lang="fr-FR" sz="1100" dirty="0">
                <a:solidFill>
                  <a:srgbClr val="000000"/>
                </a:solidFill>
                <a:highlight>
                  <a:srgbClr val="D4D4D4"/>
                </a:highlight>
                <a:latin typeface="Courier New" pitchFamily="49" charset="0"/>
                <a:cs typeface="Courier New" pitchFamily="49" charset="0"/>
              </a:rPr>
              <a:t>$liste </a:t>
            </a:r>
            <a:r>
              <a:rPr lang="fr-FR" sz="1100" dirty="0">
                <a:solidFill>
                  <a:srgbClr val="7F0055"/>
                </a:solidFill>
                <a:highlight>
                  <a:srgbClr val="D4D4D4"/>
                </a:highlight>
                <a:latin typeface="Courier New" pitchFamily="49" charset="0"/>
                <a:cs typeface="Courier New" pitchFamily="49" charset="0"/>
              </a:rPr>
              <a:t>as </a:t>
            </a:r>
            <a:r>
              <a:rPr lang="fr-FR" sz="1100" dirty="0">
                <a:solidFill>
                  <a:srgbClr val="000000"/>
                </a:solidFill>
                <a:highlight>
                  <a:srgbClr val="D4D4D4"/>
                </a:highlight>
                <a:latin typeface="Courier New" pitchFamily="49" charset="0"/>
                <a:cs typeface="Courier New" pitchFamily="49" charset="0"/>
              </a:rPr>
              <a:t>$</a:t>
            </a:r>
            <a:r>
              <a:rPr lang="fr-FR" sz="1100" dirty="0" err="1">
                <a:solidFill>
                  <a:srgbClr val="000000"/>
                </a:solidFill>
                <a:highlight>
                  <a:srgbClr val="D4D4D4"/>
                </a:highlight>
                <a:latin typeface="Courier New" pitchFamily="49" charset="0"/>
                <a:cs typeface="Courier New" pitchFamily="49" charset="0"/>
              </a:rPr>
              <a:t>key</a:t>
            </a:r>
            <a:r>
              <a:rPr lang="fr-FR" sz="1100" dirty="0">
                <a:solidFill>
                  <a:srgbClr val="000000"/>
                </a:solidFill>
                <a:highlight>
                  <a:srgbClr val="D4D4D4"/>
                </a:highlight>
                <a:latin typeface="Courier New" pitchFamily="49" charset="0"/>
                <a:cs typeface="Courier New" pitchFamily="49" charset="0"/>
              </a:rPr>
              <a:t>=&gt;$value ) {</a:t>
            </a:r>
          </a:p>
          <a:p>
            <a:pPr>
              <a:buFont typeface="Wingdings" panose="05000000000000000000" pitchFamily="2" charset="2"/>
              <a:buNone/>
              <a:defRPr/>
            </a:pPr>
            <a:r>
              <a:rPr lang="fr-FR" sz="1100" dirty="0">
                <a:solidFill>
                  <a:srgbClr val="000000"/>
                </a:solidFill>
                <a:latin typeface="Courier New" pitchFamily="49" charset="0"/>
                <a:cs typeface="Courier New" pitchFamily="49" charset="0"/>
              </a:rPr>
              <a:t>	   $st-&gt;</a:t>
            </a:r>
            <a:r>
              <a:rPr lang="fr-FR" sz="1100" b="1" dirty="0" err="1">
                <a:solidFill>
                  <a:srgbClr val="000000"/>
                </a:solidFill>
                <a:latin typeface="Courier New" pitchFamily="49" charset="0"/>
                <a:cs typeface="Courier New" pitchFamily="49" charset="0"/>
              </a:rPr>
              <a:t>execute</a:t>
            </a:r>
            <a:r>
              <a:rPr lang="fr-FR" sz="1100" dirty="0">
                <a:solidFill>
                  <a:srgbClr val="000000"/>
                </a:solidFill>
                <a:latin typeface="Courier New" pitchFamily="49" charset="0"/>
                <a:cs typeface="Courier New" pitchFamily="49" charset="0"/>
              </a:rPr>
              <a:t>(</a:t>
            </a:r>
            <a:r>
              <a:rPr lang="fr-FR" sz="1100" dirty="0" err="1">
                <a:solidFill>
                  <a:srgbClr val="000000"/>
                </a:solidFill>
                <a:latin typeface="Courier New" pitchFamily="49" charset="0"/>
                <a:cs typeface="Courier New" pitchFamily="49" charset="0"/>
              </a:rPr>
              <a:t>array</a:t>
            </a:r>
            <a:r>
              <a:rPr lang="fr-FR" sz="1100" dirty="0">
                <a:solidFill>
                  <a:srgbClr val="000000"/>
                </a:solidFill>
                <a:latin typeface="Courier New" pitchFamily="49" charset="0"/>
                <a:cs typeface="Courier New" pitchFamily="49" charset="0"/>
              </a:rPr>
              <a:t>($</a:t>
            </a:r>
            <a:r>
              <a:rPr lang="fr-FR" sz="1100" dirty="0" err="1">
                <a:solidFill>
                  <a:srgbClr val="000000"/>
                </a:solidFill>
                <a:latin typeface="Courier New" pitchFamily="49" charset="0"/>
                <a:cs typeface="Courier New" pitchFamily="49" charset="0"/>
              </a:rPr>
              <a:t>key</a:t>
            </a:r>
            <a:r>
              <a:rPr lang="fr-FR" sz="1100" dirty="0">
                <a:solidFill>
                  <a:srgbClr val="000000"/>
                </a:solidFill>
                <a:latin typeface="Courier New" pitchFamily="49" charset="0"/>
                <a:cs typeface="Courier New" pitchFamily="49" charset="0"/>
              </a:rPr>
              <a:t>, $value) ) ; </a:t>
            </a:r>
            <a:r>
              <a:rPr lang="fr-FR" sz="1000" dirty="0">
                <a:solidFill>
                  <a:schemeClr val="bg1">
                    <a:lumMod val="50000"/>
                  </a:schemeClr>
                </a:solidFill>
                <a:latin typeface="+mj-lt"/>
                <a:cs typeface="Courier New" pitchFamily="49" charset="0"/>
              </a:rPr>
              <a:t>// exécution de la requête avec les valeurs extraites de chaque occurrence de $liste</a:t>
            </a:r>
            <a:endParaRPr lang="fr-FR" sz="1100" dirty="0">
              <a:solidFill>
                <a:schemeClr val="bg1">
                  <a:lumMod val="50000"/>
                </a:schemeClr>
              </a:solidFill>
              <a:latin typeface="+mj-lt"/>
              <a:cs typeface="Courier New" pitchFamily="49" charset="0"/>
            </a:endParaRPr>
          </a:p>
          <a:p>
            <a:pPr>
              <a:buFont typeface="Wingdings" panose="05000000000000000000" pitchFamily="2" charset="2"/>
              <a:buNone/>
              <a:defRPr/>
            </a:pPr>
            <a:r>
              <a:rPr lang="fr-FR" sz="1100" dirty="0">
                <a:solidFill>
                  <a:srgbClr val="000000"/>
                </a:solidFill>
                <a:latin typeface="Courier New" pitchFamily="49" charset="0"/>
                <a:cs typeface="Courier New" pitchFamily="49" charset="0"/>
              </a:rPr>
              <a:t>	   $</a:t>
            </a:r>
            <a:r>
              <a:rPr lang="fr-FR" sz="1100" dirty="0" err="1">
                <a:solidFill>
                  <a:srgbClr val="000000"/>
                </a:solidFill>
                <a:latin typeface="Courier New" pitchFamily="49" charset="0"/>
                <a:cs typeface="Courier New" pitchFamily="49" charset="0"/>
              </a:rPr>
              <a:t>nb_lignes_creees</a:t>
            </a:r>
            <a:r>
              <a:rPr lang="fr-FR" sz="1100" dirty="0">
                <a:solidFill>
                  <a:srgbClr val="000000"/>
                </a:solidFill>
                <a:latin typeface="Courier New" pitchFamily="49" charset="0"/>
                <a:cs typeface="Courier New" pitchFamily="49" charset="0"/>
              </a:rPr>
              <a:t>++;</a:t>
            </a:r>
          </a:p>
          <a:p>
            <a:pPr>
              <a:buFont typeface="Wingdings" panose="05000000000000000000" pitchFamily="2" charset="2"/>
              <a:buNone/>
              <a:defRPr/>
            </a:pPr>
            <a:r>
              <a:rPr lang="fr-FR" sz="1100" dirty="0">
                <a:solidFill>
                  <a:srgbClr val="000000"/>
                </a:solidFill>
                <a:latin typeface="Courier New" pitchFamily="49" charset="0"/>
                <a:cs typeface="Courier New" pitchFamily="49" charset="0"/>
              </a:rPr>
              <a:t>   }</a:t>
            </a:r>
          </a:p>
          <a:p>
            <a:pPr>
              <a:buFont typeface="Wingdings" panose="05000000000000000000" pitchFamily="2" charset="2"/>
              <a:buNone/>
              <a:defRPr/>
            </a:pPr>
            <a:r>
              <a:rPr lang="fr-FR" sz="1100" dirty="0">
                <a:solidFill>
                  <a:srgbClr val="000000"/>
                </a:solidFill>
                <a:latin typeface="Courier New" pitchFamily="49" charset="0"/>
                <a:cs typeface="Courier New" pitchFamily="49" charset="0"/>
              </a:rPr>
              <a:t>	</a:t>
            </a:r>
            <a:r>
              <a:rPr lang="fr-FR" sz="1100" dirty="0" err="1">
                <a:solidFill>
                  <a:srgbClr val="000000"/>
                </a:solidFill>
                <a:latin typeface="Courier New" pitchFamily="49" charset="0"/>
                <a:cs typeface="Courier New" pitchFamily="49" charset="0"/>
              </a:rPr>
              <a:t>unset</a:t>
            </a:r>
            <a:r>
              <a:rPr lang="fr-FR" sz="1100" dirty="0">
                <a:solidFill>
                  <a:srgbClr val="000000"/>
                </a:solidFill>
                <a:latin typeface="Courier New" pitchFamily="49" charset="0"/>
                <a:cs typeface="Courier New" pitchFamily="49" charset="0"/>
              </a:rPr>
              <a:t>($st);</a:t>
            </a:r>
          </a:p>
          <a:p>
            <a:pPr>
              <a:buFont typeface="Wingdings" panose="05000000000000000000" pitchFamily="2" charset="2"/>
              <a:buNone/>
              <a:defRPr/>
            </a:pPr>
            <a:r>
              <a:rPr lang="fr-FR" sz="1100" dirty="0">
                <a:solidFill>
                  <a:srgbClr val="000000"/>
                </a:solidFill>
                <a:latin typeface="Courier New" pitchFamily="49" charset="0"/>
                <a:cs typeface="Courier New" pitchFamily="49" charset="0"/>
              </a:rPr>
              <a:t>} </a:t>
            </a:r>
            <a:r>
              <a:rPr lang="fr-FR" sz="1100" dirty="0">
                <a:solidFill>
                  <a:srgbClr val="7F0055"/>
                </a:solidFill>
                <a:latin typeface="Courier New" pitchFamily="49" charset="0"/>
                <a:cs typeface="Courier New" pitchFamily="49" charset="0"/>
              </a:rPr>
              <a:t>catch </a:t>
            </a:r>
            <a:r>
              <a:rPr lang="fr-FR" sz="1100" dirty="0">
                <a:solidFill>
                  <a:srgbClr val="000000"/>
                </a:solidFill>
                <a:latin typeface="Courier New" pitchFamily="49" charset="0"/>
                <a:cs typeface="Courier New" pitchFamily="49" charset="0"/>
              </a:rPr>
              <a:t>(</a:t>
            </a:r>
            <a:r>
              <a:rPr lang="fr-FR" sz="1100" dirty="0" err="1">
                <a:solidFill>
                  <a:srgbClr val="000000"/>
                </a:solidFill>
                <a:latin typeface="Courier New" pitchFamily="49" charset="0"/>
                <a:cs typeface="Courier New" pitchFamily="49" charset="0"/>
              </a:rPr>
              <a:t>PDOException</a:t>
            </a:r>
            <a:r>
              <a:rPr lang="fr-FR" sz="1100" dirty="0">
                <a:solidFill>
                  <a:srgbClr val="000000"/>
                </a:solidFill>
                <a:latin typeface="Courier New" pitchFamily="49" charset="0"/>
                <a:cs typeface="Courier New" pitchFamily="49" charset="0"/>
              </a:rPr>
              <a:t> $e) {</a:t>
            </a:r>
          </a:p>
          <a:p>
            <a:pPr>
              <a:buFont typeface="Wingdings" panose="05000000000000000000" pitchFamily="2" charset="2"/>
              <a:buNone/>
              <a:defRPr/>
            </a:pPr>
            <a:r>
              <a:rPr lang="fr-FR" sz="1100" dirty="0">
                <a:solidFill>
                  <a:srgbClr val="000000"/>
                </a:solidFill>
                <a:latin typeface="Courier New" pitchFamily="49" charset="0"/>
                <a:cs typeface="Courier New" pitchFamily="49" charset="0"/>
              </a:rPr>
              <a:t>  // gestion d’erreur </a:t>
            </a:r>
          </a:p>
          <a:p>
            <a:pPr>
              <a:buFont typeface="Wingdings" panose="05000000000000000000" pitchFamily="2" charset="2"/>
              <a:buNone/>
              <a:defRPr/>
            </a:pPr>
            <a:r>
              <a:rPr lang="fr-FR" sz="1100" dirty="0">
                <a:solidFill>
                  <a:srgbClr val="000000"/>
                </a:solidFill>
                <a:latin typeface="Courier New" pitchFamily="49" charset="0"/>
                <a:cs typeface="Courier New" pitchFamily="49" charset="0"/>
              </a:rPr>
              <a:t>}</a:t>
            </a:r>
          </a:p>
          <a:p>
            <a:pPr>
              <a:buFont typeface="Wingdings" panose="05000000000000000000" pitchFamily="2" charset="2"/>
              <a:buNone/>
              <a:defRPr/>
            </a:pPr>
            <a:r>
              <a:rPr lang="fr-FR" sz="1100" dirty="0" err="1">
                <a:solidFill>
                  <a:srgbClr val="7F0055"/>
                </a:solidFill>
                <a:latin typeface="Courier New" pitchFamily="49" charset="0"/>
                <a:cs typeface="Courier New" pitchFamily="49" charset="0"/>
              </a:rPr>
              <a:t>echo</a:t>
            </a:r>
            <a:r>
              <a:rPr lang="fr-FR" sz="1100" dirty="0">
                <a:solidFill>
                  <a:srgbClr val="7F0055"/>
                </a:solidFill>
                <a:latin typeface="Courier New" pitchFamily="49" charset="0"/>
                <a:cs typeface="Courier New" pitchFamily="49" charset="0"/>
              </a:rPr>
              <a:t> </a:t>
            </a:r>
            <a:r>
              <a:rPr lang="fr-FR" sz="1100" dirty="0">
                <a:solidFill>
                  <a:srgbClr val="0000C0"/>
                </a:solidFill>
                <a:latin typeface="Courier New" pitchFamily="49" charset="0"/>
                <a:cs typeface="Courier New" pitchFamily="49" charset="0"/>
              </a:rPr>
              <a:t>"nombre de lignes créées =&gt; " </a:t>
            </a:r>
            <a:r>
              <a:rPr lang="fr-FR" sz="1100" dirty="0">
                <a:solidFill>
                  <a:srgbClr val="000000"/>
                </a:solidFill>
                <a:latin typeface="Courier New" pitchFamily="49" charset="0"/>
                <a:cs typeface="Courier New" pitchFamily="49" charset="0"/>
              </a:rPr>
              <a:t>. $</a:t>
            </a:r>
            <a:r>
              <a:rPr lang="fr-FR" sz="1100" dirty="0" err="1">
                <a:solidFill>
                  <a:srgbClr val="000000"/>
                </a:solidFill>
                <a:latin typeface="Courier New" pitchFamily="49" charset="0"/>
                <a:cs typeface="Courier New" pitchFamily="49" charset="0"/>
              </a:rPr>
              <a:t>nb_lignes_creees</a:t>
            </a:r>
            <a:r>
              <a:rPr lang="fr-FR" sz="1100" dirty="0">
                <a:solidFill>
                  <a:srgbClr val="000000"/>
                </a:solidFill>
                <a:latin typeface="Courier New" pitchFamily="49" charset="0"/>
                <a:cs typeface="Courier New" pitchFamily="49" charset="0"/>
              </a:rPr>
              <a:t> . </a:t>
            </a:r>
            <a:r>
              <a:rPr lang="fr-FR" sz="1100" dirty="0">
                <a:solidFill>
                  <a:srgbClr val="0000C0"/>
                </a:solidFill>
                <a:latin typeface="Courier New" pitchFamily="49" charset="0"/>
                <a:cs typeface="Courier New" pitchFamily="49" charset="0"/>
              </a:rPr>
              <a:t>'&lt;</a:t>
            </a:r>
            <a:r>
              <a:rPr lang="fr-FR" sz="1100" dirty="0" err="1">
                <a:solidFill>
                  <a:srgbClr val="0000C0"/>
                </a:solidFill>
                <a:latin typeface="Courier New" pitchFamily="49" charset="0"/>
                <a:cs typeface="Courier New" pitchFamily="49" charset="0"/>
              </a:rPr>
              <a:t>br</a:t>
            </a:r>
            <a:r>
              <a:rPr lang="fr-FR" sz="1100" dirty="0">
                <a:solidFill>
                  <a:srgbClr val="0000C0"/>
                </a:solidFill>
                <a:latin typeface="Courier New" pitchFamily="49" charset="0"/>
                <a:cs typeface="Courier New" pitchFamily="49" charset="0"/>
              </a:rPr>
              <a:t>/&gt;' </a:t>
            </a:r>
            <a:r>
              <a:rPr lang="fr-FR" sz="1100" dirty="0">
                <a:solidFill>
                  <a:srgbClr val="000000"/>
                </a:solidFill>
                <a:latin typeface="Courier New" pitchFamily="49" charset="0"/>
                <a:cs typeface="Courier New" pitchFamily="49" charset="0"/>
              </a:rPr>
              <a:t>. PHP_EOL ;</a:t>
            </a:r>
          </a:p>
          <a:p>
            <a:pPr>
              <a:defRPr/>
            </a:pPr>
            <a:endParaRPr lang="fr-FR" sz="1400" dirty="0"/>
          </a:p>
        </p:txBody>
      </p:sp>
      <p:sp>
        <p:nvSpPr>
          <p:cNvPr id="51204" name="Espace réservé du numéro de diapositive 3">
            <a:extLst>
              <a:ext uri="{FF2B5EF4-FFF2-40B4-BE49-F238E27FC236}">
                <a16:creationId xmlns:a16="http://schemas.microsoft.com/office/drawing/2014/main" id="{EBD2A1EB-515A-48CD-95B8-AABCC6CE106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D59C02CE-8EA2-4560-A209-86264BBA8CDA}" type="slidenum">
              <a:rPr lang="en-US" altLang="fr-FR" sz="1000">
                <a:solidFill>
                  <a:schemeClr val="bg1"/>
                </a:solidFill>
              </a:rPr>
              <a:pPr>
                <a:buClrTx/>
                <a:buFontTx/>
                <a:buNone/>
              </a:pPr>
              <a:t>45</a:t>
            </a:fld>
            <a:endParaRPr lang="en-US" altLang="fr-FR" sz="1000">
              <a:solidFill>
                <a:schemeClr val="bg1"/>
              </a:solidFill>
            </a:endParaRPr>
          </a:p>
        </p:txBody>
      </p:sp>
      <p:sp>
        <p:nvSpPr>
          <p:cNvPr id="51205" name="ZoneTexte 6">
            <a:extLst>
              <a:ext uri="{FF2B5EF4-FFF2-40B4-BE49-F238E27FC236}">
                <a16:creationId xmlns:a16="http://schemas.microsoft.com/office/drawing/2014/main" id="{E4077C26-43E4-4B81-815F-FC857C46C035}"/>
              </a:ext>
            </a:extLst>
          </p:cNvPr>
          <p:cNvSpPr txBox="1">
            <a:spLocks noChangeArrowheads="1"/>
          </p:cNvSpPr>
          <p:nvPr/>
        </p:nvSpPr>
        <p:spPr bwMode="auto">
          <a:xfrm>
            <a:off x="3886200" y="4419600"/>
            <a:ext cx="4876800" cy="862013"/>
          </a:xfrm>
          <a:prstGeom prst="rect">
            <a:avLst/>
          </a:prstGeom>
          <a:noFill/>
          <a:ln w="158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Wingdings" panose="05000000000000000000" pitchFamily="2" charset="2"/>
              <a:buNone/>
            </a:pPr>
            <a:r>
              <a:rPr lang="fr-FR" altLang="fr-FR" sz="1000">
                <a:solidFill>
                  <a:srgbClr val="7F0055"/>
                </a:solidFill>
                <a:latin typeface="Courier New" panose="02070309020205020404" pitchFamily="49" charset="0"/>
                <a:cs typeface="Courier New" panose="02070309020205020404" pitchFamily="49" charset="0"/>
              </a:rPr>
              <a:t>echo </a:t>
            </a:r>
            <a:r>
              <a:rPr lang="fr-FR" altLang="fr-FR" sz="1000">
                <a:solidFill>
                  <a:srgbClr val="0000C0"/>
                </a:solidFill>
                <a:latin typeface="Courier New" panose="02070309020205020404" pitchFamily="49" charset="0"/>
                <a:cs typeface="Courier New" panose="02070309020205020404" pitchFamily="49" charset="0"/>
              </a:rPr>
              <a:t>'Error : ' </a:t>
            </a:r>
            <a:r>
              <a:rPr lang="fr-FR" altLang="fr-FR" sz="1000">
                <a:solidFill>
                  <a:srgbClr val="000000"/>
                </a:solidFill>
                <a:latin typeface="Courier New" panose="02070309020205020404" pitchFamily="49" charset="0"/>
                <a:cs typeface="Courier New" panose="02070309020205020404" pitchFamily="49" charset="0"/>
              </a:rPr>
              <a:t>. $e-&gt;getMessage() . </a:t>
            </a:r>
            <a:r>
              <a:rPr lang="fr-FR" altLang="fr-FR" sz="1000">
                <a:solidFill>
                  <a:srgbClr val="0000C0"/>
                </a:solidFill>
                <a:latin typeface="Courier New" panose="02070309020205020404" pitchFamily="49" charset="0"/>
                <a:cs typeface="Courier New" panose="02070309020205020404" pitchFamily="49" charset="0"/>
              </a:rPr>
              <a:t>'&lt;br/&gt;'</a:t>
            </a:r>
            <a:r>
              <a:rPr lang="fr-FR" altLang="fr-FR" sz="1000">
                <a:solidFill>
                  <a:srgbClr val="000000"/>
                </a:solidFill>
                <a:latin typeface="Courier New" panose="02070309020205020404" pitchFamily="49" charset="0"/>
                <a:cs typeface="Courier New" panose="02070309020205020404" pitchFamily="49" charset="0"/>
              </a:rPr>
              <a:t> . PHP_EOL;</a:t>
            </a:r>
          </a:p>
          <a:p>
            <a:pPr eaLnBrk="1" hangingPunct="1">
              <a:spcBef>
                <a:spcPct val="0"/>
              </a:spcBef>
              <a:buClrTx/>
              <a:buFont typeface="Wingdings" panose="05000000000000000000" pitchFamily="2" charset="2"/>
              <a:buNone/>
            </a:pPr>
            <a:r>
              <a:rPr lang="pt-BR" altLang="fr-FR" sz="1000">
                <a:solidFill>
                  <a:srgbClr val="7F0055"/>
                </a:solidFill>
                <a:latin typeface="Courier New" panose="02070309020205020404" pitchFamily="49" charset="0"/>
                <a:cs typeface="Courier New" panose="02070309020205020404" pitchFamily="49" charset="0"/>
              </a:rPr>
              <a:t>echo </a:t>
            </a:r>
            <a:r>
              <a:rPr lang="pt-BR" altLang="fr-FR" sz="1000">
                <a:solidFill>
                  <a:srgbClr val="0000C0"/>
                </a:solidFill>
                <a:latin typeface="Courier New" panose="02070309020205020404" pitchFamily="49" charset="0"/>
                <a:cs typeface="Courier New" panose="02070309020205020404" pitchFamily="49" charset="0"/>
              </a:rPr>
              <a:t>'Code  : ' </a:t>
            </a:r>
            <a:r>
              <a:rPr lang="pt-BR" altLang="fr-FR" sz="1000">
                <a:solidFill>
                  <a:srgbClr val="000000"/>
                </a:solidFill>
                <a:latin typeface="Courier New" panose="02070309020205020404" pitchFamily="49" charset="0"/>
                <a:cs typeface="Courier New" panose="02070309020205020404" pitchFamily="49" charset="0"/>
              </a:rPr>
              <a:t>. $e-&gt;getCode() . </a:t>
            </a:r>
            <a:r>
              <a:rPr lang="pt-BR" altLang="fr-FR" sz="1000">
                <a:solidFill>
                  <a:srgbClr val="0000C0"/>
                </a:solidFill>
                <a:latin typeface="Courier New" panose="02070309020205020404" pitchFamily="49" charset="0"/>
                <a:cs typeface="Courier New" panose="02070309020205020404" pitchFamily="49" charset="0"/>
              </a:rPr>
              <a:t>'&lt;br/&gt;'</a:t>
            </a:r>
            <a:r>
              <a:rPr lang="fr-FR" altLang="fr-FR" sz="1000">
                <a:solidFill>
                  <a:srgbClr val="000000"/>
                </a:solidFill>
                <a:latin typeface="Courier New" panose="02070309020205020404" pitchFamily="49" charset="0"/>
                <a:cs typeface="Courier New" panose="02070309020205020404" pitchFamily="49" charset="0"/>
              </a:rPr>
              <a:t> . PHP_EOL</a:t>
            </a:r>
            <a:r>
              <a:rPr lang="pt-BR" altLang="fr-FR" sz="1000">
                <a:solidFill>
                  <a:srgbClr val="000000"/>
                </a:solidFill>
                <a:latin typeface="Courier New" panose="02070309020205020404" pitchFamily="49" charset="0"/>
                <a:cs typeface="Courier New" panose="02070309020205020404" pitchFamily="49" charset="0"/>
              </a:rPr>
              <a:t>;</a:t>
            </a:r>
          </a:p>
          <a:p>
            <a:pPr eaLnBrk="1" hangingPunct="1">
              <a:spcBef>
                <a:spcPct val="0"/>
              </a:spcBef>
              <a:buClrTx/>
              <a:buFont typeface="Wingdings" panose="05000000000000000000" pitchFamily="2" charset="2"/>
              <a:buNone/>
            </a:pPr>
            <a:r>
              <a:rPr lang="fr-FR" altLang="fr-FR" sz="1000">
                <a:solidFill>
                  <a:srgbClr val="7F0055"/>
                </a:solidFill>
                <a:latin typeface="Courier New" panose="02070309020205020404" pitchFamily="49" charset="0"/>
                <a:cs typeface="Courier New" panose="02070309020205020404" pitchFamily="49" charset="0"/>
              </a:rPr>
              <a:t>echo </a:t>
            </a:r>
            <a:r>
              <a:rPr lang="fr-FR" altLang="fr-FR" sz="1000">
                <a:solidFill>
                  <a:srgbClr val="0000C0"/>
                </a:solidFill>
                <a:latin typeface="Courier New" panose="02070309020205020404" pitchFamily="49" charset="0"/>
                <a:cs typeface="Courier New" panose="02070309020205020404" pitchFamily="49" charset="0"/>
              </a:rPr>
              <a:t>'File  : ' </a:t>
            </a:r>
            <a:r>
              <a:rPr lang="fr-FR" altLang="fr-FR" sz="1000">
                <a:solidFill>
                  <a:srgbClr val="000000"/>
                </a:solidFill>
                <a:latin typeface="Courier New" panose="02070309020205020404" pitchFamily="49" charset="0"/>
                <a:cs typeface="Courier New" panose="02070309020205020404" pitchFamily="49" charset="0"/>
              </a:rPr>
              <a:t>. $e-&gt;getFile() . </a:t>
            </a:r>
            <a:r>
              <a:rPr lang="fr-FR" altLang="fr-FR" sz="1000">
                <a:solidFill>
                  <a:srgbClr val="0000C0"/>
                </a:solidFill>
                <a:latin typeface="Courier New" panose="02070309020205020404" pitchFamily="49" charset="0"/>
                <a:cs typeface="Courier New" panose="02070309020205020404" pitchFamily="49" charset="0"/>
              </a:rPr>
              <a:t>'&lt;br/&gt;'</a:t>
            </a:r>
            <a:r>
              <a:rPr lang="fr-FR" altLang="fr-FR" sz="1000">
                <a:solidFill>
                  <a:srgbClr val="000000"/>
                </a:solidFill>
                <a:latin typeface="Courier New" panose="02070309020205020404" pitchFamily="49" charset="0"/>
                <a:cs typeface="Courier New" panose="02070309020205020404" pitchFamily="49" charset="0"/>
              </a:rPr>
              <a:t> . PHP_EOL;</a:t>
            </a:r>
          </a:p>
          <a:p>
            <a:pPr eaLnBrk="1" hangingPunct="1">
              <a:spcBef>
                <a:spcPct val="0"/>
              </a:spcBef>
              <a:buClrTx/>
              <a:buFont typeface="Wingdings" panose="05000000000000000000" pitchFamily="2" charset="2"/>
              <a:buNone/>
            </a:pPr>
            <a:r>
              <a:rPr lang="fr-FR" altLang="fr-FR" sz="1000">
                <a:solidFill>
                  <a:srgbClr val="7F0055"/>
                </a:solidFill>
                <a:latin typeface="Courier New" panose="02070309020205020404" pitchFamily="49" charset="0"/>
                <a:cs typeface="Courier New" panose="02070309020205020404" pitchFamily="49" charset="0"/>
              </a:rPr>
              <a:t>echo </a:t>
            </a:r>
            <a:r>
              <a:rPr lang="fr-FR" altLang="fr-FR" sz="1000">
                <a:solidFill>
                  <a:srgbClr val="0000C0"/>
                </a:solidFill>
                <a:latin typeface="Courier New" panose="02070309020205020404" pitchFamily="49" charset="0"/>
                <a:cs typeface="Courier New" panose="02070309020205020404" pitchFamily="49" charset="0"/>
              </a:rPr>
              <a:t>'Line  : ' </a:t>
            </a:r>
            <a:r>
              <a:rPr lang="fr-FR" altLang="fr-FR" sz="1000">
                <a:solidFill>
                  <a:srgbClr val="000000"/>
                </a:solidFill>
                <a:latin typeface="Courier New" panose="02070309020205020404" pitchFamily="49" charset="0"/>
                <a:cs typeface="Courier New" panose="02070309020205020404" pitchFamily="49" charset="0"/>
              </a:rPr>
              <a:t>. $e-&gt;getLine() . </a:t>
            </a:r>
            <a:r>
              <a:rPr lang="fr-FR" altLang="fr-FR" sz="1000">
                <a:solidFill>
                  <a:srgbClr val="0000C0"/>
                </a:solidFill>
                <a:latin typeface="Courier New" panose="02070309020205020404" pitchFamily="49" charset="0"/>
                <a:cs typeface="Courier New" panose="02070309020205020404" pitchFamily="49" charset="0"/>
              </a:rPr>
              <a:t>'&lt;br/&gt;'</a:t>
            </a:r>
            <a:r>
              <a:rPr lang="fr-FR" altLang="fr-FR" sz="1000">
                <a:solidFill>
                  <a:srgbClr val="000000"/>
                </a:solidFill>
                <a:latin typeface="Courier New" panose="02070309020205020404" pitchFamily="49" charset="0"/>
                <a:cs typeface="Courier New" panose="02070309020205020404" pitchFamily="49" charset="0"/>
              </a:rPr>
              <a:t> . PHP_EOL;</a:t>
            </a:r>
          </a:p>
          <a:p>
            <a:pPr eaLnBrk="1" hangingPunct="1">
              <a:spcBef>
                <a:spcPct val="0"/>
              </a:spcBef>
              <a:buClrTx/>
              <a:buFont typeface="Wingdings" panose="05000000000000000000" pitchFamily="2" charset="2"/>
              <a:buNone/>
            </a:pPr>
            <a:r>
              <a:rPr lang="fr-FR" altLang="fr-FR" sz="1000">
                <a:solidFill>
                  <a:srgbClr val="7F0055"/>
                </a:solidFill>
                <a:latin typeface="Courier New" panose="02070309020205020404" pitchFamily="49" charset="0"/>
                <a:cs typeface="Courier New" panose="02070309020205020404" pitchFamily="49" charset="0"/>
              </a:rPr>
              <a:t>echo </a:t>
            </a:r>
            <a:r>
              <a:rPr lang="fr-FR" altLang="fr-FR" sz="1000">
                <a:solidFill>
                  <a:srgbClr val="0000C0"/>
                </a:solidFill>
                <a:latin typeface="Courier New" panose="02070309020205020404" pitchFamily="49" charset="0"/>
                <a:cs typeface="Courier New" panose="02070309020205020404" pitchFamily="49" charset="0"/>
              </a:rPr>
              <a:t>'Trace : ' </a:t>
            </a:r>
            <a:r>
              <a:rPr lang="fr-FR" altLang="fr-FR" sz="1000">
                <a:solidFill>
                  <a:srgbClr val="000000"/>
                </a:solidFill>
                <a:latin typeface="Courier New" panose="02070309020205020404" pitchFamily="49" charset="0"/>
                <a:cs typeface="Courier New" panose="02070309020205020404" pitchFamily="49" charset="0"/>
              </a:rPr>
              <a:t>. $e-&gt;getTraceAsString() . </a:t>
            </a:r>
            <a:r>
              <a:rPr lang="fr-FR" altLang="fr-FR" sz="1000">
                <a:solidFill>
                  <a:srgbClr val="0000C0"/>
                </a:solidFill>
                <a:latin typeface="Courier New" panose="02070309020205020404" pitchFamily="49" charset="0"/>
                <a:cs typeface="Courier New" panose="02070309020205020404" pitchFamily="49" charset="0"/>
              </a:rPr>
              <a:t>'&lt;br/&gt;'</a:t>
            </a:r>
            <a:r>
              <a:rPr lang="fr-FR" altLang="fr-FR" sz="1000">
                <a:solidFill>
                  <a:srgbClr val="000000"/>
                </a:solidFill>
                <a:latin typeface="Courier New" panose="02070309020205020404" pitchFamily="49" charset="0"/>
                <a:cs typeface="Courier New" panose="02070309020205020404" pitchFamily="49" charset="0"/>
              </a:rPr>
              <a:t> . PHP_EOL;</a:t>
            </a:r>
            <a:endParaRPr lang="fr-FR" altLang="fr-FR" sz="1000">
              <a:latin typeface="Courier New" panose="02070309020205020404" pitchFamily="49" charset="0"/>
              <a:cs typeface="Courier New" panose="02070309020205020404" pitchFamily="49" charset="0"/>
            </a:endParaRPr>
          </a:p>
        </p:txBody>
      </p:sp>
      <p:cxnSp>
        <p:nvCxnSpPr>
          <p:cNvPr id="51206" name="Connecteur droit avec flèche 8">
            <a:extLst>
              <a:ext uri="{FF2B5EF4-FFF2-40B4-BE49-F238E27FC236}">
                <a16:creationId xmlns:a16="http://schemas.microsoft.com/office/drawing/2014/main" id="{7029E5B1-99F7-4201-B9DE-3ACC7740BB7D}"/>
              </a:ext>
            </a:extLst>
          </p:cNvPr>
          <p:cNvCxnSpPr>
            <a:cxnSpLocks noChangeShapeType="1"/>
            <a:stCxn id="51205" idx="1"/>
          </p:cNvCxnSpPr>
          <p:nvPr/>
        </p:nvCxnSpPr>
        <p:spPr bwMode="auto">
          <a:xfrm flipH="1">
            <a:off x="2209800" y="4849813"/>
            <a:ext cx="1676400" cy="407987"/>
          </a:xfrm>
          <a:prstGeom prst="straightConnector1">
            <a:avLst/>
          </a:prstGeom>
          <a:noFill/>
          <a:ln w="12700" algn="ctr">
            <a:solidFill>
              <a:schemeClr val="accent2"/>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re 1">
            <a:extLst>
              <a:ext uri="{FF2B5EF4-FFF2-40B4-BE49-F238E27FC236}">
                <a16:creationId xmlns:a16="http://schemas.microsoft.com/office/drawing/2014/main" id="{D7B2EC06-87DC-4CDD-A534-03C10B2B87EB}"/>
              </a:ext>
            </a:extLst>
          </p:cNvPr>
          <p:cNvSpPr>
            <a:spLocks noGrp="1" noChangeArrowheads="1"/>
          </p:cNvSpPr>
          <p:nvPr>
            <p:ph type="title"/>
          </p:nvPr>
        </p:nvSpPr>
        <p:spPr/>
        <p:txBody>
          <a:bodyPr/>
          <a:lstStyle/>
          <a:p>
            <a:r>
              <a:rPr lang="fr-FR" altLang="fr-FR"/>
              <a:t>Requêtes SQL paramétrées</a:t>
            </a:r>
          </a:p>
        </p:txBody>
      </p:sp>
      <p:sp>
        <p:nvSpPr>
          <p:cNvPr id="52227" name="Espace réservé du contenu 2">
            <a:extLst>
              <a:ext uri="{FF2B5EF4-FFF2-40B4-BE49-F238E27FC236}">
                <a16:creationId xmlns:a16="http://schemas.microsoft.com/office/drawing/2014/main" id="{256DDD29-5B81-4416-ABAA-4641F3BBD960}"/>
              </a:ext>
            </a:extLst>
          </p:cNvPr>
          <p:cNvSpPr>
            <a:spLocks noGrp="1" noChangeArrowheads="1"/>
          </p:cNvSpPr>
          <p:nvPr>
            <p:ph idx="1"/>
          </p:nvPr>
        </p:nvSpPr>
        <p:spPr>
          <a:xfrm>
            <a:off x="228600" y="1219200"/>
            <a:ext cx="8686800" cy="5257800"/>
          </a:xfrm>
        </p:spPr>
        <p:txBody>
          <a:bodyPr/>
          <a:lstStyle/>
          <a:p>
            <a:r>
              <a:rPr lang="fr-FR" altLang="fr-FR" sz="1800"/>
              <a:t>Pour conclure sur ce sujet :</a:t>
            </a:r>
          </a:p>
          <a:p>
            <a:r>
              <a:rPr lang="fr-FR" altLang="fr-FR" sz="1800"/>
              <a:t>N’utilisez qu’exceptionnellement la fonction db2_exec(), préférez-lui le couple de fonctions db2_prepare(), db2_execute(), et paramétrez vos requêtes en utilisant les points d’interrogation. Ne transmettez jamais les éléments variables de vos clauses WHERE par concaténation. La remarque vaut également si vous travaillez avec PDO, ou tout autre connecteur base de données.</a:t>
            </a:r>
          </a:p>
          <a:p>
            <a:r>
              <a:rPr lang="fr-FR" altLang="fr-FR" sz="1800"/>
              <a:t>Si vous décidez de sélectionner une application open-source pour développer votre activité, effectuez systématiquement un audit de code. Ne laissez pas des failles de sécurité mettre en péril votre activité. Si vous détectez des failles de sécurité de type « injection SQL » dans une application que vous envisagiez d’utiliser, vous avez 2 options : </a:t>
            </a:r>
          </a:p>
          <a:p>
            <a:pPr marL="808038" lvl="1" indent="-342900">
              <a:buFont typeface="Arial" panose="020B0604020202020204" pitchFamily="34" charset="0"/>
              <a:buAutoNum type="arabicPeriod"/>
            </a:pPr>
            <a:r>
              <a:rPr lang="fr-FR" altLang="fr-FR" sz="1600"/>
              <a:t>Soit vous rejetez l’application purement et simplement,</a:t>
            </a:r>
          </a:p>
          <a:p>
            <a:pPr marL="808038" lvl="1" indent="-342900">
              <a:buFont typeface="Arial" panose="020B0604020202020204" pitchFamily="34" charset="0"/>
              <a:buAutoNum type="arabicPeriod"/>
            </a:pPr>
            <a:r>
              <a:rPr lang="fr-FR" altLang="fr-FR" sz="1600"/>
              <a:t>Soit vous considérez que cette application est vitale pour votre activité, et alors vous n’avez pas d’autre choix que de la corriger, ou d’aider l’équipe à l’origine du projet pour qu’elle fasse les corrections (par un soutien logistique et/ou financier).</a:t>
            </a:r>
          </a:p>
          <a:p>
            <a:endParaRPr lang="fr-FR" altLang="fr-FR" sz="1800"/>
          </a:p>
        </p:txBody>
      </p:sp>
      <p:sp>
        <p:nvSpPr>
          <p:cNvPr id="52228" name="Espace réservé du numéro de diapositive 3">
            <a:extLst>
              <a:ext uri="{FF2B5EF4-FFF2-40B4-BE49-F238E27FC236}">
                <a16:creationId xmlns:a16="http://schemas.microsoft.com/office/drawing/2014/main" id="{6211DD7B-7E19-4B9F-9293-17A2DA582D1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48A8C147-0246-4F57-971A-7A87B12CFB42}" type="slidenum">
              <a:rPr lang="en-US" altLang="fr-FR" sz="1000">
                <a:solidFill>
                  <a:schemeClr val="bg1"/>
                </a:solidFill>
              </a:rPr>
              <a:pPr>
                <a:buClrTx/>
                <a:buFontTx/>
                <a:buNone/>
              </a:pPr>
              <a:t>46</a:t>
            </a:fld>
            <a:endParaRPr lang="en-US" altLang="fr-FR" sz="1000">
              <a:solidFill>
                <a:schemeClr val="bg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5D5B8FC7-5120-432D-9BE1-6AD055A41E15}"/>
              </a:ext>
            </a:extLst>
          </p:cNvPr>
          <p:cNvSpPr>
            <a:spLocks noGrp="1"/>
          </p:cNvSpPr>
          <p:nvPr>
            <p:ph type="title"/>
          </p:nvPr>
        </p:nvSpPr>
        <p:spPr/>
        <p:txBody>
          <a:bodyPr/>
          <a:lstStyle/>
          <a:p>
            <a:pPr>
              <a:defRPr/>
            </a:pPr>
            <a:r>
              <a:rPr lang="fr-FR" dirty="0"/>
              <a:t>Listes avec pagination</a:t>
            </a:r>
          </a:p>
        </p:txBody>
      </p:sp>
      <p:sp>
        <p:nvSpPr>
          <p:cNvPr id="53251" name="Espace réservé du texte 5">
            <a:extLst>
              <a:ext uri="{FF2B5EF4-FFF2-40B4-BE49-F238E27FC236}">
                <a16:creationId xmlns:a16="http://schemas.microsoft.com/office/drawing/2014/main" id="{C04A3655-53A7-42E2-8231-F0D69C9C2CEE}"/>
              </a:ext>
            </a:extLst>
          </p:cNvPr>
          <p:cNvSpPr>
            <a:spLocks noGrp="1" noChangeArrowheads="1"/>
          </p:cNvSpPr>
          <p:nvPr>
            <p:ph type="body" idx="1"/>
          </p:nvPr>
        </p:nvSpPr>
        <p:spPr/>
        <p:txBody>
          <a:bodyPr/>
          <a:lstStyle/>
          <a:p>
            <a:endParaRPr lang="fr-FR" altLang="fr-FR"/>
          </a:p>
        </p:txBody>
      </p:sp>
      <p:sp>
        <p:nvSpPr>
          <p:cNvPr id="53252" name="Espace réservé du numéro de diapositive 3">
            <a:extLst>
              <a:ext uri="{FF2B5EF4-FFF2-40B4-BE49-F238E27FC236}">
                <a16:creationId xmlns:a16="http://schemas.microsoft.com/office/drawing/2014/main" id="{070306E9-2130-49E3-AFC4-4E26A23C8D2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89BA33A8-5B40-4C55-9D68-2BE47A835E47}" type="slidenum">
              <a:rPr lang="en-US" altLang="fr-FR" sz="1000">
                <a:solidFill>
                  <a:schemeClr val="bg1"/>
                </a:solidFill>
              </a:rPr>
              <a:pPr>
                <a:buClrTx/>
                <a:buFontTx/>
                <a:buNone/>
              </a:pPr>
              <a:t>47</a:t>
            </a:fld>
            <a:endParaRPr lang="en-US" altLang="fr-FR" sz="1000">
              <a:solidFill>
                <a:schemeClr val="bg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re 5">
            <a:extLst>
              <a:ext uri="{FF2B5EF4-FFF2-40B4-BE49-F238E27FC236}">
                <a16:creationId xmlns:a16="http://schemas.microsoft.com/office/drawing/2014/main" id="{457E9EEB-32C2-46F2-A65B-AE7BC03F2E4F}"/>
              </a:ext>
            </a:extLst>
          </p:cNvPr>
          <p:cNvSpPr>
            <a:spLocks noGrp="1" noChangeArrowheads="1"/>
          </p:cNvSpPr>
          <p:nvPr>
            <p:ph type="title"/>
          </p:nvPr>
        </p:nvSpPr>
        <p:spPr>
          <a:xfrm>
            <a:off x="1792288" y="4572000"/>
            <a:ext cx="5486400" cy="566738"/>
          </a:xfrm>
        </p:spPr>
        <p:txBody>
          <a:bodyPr/>
          <a:lstStyle/>
          <a:p>
            <a:r>
              <a:rPr lang="fr-FR" altLang="fr-FR" b="0"/>
              <a:t>Exemple de liste avec pagination</a:t>
            </a:r>
          </a:p>
        </p:txBody>
      </p:sp>
      <p:sp>
        <p:nvSpPr>
          <p:cNvPr id="54275" name="Espace réservé du texte 7">
            <a:extLst>
              <a:ext uri="{FF2B5EF4-FFF2-40B4-BE49-F238E27FC236}">
                <a16:creationId xmlns:a16="http://schemas.microsoft.com/office/drawing/2014/main" id="{96BC51D1-F990-4879-8903-7356DFE19886}"/>
              </a:ext>
            </a:extLst>
          </p:cNvPr>
          <p:cNvSpPr>
            <a:spLocks noGrp="1" noChangeArrowheads="1"/>
          </p:cNvSpPr>
          <p:nvPr>
            <p:ph type="body" sz="half" idx="2"/>
          </p:nvPr>
        </p:nvSpPr>
        <p:spPr>
          <a:xfrm>
            <a:off x="1792288" y="5029200"/>
            <a:ext cx="5486400" cy="1295400"/>
          </a:xfrm>
        </p:spPr>
        <p:txBody>
          <a:bodyPr/>
          <a:lstStyle/>
          <a:p>
            <a:r>
              <a:rPr lang="fr-FR" altLang="fr-FR"/>
              <a:t>L’écran ci-dessus est un exemple de pagination effectuée sur les tables systèmes DB2. Cet affichage peut s’effectuer en utilisant une technique « full SQL » ou une technique de type « scroll cursor ». Nous allons étudier ces deux techniques dans les diapos suivantes.</a:t>
            </a:r>
          </a:p>
        </p:txBody>
      </p:sp>
      <p:sp>
        <p:nvSpPr>
          <p:cNvPr id="54276" name="Espace réservé du numéro de diapositive 4">
            <a:extLst>
              <a:ext uri="{FF2B5EF4-FFF2-40B4-BE49-F238E27FC236}">
                <a16:creationId xmlns:a16="http://schemas.microsoft.com/office/drawing/2014/main" id="{CE01A202-DBA1-4664-B6ED-6672633BAA6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56576AFE-9AED-4C71-91E6-600D9BE75977}" type="slidenum">
              <a:rPr lang="en-US" altLang="fr-FR" sz="1000">
                <a:solidFill>
                  <a:schemeClr val="bg1"/>
                </a:solidFill>
              </a:rPr>
              <a:pPr>
                <a:buClrTx/>
                <a:buFontTx/>
                <a:buNone/>
              </a:pPr>
              <a:t>48</a:t>
            </a:fld>
            <a:endParaRPr lang="en-US" altLang="fr-FR" sz="1000">
              <a:solidFill>
                <a:schemeClr val="bg1"/>
              </a:solidFill>
            </a:endParaRPr>
          </a:p>
        </p:txBody>
      </p:sp>
      <p:pic>
        <p:nvPicPr>
          <p:cNvPr id="54277" name="Picture 3">
            <a:extLst>
              <a:ext uri="{FF2B5EF4-FFF2-40B4-BE49-F238E27FC236}">
                <a16:creationId xmlns:a16="http://schemas.microsoft.com/office/drawing/2014/main" id="{8AD08F92-BCA6-4536-B6D3-DF36FC517F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390775"/>
            <a:ext cx="7115175"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54278" name="Image 17">
            <a:extLst>
              <a:ext uri="{FF2B5EF4-FFF2-40B4-BE49-F238E27FC236}">
                <a16:creationId xmlns:a16="http://schemas.microsoft.com/office/drawing/2014/main" id="{9559D3E8-BC8E-450C-BC3F-6763F0FC0E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1314450"/>
            <a:ext cx="70866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re 1">
            <a:extLst>
              <a:ext uri="{FF2B5EF4-FFF2-40B4-BE49-F238E27FC236}">
                <a16:creationId xmlns:a16="http://schemas.microsoft.com/office/drawing/2014/main" id="{49EB11F3-6FE8-45D6-A0F0-DE94A1137B5A}"/>
              </a:ext>
            </a:extLst>
          </p:cNvPr>
          <p:cNvSpPr txBox="1">
            <a:spLocks/>
          </p:cNvSpPr>
          <p:nvPr/>
        </p:nvSpPr>
        <p:spPr bwMode="auto">
          <a:xfrm>
            <a:off x="152400" y="533400"/>
            <a:ext cx="8685213" cy="498475"/>
          </a:xfrm>
          <a:prstGeom prst="rect">
            <a:avLst/>
          </a:prstGeom>
          <a:noFill/>
          <a:ln w="9525" algn="ctr">
            <a:noFill/>
            <a:miter lim="800000"/>
            <a:headEnd/>
            <a:tailEnd/>
          </a:ln>
        </p:spPr>
        <p:txBody>
          <a:bodyPr anchor="b"/>
          <a:lstStyle/>
          <a:p>
            <a:pPr>
              <a:lnSpc>
                <a:spcPct val="90000"/>
              </a:lnSpc>
              <a:defRPr/>
            </a:pPr>
            <a:r>
              <a:rPr lang="fr-FR" sz="2800" kern="0" dirty="0">
                <a:solidFill>
                  <a:srgbClr val="0033CC"/>
                </a:solidFill>
                <a:latin typeface="+mj-lt"/>
                <a:ea typeface="+mj-ea"/>
                <a:cs typeface="+mj-cs"/>
              </a:rPr>
              <a:t>Listes avec pagination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re 5">
            <a:extLst>
              <a:ext uri="{FF2B5EF4-FFF2-40B4-BE49-F238E27FC236}">
                <a16:creationId xmlns:a16="http://schemas.microsoft.com/office/drawing/2014/main" id="{58B1B68F-0BEE-40E1-95B4-C79FEF16B0FC}"/>
              </a:ext>
            </a:extLst>
          </p:cNvPr>
          <p:cNvSpPr>
            <a:spLocks noGrp="1" noChangeArrowheads="1"/>
          </p:cNvSpPr>
          <p:nvPr>
            <p:ph type="title"/>
          </p:nvPr>
        </p:nvSpPr>
        <p:spPr/>
        <p:txBody>
          <a:bodyPr/>
          <a:lstStyle/>
          <a:p>
            <a:r>
              <a:rPr lang="fr-FR" altLang="fr-FR" sz="2400"/>
              <a:t>Listes avec pagination</a:t>
            </a:r>
            <a:br>
              <a:rPr lang="fr-FR" altLang="fr-FR" sz="2400"/>
            </a:br>
            <a:br>
              <a:rPr lang="fr-FR" altLang="fr-FR" sz="2400" b="1"/>
            </a:br>
            <a:endParaRPr lang="fr-FR" altLang="fr-FR" sz="2400"/>
          </a:p>
        </p:txBody>
      </p:sp>
      <p:sp>
        <p:nvSpPr>
          <p:cNvPr id="55299" name="Espace réservé du contenu 6">
            <a:extLst>
              <a:ext uri="{FF2B5EF4-FFF2-40B4-BE49-F238E27FC236}">
                <a16:creationId xmlns:a16="http://schemas.microsoft.com/office/drawing/2014/main" id="{1F4FCEE8-F810-44DE-9B25-3CCD60ED0818}"/>
              </a:ext>
            </a:extLst>
          </p:cNvPr>
          <p:cNvSpPr>
            <a:spLocks noGrp="1" noChangeArrowheads="1"/>
          </p:cNvSpPr>
          <p:nvPr>
            <p:ph idx="1"/>
          </p:nvPr>
        </p:nvSpPr>
        <p:spPr/>
        <p:txBody>
          <a:bodyPr/>
          <a:lstStyle/>
          <a:p>
            <a:r>
              <a:rPr lang="fr-FR" altLang="fr-FR" sz="1800" b="1"/>
              <a:t>ATTENTION</a:t>
            </a:r>
            <a:r>
              <a:rPr lang="fr-FR" altLang="fr-FR" sz="1800"/>
              <a:t> : le code suivant ne permet pas de gérer une  pagination</a:t>
            </a:r>
          </a:p>
          <a:p>
            <a:pPr lvl="1">
              <a:buFont typeface="Arial" panose="020B0604020202020204" pitchFamily="34" charset="0"/>
              <a:buNone/>
            </a:pPr>
            <a:endParaRPr lang="fr-FR" altLang="fr-FR" sz="1600">
              <a:latin typeface="Courier New" panose="02070309020205020404" pitchFamily="49" charset="0"/>
              <a:cs typeface="Courier New" panose="02070309020205020404" pitchFamily="49" charset="0"/>
            </a:endParaRPr>
          </a:p>
          <a:p>
            <a:pPr lvl="1">
              <a:buFont typeface="Arial" panose="020B0604020202020204" pitchFamily="34" charset="0"/>
              <a:buNone/>
            </a:pPr>
            <a:r>
              <a:rPr lang="fr-FR" altLang="fr-FR" sz="1600">
                <a:latin typeface="Courier New" panose="02070309020205020404" pitchFamily="49" charset="0"/>
                <a:cs typeface="Courier New" panose="02070309020205020404" pitchFamily="49" charset="0"/>
              </a:rPr>
              <a:t>SELECT * FROM table FETCH FIRST 10 ROWS ONLY</a:t>
            </a:r>
          </a:p>
          <a:p>
            <a:pPr lvl="1">
              <a:buFont typeface="Arial" panose="020B0604020202020204" pitchFamily="34" charset="0"/>
              <a:buNone/>
            </a:pPr>
            <a:r>
              <a:rPr lang="fr-FR" altLang="fr-FR" sz="1600" i="1"/>
              <a:t>Le code SQL ci-dessus renvoie les 10 premières lignes du jeu de données identifié par le SGBD. Cette technique est totalement inadaptée à la gestion de listes avec pagination.</a:t>
            </a:r>
          </a:p>
          <a:p>
            <a:r>
              <a:rPr lang="fr-FR" altLang="fr-FR" sz="1800"/>
              <a:t>Avec MySQL, vous pouvez gérer facilement une pagination au moyen du code SQL suivant :</a:t>
            </a:r>
          </a:p>
          <a:p>
            <a:pPr marL="685800" lvl="2">
              <a:spcBef>
                <a:spcPct val="50000"/>
              </a:spcBef>
              <a:spcAft>
                <a:spcPct val="0"/>
              </a:spcAft>
              <a:buFont typeface="Arial" panose="020B0604020202020204" pitchFamily="34" charset="0"/>
              <a:buNone/>
            </a:pPr>
            <a:r>
              <a:rPr lang="fr-FR" altLang="fr-FR" sz="1400"/>
              <a:t>SELECT * FROM table LIMIT 10, 20</a:t>
            </a:r>
          </a:p>
          <a:p>
            <a:pPr lvl="1">
              <a:buFont typeface="Arial" panose="020B0604020202020204" pitchFamily="34" charset="0"/>
              <a:buNone/>
            </a:pPr>
            <a:r>
              <a:rPr lang="fr-FR" altLang="fr-FR" sz="1600" i="1"/>
              <a:t>(renvoie les lignes 10 à 20 du jeu de données identifié par le SGBD) </a:t>
            </a:r>
          </a:p>
          <a:p>
            <a:pPr lvl="1"/>
            <a:endParaRPr lang="fr-FR" altLang="fr-FR" sz="1200" i="1"/>
          </a:p>
          <a:p>
            <a:r>
              <a:rPr lang="fr-FR" altLang="fr-FR" sz="1800"/>
              <a:t>Avec DB2, c’est un peu plus compliqué.</a:t>
            </a:r>
            <a:endParaRPr lang="fr-FR" altLang="fr-FR" sz="1800" i="1"/>
          </a:p>
        </p:txBody>
      </p:sp>
      <p:sp>
        <p:nvSpPr>
          <p:cNvPr id="55300" name="Espace réservé du numéro de diapositive 4">
            <a:extLst>
              <a:ext uri="{FF2B5EF4-FFF2-40B4-BE49-F238E27FC236}">
                <a16:creationId xmlns:a16="http://schemas.microsoft.com/office/drawing/2014/main" id="{818AF6DF-49CE-444E-9D0B-E324C73F721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C19EFD92-A0F5-4EF9-BFA3-D68B787E5034}" type="slidenum">
              <a:rPr lang="en-US" altLang="fr-FR" sz="1000">
                <a:solidFill>
                  <a:schemeClr val="bg1"/>
                </a:solidFill>
              </a:rPr>
              <a:pPr>
                <a:buClrTx/>
                <a:buFontTx/>
                <a:buNone/>
              </a:pPr>
              <a:t>49</a:t>
            </a:fld>
            <a:endParaRPr lang="en-US" altLang="fr-FR" sz="100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re 7">
            <a:extLst>
              <a:ext uri="{FF2B5EF4-FFF2-40B4-BE49-F238E27FC236}">
                <a16:creationId xmlns:a16="http://schemas.microsoft.com/office/drawing/2014/main" id="{09E119D5-80BF-48DE-9199-D7968874F8B4}"/>
              </a:ext>
            </a:extLst>
          </p:cNvPr>
          <p:cNvSpPr>
            <a:spLocks noGrp="1" noChangeArrowheads="1"/>
          </p:cNvSpPr>
          <p:nvPr>
            <p:ph type="title"/>
          </p:nvPr>
        </p:nvSpPr>
        <p:spPr/>
        <p:txBody>
          <a:bodyPr/>
          <a:lstStyle/>
          <a:p>
            <a:pPr eaLnBrk="1" hangingPunct="1"/>
            <a:r>
              <a:rPr lang="fr-FR" altLang="fr-FR"/>
              <a:t>Choisir son connecteur DB2</a:t>
            </a:r>
          </a:p>
        </p:txBody>
      </p:sp>
      <p:sp>
        <p:nvSpPr>
          <p:cNvPr id="5123" name="Espace réservé du contenu 8">
            <a:extLst>
              <a:ext uri="{FF2B5EF4-FFF2-40B4-BE49-F238E27FC236}">
                <a16:creationId xmlns:a16="http://schemas.microsoft.com/office/drawing/2014/main" id="{61C3058E-7E44-48A1-A868-CB7562F05FFB}"/>
              </a:ext>
            </a:extLst>
          </p:cNvPr>
          <p:cNvSpPr>
            <a:spLocks noGrp="1" noChangeArrowheads="1"/>
          </p:cNvSpPr>
          <p:nvPr>
            <p:ph idx="1"/>
          </p:nvPr>
        </p:nvSpPr>
        <p:spPr>
          <a:xfrm>
            <a:off x="152400" y="1219200"/>
            <a:ext cx="8686800" cy="5029200"/>
          </a:xfrm>
        </p:spPr>
        <p:txBody>
          <a:bodyPr/>
          <a:lstStyle/>
          <a:p>
            <a:pPr eaLnBrk="1" hangingPunct="1">
              <a:buFont typeface="Wingdings" panose="05000000000000000000" pitchFamily="2" charset="2"/>
              <a:buNone/>
            </a:pPr>
            <a:r>
              <a:rPr lang="fr-FR" altLang="fr-FR" sz="2000"/>
              <a:t>Le choix du connecteur DB2 dépend de critères qui ne sont pas uniquement  techniques… tour d’horizon: </a:t>
            </a:r>
          </a:p>
          <a:p>
            <a:pPr lvl="1" eaLnBrk="1" hangingPunct="1"/>
            <a:r>
              <a:rPr lang="fr-FR" altLang="fr-FR" sz="1800"/>
              <a:t>Votre application PHP est-elle destinée à être utilisée uniquement sur serveur IBM i ?</a:t>
            </a:r>
          </a:p>
          <a:p>
            <a:pPr lvl="1" eaLnBrk="1" hangingPunct="1"/>
            <a:r>
              <a:rPr lang="fr-FR" altLang="fr-FR" sz="1800"/>
              <a:t>Votre application PHP est-elle destinée à être utilisée à la fois sur serveur IBM i et sur serveur Windows/Linux (par exemple chez des partenaires ou des succursales qui ne peuvent être connectées au serveur IBM i du siège) ?</a:t>
            </a:r>
          </a:p>
          <a:p>
            <a:pPr lvl="1" eaLnBrk="1" hangingPunct="1"/>
            <a:r>
              <a:rPr lang="fr-FR" altLang="fr-FR" sz="1800"/>
              <a:t>Votre application PHP est-elle destinée à servir de projet pilote, en étant développée d’abord sur serveur Windows/Linux, avec pour objectif de la déployer ultérieurement sur serveur IBM i ? </a:t>
            </a:r>
          </a:p>
          <a:p>
            <a:pPr eaLnBrk="1" hangingPunct="1">
              <a:buFont typeface="Wingdings" panose="05000000000000000000" pitchFamily="2" charset="2"/>
              <a:buNone/>
            </a:pPr>
            <a:r>
              <a:rPr lang="fr-FR" altLang="fr-FR" sz="2000"/>
              <a:t>Si un seul connecteur DB2 pouvait couvrir tous les usages, ce chapitre n’aurait pas de justification, mais puisque ce n’est pas le cas, il est judicieux de faire le tour du propriétaire. La diapo suivante présente quelques unes des extensions bases de données disponibles pour 2 versions de Zend Server (Windows et IBM i).</a:t>
            </a:r>
          </a:p>
        </p:txBody>
      </p:sp>
      <p:sp>
        <p:nvSpPr>
          <p:cNvPr id="10244" name="Espace réservé du numéro de diapositive 6">
            <a:extLst>
              <a:ext uri="{FF2B5EF4-FFF2-40B4-BE49-F238E27FC236}">
                <a16:creationId xmlns:a16="http://schemas.microsoft.com/office/drawing/2014/main" id="{65D05AD7-5CF4-4643-BF70-D81D5E3B9B4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2BB79F62-2097-41FC-BA55-DC5E08701A58}" type="slidenum">
              <a:rPr lang="en-US" altLang="fr-FR" sz="1000">
                <a:solidFill>
                  <a:schemeClr val="bg1"/>
                </a:solidFill>
              </a:rPr>
              <a:pPr>
                <a:buClrTx/>
                <a:buFontTx/>
                <a:buNone/>
              </a:pPr>
              <a:t>5</a:t>
            </a:fld>
            <a:endParaRPr lang="en-US" altLang="fr-FR" sz="10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123">
                                            <p:txEl>
                                              <p:pRg st="4" end="4"/>
                                            </p:txEl>
                                          </p:spTgt>
                                        </p:tgtEl>
                                        <p:attrNameLst>
                                          <p:attrName>style.visibility</p:attrName>
                                        </p:attrNameLst>
                                      </p:cBhvr>
                                      <p:to>
                                        <p:strVal val="visible"/>
                                      </p:to>
                                    </p:set>
                                    <p:animEffect transition="in" filter="checkerboard(across)">
                                      <p:cBhvr>
                                        <p:cTn id="7" dur="500"/>
                                        <p:tgtEl>
                                          <p:spTgt spid="5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re 5">
            <a:extLst>
              <a:ext uri="{FF2B5EF4-FFF2-40B4-BE49-F238E27FC236}">
                <a16:creationId xmlns:a16="http://schemas.microsoft.com/office/drawing/2014/main" id="{6D55B32E-B154-41D9-96E4-EF361C98563D}"/>
              </a:ext>
            </a:extLst>
          </p:cNvPr>
          <p:cNvSpPr>
            <a:spLocks noGrp="1" noChangeArrowheads="1"/>
          </p:cNvSpPr>
          <p:nvPr>
            <p:ph type="title"/>
          </p:nvPr>
        </p:nvSpPr>
        <p:spPr/>
        <p:txBody>
          <a:bodyPr/>
          <a:lstStyle/>
          <a:p>
            <a:r>
              <a:rPr lang="fr-FR" altLang="fr-FR" sz="2400"/>
              <a:t>Listes avec pagination</a:t>
            </a:r>
            <a:br>
              <a:rPr lang="fr-FR" altLang="fr-FR" sz="2400"/>
            </a:br>
            <a:br>
              <a:rPr lang="fr-FR" altLang="fr-FR" sz="2400" b="1"/>
            </a:br>
            <a:endParaRPr lang="fr-FR" altLang="fr-FR" sz="2400"/>
          </a:p>
        </p:txBody>
      </p:sp>
      <p:sp>
        <p:nvSpPr>
          <p:cNvPr id="56323" name="Espace réservé du contenu 6">
            <a:extLst>
              <a:ext uri="{FF2B5EF4-FFF2-40B4-BE49-F238E27FC236}">
                <a16:creationId xmlns:a16="http://schemas.microsoft.com/office/drawing/2014/main" id="{1B28C1B2-4ACE-4ACB-A8C1-E349E835797D}"/>
              </a:ext>
            </a:extLst>
          </p:cNvPr>
          <p:cNvSpPr>
            <a:spLocks noGrp="1" noChangeArrowheads="1"/>
          </p:cNvSpPr>
          <p:nvPr>
            <p:ph idx="1"/>
          </p:nvPr>
        </p:nvSpPr>
        <p:spPr/>
        <p:txBody>
          <a:bodyPr/>
          <a:lstStyle/>
          <a:p>
            <a:r>
              <a:rPr lang="fr-FR" altLang="fr-FR" sz="1800"/>
              <a:t>Les données DB2 « chargées » dans l’avant dernière diapositive sont chargées via la requête SQL suivante : </a:t>
            </a:r>
          </a:p>
          <a:p>
            <a:pPr>
              <a:buFont typeface="Wingdings" panose="05000000000000000000" pitchFamily="2" charset="2"/>
              <a:buNone/>
            </a:pPr>
            <a:r>
              <a:rPr lang="fr-FR" altLang="fr-FR" sz="1200" b="1">
                <a:solidFill>
                  <a:srgbClr val="7F0055"/>
                </a:solidFill>
                <a:latin typeface="Courier New" panose="02070309020205020404" pitchFamily="49" charset="0"/>
                <a:cs typeface="Courier New" panose="02070309020205020404" pitchFamily="49" charset="0"/>
              </a:rPr>
              <a:t>SELECT </a:t>
            </a:r>
            <a:r>
              <a:rPr lang="fr-FR" altLang="fr-FR" sz="1200" b="1">
                <a:latin typeface="Courier New" panose="02070309020205020404" pitchFamily="49" charset="0"/>
                <a:cs typeface="Courier New" panose="02070309020205020404" pitchFamily="49" charset="0"/>
              </a:rPr>
              <a:t>A.*</a:t>
            </a:r>
          </a:p>
          <a:p>
            <a:pPr>
              <a:buFont typeface="Wingdings" panose="05000000000000000000" pitchFamily="2" charset="2"/>
              <a:buNone/>
            </a:pPr>
            <a:r>
              <a:rPr lang="fr-FR" altLang="fr-FR" sz="1200" b="1">
                <a:solidFill>
                  <a:srgbClr val="7F0055"/>
                </a:solidFill>
                <a:latin typeface="Courier New" panose="02070309020205020404" pitchFamily="49" charset="0"/>
                <a:cs typeface="Courier New" panose="02070309020205020404" pitchFamily="49" charset="0"/>
              </a:rPr>
              <a:t>FROM</a:t>
            </a:r>
            <a:r>
              <a:rPr lang="fr-FR" altLang="fr-FR" sz="1200" b="1">
                <a:solidFill>
                  <a:srgbClr val="000000"/>
                </a:solidFill>
                <a:latin typeface="Courier New" panose="02070309020205020404" pitchFamily="49" charset="0"/>
                <a:cs typeface="Courier New" panose="02070309020205020404" pitchFamily="49" charset="0"/>
              </a:rPr>
              <a:t> QSYS2/SYSTABLES A</a:t>
            </a:r>
          </a:p>
          <a:p>
            <a:pPr>
              <a:buFont typeface="Wingdings" panose="05000000000000000000" pitchFamily="2" charset="2"/>
              <a:buNone/>
            </a:pPr>
            <a:r>
              <a:rPr lang="en-US" altLang="fr-FR" sz="1200" b="1">
                <a:solidFill>
                  <a:srgbClr val="7F0055"/>
                </a:solidFill>
                <a:latin typeface="Courier New" panose="02070309020205020404" pitchFamily="49" charset="0"/>
                <a:cs typeface="Courier New" panose="02070309020205020404" pitchFamily="49" charset="0"/>
              </a:rPr>
              <a:t>WHERE</a:t>
            </a:r>
            <a:r>
              <a:rPr lang="en-US" altLang="fr-FR" sz="1200" b="1">
                <a:solidFill>
                  <a:srgbClr val="000000"/>
                </a:solidFill>
                <a:latin typeface="Courier New" panose="02070309020205020404" pitchFamily="49" charset="0"/>
                <a:cs typeface="Courier New" panose="02070309020205020404" pitchFamily="49" charset="0"/>
              </a:rPr>
              <a:t> A.TABLE_SCHEMA = ? </a:t>
            </a:r>
            <a:r>
              <a:rPr lang="en-US" altLang="fr-FR" sz="1200" b="1">
                <a:solidFill>
                  <a:srgbClr val="7F0055"/>
                </a:solidFill>
                <a:latin typeface="Courier New" panose="02070309020205020404" pitchFamily="49" charset="0"/>
                <a:cs typeface="Courier New" panose="02070309020205020404" pitchFamily="49" charset="0"/>
              </a:rPr>
              <a:t>AND</a:t>
            </a:r>
            <a:r>
              <a:rPr lang="en-US" altLang="fr-FR" sz="1200" b="1">
                <a:solidFill>
                  <a:srgbClr val="000000"/>
                </a:solidFill>
                <a:latin typeface="Courier New" panose="02070309020205020404" pitchFamily="49" charset="0"/>
                <a:cs typeface="Courier New" panose="02070309020205020404" pitchFamily="49" charset="0"/>
              </a:rPr>
              <a:t> (A.TABLE_NAME </a:t>
            </a:r>
            <a:r>
              <a:rPr lang="en-US" altLang="fr-FR" sz="1200" b="1">
                <a:solidFill>
                  <a:srgbClr val="7F0055"/>
                </a:solidFill>
                <a:latin typeface="Courier New" panose="02070309020205020404" pitchFamily="49" charset="0"/>
                <a:cs typeface="Courier New" panose="02070309020205020404" pitchFamily="49" charset="0"/>
              </a:rPr>
              <a:t>LIKE</a:t>
            </a:r>
            <a:r>
              <a:rPr lang="en-US" altLang="fr-FR" sz="1200" b="1">
                <a:solidFill>
                  <a:srgbClr val="000000"/>
                </a:solidFill>
                <a:latin typeface="Courier New" panose="02070309020205020404" pitchFamily="49" charset="0"/>
                <a:cs typeface="Courier New" panose="02070309020205020404" pitchFamily="49" charset="0"/>
              </a:rPr>
              <a:t> ? </a:t>
            </a:r>
            <a:r>
              <a:rPr lang="en-US" altLang="fr-FR" sz="1200" b="1">
                <a:solidFill>
                  <a:srgbClr val="7F0055"/>
                </a:solidFill>
                <a:latin typeface="Courier New" panose="02070309020205020404" pitchFamily="49" charset="0"/>
                <a:cs typeface="Courier New" panose="02070309020205020404" pitchFamily="49" charset="0"/>
              </a:rPr>
              <a:t>OR</a:t>
            </a:r>
            <a:r>
              <a:rPr lang="en-US" altLang="fr-FR" sz="1200" b="1">
                <a:solidFill>
                  <a:srgbClr val="000000"/>
                </a:solidFill>
                <a:latin typeface="Courier New" panose="02070309020205020404" pitchFamily="49" charset="0"/>
                <a:cs typeface="Courier New" panose="02070309020205020404" pitchFamily="49" charset="0"/>
              </a:rPr>
              <a:t> A.SYSTEM_TABLE_NAME </a:t>
            </a:r>
            <a:r>
              <a:rPr lang="en-US" altLang="fr-FR" sz="1200" b="1">
                <a:solidFill>
                  <a:srgbClr val="7F0055"/>
                </a:solidFill>
                <a:latin typeface="Courier New" panose="02070309020205020404" pitchFamily="49" charset="0"/>
                <a:cs typeface="Courier New" panose="02070309020205020404" pitchFamily="49" charset="0"/>
              </a:rPr>
              <a:t>LIKE</a:t>
            </a:r>
            <a:r>
              <a:rPr lang="en-US" altLang="fr-FR" sz="1200" b="1">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endParaRPr lang="fr-FR" altLang="fr-FR" sz="1200">
              <a:latin typeface="Courier New" panose="02070309020205020404" pitchFamily="49" charset="0"/>
              <a:cs typeface="Courier New" panose="02070309020205020404" pitchFamily="49" charset="0"/>
            </a:endParaRPr>
          </a:p>
          <a:p>
            <a:r>
              <a:rPr lang="fr-FR" altLang="fr-FR" sz="1800"/>
              <a:t>Cette requête ne peut gérer à elle seule la pagination, qui est effectuée ici par plages de 10 lignes. Pour gérer la pagination avec une technique « full SQL », la requête ci-dessus doit être légèrement modifiée, et encapsulée dans une autre requête :</a:t>
            </a:r>
          </a:p>
          <a:p>
            <a:pPr>
              <a:buFont typeface="Wingdings" panose="05000000000000000000" pitchFamily="2" charset="2"/>
              <a:buNone/>
            </a:pPr>
            <a:r>
              <a:rPr lang="fr-FR" altLang="fr-FR" sz="1200" b="1">
                <a:solidFill>
                  <a:srgbClr val="7F0055"/>
                </a:solidFill>
                <a:latin typeface="Courier New" panose="02070309020205020404" pitchFamily="49" charset="0"/>
                <a:cs typeface="Courier New" panose="02070309020205020404" pitchFamily="49" charset="0"/>
              </a:rPr>
              <a:t>SELECT</a:t>
            </a:r>
            <a:r>
              <a:rPr lang="fr-FR" altLang="fr-FR" sz="1200" b="1">
                <a:solidFill>
                  <a:srgbClr val="000000"/>
                </a:solidFill>
                <a:latin typeface="Courier New" panose="02070309020205020404" pitchFamily="49" charset="0"/>
                <a:cs typeface="Courier New" panose="02070309020205020404" pitchFamily="49" charset="0"/>
              </a:rPr>
              <a:t> foo.* </a:t>
            </a:r>
            <a:r>
              <a:rPr lang="fr-FR" altLang="fr-FR" sz="1200" b="1">
                <a:solidFill>
                  <a:srgbClr val="7F0055"/>
                </a:solidFill>
                <a:latin typeface="Courier New" panose="02070309020205020404" pitchFamily="49" charset="0"/>
                <a:cs typeface="Courier New" panose="02070309020205020404" pitchFamily="49" charset="0"/>
              </a:rPr>
              <a:t>FROM</a:t>
            </a:r>
            <a:r>
              <a:rPr lang="fr-FR" altLang="fr-FR" sz="1200" b="1">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fr-FR" sz="1200" b="1">
                <a:solidFill>
                  <a:srgbClr val="7F0055"/>
                </a:solidFill>
                <a:latin typeface="Courier New" panose="02070309020205020404" pitchFamily="49" charset="0"/>
                <a:cs typeface="Courier New" panose="02070309020205020404" pitchFamily="49" charset="0"/>
              </a:rPr>
              <a:t>	SELECT</a:t>
            </a:r>
            <a:r>
              <a:rPr lang="en-US" altLang="fr-FR" sz="1200" b="1">
                <a:solidFill>
                  <a:srgbClr val="000000"/>
                </a:solidFill>
                <a:latin typeface="Courier New" panose="02070309020205020404" pitchFamily="49" charset="0"/>
                <a:cs typeface="Courier New" panose="02070309020205020404" pitchFamily="49" charset="0"/>
              </a:rPr>
              <a:t> row_number() over (</a:t>
            </a:r>
            <a:r>
              <a:rPr lang="en-US" altLang="fr-FR" sz="1200" b="1">
                <a:solidFill>
                  <a:srgbClr val="7F0055"/>
                </a:solidFill>
                <a:latin typeface="Courier New" panose="02070309020205020404" pitchFamily="49" charset="0"/>
                <a:cs typeface="Courier New" panose="02070309020205020404" pitchFamily="49" charset="0"/>
              </a:rPr>
              <a:t>ORDER</a:t>
            </a:r>
            <a:r>
              <a:rPr lang="en-US" altLang="fr-FR" sz="1200" b="1">
                <a:solidFill>
                  <a:srgbClr val="000000"/>
                </a:solidFill>
                <a:latin typeface="Courier New" panose="02070309020205020404" pitchFamily="49" charset="0"/>
                <a:cs typeface="Courier New" panose="02070309020205020404" pitchFamily="49" charset="0"/>
              </a:rPr>
              <a:t> </a:t>
            </a:r>
            <a:r>
              <a:rPr lang="en-US" altLang="fr-FR" sz="1200" b="1">
                <a:solidFill>
                  <a:srgbClr val="7F0055"/>
                </a:solidFill>
                <a:latin typeface="Courier New" panose="02070309020205020404" pitchFamily="49" charset="0"/>
                <a:cs typeface="Courier New" panose="02070309020205020404" pitchFamily="49" charset="0"/>
              </a:rPr>
              <a:t>BY</a:t>
            </a:r>
            <a:r>
              <a:rPr lang="en-US" altLang="fr-FR" sz="1200" b="1">
                <a:solidFill>
                  <a:srgbClr val="000000"/>
                </a:solidFill>
                <a:latin typeface="Courier New" panose="02070309020205020404" pitchFamily="49" charset="0"/>
                <a:cs typeface="Courier New" panose="02070309020205020404" pitchFamily="49" charset="0"/>
              </a:rPr>
              <a:t> TABLE_NAME) </a:t>
            </a:r>
            <a:r>
              <a:rPr lang="en-US" altLang="fr-FR" sz="1200" b="1">
                <a:solidFill>
                  <a:srgbClr val="7F0055"/>
                </a:solidFill>
                <a:latin typeface="Courier New" panose="02070309020205020404" pitchFamily="49" charset="0"/>
                <a:cs typeface="Courier New" panose="02070309020205020404" pitchFamily="49" charset="0"/>
              </a:rPr>
              <a:t>as</a:t>
            </a:r>
            <a:r>
              <a:rPr lang="en-US" altLang="fr-FR" sz="1200" b="1">
                <a:solidFill>
                  <a:srgbClr val="000000"/>
                </a:solidFill>
                <a:latin typeface="Courier New" panose="02070309020205020404" pitchFamily="49" charset="0"/>
                <a:cs typeface="Courier New" panose="02070309020205020404" pitchFamily="49" charset="0"/>
              </a:rPr>
              <a:t> rn,   </a:t>
            </a:r>
          </a:p>
          <a:p>
            <a:pPr>
              <a:buFont typeface="Wingdings" panose="05000000000000000000" pitchFamily="2" charset="2"/>
              <a:buNone/>
            </a:pPr>
            <a:r>
              <a:rPr lang="fr-FR" altLang="fr-FR" sz="1200">
                <a:solidFill>
                  <a:srgbClr val="000000"/>
                </a:solidFill>
                <a:latin typeface="Courier New" panose="02070309020205020404" pitchFamily="49" charset="0"/>
                <a:cs typeface="Courier New" panose="02070309020205020404" pitchFamily="49" charset="0"/>
              </a:rPr>
              <a:t>	</a:t>
            </a:r>
            <a:r>
              <a:rPr lang="fr-FR" altLang="fr-FR" sz="1200" b="1">
                <a:solidFill>
                  <a:srgbClr val="000000"/>
                </a:solidFill>
                <a:latin typeface="Courier New" panose="02070309020205020404" pitchFamily="49" charset="0"/>
                <a:cs typeface="Courier New" panose="02070309020205020404" pitchFamily="49" charset="0"/>
              </a:rPr>
              <a:t>A.* </a:t>
            </a:r>
          </a:p>
          <a:p>
            <a:pPr>
              <a:buFont typeface="Wingdings" panose="05000000000000000000" pitchFamily="2" charset="2"/>
              <a:buNone/>
            </a:pPr>
            <a:r>
              <a:rPr lang="fr-FR" altLang="fr-FR" sz="1200" b="1">
                <a:solidFill>
                  <a:srgbClr val="7F0055"/>
                </a:solidFill>
                <a:latin typeface="Courier New" panose="02070309020205020404" pitchFamily="49" charset="0"/>
                <a:cs typeface="Courier New" panose="02070309020205020404" pitchFamily="49" charset="0"/>
              </a:rPr>
              <a:t>	FROM</a:t>
            </a:r>
            <a:r>
              <a:rPr lang="fr-FR" altLang="fr-FR" sz="1200" b="1">
                <a:solidFill>
                  <a:srgbClr val="000000"/>
                </a:solidFill>
                <a:latin typeface="Courier New" panose="02070309020205020404" pitchFamily="49" charset="0"/>
                <a:cs typeface="Courier New" panose="02070309020205020404" pitchFamily="49" charset="0"/>
              </a:rPr>
              <a:t> QSYS2/SYSTABLES A </a:t>
            </a:r>
          </a:p>
          <a:p>
            <a:pPr>
              <a:buFont typeface="Wingdings" panose="05000000000000000000" pitchFamily="2" charset="2"/>
              <a:buNone/>
            </a:pPr>
            <a:r>
              <a:rPr lang="en-US" altLang="fr-FR" sz="1200">
                <a:solidFill>
                  <a:srgbClr val="000000"/>
                </a:solidFill>
                <a:latin typeface="Courier New" panose="02070309020205020404" pitchFamily="49" charset="0"/>
                <a:cs typeface="Courier New" panose="02070309020205020404" pitchFamily="49" charset="0"/>
              </a:rPr>
              <a:t> 	</a:t>
            </a:r>
            <a:r>
              <a:rPr lang="en-US" altLang="fr-FR" sz="1200" b="1">
                <a:solidFill>
                  <a:srgbClr val="7F0055"/>
                </a:solidFill>
                <a:latin typeface="Courier New" panose="02070309020205020404" pitchFamily="49" charset="0"/>
                <a:cs typeface="Courier New" panose="02070309020205020404" pitchFamily="49" charset="0"/>
              </a:rPr>
              <a:t>WHERE</a:t>
            </a:r>
            <a:r>
              <a:rPr lang="en-US" altLang="fr-FR" sz="1200" b="1">
                <a:solidFill>
                  <a:srgbClr val="000000"/>
                </a:solidFill>
                <a:latin typeface="Courier New" panose="02070309020205020404" pitchFamily="49" charset="0"/>
                <a:cs typeface="Courier New" panose="02070309020205020404" pitchFamily="49" charset="0"/>
              </a:rPr>
              <a:t> A.TABLE_SCHEMA = ? </a:t>
            </a:r>
            <a:r>
              <a:rPr lang="en-US" altLang="fr-FR" sz="1200" b="1">
                <a:solidFill>
                  <a:srgbClr val="7F0055"/>
                </a:solidFill>
                <a:latin typeface="Courier New" panose="02070309020205020404" pitchFamily="49" charset="0"/>
                <a:cs typeface="Courier New" panose="02070309020205020404" pitchFamily="49" charset="0"/>
              </a:rPr>
              <a:t>AND</a:t>
            </a:r>
            <a:r>
              <a:rPr lang="en-US" altLang="fr-FR" sz="1200" b="1">
                <a:solidFill>
                  <a:srgbClr val="000000"/>
                </a:solidFill>
                <a:latin typeface="Courier New" panose="02070309020205020404" pitchFamily="49" charset="0"/>
                <a:cs typeface="Courier New" panose="02070309020205020404" pitchFamily="49" charset="0"/>
              </a:rPr>
              <a:t> (A.TABLE_NAME </a:t>
            </a:r>
            <a:r>
              <a:rPr lang="en-US" altLang="fr-FR" sz="1200" b="1">
                <a:solidFill>
                  <a:srgbClr val="7F0055"/>
                </a:solidFill>
                <a:latin typeface="Courier New" panose="02070309020205020404" pitchFamily="49" charset="0"/>
                <a:cs typeface="Courier New" panose="02070309020205020404" pitchFamily="49" charset="0"/>
              </a:rPr>
              <a:t>LIKE</a:t>
            </a:r>
            <a:r>
              <a:rPr lang="en-US" altLang="fr-FR" sz="1200" b="1">
                <a:solidFill>
                  <a:srgbClr val="000000"/>
                </a:solidFill>
                <a:latin typeface="Courier New" panose="02070309020205020404" pitchFamily="49" charset="0"/>
                <a:cs typeface="Courier New" panose="02070309020205020404" pitchFamily="49" charset="0"/>
              </a:rPr>
              <a:t> ? </a:t>
            </a:r>
            <a:r>
              <a:rPr lang="en-US" altLang="fr-FR" sz="1200" b="1">
                <a:solidFill>
                  <a:srgbClr val="7F0055"/>
                </a:solidFill>
                <a:latin typeface="Courier New" panose="02070309020205020404" pitchFamily="49" charset="0"/>
                <a:cs typeface="Courier New" panose="02070309020205020404" pitchFamily="49" charset="0"/>
              </a:rPr>
              <a:t>OR</a:t>
            </a:r>
            <a:r>
              <a:rPr lang="en-US" altLang="fr-FR" sz="1200" b="1">
                <a:solidFill>
                  <a:srgbClr val="000000"/>
                </a:solidFill>
                <a:latin typeface="Courier New" panose="02070309020205020404" pitchFamily="49" charset="0"/>
                <a:cs typeface="Courier New" panose="02070309020205020404" pitchFamily="49" charset="0"/>
              </a:rPr>
              <a:t> A.SYSTEM_TABLE_NAME </a:t>
            </a:r>
            <a:r>
              <a:rPr lang="en-US" altLang="fr-FR" sz="1200" b="1">
                <a:solidFill>
                  <a:srgbClr val="7F0055"/>
                </a:solidFill>
                <a:latin typeface="Courier New" panose="02070309020205020404" pitchFamily="49" charset="0"/>
                <a:cs typeface="Courier New" panose="02070309020205020404" pitchFamily="49" charset="0"/>
              </a:rPr>
              <a:t>LIKE</a:t>
            </a:r>
            <a:r>
              <a:rPr lang="en-US" altLang="fr-FR" sz="1200" b="1">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fr-FR" altLang="fr-FR" sz="1200">
                <a:solidFill>
                  <a:srgbClr val="000000"/>
                </a:solidFill>
                <a:latin typeface="Courier New" panose="02070309020205020404" pitchFamily="49" charset="0"/>
                <a:cs typeface="Courier New" panose="02070309020205020404" pitchFamily="49" charset="0"/>
              </a:rPr>
              <a:t>) </a:t>
            </a:r>
            <a:r>
              <a:rPr lang="fr-FR" altLang="fr-FR" sz="1200" b="1">
                <a:solidFill>
                  <a:srgbClr val="7F0055"/>
                </a:solidFill>
                <a:latin typeface="Courier New" panose="02070309020205020404" pitchFamily="49" charset="0"/>
                <a:cs typeface="Courier New" panose="02070309020205020404" pitchFamily="49" charset="0"/>
              </a:rPr>
              <a:t>AS</a:t>
            </a:r>
            <a:r>
              <a:rPr lang="fr-FR" altLang="fr-FR" sz="1200" b="1">
                <a:solidFill>
                  <a:srgbClr val="000000"/>
                </a:solidFill>
                <a:latin typeface="Courier New" panose="02070309020205020404" pitchFamily="49" charset="0"/>
                <a:cs typeface="Courier New" panose="02070309020205020404" pitchFamily="49" charset="0"/>
              </a:rPr>
              <a:t> foo  </a:t>
            </a:r>
          </a:p>
          <a:p>
            <a:pPr>
              <a:buFont typeface="Wingdings" panose="05000000000000000000" pitchFamily="2" charset="2"/>
              <a:buNone/>
            </a:pPr>
            <a:r>
              <a:rPr lang="fr-FR" altLang="fr-FR" sz="1200" b="1">
                <a:solidFill>
                  <a:srgbClr val="7F0055"/>
                </a:solidFill>
                <a:latin typeface="Courier New" panose="02070309020205020404" pitchFamily="49" charset="0"/>
                <a:cs typeface="Courier New" panose="02070309020205020404" pitchFamily="49" charset="0"/>
              </a:rPr>
              <a:t>WHERE</a:t>
            </a:r>
            <a:r>
              <a:rPr lang="fr-FR" altLang="fr-FR" sz="1200" b="1">
                <a:solidFill>
                  <a:srgbClr val="000000"/>
                </a:solidFill>
                <a:latin typeface="Courier New" panose="02070309020205020404" pitchFamily="49" charset="0"/>
                <a:cs typeface="Courier New" panose="02070309020205020404" pitchFamily="49" charset="0"/>
              </a:rPr>
              <a:t> foo.rn </a:t>
            </a:r>
            <a:r>
              <a:rPr lang="fr-FR" altLang="fr-FR" sz="1200" b="1">
                <a:solidFill>
                  <a:srgbClr val="7F0055"/>
                </a:solidFill>
                <a:latin typeface="Courier New" panose="02070309020205020404" pitchFamily="49" charset="0"/>
                <a:cs typeface="Courier New" panose="02070309020205020404" pitchFamily="49" charset="0"/>
              </a:rPr>
              <a:t>BETWEEN</a:t>
            </a:r>
            <a:r>
              <a:rPr lang="fr-FR" altLang="fr-FR" sz="1200" b="1">
                <a:solidFill>
                  <a:srgbClr val="000000"/>
                </a:solidFill>
                <a:latin typeface="Courier New" panose="02070309020205020404" pitchFamily="49" charset="0"/>
                <a:cs typeface="Courier New" panose="02070309020205020404" pitchFamily="49" charset="0"/>
              </a:rPr>
              <a:t> ? </a:t>
            </a:r>
            <a:r>
              <a:rPr lang="fr-FR" altLang="fr-FR" sz="1200" b="1">
                <a:solidFill>
                  <a:srgbClr val="7F0055"/>
                </a:solidFill>
                <a:latin typeface="Courier New" panose="02070309020205020404" pitchFamily="49" charset="0"/>
                <a:cs typeface="Courier New" panose="02070309020205020404" pitchFamily="49" charset="0"/>
              </a:rPr>
              <a:t>AND</a:t>
            </a:r>
            <a:r>
              <a:rPr lang="fr-FR" altLang="fr-FR" sz="1200" b="1">
                <a:solidFill>
                  <a:srgbClr val="000000"/>
                </a:solidFill>
                <a:latin typeface="Courier New" panose="02070309020205020404" pitchFamily="49" charset="0"/>
                <a:cs typeface="Courier New" panose="02070309020205020404" pitchFamily="49" charset="0"/>
              </a:rPr>
              <a:t> ? </a:t>
            </a:r>
            <a:endParaRPr lang="fr-FR" altLang="fr-FR" sz="1600">
              <a:latin typeface="Courier New" panose="02070309020205020404" pitchFamily="49" charset="0"/>
              <a:cs typeface="Courier New" panose="02070309020205020404" pitchFamily="49" charset="0"/>
            </a:endParaRPr>
          </a:p>
        </p:txBody>
      </p:sp>
      <p:sp>
        <p:nvSpPr>
          <p:cNvPr id="56324" name="Espace réservé du numéro de diapositive 4">
            <a:extLst>
              <a:ext uri="{FF2B5EF4-FFF2-40B4-BE49-F238E27FC236}">
                <a16:creationId xmlns:a16="http://schemas.microsoft.com/office/drawing/2014/main" id="{254C4E06-74B8-4C2C-BDBA-27D5D5E85D2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3A6BC25E-A6EA-483E-8932-810E06AEBBF1}" type="slidenum">
              <a:rPr lang="en-US" altLang="fr-FR" sz="1000">
                <a:solidFill>
                  <a:schemeClr val="bg1"/>
                </a:solidFill>
              </a:rPr>
              <a:pPr>
                <a:buClrTx/>
                <a:buFontTx/>
                <a:buNone/>
              </a:pPr>
              <a:t>50</a:t>
            </a:fld>
            <a:endParaRPr lang="en-US" altLang="fr-FR" sz="1000">
              <a:solidFill>
                <a:schemeClr val="bg1"/>
              </a:solidFill>
            </a:endParaRPr>
          </a:p>
        </p:txBody>
      </p:sp>
      <p:sp>
        <p:nvSpPr>
          <p:cNvPr id="56325" name="Bulle ronde 7">
            <a:extLst>
              <a:ext uri="{FF2B5EF4-FFF2-40B4-BE49-F238E27FC236}">
                <a16:creationId xmlns:a16="http://schemas.microsoft.com/office/drawing/2014/main" id="{4C0097BC-2150-4C5B-841D-17338D625CDE}"/>
              </a:ext>
            </a:extLst>
          </p:cNvPr>
          <p:cNvSpPr>
            <a:spLocks noChangeArrowheads="1"/>
          </p:cNvSpPr>
          <p:nvPr/>
        </p:nvSpPr>
        <p:spPr bwMode="auto">
          <a:xfrm>
            <a:off x="6629400" y="4419600"/>
            <a:ext cx="2286000" cy="838200"/>
          </a:xfrm>
          <a:prstGeom prst="wedgeEllipseCallout">
            <a:avLst>
              <a:gd name="adj1" fmla="val -147917"/>
              <a:gd name="adj2" fmla="val -22403"/>
            </a:avLst>
          </a:prstGeom>
          <a:solidFill>
            <a:schemeClr val="accent1"/>
          </a:solidFill>
          <a:ln w="12700" algn="ctr">
            <a:solidFill>
              <a:schemeClr val="tx1"/>
            </a:solidFill>
            <a:round/>
            <a:headEnd/>
            <a:tailEnd/>
          </a:ln>
        </p:spPr>
        <p:txBody>
          <a:bodyPr anchor="ct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fr-FR" altLang="fr-FR" sz="1800"/>
          </a:p>
        </p:txBody>
      </p:sp>
      <p:sp>
        <p:nvSpPr>
          <p:cNvPr id="56326" name="ZoneTexte 8">
            <a:extLst>
              <a:ext uri="{FF2B5EF4-FFF2-40B4-BE49-F238E27FC236}">
                <a16:creationId xmlns:a16="http://schemas.microsoft.com/office/drawing/2014/main" id="{86613BC9-7C00-4843-AC32-33A0EED00EE9}"/>
              </a:ext>
            </a:extLst>
          </p:cNvPr>
          <p:cNvSpPr txBox="1">
            <a:spLocks noChangeArrowheads="1"/>
          </p:cNvSpPr>
          <p:nvPr/>
        </p:nvSpPr>
        <p:spPr bwMode="auto">
          <a:xfrm>
            <a:off x="6934200" y="4495800"/>
            <a:ext cx="1752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fr-FR" altLang="fr-FR" sz="1200"/>
              <a:t>La clause « order by », si vous en voulez une, doit être placée ici</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re 1">
            <a:extLst>
              <a:ext uri="{FF2B5EF4-FFF2-40B4-BE49-F238E27FC236}">
                <a16:creationId xmlns:a16="http://schemas.microsoft.com/office/drawing/2014/main" id="{9A8052E3-370B-4ABF-81B9-2B0D5F84BAE0}"/>
              </a:ext>
            </a:extLst>
          </p:cNvPr>
          <p:cNvSpPr>
            <a:spLocks noGrp="1" noChangeArrowheads="1"/>
          </p:cNvSpPr>
          <p:nvPr>
            <p:ph type="title"/>
          </p:nvPr>
        </p:nvSpPr>
        <p:spPr/>
        <p:txBody>
          <a:bodyPr/>
          <a:lstStyle/>
          <a:p>
            <a:r>
              <a:rPr lang="fr-FR" altLang="fr-FR" sz="2400"/>
              <a:t>Listes avec pagination</a:t>
            </a:r>
          </a:p>
        </p:txBody>
      </p:sp>
      <p:sp>
        <p:nvSpPr>
          <p:cNvPr id="57347" name="Espace réservé du contenu 2">
            <a:extLst>
              <a:ext uri="{FF2B5EF4-FFF2-40B4-BE49-F238E27FC236}">
                <a16:creationId xmlns:a16="http://schemas.microsoft.com/office/drawing/2014/main" id="{9C2167C3-58AE-4240-9892-F6A00A4DEF76}"/>
              </a:ext>
            </a:extLst>
          </p:cNvPr>
          <p:cNvSpPr>
            <a:spLocks noGrp="1" noChangeArrowheads="1"/>
          </p:cNvSpPr>
          <p:nvPr>
            <p:ph idx="1"/>
          </p:nvPr>
        </p:nvSpPr>
        <p:spPr>
          <a:xfrm>
            <a:off x="228600" y="914400"/>
            <a:ext cx="8686800" cy="5562600"/>
          </a:xfrm>
        </p:spPr>
        <p:txBody>
          <a:bodyPr/>
          <a:lstStyle/>
          <a:p>
            <a:r>
              <a:rPr lang="fr-FR" altLang="fr-FR" sz="1800"/>
              <a:t>La technique « full SQL » présentée dans la diapo précédente donne de bons résultats sur des tables de taille raisonnable (difficile de donner un chiffre précis car cela dépend beaucoup de la puissance du (des) processeurs(s) de votre serveur IBM i). Mais elle présente quelques défauts :</a:t>
            </a:r>
          </a:p>
          <a:p>
            <a:pPr lvl="1"/>
            <a:r>
              <a:rPr lang="fr-FR" altLang="fr-FR" sz="1400"/>
              <a:t>Elle est « intrusive » dans le sens où elle nécessite de modifier la requête SQL pour y insérer un certain nombre d’éléments (modification du début du SELECT, inclusion du tri dans la clause OVER…).</a:t>
            </a:r>
          </a:p>
          <a:p>
            <a:pPr lvl="1"/>
            <a:r>
              <a:rPr lang="fr-FR" altLang="fr-FR" sz="1400"/>
              <a:t>Avec cette technique, DB2 a tendance à s’effondrer sur les tables de grande taille, donc si vous rencontrez des difficultés avec cette technique, je vous recommande de recourir à la technique du curseur scrollable qui donne de bons résultats dans la plupart des cas.</a:t>
            </a:r>
          </a:p>
          <a:p>
            <a:pPr lvl="1">
              <a:buFont typeface="Arial" panose="020B0604020202020204" pitchFamily="34" charset="0"/>
              <a:buNone/>
            </a:pPr>
            <a:r>
              <a:rPr lang="fr-FR" altLang="fr-FR" sz="1400"/>
              <a:t>On peut noter que cette technique est utilisée par le composant Zend_DB du Zend Framework pour la pagination avec DB2, d’une manière moins « intrusive » que celle présentée dans la diapo précédente, mais qui présente de grosses lacunes en termes de performances :</a:t>
            </a:r>
          </a:p>
          <a:p>
            <a:pPr>
              <a:buFont typeface="Wingdings" panose="05000000000000000000" pitchFamily="2" charset="2"/>
              <a:buNone/>
            </a:pPr>
            <a:r>
              <a:rPr lang="fr-FR" altLang="fr-FR" sz="1200">
                <a:solidFill>
                  <a:srgbClr val="000000"/>
                </a:solidFill>
                <a:latin typeface="Consolas" panose="020B0609020204030204" pitchFamily="49" charset="0"/>
              </a:rPr>
              <a:t>$limit_sql = </a:t>
            </a:r>
            <a:r>
              <a:rPr lang="fr-FR" altLang="fr-FR" sz="1200">
                <a:solidFill>
                  <a:srgbClr val="0000C0"/>
                </a:solidFill>
                <a:latin typeface="Consolas" panose="020B0609020204030204" pitchFamily="49" charset="0"/>
              </a:rPr>
              <a:t>"SELECT z2.*</a:t>
            </a:r>
          </a:p>
          <a:p>
            <a:pPr>
              <a:buFont typeface="Wingdings" panose="05000000000000000000" pitchFamily="2" charset="2"/>
              <a:buNone/>
            </a:pPr>
            <a:r>
              <a:rPr lang="fr-FR" altLang="fr-FR" sz="1200">
                <a:solidFill>
                  <a:srgbClr val="0000C0"/>
                </a:solidFill>
                <a:latin typeface="Consolas" panose="020B0609020204030204" pitchFamily="49" charset="0"/>
              </a:rPr>
              <a:t>FROM (</a:t>
            </a:r>
          </a:p>
          <a:p>
            <a:pPr>
              <a:buFont typeface="Wingdings" panose="05000000000000000000" pitchFamily="2" charset="2"/>
              <a:buNone/>
            </a:pPr>
            <a:r>
              <a:rPr lang="en-US" altLang="fr-FR" sz="1200">
                <a:solidFill>
                  <a:srgbClr val="0000C0"/>
                </a:solidFill>
                <a:latin typeface="Consolas" panose="020B0609020204030204" pitchFamily="49" charset="0"/>
              </a:rPr>
              <a:t>SELECT ROW_NUMBER() OVER() AS \"ZEND_DB_ROWNUM\", z1.*</a:t>
            </a:r>
          </a:p>
          <a:p>
            <a:pPr>
              <a:buFont typeface="Wingdings" panose="05000000000000000000" pitchFamily="2" charset="2"/>
              <a:buNone/>
            </a:pPr>
            <a:r>
              <a:rPr lang="fr-FR" altLang="fr-FR" sz="1200">
                <a:solidFill>
                  <a:srgbClr val="0000C0"/>
                </a:solidFill>
                <a:latin typeface="Consolas" panose="020B0609020204030204" pitchFamily="49" charset="0"/>
              </a:rPr>
              <a:t>FROM (</a:t>
            </a:r>
          </a:p>
          <a:p>
            <a:pPr>
              <a:buFont typeface="Wingdings" panose="05000000000000000000" pitchFamily="2" charset="2"/>
              <a:buNone/>
            </a:pPr>
            <a:r>
              <a:rPr lang="fr-FR" altLang="fr-FR" sz="1200">
                <a:solidFill>
                  <a:srgbClr val="0000C0"/>
                </a:solidFill>
                <a:latin typeface="Consolas" panose="020B0609020204030204" pitchFamily="49" charset="0"/>
              </a:rPr>
              <a:t>" </a:t>
            </a:r>
            <a:r>
              <a:rPr lang="fr-FR" altLang="fr-FR" sz="1200">
                <a:solidFill>
                  <a:srgbClr val="000000"/>
                </a:solidFill>
                <a:latin typeface="Consolas" panose="020B0609020204030204" pitchFamily="49" charset="0"/>
              </a:rPr>
              <a:t>. $votre_requete_sql_ici . </a:t>
            </a:r>
            <a:r>
              <a:rPr lang="fr-FR" altLang="fr-FR" sz="1200">
                <a:solidFill>
                  <a:srgbClr val="0000C0"/>
                </a:solidFill>
                <a:latin typeface="Consolas" panose="020B0609020204030204" pitchFamily="49" charset="0"/>
              </a:rPr>
              <a:t>"</a:t>
            </a:r>
          </a:p>
          <a:p>
            <a:pPr>
              <a:buFont typeface="Wingdings" panose="05000000000000000000" pitchFamily="2" charset="2"/>
              <a:buNone/>
            </a:pPr>
            <a:r>
              <a:rPr lang="fr-FR" altLang="fr-FR" sz="1200">
                <a:solidFill>
                  <a:srgbClr val="0000C0"/>
                </a:solidFill>
                <a:latin typeface="Consolas" panose="020B0609020204030204" pitchFamily="49" charset="0"/>
              </a:rPr>
              <a:t>) z1</a:t>
            </a:r>
          </a:p>
          <a:p>
            <a:pPr>
              <a:buFont typeface="Wingdings" panose="05000000000000000000" pitchFamily="2" charset="2"/>
              <a:buNone/>
            </a:pPr>
            <a:r>
              <a:rPr lang="fr-FR" altLang="fr-FR" sz="1200">
                <a:solidFill>
                  <a:srgbClr val="0000C0"/>
                </a:solidFill>
                <a:latin typeface="Consolas" panose="020B0609020204030204" pitchFamily="49" charset="0"/>
              </a:rPr>
              <a:t>) z2</a:t>
            </a:r>
          </a:p>
          <a:p>
            <a:pPr>
              <a:buFont typeface="Wingdings" panose="05000000000000000000" pitchFamily="2" charset="2"/>
              <a:buNone/>
            </a:pPr>
            <a:r>
              <a:rPr lang="en-US" altLang="fr-FR" sz="1200">
                <a:solidFill>
                  <a:srgbClr val="0000C0"/>
                </a:solidFill>
                <a:latin typeface="Consolas" panose="020B0609020204030204" pitchFamily="49" charset="0"/>
              </a:rPr>
              <a:t>WHERE z2.zend_db_rownum BETWEEN " </a:t>
            </a:r>
            <a:r>
              <a:rPr lang="en-US" altLang="fr-FR" sz="1200">
                <a:solidFill>
                  <a:srgbClr val="000000"/>
                </a:solidFill>
                <a:latin typeface="Consolas" panose="020B0609020204030204" pitchFamily="49" charset="0"/>
              </a:rPr>
              <a:t>. ($offset+1) . </a:t>
            </a:r>
            <a:r>
              <a:rPr lang="en-US" altLang="fr-FR" sz="1200">
                <a:solidFill>
                  <a:srgbClr val="0000C0"/>
                </a:solidFill>
                <a:latin typeface="Consolas" panose="020B0609020204030204" pitchFamily="49" charset="0"/>
              </a:rPr>
              <a:t>" AND " </a:t>
            </a:r>
            <a:r>
              <a:rPr lang="en-US" altLang="fr-FR" sz="1200">
                <a:solidFill>
                  <a:srgbClr val="000000"/>
                </a:solidFill>
                <a:latin typeface="Consolas" panose="020B0609020204030204" pitchFamily="49" charset="0"/>
              </a:rPr>
              <a:t>. ($offset+$count);</a:t>
            </a:r>
          </a:p>
          <a:p>
            <a:pPr lvl="1">
              <a:buFont typeface="Arial" panose="020B0604020202020204" pitchFamily="34" charset="0"/>
              <a:buNone/>
            </a:pPr>
            <a:r>
              <a:rPr lang="fr-FR" altLang="fr-FR" sz="1400"/>
              <a:t> </a:t>
            </a:r>
          </a:p>
        </p:txBody>
      </p:sp>
      <p:sp>
        <p:nvSpPr>
          <p:cNvPr id="57348" name="Espace réservé du numéro de diapositive 3">
            <a:extLst>
              <a:ext uri="{FF2B5EF4-FFF2-40B4-BE49-F238E27FC236}">
                <a16:creationId xmlns:a16="http://schemas.microsoft.com/office/drawing/2014/main" id="{3D3FB830-1E1C-4EC0-B662-9C93C55005F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7EA279B1-8C1A-450F-B71F-FD89B05D3A35}" type="slidenum">
              <a:rPr lang="en-US" altLang="fr-FR" sz="1000">
                <a:solidFill>
                  <a:schemeClr val="bg1"/>
                </a:solidFill>
              </a:rPr>
              <a:pPr>
                <a:buClrTx/>
                <a:buFontTx/>
                <a:buNone/>
              </a:pPr>
              <a:t>51</a:t>
            </a:fld>
            <a:endParaRPr lang="en-US" altLang="fr-FR" sz="1000">
              <a:solidFill>
                <a:schemeClr val="bg1"/>
              </a:solidFill>
            </a:endParaRPr>
          </a:p>
        </p:txBody>
      </p:sp>
      <p:sp>
        <p:nvSpPr>
          <p:cNvPr id="5" name="Rectangle à coins arrondis 4">
            <a:extLst>
              <a:ext uri="{FF2B5EF4-FFF2-40B4-BE49-F238E27FC236}">
                <a16:creationId xmlns:a16="http://schemas.microsoft.com/office/drawing/2014/main" id="{8F4B8F93-71BA-41DD-98EA-5993E5092D41}"/>
              </a:ext>
            </a:extLst>
          </p:cNvPr>
          <p:cNvSpPr/>
          <p:nvPr/>
        </p:nvSpPr>
        <p:spPr bwMode="auto">
          <a:xfrm>
            <a:off x="4419600" y="4191000"/>
            <a:ext cx="3505200" cy="533400"/>
          </a:xfrm>
          <a:prstGeom prst="wedgeRoundRectCallout">
            <a:avLst>
              <a:gd name="adj1" fmla="val -106351"/>
              <a:gd name="adj2" fmla="val 76786"/>
              <a:gd name="adj3" fmla="val 16667"/>
            </a:avLst>
          </a:prstGeom>
          <a:solidFill>
            <a:schemeClr val="accent2">
              <a:lumMod val="40000"/>
              <a:lumOff val="60000"/>
            </a:schemeClr>
          </a:solidFill>
          <a:ln w="12700" cap="flat" cmpd="sng" algn="ctr">
            <a:solidFill>
              <a:schemeClr val="tx1"/>
            </a:solidFill>
            <a:prstDash val="solid"/>
            <a:round/>
            <a:headEnd type="none" w="med" len="med"/>
            <a:tailEnd type="none" w="med" len="med"/>
          </a:ln>
          <a:effectLst/>
        </p:spPr>
        <p:txBody>
          <a:bodyPr anchor="ctr"/>
          <a:lstStyle/>
          <a:p>
            <a:pPr eaLnBrk="1" hangingPunct="1">
              <a:defRPr/>
            </a:pPr>
            <a:endParaRPr lang="fr-FR">
              <a:latin typeface="Arial" charset="0"/>
              <a:cs typeface="Arial" charset="0"/>
            </a:endParaRPr>
          </a:p>
        </p:txBody>
      </p:sp>
      <p:sp>
        <p:nvSpPr>
          <p:cNvPr id="57350" name="ZoneTexte 5">
            <a:extLst>
              <a:ext uri="{FF2B5EF4-FFF2-40B4-BE49-F238E27FC236}">
                <a16:creationId xmlns:a16="http://schemas.microsoft.com/office/drawing/2014/main" id="{9AFA8D8D-42B8-4B07-955A-5C4BE2F664E5}"/>
              </a:ext>
            </a:extLst>
          </p:cNvPr>
          <p:cNvSpPr txBox="1">
            <a:spLocks noChangeArrowheads="1"/>
          </p:cNvSpPr>
          <p:nvPr/>
        </p:nvSpPr>
        <p:spPr bwMode="auto">
          <a:xfrm>
            <a:off x="4648200" y="4294188"/>
            <a:ext cx="31242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fr-FR" altLang="fr-FR" sz="1100"/>
              <a:t>Tri incorrect, car il est impossible d’insérer les colonnes à trier dans la clause OVER</a:t>
            </a:r>
          </a:p>
        </p:txBody>
      </p:sp>
      <p:sp>
        <p:nvSpPr>
          <p:cNvPr id="7" name="Rectangle à coins arrondis 6">
            <a:extLst>
              <a:ext uri="{FF2B5EF4-FFF2-40B4-BE49-F238E27FC236}">
                <a16:creationId xmlns:a16="http://schemas.microsoft.com/office/drawing/2014/main" id="{29115AEC-FA38-4E4D-B04D-CC1F7C536215}"/>
              </a:ext>
            </a:extLst>
          </p:cNvPr>
          <p:cNvSpPr/>
          <p:nvPr/>
        </p:nvSpPr>
        <p:spPr bwMode="auto">
          <a:xfrm>
            <a:off x="3124200" y="5181600"/>
            <a:ext cx="4572000" cy="765175"/>
          </a:xfrm>
          <a:prstGeom prst="wedgeRoundRectCallout">
            <a:avLst>
              <a:gd name="adj1" fmla="val -54883"/>
              <a:gd name="adj2" fmla="val -21127"/>
              <a:gd name="adj3" fmla="val 16667"/>
            </a:avLst>
          </a:prstGeom>
          <a:solidFill>
            <a:schemeClr val="accent2">
              <a:lumMod val="40000"/>
              <a:lumOff val="60000"/>
            </a:schemeClr>
          </a:solidFill>
          <a:ln w="12700" cap="flat" cmpd="sng" algn="ctr">
            <a:solidFill>
              <a:schemeClr val="tx1"/>
            </a:solidFill>
            <a:prstDash val="solid"/>
            <a:round/>
            <a:headEnd type="none" w="med" len="med"/>
            <a:tailEnd type="none" w="med" len="med"/>
          </a:ln>
          <a:effectLst/>
        </p:spPr>
        <p:txBody>
          <a:bodyPr anchor="ctr"/>
          <a:lstStyle/>
          <a:p>
            <a:pPr eaLnBrk="1" hangingPunct="1">
              <a:defRPr/>
            </a:pPr>
            <a:endParaRPr lang="fr-FR">
              <a:latin typeface="Arial" charset="0"/>
              <a:cs typeface="Arial" charset="0"/>
            </a:endParaRPr>
          </a:p>
        </p:txBody>
      </p:sp>
      <p:sp>
        <p:nvSpPr>
          <p:cNvPr id="8" name="ZoneTexte 7">
            <a:extLst>
              <a:ext uri="{FF2B5EF4-FFF2-40B4-BE49-F238E27FC236}">
                <a16:creationId xmlns:a16="http://schemas.microsoft.com/office/drawing/2014/main" id="{05D0C546-7F39-41F2-ABB7-07BA57064302}"/>
              </a:ext>
            </a:extLst>
          </p:cNvPr>
          <p:cNvSpPr txBox="1"/>
          <p:nvPr/>
        </p:nvSpPr>
        <p:spPr>
          <a:xfrm>
            <a:off x="3276600" y="5292725"/>
            <a:ext cx="4343400" cy="577850"/>
          </a:xfrm>
          <a:prstGeom prst="rect">
            <a:avLst/>
          </a:prstGeom>
          <a:noFill/>
        </p:spPr>
        <p:txBody>
          <a:bodyPr>
            <a:spAutoFit/>
          </a:bodyPr>
          <a:lstStyle/>
          <a:p>
            <a:pPr eaLnBrk="1" hangingPunct="1">
              <a:defRPr/>
            </a:pPr>
            <a:r>
              <a:rPr lang="fr-FR" sz="1050" dirty="0"/>
              <a:t>La pagination s’applique</a:t>
            </a:r>
            <a:r>
              <a:rPr lang="fr-FR" sz="1050" b="1" dirty="0"/>
              <a:t> sur le jeu de données renvoyé par votre requête</a:t>
            </a:r>
            <a:r>
              <a:rPr lang="fr-FR" sz="1050" dirty="0"/>
              <a:t> encapsulée ici. Elle ne s’applique pas directement sur votre requête, donc attention aux perfs sur les tables de grande taille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re 1">
            <a:extLst>
              <a:ext uri="{FF2B5EF4-FFF2-40B4-BE49-F238E27FC236}">
                <a16:creationId xmlns:a16="http://schemas.microsoft.com/office/drawing/2014/main" id="{11380BBE-4A6B-4FBF-92DA-27BD261D780E}"/>
              </a:ext>
            </a:extLst>
          </p:cNvPr>
          <p:cNvSpPr>
            <a:spLocks noGrp="1" noChangeArrowheads="1"/>
          </p:cNvSpPr>
          <p:nvPr>
            <p:ph type="title"/>
          </p:nvPr>
        </p:nvSpPr>
        <p:spPr/>
        <p:txBody>
          <a:bodyPr/>
          <a:lstStyle/>
          <a:p>
            <a:r>
              <a:rPr lang="fr-FR" altLang="fr-FR" sz="2400"/>
              <a:t>Listes avec pagination</a:t>
            </a:r>
          </a:p>
        </p:txBody>
      </p:sp>
      <p:sp>
        <p:nvSpPr>
          <p:cNvPr id="58371" name="Espace réservé du contenu 2">
            <a:extLst>
              <a:ext uri="{FF2B5EF4-FFF2-40B4-BE49-F238E27FC236}">
                <a16:creationId xmlns:a16="http://schemas.microsoft.com/office/drawing/2014/main" id="{E9C705A1-0561-4742-8B3A-B42C9CE0A820}"/>
              </a:ext>
            </a:extLst>
          </p:cNvPr>
          <p:cNvSpPr>
            <a:spLocks noGrp="1" noChangeArrowheads="1"/>
          </p:cNvSpPr>
          <p:nvPr>
            <p:ph idx="1"/>
          </p:nvPr>
        </p:nvSpPr>
        <p:spPr>
          <a:xfrm>
            <a:off x="228600" y="990600"/>
            <a:ext cx="8686800" cy="4953000"/>
          </a:xfrm>
        </p:spPr>
        <p:txBody>
          <a:bodyPr/>
          <a:lstStyle/>
          <a:p>
            <a:r>
              <a:rPr lang="fr-FR" altLang="fr-FR" sz="1800" dirty="0"/>
              <a:t>La technique du curseur scrollable, qui est plus performante sur les tables de grande taille, est relativement « verbeuse ». Je vous en donne un échantillon sur la diapo suivante, mais pour des  exemples plus « détaillés », je vous recommande de vous reporter aux exemples de code que j’ai déposés sur les pages suivantes :</a:t>
            </a:r>
          </a:p>
          <a:p>
            <a:pPr lvl="1"/>
            <a:r>
              <a:rPr lang="fr-FR" altLang="fr-FR" sz="1400" dirty="0"/>
              <a:t>Technique du curseur scrollable pour la librairie « ibm_db2 » :</a:t>
            </a:r>
          </a:p>
          <a:p>
            <a:pPr lvl="2"/>
            <a:r>
              <a:rPr lang="fr-FR" altLang="fr-FR" sz="1400" dirty="0">
                <a:hlinkClick r:id="rId2"/>
              </a:rPr>
              <a:t>http://fr.php.net/manual/fr/function.db2-prepare.php</a:t>
            </a:r>
            <a:r>
              <a:rPr lang="fr-FR" altLang="fr-FR" sz="1400" dirty="0"/>
              <a:t> </a:t>
            </a:r>
          </a:p>
          <a:p>
            <a:pPr lvl="1"/>
            <a:r>
              <a:rPr lang="fr-FR" altLang="fr-FR" sz="1400" dirty="0"/>
              <a:t>Technique du curseur scrollable pour PDO :</a:t>
            </a:r>
          </a:p>
          <a:p>
            <a:pPr lvl="2"/>
            <a:r>
              <a:rPr lang="fr-FR" altLang="fr-FR" sz="1400" dirty="0">
                <a:hlinkClick r:id="rId3"/>
              </a:rPr>
              <a:t>http://fr2.php.net/manual/fr/pdo.prepare.php</a:t>
            </a:r>
            <a:r>
              <a:rPr lang="fr-FR" altLang="fr-FR" sz="1400" dirty="0"/>
              <a:t> </a:t>
            </a:r>
          </a:p>
          <a:p>
            <a:r>
              <a:rPr lang="fr-FR" altLang="fr-FR" sz="1600" dirty="0"/>
              <a:t>En plus d’être performante sur les tables de grande taille, la technique du curseur scrollable présente l’avantage de ne pas être intrusive par rapport au code de la requête SQL à exécuter (votre requête SQL ne subit aucune modification).</a:t>
            </a:r>
          </a:p>
          <a:p>
            <a:r>
              <a:rPr lang="fr-FR" altLang="fr-FR" sz="1600" dirty="0"/>
              <a:t>A noter : la technique du curseur scrollable fonctionne très bien sous PDO avec les bases DB2 for i et DB2 Express C. Mais j’ai détecté un bug récemment, peut être lié à ma version d’ODBC pour Windows. Après pas mal de tests, j’ai trouvé une solution de contournement que j’ai indiquée sur php.net, dans la page consacrée à PDO </a:t>
            </a:r>
            <a:r>
              <a:rPr lang="fr-FR" altLang="fr-FR" sz="1600" dirty="0" err="1"/>
              <a:t>Prepare</a:t>
            </a:r>
            <a:r>
              <a:rPr lang="fr-FR" altLang="fr-FR" sz="1600" dirty="0"/>
              <a:t> (cf. lien ci-dessus). Le principe consiste à effectuer un premier positionnement sur l’offset zéro, quand on est sur l’affichage d’offset de valeur supérieure à zéro.</a:t>
            </a:r>
          </a:p>
        </p:txBody>
      </p:sp>
      <p:sp>
        <p:nvSpPr>
          <p:cNvPr id="58372" name="Espace réservé du numéro de diapositive 3">
            <a:extLst>
              <a:ext uri="{FF2B5EF4-FFF2-40B4-BE49-F238E27FC236}">
                <a16:creationId xmlns:a16="http://schemas.microsoft.com/office/drawing/2014/main" id="{D660C738-A07C-4F39-BD62-8FB63A9DFE5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C0A53EBD-3EB2-4F83-AE9F-391F2CF82BCD}" type="slidenum">
              <a:rPr lang="en-US" altLang="fr-FR" sz="1000">
                <a:solidFill>
                  <a:schemeClr val="bg1"/>
                </a:solidFill>
              </a:rPr>
              <a:pPr>
                <a:buClrTx/>
                <a:buFontTx/>
                <a:buNone/>
              </a:pPr>
              <a:t>52</a:t>
            </a:fld>
            <a:endParaRPr lang="en-US" altLang="fr-FR" sz="1000">
              <a:solidFill>
                <a:schemeClr val="bg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re 1">
            <a:extLst>
              <a:ext uri="{FF2B5EF4-FFF2-40B4-BE49-F238E27FC236}">
                <a16:creationId xmlns:a16="http://schemas.microsoft.com/office/drawing/2014/main" id="{81A7CC04-8442-4518-BD7D-D5C00DFEABA7}"/>
              </a:ext>
            </a:extLst>
          </p:cNvPr>
          <p:cNvSpPr>
            <a:spLocks noGrp="1" noChangeArrowheads="1"/>
          </p:cNvSpPr>
          <p:nvPr>
            <p:ph type="title"/>
          </p:nvPr>
        </p:nvSpPr>
        <p:spPr/>
        <p:txBody>
          <a:bodyPr/>
          <a:lstStyle/>
          <a:p>
            <a:r>
              <a:rPr lang="fr-FR" altLang="fr-FR" sz="2400"/>
              <a:t>Listes avec pagination</a:t>
            </a:r>
          </a:p>
        </p:txBody>
      </p:sp>
      <p:sp>
        <p:nvSpPr>
          <p:cNvPr id="3" name="Espace réservé du contenu 2">
            <a:extLst>
              <a:ext uri="{FF2B5EF4-FFF2-40B4-BE49-F238E27FC236}">
                <a16:creationId xmlns:a16="http://schemas.microsoft.com/office/drawing/2014/main" id="{9980E283-501D-4254-98DB-1FE5ED4FBF1A}"/>
              </a:ext>
            </a:extLst>
          </p:cNvPr>
          <p:cNvSpPr>
            <a:spLocks noGrp="1"/>
          </p:cNvSpPr>
          <p:nvPr>
            <p:ph idx="1"/>
          </p:nvPr>
        </p:nvSpPr>
        <p:spPr>
          <a:xfrm>
            <a:off x="228600" y="1219200"/>
            <a:ext cx="8686800" cy="5257800"/>
          </a:xfrm>
          <a:ln>
            <a:miter lim="800000"/>
            <a:headEnd/>
            <a:tailEnd/>
          </a:ln>
        </p:spPr>
        <p:txBody>
          <a:bodyPr/>
          <a:lstStyle/>
          <a:p>
            <a:pPr>
              <a:buFont typeface="Wingdings" panose="05000000000000000000" pitchFamily="2" charset="2"/>
              <a:buNone/>
              <a:defRPr/>
            </a:pPr>
            <a:r>
              <a:rPr lang="fr-FR" sz="1800" dirty="0"/>
              <a:t>Exemple de code pour l’utilisation de curseur scrollable avec db2_connect() :</a:t>
            </a:r>
          </a:p>
          <a:p>
            <a:pPr>
              <a:buFont typeface="Wingdings" panose="05000000000000000000" pitchFamily="2" charset="2"/>
              <a:buNone/>
              <a:defRPr/>
            </a:pPr>
            <a:r>
              <a:rPr lang="en-US" sz="1200" dirty="0">
                <a:solidFill>
                  <a:srgbClr val="0000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st</a:t>
            </a:r>
            <a:r>
              <a:rPr lang="en-US" sz="1200" dirty="0">
                <a:solidFill>
                  <a:srgbClr val="000000"/>
                </a:solidFill>
                <a:latin typeface="Courier New" pitchFamily="49" charset="0"/>
                <a:cs typeface="Courier New" pitchFamily="49" charset="0"/>
              </a:rPr>
              <a:t> = db2_prepare ( $db, $</a:t>
            </a:r>
            <a:r>
              <a:rPr lang="en-US" sz="1200" dirty="0" err="1">
                <a:solidFill>
                  <a:srgbClr val="000000"/>
                </a:solidFill>
                <a:latin typeface="Courier New" pitchFamily="49" charset="0"/>
                <a:cs typeface="Courier New" pitchFamily="49" charset="0"/>
              </a:rPr>
              <a:t>sql</a:t>
            </a:r>
            <a:r>
              <a:rPr lang="en-US" sz="1200" dirty="0">
                <a:solidFill>
                  <a:srgbClr val="000000"/>
                </a:solidFill>
                <a:latin typeface="Courier New" pitchFamily="49" charset="0"/>
                <a:cs typeface="Courier New" pitchFamily="49" charset="0"/>
              </a:rPr>
              <a:t>, </a:t>
            </a:r>
            <a:r>
              <a:rPr lang="en-US" sz="1200" dirty="0">
                <a:solidFill>
                  <a:srgbClr val="7F0055"/>
                </a:solidFill>
                <a:latin typeface="Courier New" pitchFamily="49" charset="0"/>
                <a:cs typeface="Courier New" pitchFamily="49" charset="0"/>
              </a:rPr>
              <a:t>array</a:t>
            </a:r>
            <a:r>
              <a:rPr lang="en-US" sz="1200" dirty="0">
                <a:solidFill>
                  <a:srgbClr val="000000"/>
                </a:solidFill>
                <a:latin typeface="Courier New" pitchFamily="49" charset="0"/>
                <a:cs typeface="Courier New" pitchFamily="49" charset="0"/>
              </a:rPr>
              <a:t>(</a:t>
            </a:r>
            <a:r>
              <a:rPr lang="en-US" sz="1200" b="1" dirty="0">
                <a:solidFill>
                  <a:srgbClr val="0000C0"/>
                </a:solidFill>
                <a:latin typeface="Courier New" pitchFamily="49" charset="0"/>
                <a:cs typeface="Courier New" pitchFamily="49" charset="0"/>
              </a:rPr>
              <a:t>'cursor' </a:t>
            </a:r>
            <a:r>
              <a:rPr lang="en-US" sz="1200" b="1" dirty="0">
                <a:solidFill>
                  <a:srgbClr val="000000"/>
                </a:solidFill>
                <a:latin typeface="Courier New" pitchFamily="49" charset="0"/>
                <a:cs typeface="Courier New" pitchFamily="49" charset="0"/>
              </a:rPr>
              <a:t>=&gt; DB2_SCROLLABLE</a:t>
            </a:r>
            <a:r>
              <a:rPr lang="en-US" sz="1200" dirty="0">
                <a:solidFill>
                  <a:srgbClr val="000000"/>
                </a:solidFill>
                <a:latin typeface="Courier New" pitchFamily="49" charset="0"/>
                <a:cs typeface="Courier New" pitchFamily="49" charset="0"/>
              </a:rPr>
              <a:t>) );</a:t>
            </a:r>
          </a:p>
          <a:p>
            <a:pPr>
              <a:buFont typeface="Wingdings" panose="05000000000000000000" pitchFamily="2" charset="2"/>
              <a:buNone/>
              <a:defRPr/>
            </a:pPr>
            <a:r>
              <a:rPr lang="en-US" sz="1200" dirty="0">
                <a:solidFill>
                  <a:srgbClr val="000000"/>
                </a:solidFill>
                <a:latin typeface="Courier New" pitchFamily="49" charset="0"/>
                <a:cs typeface="Courier New" pitchFamily="49" charset="0"/>
              </a:rPr>
              <a:t>$rows = array() ; </a:t>
            </a:r>
            <a:r>
              <a:rPr lang="en-US" sz="1200" dirty="0">
                <a:solidFill>
                  <a:schemeClr val="accent2">
                    <a:lumMod val="75000"/>
                  </a:schemeClr>
                </a:solidFill>
                <a:latin typeface="Courier New" pitchFamily="49" charset="0"/>
                <a:cs typeface="Courier New" pitchFamily="49" charset="0"/>
              </a:rPr>
              <a:t>// </a:t>
            </a:r>
            <a:r>
              <a:rPr lang="en-US" sz="1200" dirty="0" err="1">
                <a:solidFill>
                  <a:schemeClr val="accent2">
                    <a:lumMod val="75000"/>
                  </a:schemeClr>
                </a:solidFill>
                <a:latin typeface="Courier New" pitchFamily="49" charset="0"/>
                <a:cs typeface="Courier New" pitchFamily="49" charset="0"/>
              </a:rPr>
              <a:t>initialisation</a:t>
            </a:r>
            <a:r>
              <a:rPr lang="en-US" sz="1200" dirty="0">
                <a:solidFill>
                  <a:schemeClr val="accent2">
                    <a:lumMod val="75000"/>
                  </a:schemeClr>
                </a:solidFill>
                <a:latin typeface="Courier New" pitchFamily="49" charset="0"/>
                <a:cs typeface="Courier New" pitchFamily="49" charset="0"/>
              </a:rPr>
              <a:t> du tableau servant à stocker les </a:t>
            </a:r>
            <a:r>
              <a:rPr lang="en-US" sz="1200" dirty="0" err="1">
                <a:solidFill>
                  <a:schemeClr val="accent2">
                    <a:lumMod val="75000"/>
                  </a:schemeClr>
                </a:solidFill>
                <a:latin typeface="Courier New" pitchFamily="49" charset="0"/>
                <a:cs typeface="Courier New" pitchFamily="49" charset="0"/>
              </a:rPr>
              <a:t>données</a:t>
            </a:r>
            <a:r>
              <a:rPr lang="en-US" sz="1200" dirty="0">
                <a:solidFill>
                  <a:schemeClr val="accent2">
                    <a:lumMod val="75000"/>
                  </a:schemeClr>
                </a:solidFill>
                <a:latin typeface="Courier New" pitchFamily="49" charset="0"/>
                <a:cs typeface="Courier New" pitchFamily="49" charset="0"/>
              </a:rPr>
              <a:t> </a:t>
            </a:r>
            <a:r>
              <a:rPr lang="en-US" sz="1200" dirty="0" err="1">
                <a:solidFill>
                  <a:schemeClr val="accent2">
                    <a:lumMod val="75000"/>
                  </a:schemeClr>
                </a:solidFill>
                <a:latin typeface="Courier New" pitchFamily="49" charset="0"/>
                <a:cs typeface="Courier New" pitchFamily="49" charset="0"/>
              </a:rPr>
              <a:t>extraites</a:t>
            </a:r>
            <a:endParaRPr lang="en-US" sz="1200" dirty="0">
              <a:solidFill>
                <a:schemeClr val="accent2">
                  <a:lumMod val="75000"/>
                </a:schemeClr>
              </a:solidFill>
              <a:latin typeface="Courier New" pitchFamily="49" charset="0"/>
              <a:cs typeface="Courier New" pitchFamily="49" charset="0"/>
            </a:endParaRPr>
          </a:p>
          <a:p>
            <a:pPr>
              <a:buFont typeface="Wingdings" panose="05000000000000000000" pitchFamily="2" charset="2"/>
              <a:buNone/>
              <a:defRPr/>
            </a:pPr>
            <a:r>
              <a:rPr lang="fr-FR" sz="1200" dirty="0">
                <a:solidFill>
                  <a:srgbClr val="7F0055"/>
                </a:solidFill>
                <a:latin typeface="Courier New" pitchFamily="49" charset="0"/>
                <a:cs typeface="Courier New" pitchFamily="49" charset="0"/>
              </a:rPr>
              <a:t>if </a:t>
            </a:r>
            <a:r>
              <a:rPr lang="fr-FR" sz="1200" dirty="0">
                <a:solidFill>
                  <a:srgbClr val="000000"/>
                </a:solidFill>
                <a:latin typeface="Courier New" pitchFamily="49" charset="0"/>
                <a:cs typeface="Courier New" pitchFamily="49" charset="0"/>
              </a:rPr>
              <a:t>($st) {</a:t>
            </a:r>
          </a:p>
          <a:p>
            <a:pPr>
              <a:buFont typeface="Wingdings" panose="05000000000000000000" pitchFamily="2" charset="2"/>
              <a:buNone/>
              <a:defRPr/>
            </a:pPr>
            <a:r>
              <a:rPr lang="fr-FR" sz="1200" dirty="0">
                <a:solidFill>
                  <a:srgbClr val="7F0055"/>
                </a:solidFill>
                <a:latin typeface="Courier New" pitchFamily="49" charset="0"/>
                <a:cs typeface="Courier New" pitchFamily="49" charset="0"/>
              </a:rPr>
              <a:t>	if </a:t>
            </a:r>
            <a:r>
              <a:rPr lang="fr-FR" sz="1200" dirty="0">
                <a:solidFill>
                  <a:srgbClr val="000000"/>
                </a:solidFill>
                <a:latin typeface="Courier New" pitchFamily="49" charset="0"/>
                <a:cs typeface="Courier New" pitchFamily="49" charset="0"/>
              </a:rPr>
              <a:t>(db2_execute ( $st, </a:t>
            </a:r>
            <a:r>
              <a:rPr lang="fr-FR" sz="1200" dirty="0">
                <a:solidFill>
                  <a:srgbClr val="000000"/>
                </a:solidFill>
                <a:highlight>
                  <a:srgbClr val="D4D4D4"/>
                </a:highlight>
                <a:latin typeface="Courier New" pitchFamily="49" charset="0"/>
                <a:cs typeface="Courier New" pitchFamily="49" charset="0"/>
              </a:rPr>
              <a:t>$</a:t>
            </a:r>
            <a:r>
              <a:rPr lang="fr-FR" sz="1200" dirty="0" err="1">
                <a:solidFill>
                  <a:srgbClr val="000000"/>
                </a:solidFill>
                <a:highlight>
                  <a:srgbClr val="D4D4D4"/>
                </a:highlight>
                <a:latin typeface="Courier New" pitchFamily="49" charset="0"/>
                <a:cs typeface="Courier New" pitchFamily="49" charset="0"/>
              </a:rPr>
              <a:t>args</a:t>
            </a:r>
            <a:r>
              <a:rPr lang="fr-FR" sz="1200" dirty="0">
                <a:solidFill>
                  <a:srgbClr val="000000"/>
                </a:solidFill>
                <a:highlight>
                  <a:srgbClr val="D4D4D4"/>
                </a:highlight>
                <a:latin typeface="Courier New" pitchFamily="49" charset="0"/>
                <a:cs typeface="Courier New" pitchFamily="49" charset="0"/>
              </a:rPr>
              <a:t> )) {</a:t>
            </a:r>
            <a:endParaRPr lang="fr-FR" sz="1200" dirty="0">
              <a:solidFill>
                <a:srgbClr val="000000"/>
              </a:solidFill>
              <a:latin typeface="Courier New" pitchFamily="49" charset="0"/>
              <a:cs typeface="Courier New" pitchFamily="49" charset="0"/>
            </a:endParaRPr>
          </a:p>
          <a:p>
            <a:pPr>
              <a:buFont typeface="Wingdings" panose="05000000000000000000" pitchFamily="2" charset="2"/>
              <a:buNone/>
              <a:defRPr/>
            </a:pPr>
            <a:r>
              <a:rPr lang="fr-FR" sz="1200" b="1" dirty="0">
                <a:solidFill>
                  <a:srgbClr val="7F0055"/>
                </a:solidFill>
                <a:latin typeface="Courier New" pitchFamily="49" charset="0"/>
                <a:cs typeface="Courier New" pitchFamily="49" charset="0"/>
              </a:rPr>
              <a:t>		for </a:t>
            </a:r>
            <a:r>
              <a:rPr lang="fr-FR" sz="1200" b="1" dirty="0">
                <a:latin typeface="Courier New" pitchFamily="49" charset="0"/>
                <a:cs typeface="Courier New" pitchFamily="49" charset="0"/>
              </a:rPr>
              <a:t>(</a:t>
            </a:r>
            <a:r>
              <a:rPr lang="fr-FR" sz="1200" dirty="0">
                <a:solidFill>
                  <a:srgbClr val="000000"/>
                </a:solidFill>
                <a:latin typeface="Courier New" pitchFamily="49" charset="0"/>
                <a:cs typeface="Courier New" pitchFamily="49" charset="0"/>
              </a:rPr>
              <a:t>	$</a:t>
            </a:r>
            <a:r>
              <a:rPr lang="fr-FR" sz="1200" dirty="0" err="1">
                <a:solidFill>
                  <a:srgbClr val="000000"/>
                </a:solidFill>
                <a:latin typeface="Courier New" pitchFamily="49" charset="0"/>
                <a:cs typeface="Courier New" pitchFamily="49" charset="0"/>
              </a:rPr>
              <a:t>tofetch</a:t>
            </a:r>
            <a:r>
              <a:rPr lang="fr-FR" sz="1200" dirty="0">
                <a:solidFill>
                  <a:srgbClr val="000000"/>
                </a:solidFill>
                <a:latin typeface="Courier New" pitchFamily="49" charset="0"/>
                <a:cs typeface="Courier New" pitchFamily="49" charset="0"/>
              </a:rPr>
              <a:t> = $</a:t>
            </a:r>
            <a:r>
              <a:rPr lang="fr-FR" sz="1200" dirty="0" err="1">
                <a:solidFill>
                  <a:srgbClr val="000000"/>
                </a:solidFill>
                <a:latin typeface="Courier New" pitchFamily="49" charset="0"/>
                <a:cs typeface="Courier New" pitchFamily="49" charset="0"/>
              </a:rPr>
              <a:t>nbl_by_page</a:t>
            </a:r>
            <a:r>
              <a:rPr lang="fr-FR" sz="1200" dirty="0">
                <a:solidFill>
                  <a:srgbClr val="000000"/>
                </a:solidFill>
                <a:latin typeface="Courier New" pitchFamily="49" charset="0"/>
                <a:cs typeface="Courier New" pitchFamily="49" charset="0"/>
              </a:rPr>
              <a:t>,</a:t>
            </a: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			$</a:t>
            </a:r>
            <a:r>
              <a:rPr lang="fr-FR" sz="1200" dirty="0" err="1">
                <a:solidFill>
                  <a:srgbClr val="000000"/>
                </a:solidFill>
                <a:latin typeface="Courier New" pitchFamily="49" charset="0"/>
                <a:cs typeface="Courier New" pitchFamily="49" charset="0"/>
              </a:rPr>
              <a:t>row</a:t>
            </a:r>
            <a:r>
              <a:rPr lang="fr-FR" sz="1200" dirty="0">
                <a:solidFill>
                  <a:srgbClr val="000000"/>
                </a:solidFill>
                <a:latin typeface="Courier New" pitchFamily="49" charset="0"/>
                <a:cs typeface="Courier New" pitchFamily="49" charset="0"/>
              </a:rPr>
              <a:t> = db2_fetch_assoc ( $st, $offset);</a:t>
            </a: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			$</a:t>
            </a:r>
            <a:r>
              <a:rPr lang="fr-FR" sz="1200" dirty="0" err="1">
                <a:solidFill>
                  <a:srgbClr val="000000"/>
                </a:solidFill>
                <a:latin typeface="Courier New" pitchFamily="49" charset="0"/>
                <a:cs typeface="Courier New" pitchFamily="49" charset="0"/>
              </a:rPr>
              <a:t>row</a:t>
            </a:r>
            <a:r>
              <a:rPr lang="fr-FR" sz="1200" dirty="0">
                <a:solidFill>
                  <a:srgbClr val="000000"/>
                </a:solidFill>
                <a:latin typeface="Courier New" pitchFamily="49" charset="0"/>
                <a:cs typeface="Courier New" pitchFamily="49" charset="0"/>
              </a:rPr>
              <a:t> !== </a:t>
            </a:r>
            <a:r>
              <a:rPr lang="fr-FR" sz="1200" b="1" dirty="0">
                <a:solidFill>
                  <a:srgbClr val="7F0055"/>
                </a:solidFill>
                <a:latin typeface="Courier New" pitchFamily="49" charset="0"/>
                <a:cs typeface="Courier New" pitchFamily="49" charset="0"/>
              </a:rPr>
              <a:t>false </a:t>
            </a:r>
            <a:r>
              <a:rPr lang="fr-FR" sz="1200" dirty="0">
                <a:solidFill>
                  <a:srgbClr val="000000"/>
                </a:solidFill>
                <a:latin typeface="Courier New" pitchFamily="49" charset="0"/>
                <a:cs typeface="Courier New" pitchFamily="49" charset="0"/>
              </a:rPr>
              <a:t>&amp;&amp; $</a:t>
            </a:r>
            <a:r>
              <a:rPr lang="fr-FR" sz="1200" dirty="0" err="1">
                <a:solidFill>
                  <a:srgbClr val="000000"/>
                </a:solidFill>
                <a:latin typeface="Courier New" pitchFamily="49" charset="0"/>
                <a:cs typeface="Courier New" pitchFamily="49" charset="0"/>
              </a:rPr>
              <a:t>tofetch</a:t>
            </a:r>
            <a:r>
              <a:rPr lang="fr-FR" sz="1200" dirty="0">
                <a:solidFill>
                  <a:srgbClr val="000000"/>
                </a:solidFill>
                <a:latin typeface="Courier New" pitchFamily="49" charset="0"/>
                <a:cs typeface="Courier New" pitchFamily="49" charset="0"/>
              </a:rPr>
              <a:t>-- &gt; 0</a:t>
            </a:r>
            <a:r>
              <a:rPr lang="fr-FR" sz="1200" b="1" dirty="0">
                <a:solidFill>
                  <a:srgbClr val="000000"/>
                </a:solidFill>
                <a:latin typeface="Courier New" pitchFamily="49" charset="0"/>
                <a:cs typeface="Courier New" pitchFamily="49" charset="0"/>
              </a:rPr>
              <a:t>;</a:t>
            </a: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			$</a:t>
            </a:r>
            <a:r>
              <a:rPr lang="fr-FR" sz="1200" dirty="0" err="1">
                <a:solidFill>
                  <a:srgbClr val="000000"/>
                </a:solidFill>
                <a:latin typeface="Courier New" pitchFamily="49" charset="0"/>
                <a:cs typeface="Courier New" pitchFamily="49" charset="0"/>
              </a:rPr>
              <a:t>row</a:t>
            </a:r>
            <a:r>
              <a:rPr lang="fr-FR" sz="1200" dirty="0">
                <a:solidFill>
                  <a:srgbClr val="000000"/>
                </a:solidFill>
                <a:latin typeface="Courier New" pitchFamily="49" charset="0"/>
                <a:cs typeface="Courier New" pitchFamily="49" charset="0"/>
              </a:rPr>
              <a:t> = db2_fetch_assoc ( $st ) </a:t>
            </a:r>
          </a:p>
          <a:p>
            <a:pPr>
              <a:buFont typeface="Wingdings" panose="05000000000000000000" pitchFamily="2" charset="2"/>
              <a:buNone/>
              <a:defRPr/>
            </a:pPr>
            <a:r>
              <a:rPr lang="fr-FR" sz="1200" b="1" dirty="0">
                <a:solidFill>
                  <a:srgbClr val="000000"/>
                </a:solidFill>
                <a:latin typeface="Courier New" pitchFamily="49" charset="0"/>
                <a:cs typeface="Courier New" pitchFamily="49" charset="0"/>
              </a:rPr>
              <a:t>          </a:t>
            </a:r>
            <a:r>
              <a:rPr lang="fr-FR" sz="1200" b="1" dirty="0">
                <a:latin typeface="Courier New" pitchFamily="49" charset="0"/>
                <a:cs typeface="Courier New" pitchFamily="49" charset="0"/>
              </a:rPr>
              <a:t>)</a:t>
            </a:r>
            <a:r>
              <a:rPr lang="fr-FR" sz="1200" dirty="0">
                <a:solidFill>
                  <a:srgbClr val="000000"/>
                </a:solidFill>
                <a:latin typeface="Courier New" pitchFamily="49" charset="0"/>
                <a:cs typeface="Courier New" pitchFamily="49" charset="0"/>
              </a:rPr>
              <a:t>{</a:t>
            </a: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			$</a:t>
            </a:r>
            <a:r>
              <a:rPr lang="fr-FR" sz="1200" dirty="0" err="1">
                <a:solidFill>
                  <a:srgbClr val="000000"/>
                </a:solidFill>
                <a:latin typeface="Courier New" pitchFamily="49" charset="0"/>
                <a:cs typeface="Courier New" pitchFamily="49" charset="0"/>
              </a:rPr>
              <a:t>rows</a:t>
            </a:r>
            <a:r>
              <a:rPr lang="fr-FR" sz="1200" dirty="0">
                <a:solidFill>
                  <a:srgbClr val="000000"/>
                </a:solidFill>
                <a:latin typeface="Courier New" pitchFamily="49" charset="0"/>
                <a:cs typeface="Courier New" pitchFamily="49" charset="0"/>
              </a:rPr>
              <a:t> [] = $</a:t>
            </a:r>
            <a:r>
              <a:rPr lang="fr-FR" sz="1200" dirty="0" err="1">
                <a:solidFill>
                  <a:srgbClr val="000000"/>
                </a:solidFill>
                <a:latin typeface="Courier New" pitchFamily="49" charset="0"/>
                <a:cs typeface="Courier New" pitchFamily="49" charset="0"/>
              </a:rPr>
              <a:t>row</a:t>
            </a:r>
            <a:r>
              <a:rPr lang="fr-FR" sz="1200" dirty="0">
                <a:solidFill>
                  <a:srgbClr val="000000"/>
                </a:solidFill>
                <a:latin typeface="Courier New" pitchFamily="49" charset="0"/>
                <a:cs typeface="Courier New" pitchFamily="49" charset="0"/>
              </a:rPr>
              <a:t>;</a:t>
            </a: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		 }</a:t>
            </a: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	}</a:t>
            </a: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	db2_free_stmt($st);</a:t>
            </a: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a:t>
            </a:r>
          </a:p>
          <a:p>
            <a:pPr>
              <a:buFont typeface="Wingdings" panose="05000000000000000000" pitchFamily="2" charset="2"/>
              <a:buNone/>
              <a:defRPr/>
            </a:pPr>
            <a:r>
              <a:rPr lang="fr-FR" sz="1600" dirty="0"/>
              <a:t>A noter : j’ai posté un exemple plus complet de code sur php.net, dans la page consacrée à DB2 </a:t>
            </a:r>
            <a:r>
              <a:rPr lang="fr-FR" sz="1600" dirty="0" err="1"/>
              <a:t>Prepare</a:t>
            </a:r>
            <a:r>
              <a:rPr lang="fr-FR" sz="1600" dirty="0"/>
              <a:t> (cf. lien indiqué sur la diapo précédente). Attention, prenez bien l’exemple le plus récent, le précédent contenant un bogue.</a:t>
            </a:r>
            <a:endParaRPr lang="fr-FR" sz="1600" dirty="0">
              <a:solidFill>
                <a:srgbClr val="000000"/>
              </a:solidFill>
              <a:latin typeface="Consolas"/>
            </a:endParaRPr>
          </a:p>
          <a:p>
            <a:pPr>
              <a:buFont typeface="Wingdings" panose="05000000000000000000" pitchFamily="2" charset="2"/>
              <a:buNone/>
              <a:defRPr/>
            </a:pPr>
            <a:endParaRPr lang="fr-FR" sz="1200" dirty="0"/>
          </a:p>
        </p:txBody>
      </p:sp>
      <p:sp>
        <p:nvSpPr>
          <p:cNvPr id="59396" name="Espace réservé du numéro de diapositive 3">
            <a:extLst>
              <a:ext uri="{FF2B5EF4-FFF2-40B4-BE49-F238E27FC236}">
                <a16:creationId xmlns:a16="http://schemas.microsoft.com/office/drawing/2014/main" id="{FC6FDB72-CB1D-462C-AAE6-E2B177D114E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212C9B6C-99FD-41C4-9B43-26E4AA4CC0F8}" type="slidenum">
              <a:rPr lang="en-US" altLang="fr-FR" sz="1000">
                <a:solidFill>
                  <a:schemeClr val="bg1"/>
                </a:solidFill>
              </a:rPr>
              <a:pPr>
                <a:buClrTx/>
                <a:buFontTx/>
                <a:buNone/>
              </a:pPr>
              <a:t>53</a:t>
            </a:fld>
            <a:endParaRPr lang="en-US" altLang="fr-FR" sz="1000">
              <a:solidFill>
                <a:schemeClr val="bg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66F49AD9-0475-407B-B3D9-19E16F777949}"/>
              </a:ext>
            </a:extLst>
          </p:cNvPr>
          <p:cNvSpPr>
            <a:spLocks noGrp="1"/>
          </p:cNvSpPr>
          <p:nvPr>
            <p:ph type="title"/>
          </p:nvPr>
        </p:nvSpPr>
        <p:spPr/>
        <p:txBody>
          <a:bodyPr/>
          <a:lstStyle/>
          <a:p>
            <a:pPr>
              <a:defRPr/>
            </a:pPr>
            <a:r>
              <a:rPr lang="fr-FR" dirty="0"/>
              <a:t>Le projet </a:t>
            </a:r>
            <a:r>
              <a:rPr lang="fr-FR" dirty="0" err="1"/>
              <a:t>macaronDB</a:t>
            </a:r>
            <a:endParaRPr lang="fr-FR" dirty="0"/>
          </a:p>
        </p:txBody>
      </p:sp>
      <p:sp>
        <p:nvSpPr>
          <p:cNvPr id="60419" name="Espace réservé du texte 5">
            <a:extLst>
              <a:ext uri="{FF2B5EF4-FFF2-40B4-BE49-F238E27FC236}">
                <a16:creationId xmlns:a16="http://schemas.microsoft.com/office/drawing/2014/main" id="{E286B0DE-E7D2-429E-B25D-CEB6F5D728FD}"/>
              </a:ext>
            </a:extLst>
          </p:cNvPr>
          <p:cNvSpPr>
            <a:spLocks noGrp="1" noChangeArrowheads="1"/>
          </p:cNvSpPr>
          <p:nvPr>
            <p:ph type="body" idx="1"/>
          </p:nvPr>
        </p:nvSpPr>
        <p:spPr/>
        <p:txBody>
          <a:bodyPr/>
          <a:lstStyle/>
          <a:p>
            <a:endParaRPr lang="fr-FR" altLang="fr-FR"/>
          </a:p>
        </p:txBody>
      </p:sp>
      <p:sp>
        <p:nvSpPr>
          <p:cNvPr id="60420" name="Espace réservé du numéro de diapositive 3">
            <a:extLst>
              <a:ext uri="{FF2B5EF4-FFF2-40B4-BE49-F238E27FC236}">
                <a16:creationId xmlns:a16="http://schemas.microsoft.com/office/drawing/2014/main" id="{6E804972-4EAC-4AE9-BB2B-3D91E01AEA1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F68DDF69-F343-4C5B-B830-54C9FA00F8D6}" type="slidenum">
              <a:rPr lang="en-US" altLang="fr-FR" sz="1000">
                <a:solidFill>
                  <a:schemeClr val="bg1"/>
                </a:solidFill>
              </a:rPr>
              <a:pPr>
                <a:buClrTx/>
                <a:buFontTx/>
                <a:buNone/>
              </a:pPr>
              <a:t>54</a:t>
            </a:fld>
            <a:endParaRPr lang="en-US" altLang="fr-FR" sz="1000">
              <a:solidFill>
                <a:schemeClr val="bg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re 1">
            <a:extLst>
              <a:ext uri="{FF2B5EF4-FFF2-40B4-BE49-F238E27FC236}">
                <a16:creationId xmlns:a16="http://schemas.microsoft.com/office/drawing/2014/main" id="{B54AB32B-04C3-455B-9C54-BB181F64437A}"/>
              </a:ext>
            </a:extLst>
          </p:cNvPr>
          <p:cNvSpPr>
            <a:spLocks noGrp="1" noChangeArrowheads="1"/>
          </p:cNvSpPr>
          <p:nvPr>
            <p:ph type="title"/>
          </p:nvPr>
        </p:nvSpPr>
        <p:spPr/>
        <p:txBody>
          <a:bodyPr/>
          <a:lstStyle/>
          <a:p>
            <a:r>
              <a:rPr lang="fr-FR" altLang="fr-FR" sz="2400" b="1"/>
              <a:t>Le projet MacaronDB</a:t>
            </a:r>
          </a:p>
        </p:txBody>
      </p:sp>
      <p:sp>
        <p:nvSpPr>
          <p:cNvPr id="61443" name="Espace réservé du contenu 2">
            <a:extLst>
              <a:ext uri="{FF2B5EF4-FFF2-40B4-BE49-F238E27FC236}">
                <a16:creationId xmlns:a16="http://schemas.microsoft.com/office/drawing/2014/main" id="{69A2CED8-0A76-4698-84B6-17133B232011}"/>
              </a:ext>
            </a:extLst>
          </p:cNvPr>
          <p:cNvSpPr>
            <a:spLocks noGrp="1" noChangeArrowheads="1"/>
          </p:cNvSpPr>
          <p:nvPr>
            <p:ph idx="1"/>
          </p:nvPr>
        </p:nvSpPr>
        <p:spPr>
          <a:xfrm>
            <a:off x="228600" y="1219200"/>
            <a:ext cx="8686800" cy="1828800"/>
          </a:xfrm>
        </p:spPr>
        <p:txBody>
          <a:bodyPr/>
          <a:lstStyle/>
          <a:p>
            <a:r>
              <a:rPr lang="fr-FR" altLang="fr-FR" sz="1800"/>
              <a:t>Le terme « wrapper » désigne en anglais un « emballage ». </a:t>
            </a:r>
          </a:p>
          <a:p>
            <a:r>
              <a:rPr lang="fr-FR" altLang="fr-FR" sz="1800"/>
              <a:t>Il est intéressant de disposer d’un jeu de fonctions permettant d’alléger le code PHP de vos projets. Le « wrapper » va avoir pour rôle de masquer la mécanique d’exécution de vos requêtes SQL. Cet outil peut se présenter sous la forme d’une classe embarquant un jeu de méthodes telles que celles que j’ai définies dans l’interface suivante :</a:t>
            </a:r>
          </a:p>
          <a:p>
            <a:pPr>
              <a:buFont typeface="Wingdings" panose="05000000000000000000" pitchFamily="2" charset="2"/>
              <a:buNone/>
            </a:pPr>
            <a:endParaRPr lang="fr-FR" altLang="fr-FR" sz="1800"/>
          </a:p>
        </p:txBody>
      </p:sp>
      <p:sp>
        <p:nvSpPr>
          <p:cNvPr id="61444" name="Espace réservé du numéro de diapositive 3">
            <a:extLst>
              <a:ext uri="{FF2B5EF4-FFF2-40B4-BE49-F238E27FC236}">
                <a16:creationId xmlns:a16="http://schemas.microsoft.com/office/drawing/2014/main" id="{A30DF5D0-293D-4B0C-8D26-16D45F44F28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FC2D34AF-566B-4B2C-9B92-142AE33A6DB5}" type="slidenum">
              <a:rPr lang="en-US" altLang="fr-FR" sz="1000">
                <a:solidFill>
                  <a:schemeClr val="bg1"/>
                </a:solidFill>
              </a:rPr>
              <a:pPr>
                <a:buClrTx/>
                <a:buFontTx/>
                <a:buNone/>
              </a:pPr>
              <a:t>55</a:t>
            </a:fld>
            <a:endParaRPr lang="en-US" altLang="fr-FR" sz="1000">
              <a:solidFill>
                <a:schemeClr val="bg1"/>
              </a:solidFill>
            </a:endParaRPr>
          </a:p>
        </p:txBody>
      </p:sp>
      <p:sp>
        <p:nvSpPr>
          <p:cNvPr id="5" name="ZoneTexte 4">
            <a:extLst>
              <a:ext uri="{FF2B5EF4-FFF2-40B4-BE49-F238E27FC236}">
                <a16:creationId xmlns:a16="http://schemas.microsoft.com/office/drawing/2014/main" id="{E17957AE-D199-4752-86A7-10FE2D71A685}"/>
              </a:ext>
            </a:extLst>
          </p:cNvPr>
          <p:cNvSpPr txBox="1"/>
          <p:nvPr/>
        </p:nvSpPr>
        <p:spPr>
          <a:xfrm>
            <a:off x="533400" y="3048000"/>
            <a:ext cx="8458200" cy="3485570"/>
          </a:xfrm>
          <a:prstGeom prst="rect">
            <a:avLst/>
          </a:prstGeom>
          <a:noFill/>
        </p:spPr>
        <p:txBody>
          <a:bodyPr>
            <a:spAutoFit/>
          </a:bodyPr>
          <a:lstStyle/>
          <a:p>
            <a:pPr eaLnBrk="1" hangingPunct="1">
              <a:defRPr/>
            </a:pPr>
            <a:r>
              <a:rPr lang="en-US" sz="1050" b="1" dirty="0">
                <a:solidFill>
                  <a:srgbClr val="7F0055"/>
                </a:solidFill>
                <a:latin typeface="Consolas"/>
              </a:rPr>
              <a:t>function </a:t>
            </a:r>
            <a:r>
              <a:rPr lang="en-US" sz="1050" b="1" dirty="0" err="1">
                <a:solidFill>
                  <a:srgbClr val="000000"/>
                </a:solidFill>
                <a:latin typeface="Consolas"/>
              </a:rPr>
              <a:t>selectOne</a:t>
            </a:r>
            <a:r>
              <a:rPr lang="en-US" sz="1050" b="1" dirty="0">
                <a:solidFill>
                  <a:srgbClr val="000000"/>
                </a:solidFill>
                <a:latin typeface="Consolas"/>
              </a:rPr>
              <a:t>($db, $</a:t>
            </a:r>
            <a:r>
              <a:rPr lang="en-US" sz="1050" b="1" dirty="0" err="1">
                <a:solidFill>
                  <a:srgbClr val="000000"/>
                </a:solidFill>
                <a:latin typeface="Consolas"/>
              </a:rPr>
              <a:t>sql</a:t>
            </a:r>
            <a:r>
              <a:rPr lang="en-US" sz="1050" b="1" dirty="0">
                <a:solidFill>
                  <a:srgbClr val="000000"/>
                </a:solidFill>
                <a:latin typeface="Consolas"/>
              </a:rPr>
              <a:t>, $</a:t>
            </a:r>
            <a:r>
              <a:rPr lang="en-US" sz="1050" b="1" dirty="0" err="1">
                <a:solidFill>
                  <a:srgbClr val="000000"/>
                </a:solidFill>
                <a:latin typeface="Consolas"/>
              </a:rPr>
              <a:t>args</a:t>
            </a:r>
            <a:r>
              <a:rPr lang="en-US" sz="1050" b="1" dirty="0">
                <a:solidFill>
                  <a:srgbClr val="000000"/>
                </a:solidFill>
                <a:latin typeface="Consolas"/>
              </a:rPr>
              <a:t> = </a:t>
            </a:r>
            <a:r>
              <a:rPr lang="en-US" sz="1050" b="1" dirty="0">
                <a:solidFill>
                  <a:srgbClr val="7F0055"/>
                </a:solidFill>
                <a:latin typeface="Consolas"/>
              </a:rPr>
              <a:t>array</a:t>
            </a:r>
            <a:r>
              <a:rPr lang="en-US" sz="1050" b="1" dirty="0">
                <a:solidFill>
                  <a:srgbClr val="000000"/>
                </a:solidFill>
                <a:latin typeface="Consolas"/>
              </a:rPr>
              <a:t>(), $</a:t>
            </a:r>
            <a:r>
              <a:rPr lang="en-US" sz="1050" b="1" dirty="0" err="1">
                <a:solidFill>
                  <a:srgbClr val="000000"/>
                </a:solidFill>
                <a:latin typeface="Consolas"/>
              </a:rPr>
              <a:t>fetch_mode_num</a:t>
            </a:r>
            <a:r>
              <a:rPr lang="en-US" sz="1050" b="1" dirty="0">
                <a:solidFill>
                  <a:srgbClr val="000000"/>
                </a:solidFill>
                <a:latin typeface="Consolas"/>
              </a:rPr>
              <a:t> = </a:t>
            </a:r>
            <a:r>
              <a:rPr lang="en-US" sz="1050" b="1" dirty="0">
                <a:solidFill>
                  <a:srgbClr val="7F0055"/>
                </a:solidFill>
                <a:latin typeface="Consolas"/>
              </a:rPr>
              <a:t>false</a:t>
            </a:r>
            <a:r>
              <a:rPr lang="en-US" sz="1050" b="1" dirty="0">
                <a:solidFill>
                  <a:srgbClr val="000000"/>
                </a:solidFill>
                <a:latin typeface="Consolas"/>
              </a:rPr>
              <a:t>);</a:t>
            </a:r>
          </a:p>
          <a:p>
            <a:pPr eaLnBrk="1" hangingPunct="1">
              <a:defRPr/>
            </a:pPr>
            <a:r>
              <a:rPr lang="en-US" sz="1050" b="1" dirty="0">
                <a:solidFill>
                  <a:srgbClr val="7F0055"/>
                </a:solidFill>
                <a:latin typeface="Consolas"/>
              </a:rPr>
              <a:t>function </a:t>
            </a:r>
            <a:r>
              <a:rPr lang="en-US" sz="1050" b="1" dirty="0" err="1">
                <a:solidFill>
                  <a:srgbClr val="000000"/>
                </a:solidFill>
                <a:latin typeface="Consolas"/>
              </a:rPr>
              <a:t>selectBlock</a:t>
            </a:r>
            <a:r>
              <a:rPr lang="en-US" sz="1050" b="1" dirty="0">
                <a:solidFill>
                  <a:srgbClr val="000000"/>
                </a:solidFill>
                <a:latin typeface="Consolas"/>
              </a:rPr>
              <a:t>($db, $</a:t>
            </a:r>
            <a:r>
              <a:rPr lang="en-US" sz="1050" b="1" dirty="0" err="1">
                <a:solidFill>
                  <a:srgbClr val="000000"/>
                </a:solidFill>
                <a:latin typeface="Consolas"/>
              </a:rPr>
              <a:t>sql</a:t>
            </a:r>
            <a:r>
              <a:rPr lang="en-US" sz="1050" b="1" dirty="0">
                <a:solidFill>
                  <a:srgbClr val="000000"/>
                </a:solidFill>
                <a:latin typeface="Consolas"/>
              </a:rPr>
              <a:t>, $</a:t>
            </a:r>
            <a:r>
              <a:rPr lang="en-US" sz="1050" b="1" dirty="0" err="1">
                <a:solidFill>
                  <a:srgbClr val="000000"/>
                </a:solidFill>
                <a:latin typeface="Consolas"/>
              </a:rPr>
              <a:t>args</a:t>
            </a:r>
            <a:r>
              <a:rPr lang="en-US" sz="1050" b="1" dirty="0">
                <a:solidFill>
                  <a:srgbClr val="000000"/>
                </a:solidFill>
                <a:latin typeface="Consolas"/>
              </a:rPr>
              <a:t> = </a:t>
            </a:r>
            <a:r>
              <a:rPr lang="en-US" sz="1050" b="1" dirty="0">
                <a:solidFill>
                  <a:srgbClr val="7F0055"/>
                </a:solidFill>
                <a:latin typeface="Consolas"/>
              </a:rPr>
              <a:t>array</a:t>
            </a:r>
            <a:r>
              <a:rPr lang="en-US" sz="1050" b="1" dirty="0">
                <a:solidFill>
                  <a:srgbClr val="000000"/>
                </a:solidFill>
                <a:latin typeface="Consolas"/>
              </a:rPr>
              <a:t>());</a:t>
            </a:r>
          </a:p>
          <a:p>
            <a:pPr eaLnBrk="1" hangingPunct="1">
              <a:defRPr/>
            </a:pPr>
            <a:r>
              <a:rPr lang="en-US" sz="1050" b="1" dirty="0">
                <a:solidFill>
                  <a:srgbClr val="7F0055"/>
                </a:solidFill>
                <a:latin typeface="Consolas"/>
              </a:rPr>
              <a:t>function </a:t>
            </a:r>
            <a:r>
              <a:rPr lang="en-US" sz="1050" b="1" dirty="0" err="1">
                <a:solidFill>
                  <a:srgbClr val="000000"/>
                </a:solidFill>
                <a:latin typeface="Consolas"/>
              </a:rPr>
              <a:t>selectKeyValuePairs</a:t>
            </a:r>
            <a:r>
              <a:rPr lang="en-US" sz="1050" b="1" dirty="0">
                <a:solidFill>
                  <a:srgbClr val="000000"/>
                </a:solidFill>
                <a:latin typeface="Consolas"/>
              </a:rPr>
              <a:t>($db, $</a:t>
            </a:r>
            <a:r>
              <a:rPr lang="en-US" sz="1050" b="1" dirty="0" err="1">
                <a:solidFill>
                  <a:srgbClr val="000000"/>
                </a:solidFill>
                <a:latin typeface="Consolas"/>
              </a:rPr>
              <a:t>sql</a:t>
            </a:r>
            <a:r>
              <a:rPr lang="en-US" sz="1050" b="1" dirty="0">
                <a:solidFill>
                  <a:srgbClr val="000000"/>
                </a:solidFill>
                <a:latin typeface="Consolas"/>
              </a:rPr>
              <a:t>, $</a:t>
            </a:r>
            <a:r>
              <a:rPr lang="en-US" sz="1050" b="1" dirty="0" err="1">
                <a:solidFill>
                  <a:srgbClr val="000000"/>
                </a:solidFill>
                <a:latin typeface="Consolas"/>
              </a:rPr>
              <a:t>args</a:t>
            </a:r>
            <a:r>
              <a:rPr lang="en-US" sz="1050" b="1" dirty="0">
                <a:solidFill>
                  <a:srgbClr val="000000"/>
                </a:solidFill>
                <a:latin typeface="Consolas"/>
              </a:rPr>
              <a:t> = </a:t>
            </a:r>
            <a:r>
              <a:rPr lang="en-US" sz="1050" b="1" dirty="0">
                <a:solidFill>
                  <a:srgbClr val="7F0055"/>
                </a:solidFill>
                <a:latin typeface="Consolas"/>
              </a:rPr>
              <a:t>array</a:t>
            </a:r>
            <a:r>
              <a:rPr lang="en-US" sz="1050" b="1" dirty="0">
                <a:solidFill>
                  <a:srgbClr val="000000"/>
                </a:solidFill>
                <a:latin typeface="Consolas"/>
              </a:rPr>
              <a:t>());</a:t>
            </a:r>
          </a:p>
          <a:p>
            <a:pPr eaLnBrk="1" hangingPunct="1">
              <a:defRPr/>
            </a:pPr>
            <a:r>
              <a:rPr lang="en-US" sz="1050" b="1" dirty="0">
                <a:solidFill>
                  <a:srgbClr val="7F0055"/>
                </a:solidFill>
                <a:latin typeface="Consolas"/>
              </a:rPr>
              <a:t>function </a:t>
            </a:r>
            <a:r>
              <a:rPr lang="en-US" sz="1050" b="1" dirty="0" err="1">
                <a:solidFill>
                  <a:srgbClr val="000000"/>
                </a:solidFill>
                <a:latin typeface="Consolas"/>
              </a:rPr>
              <a:t>executeCommand</a:t>
            </a:r>
            <a:r>
              <a:rPr lang="en-US" sz="1050" b="1" dirty="0">
                <a:solidFill>
                  <a:srgbClr val="000000"/>
                </a:solidFill>
                <a:latin typeface="Consolas"/>
              </a:rPr>
              <a:t>($db, $</a:t>
            </a:r>
            <a:r>
              <a:rPr lang="en-US" sz="1050" b="1" dirty="0" err="1">
                <a:solidFill>
                  <a:srgbClr val="000000"/>
                </a:solidFill>
                <a:latin typeface="Consolas"/>
              </a:rPr>
              <a:t>sql</a:t>
            </a:r>
            <a:r>
              <a:rPr lang="en-US" sz="1050" b="1" dirty="0">
                <a:solidFill>
                  <a:srgbClr val="000000"/>
                </a:solidFill>
                <a:latin typeface="Consolas"/>
              </a:rPr>
              <a:t>, $</a:t>
            </a:r>
            <a:r>
              <a:rPr lang="en-US" sz="1050" b="1" dirty="0" err="1">
                <a:solidFill>
                  <a:srgbClr val="000000"/>
                </a:solidFill>
                <a:latin typeface="Consolas"/>
              </a:rPr>
              <a:t>args</a:t>
            </a:r>
            <a:r>
              <a:rPr lang="en-US" sz="1050" b="1" dirty="0">
                <a:solidFill>
                  <a:srgbClr val="000000"/>
                </a:solidFill>
                <a:latin typeface="Consolas"/>
              </a:rPr>
              <a:t> = </a:t>
            </a:r>
            <a:r>
              <a:rPr lang="en-US" sz="1050" b="1" dirty="0">
                <a:solidFill>
                  <a:srgbClr val="7F0055"/>
                </a:solidFill>
                <a:latin typeface="Consolas"/>
              </a:rPr>
              <a:t>array</a:t>
            </a:r>
            <a:r>
              <a:rPr lang="en-US" sz="1050" b="1" dirty="0">
                <a:solidFill>
                  <a:srgbClr val="000000"/>
                </a:solidFill>
                <a:latin typeface="Consolas"/>
              </a:rPr>
              <a:t>(), $</a:t>
            </a:r>
            <a:r>
              <a:rPr lang="en-US" sz="1050" b="1" dirty="0" err="1">
                <a:solidFill>
                  <a:srgbClr val="000000"/>
                </a:solidFill>
                <a:latin typeface="Consolas"/>
              </a:rPr>
              <a:t>count_nb_rows</a:t>
            </a:r>
            <a:r>
              <a:rPr lang="en-US" sz="1050" b="1" dirty="0">
                <a:solidFill>
                  <a:srgbClr val="000000"/>
                </a:solidFill>
                <a:latin typeface="Consolas"/>
              </a:rPr>
              <a:t> = </a:t>
            </a:r>
            <a:r>
              <a:rPr lang="en-US" sz="1050" b="1" dirty="0">
                <a:solidFill>
                  <a:srgbClr val="7F0055"/>
                </a:solidFill>
                <a:latin typeface="Consolas"/>
              </a:rPr>
              <a:t>true</a:t>
            </a:r>
            <a:r>
              <a:rPr lang="en-US" sz="1050" b="1" dirty="0">
                <a:solidFill>
                  <a:srgbClr val="000000"/>
                </a:solidFill>
                <a:latin typeface="Consolas"/>
              </a:rPr>
              <a:t>);</a:t>
            </a:r>
          </a:p>
          <a:p>
            <a:pPr eaLnBrk="1" hangingPunct="1">
              <a:defRPr/>
            </a:pPr>
            <a:r>
              <a:rPr lang="fr-FR" sz="1050" b="1" dirty="0" err="1">
                <a:solidFill>
                  <a:srgbClr val="7F0055"/>
                </a:solidFill>
                <a:highlight>
                  <a:srgbClr val="FFFFCE"/>
                </a:highlight>
                <a:latin typeface="Consolas"/>
              </a:rPr>
              <a:t>function</a:t>
            </a:r>
            <a:r>
              <a:rPr lang="fr-FR" sz="1050" b="1" dirty="0">
                <a:solidFill>
                  <a:srgbClr val="7F0055"/>
                </a:solidFill>
                <a:highlight>
                  <a:srgbClr val="FFFFCE"/>
                </a:highlight>
                <a:latin typeface="Consolas"/>
              </a:rPr>
              <a:t> </a:t>
            </a:r>
            <a:r>
              <a:rPr lang="fr-FR" sz="1050" b="1" dirty="0" err="1">
                <a:solidFill>
                  <a:srgbClr val="000000"/>
                </a:solidFill>
                <a:highlight>
                  <a:srgbClr val="FFFFCE"/>
                </a:highlight>
                <a:latin typeface="Consolas"/>
              </a:rPr>
              <a:t>executeSysCommand</a:t>
            </a:r>
            <a:r>
              <a:rPr lang="fr-FR" sz="1050" b="1" dirty="0">
                <a:solidFill>
                  <a:srgbClr val="000000"/>
                </a:solidFill>
                <a:highlight>
                  <a:srgbClr val="FFFFCE"/>
                </a:highlight>
                <a:latin typeface="Consolas"/>
              </a:rPr>
              <a:t> ($cmd) ;</a:t>
            </a:r>
            <a:endParaRPr lang="en-US" sz="1050" b="1" dirty="0">
              <a:solidFill>
                <a:srgbClr val="000000"/>
              </a:solidFill>
              <a:latin typeface="Consolas"/>
            </a:endParaRPr>
          </a:p>
          <a:p>
            <a:pPr eaLnBrk="1" hangingPunct="1">
              <a:defRPr/>
            </a:pPr>
            <a:r>
              <a:rPr lang="fr-FR" sz="1050" b="1" dirty="0" err="1">
                <a:solidFill>
                  <a:srgbClr val="7F0055"/>
                </a:solidFill>
                <a:latin typeface="Consolas"/>
              </a:rPr>
              <a:t>function</a:t>
            </a:r>
            <a:r>
              <a:rPr lang="fr-FR" sz="1050" b="1" dirty="0">
                <a:solidFill>
                  <a:srgbClr val="7F0055"/>
                </a:solidFill>
                <a:latin typeface="Consolas"/>
              </a:rPr>
              <a:t> </a:t>
            </a:r>
            <a:r>
              <a:rPr lang="fr-FR" sz="1050" b="1" dirty="0" err="1">
                <a:solidFill>
                  <a:srgbClr val="000000"/>
                </a:solidFill>
                <a:latin typeface="Consolas"/>
              </a:rPr>
              <a:t>callProcedure</a:t>
            </a:r>
            <a:r>
              <a:rPr lang="fr-FR" sz="1050" b="1" dirty="0">
                <a:solidFill>
                  <a:srgbClr val="000000"/>
                </a:solidFill>
                <a:latin typeface="Consolas"/>
              </a:rPr>
              <a:t>($</a:t>
            </a:r>
            <a:r>
              <a:rPr lang="fr-FR" sz="1050" b="1" dirty="0" err="1">
                <a:solidFill>
                  <a:srgbClr val="000000"/>
                </a:solidFill>
                <a:latin typeface="Consolas"/>
              </a:rPr>
              <a:t>db</a:t>
            </a:r>
            <a:r>
              <a:rPr lang="fr-FR" sz="1050" b="1" dirty="0">
                <a:solidFill>
                  <a:srgbClr val="000000"/>
                </a:solidFill>
                <a:latin typeface="Consolas"/>
              </a:rPr>
              <a:t>, $</a:t>
            </a:r>
            <a:r>
              <a:rPr lang="fr-FR" sz="1050" b="1" dirty="0" err="1">
                <a:solidFill>
                  <a:srgbClr val="000000"/>
                </a:solidFill>
                <a:latin typeface="Consolas"/>
              </a:rPr>
              <a:t>proc_name</a:t>
            </a:r>
            <a:r>
              <a:rPr lang="fr-FR" sz="1050" b="1" dirty="0">
                <a:solidFill>
                  <a:srgbClr val="000000"/>
                </a:solidFill>
                <a:latin typeface="Consolas"/>
              </a:rPr>
              <a:t>, $</a:t>
            </a:r>
            <a:r>
              <a:rPr lang="fr-FR" sz="1050" b="1" dirty="0" err="1">
                <a:solidFill>
                  <a:srgbClr val="000000"/>
                </a:solidFill>
                <a:latin typeface="Consolas"/>
              </a:rPr>
              <a:t>proc_schema</a:t>
            </a:r>
            <a:r>
              <a:rPr lang="fr-FR" sz="1050" b="1" dirty="0">
                <a:solidFill>
                  <a:srgbClr val="000000"/>
                </a:solidFill>
                <a:latin typeface="Consolas"/>
              </a:rPr>
              <a:t>, &amp;$</a:t>
            </a:r>
            <a:r>
              <a:rPr lang="fr-FR" sz="1050" b="1" dirty="0" err="1">
                <a:solidFill>
                  <a:srgbClr val="000000"/>
                </a:solidFill>
                <a:latin typeface="Consolas"/>
              </a:rPr>
              <a:t>args</a:t>
            </a:r>
            <a:r>
              <a:rPr lang="fr-FR" sz="1050" b="1" dirty="0">
                <a:solidFill>
                  <a:srgbClr val="000000"/>
                </a:solidFill>
                <a:latin typeface="Consolas"/>
              </a:rPr>
              <a:t> = </a:t>
            </a:r>
            <a:r>
              <a:rPr lang="fr-FR" sz="1050" b="1" dirty="0" err="1">
                <a:solidFill>
                  <a:srgbClr val="7F0055"/>
                </a:solidFill>
                <a:latin typeface="Consolas"/>
              </a:rPr>
              <a:t>array</a:t>
            </a:r>
            <a:r>
              <a:rPr lang="fr-FR" sz="1050" b="1" dirty="0">
                <a:solidFill>
                  <a:srgbClr val="000000"/>
                </a:solidFill>
                <a:latin typeface="Consolas"/>
              </a:rPr>
              <a:t>(), $</a:t>
            </a:r>
            <a:r>
              <a:rPr lang="fr-FR" sz="1050" b="1" dirty="0" err="1">
                <a:solidFill>
                  <a:srgbClr val="000000"/>
                </a:solidFill>
                <a:latin typeface="Consolas"/>
              </a:rPr>
              <a:t>return_resultset</a:t>
            </a:r>
            <a:r>
              <a:rPr lang="fr-FR" sz="1050" b="1" dirty="0">
                <a:solidFill>
                  <a:srgbClr val="000000"/>
                </a:solidFill>
                <a:latin typeface="Consolas"/>
              </a:rPr>
              <a:t> = </a:t>
            </a:r>
            <a:r>
              <a:rPr lang="fr-FR" sz="1050" b="1" dirty="0">
                <a:solidFill>
                  <a:srgbClr val="7F0055"/>
                </a:solidFill>
                <a:latin typeface="Consolas"/>
              </a:rPr>
              <a:t>false</a:t>
            </a:r>
            <a:r>
              <a:rPr lang="fr-FR" sz="1050" b="1" dirty="0">
                <a:solidFill>
                  <a:srgbClr val="000000"/>
                </a:solidFill>
                <a:latin typeface="Consolas"/>
              </a:rPr>
              <a:t>);</a:t>
            </a:r>
          </a:p>
          <a:p>
            <a:pPr eaLnBrk="1" hangingPunct="1">
              <a:defRPr/>
            </a:pPr>
            <a:r>
              <a:rPr lang="en-US" sz="1050" b="1" dirty="0">
                <a:solidFill>
                  <a:srgbClr val="7F0055"/>
                </a:solidFill>
                <a:latin typeface="Consolas"/>
              </a:rPr>
              <a:t>function </a:t>
            </a:r>
            <a:r>
              <a:rPr lang="en-US" sz="1050" b="1" dirty="0" err="1">
                <a:solidFill>
                  <a:srgbClr val="000000"/>
                </a:solidFill>
                <a:latin typeface="Consolas"/>
              </a:rPr>
              <a:t>getStatement</a:t>
            </a:r>
            <a:r>
              <a:rPr lang="en-US" sz="1050" b="1" dirty="0">
                <a:solidFill>
                  <a:srgbClr val="000000"/>
                </a:solidFill>
                <a:latin typeface="Consolas"/>
              </a:rPr>
              <a:t>($db, $</a:t>
            </a:r>
            <a:r>
              <a:rPr lang="en-US" sz="1050" b="1" dirty="0" err="1">
                <a:solidFill>
                  <a:srgbClr val="000000"/>
                </a:solidFill>
                <a:latin typeface="Consolas"/>
              </a:rPr>
              <a:t>sql</a:t>
            </a:r>
            <a:r>
              <a:rPr lang="en-US" sz="1050" b="1" dirty="0">
                <a:solidFill>
                  <a:srgbClr val="000000"/>
                </a:solidFill>
                <a:latin typeface="Consolas"/>
              </a:rPr>
              <a:t>, $</a:t>
            </a:r>
            <a:r>
              <a:rPr lang="en-US" sz="1050" b="1" dirty="0" err="1">
                <a:solidFill>
                  <a:srgbClr val="000000"/>
                </a:solidFill>
                <a:latin typeface="Consolas"/>
              </a:rPr>
              <a:t>args</a:t>
            </a:r>
            <a:r>
              <a:rPr lang="en-US" sz="1050" b="1" dirty="0">
                <a:solidFill>
                  <a:srgbClr val="000000"/>
                </a:solidFill>
                <a:latin typeface="Consolas"/>
              </a:rPr>
              <a:t> = </a:t>
            </a:r>
            <a:r>
              <a:rPr lang="en-US" sz="1050" b="1" dirty="0">
                <a:solidFill>
                  <a:srgbClr val="7F0055"/>
                </a:solidFill>
                <a:latin typeface="Consolas"/>
              </a:rPr>
              <a:t>array</a:t>
            </a:r>
            <a:r>
              <a:rPr lang="en-US" sz="1050" b="1" dirty="0">
                <a:solidFill>
                  <a:srgbClr val="000000"/>
                </a:solidFill>
                <a:latin typeface="Consolas"/>
              </a:rPr>
              <a:t>());</a:t>
            </a:r>
          </a:p>
          <a:p>
            <a:pPr eaLnBrk="1" hangingPunct="1">
              <a:defRPr/>
            </a:pPr>
            <a:r>
              <a:rPr lang="fr-FR" sz="1050" b="1" dirty="0" err="1">
                <a:solidFill>
                  <a:srgbClr val="7F0055"/>
                </a:solidFill>
                <a:latin typeface="Consolas"/>
              </a:rPr>
              <a:t>function</a:t>
            </a:r>
            <a:r>
              <a:rPr lang="fr-FR" sz="1050" b="1" dirty="0">
                <a:solidFill>
                  <a:srgbClr val="7F0055"/>
                </a:solidFill>
                <a:latin typeface="Consolas"/>
              </a:rPr>
              <a:t> </a:t>
            </a:r>
            <a:r>
              <a:rPr lang="fr-FR" sz="1050" b="1" dirty="0" err="1">
                <a:solidFill>
                  <a:srgbClr val="000000"/>
                </a:solidFill>
                <a:latin typeface="Consolas"/>
              </a:rPr>
              <a:t>getFetchAssoc</a:t>
            </a:r>
            <a:r>
              <a:rPr lang="fr-FR" sz="1050" b="1" dirty="0">
                <a:solidFill>
                  <a:srgbClr val="000000"/>
                </a:solidFill>
                <a:latin typeface="Consolas"/>
              </a:rPr>
              <a:t>($st);</a:t>
            </a:r>
          </a:p>
          <a:p>
            <a:pPr eaLnBrk="1" hangingPunct="1">
              <a:defRPr/>
            </a:pPr>
            <a:r>
              <a:rPr lang="en-US" sz="1050" b="1" dirty="0">
                <a:solidFill>
                  <a:srgbClr val="7F0055"/>
                </a:solidFill>
                <a:latin typeface="Consolas"/>
              </a:rPr>
              <a:t>function </a:t>
            </a:r>
            <a:r>
              <a:rPr lang="en-US" sz="1050" b="1" dirty="0" err="1">
                <a:solidFill>
                  <a:srgbClr val="000000"/>
                </a:solidFill>
                <a:latin typeface="Consolas"/>
              </a:rPr>
              <a:t>getPagination</a:t>
            </a:r>
            <a:r>
              <a:rPr lang="en-US" sz="1050" b="1" dirty="0">
                <a:solidFill>
                  <a:srgbClr val="000000"/>
                </a:solidFill>
                <a:latin typeface="Consolas"/>
              </a:rPr>
              <a:t>($db, $</a:t>
            </a:r>
            <a:r>
              <a:rPr lang="en-US" sz="1050" b="1" dirty="0" err="1">
                <a:solidFill>
                  <a:srgbClr val="000000"/>
                </a:solidFill>
                <a:latin typeface="Consolas"/>
              </a:rPr>
              <a:t>sql</a:t>
            </a:r>
            <a:r>
              <a:rPr lang="en-US" sz="1050" b="1" dirty="0">
                <a:solidFill>
                  <a:srgbClr val="000000"/>
                </a:solidFill>
                <a:latin typeface="Consolas"/>
              </a:rPr>
              <a:t>, $</a:t>
            </a:r>
            <a:r>
              <a:rPr lang="en-US" sz="1050" b="1" dirty="0" err="1">
                <a:solidFill>
                  <a:srgbClr val="000000"/>
                </a:solidFill>
                <a:latin typeface="Consolas"/>
              </a:rPr>
              <a:t>args</a:t>
            </a:r>
            <a:r>
              <a:rPr lang="en-US" sz="1050" b="1" dirty="0">
                <a:solidFill>
                  <a:srgbClr val="000000"/>
                </a:solidFill>
                <a:latin typeface="Consolas"/>
              </a:rPr>
              <a:t>, $offset, $</a:t>
            </a:r>
            <a:r>
              <a:rPr lang="en-US" sz="1050" b="1" dirty="0" err="1">
                <a:solidFill>
                  <a:srgbClr val="000000"/>
                </a:solidFill>
                <a:latin typeface="Consolas"/>
              </a:rPr>
              <a:t>nbl_by_page</a:t>
            </a:r>
            <a:r>
              <a:rPr lang="en-US" sz="1050" b="1" dirty="0">
                <a:solidFill>
                  <a:srgbClr val="000000"/>
                </a:solidFill>
                <a:latin typeface="Consolas"/>
              </a:rPr>
              <a:t>, $</a:t>
            </a:r>
            <a:r>
              <a:rPr lang="en-US" sz="1050" b="1" dirty="0" err="1">
                <a:solidFill>
                  <a:srgbClr val="000000"/>
                </a:solidFill>
                <a:latin typeface="Consolas"/>
              </a:rPr>
              <a:t>order_by</a:t>
            </a:r>
            <a:r>
              <a:rPr lang="en-US" sz="1050" b="1" dirty="0">
                <a:solidFill>
                  <a:srgbClr val="000000"/>
                </a:solidFill>
                <a:latin typeface="Consolas"/>
              </a:rPr>
              <a:t> = </a:t>
            </a:r>
            <a:r>
              <a:rPr lang="en-US" sz="1050" b="1" dirty="0">
                <a:solidFill>
                  <a:srgbClr val="0000C0"/>
                </a:solidFill>
                <a:latin typeface="Consolas"/>
              </a:rPr>
              <a:t>''</a:t>
            </a:r>
            <a:r>
              <a:rPr lang="en-US" sz="1050" b="1" dirty="0">
                <a:solidFill>
                  <a:srgbClr val="000000"/>
                </a:solidFill>
                <a:latin typeface="Consolas"/>
              </a:rPr>
              <a:t>);</a:t>
            </a:r>
          </a:p>
          <a:p>
            <a:pPr eaLnBrk="1" hangingPunct="1">
              <a:defRPr/>
            </a:pPr>
            <a:r>
              <a:rPr lang="en-US" sz="1050" b="1" dirty="0">
                <a:solidFill>
                  <a:srgbClr val="7F0055"/>
                </a:solidFill>
                <a:latin typeface="Consolas"/>
              </a:rPr>
              <a:t>function </a:t>
            </a:r>
            <a:r>
              <a:rPr lang="en-US" sz="1050" b="1" dirty="0" err="1">
                <a:solidFill>
                  <a:srgbClr val="000000"/>
                </a:solidFill>
                <a:latin typeface="Consolas"/>
              </a:rPr>
              <a:t>getScrollCursor</a:t>
            </a:r>
            <a:r>
              <a:rPr lang="en-US" sz="1050" b="1" dirty="0">
                <a:solidFill>
                  <a:srgbClr val="000000"/>
                </a:solidFill>
                <a:latin typeface="Consolas"/>
              </a:rPr>
              <a:t>($db, $</a:t>
            </a:r>
            <a:r>
              <a:rPr lang="en-US" sz="1050" b="1" dirty="0" err="1">
                <a:solidFill>
                  <a:srgbClr val="000000"/>
                </a:solidFill>
                <a:latin typeface="Consolas"/>
              </a:rPr>
              <a:t>sql</a:t>
            </a:r>
            <a:r>
              <a:rPr lang="en-US" sz="1050" b="1" dirty="0">
                <a:solidFill>
                  <a:srgbClr val="000000"/>
                </a:solidFill>
                <a:latin typeface="Consolas"/>
              </a:rPr>
              <a:t>, $</a:t>
            </a:r>
            <a:r>
              <a:rPr lang="en-US" sz="1050" b="1" dirty="0" err="1">
                <a:solidFill>
                  <a:srgbClr val="000000"/>
                </a:solidFill>
                <a:latin typeface="Consolas"/>
              </a:rPr>
              <a:t>args</a:t>
            </a:r>
            <a:r>
              <a:rPr lang="en-US" sz="1050" b="1" dirty="0">
                <a:solidFill>
                  <a:srgbClr val="000000"/>
                </a:solidFill>
                <a:latin typeface="Consolas"/>
              </a:rPr>
              <a:t>, $offset, $</a:t>
            </a:r>
            <a:r>
              <a:rPr lang="en-US" sz="1050" b="1" dirty="0" err="1">
                <a:solidFill>
                  <a:srgbClr val="000000"/>
                </a:solidFill>
                <a:latin typeface="Consolas"/>
              </a:rPr>
              <a:t>nbl_by_page</a:t>
            </a:r>
            <a:r>
              <a:rPr lang="en-US" sz="1050" b="1" dirty="0">
                <a:solidFill>
                  <a:srgbClr val="000000"/>
                </a:solidFill>
                <a:latin typeface="Consolas"/>
              </a:rPr>
              <a:t>, $</a:t>
            </a:r>
            <a:r>
              <a:rPr lang="en-US" sz="1050" b="1" dirty="0" err="1">
                <a:solidFill>
                  <a:srgbClr val="000000"/>
                </a:solidFill>
                <a:latin typeface="Consolas"/>
              </a:rPr>
              <a:t>order_by</a:t>
            </a:r>
            <a:r>
              <a:rPr lang="en-US" sz="1050" b="1" dirty="0">
                <a:solidFill>
                  <a:srgbClr val="000000"/>
                </a:solidFill>
                <a:latin typeface="Consolas"/>
              </a:rPr>
              <a:t> = </a:t>
            </a:r>
            <a:r>
              <a:rPr lang="en-US" sz="1050" b="1" dirty="0">
                <a:solidFill>
                  <a:srgbClr val="0000C0"/>
                </a:solidFill>
                <a:latin typeface="Consolas"/>
              </a:rPr>
              <a:t>'' </a:t>
            </a:r>
            <a:r>
              <a:rPr lang="en-US" sz="1050" b="1" dirty="0">
                <a:solidFill>
                  <a:srgbClr val="000000"/>
                </a:solidFill>
                <a:latin typeface="Consolas"/>
              </a:rPr>
              <a:t>) ;</a:t>
            </a:r>
          </a:p>
          <a:p>
            <a:pPr eaLnBrk="1" hangingPunct="1">
              <a:defRPr/>
            </a:pPr>
            <a:r>
              <a:rPr lang="en-US" sz="1050" b="1" dirty="0">
                <a:solidFill>
                  <a:srgbClr val="7F0055"/>
                </a:solidFill>
                <a:latin typeface="Consolas"/>
              </a:rPr>
              <a:t>function </a:t>
            </a:r>
            <a:r>
              <a:rPr lang="en-US" sz="1050" b="1" dirty="0">
                <a:solidFill>
                  <a:srgbClr val="000000"/>
                </a:solidFill>
                <a:latin typeface="Consolas"/>
              </a:rPr>
              <a:t>export2CSV($db, $</a:t>
            </a:r>
            <a:r>
              <a:rPr lang="en-US" sz="1050" b="1" dirty="0" err="1">
                <a:solidFill>
                  <a:srgbClr val="000000"/>
                </a:solidFill>
                <a:latin typeface="Consolas"/>
              </a:rPr>
              <a:t>sql</a:t>
            </a:r>
            <a:r>
              <a:rPr lang="en-US" sz="1050" b="1" dirty="0">
                <a:solidFill>
                  <a:srgbClr val="000000"/>
                </a:solidFill>
                <a:latin typeface="Consolas"/>
              </a:rPr>
              <a:t>, $</a:t>
            </a:r>
            <a:r>
              <a:rPr lang="en-US" sz="1050" b="1" dirty="0" err="1">
                <a:solidFill>
                  <a:srgbClr val="000000"/>
                </a:solidFill>
                <a:latin typeface="Consolas"/>
              </a:rPr>
              <a:t>args</a:t>
            </a:r>
            <a:r>
              <a:rPr lang="en-US" sz="1050" b="1" dirty="0">
                <a:solidFill>
                  <a:srgbClr val="000000"/>
                </a:solidFill>
                <a:latin typeface="Consolas"/>
              </a:rPr>
              <a:t> = </a:t>
            </a:r>
            <a:r>
              <a:rPr lang="en-US" sz="1050" b="1" dirty="0">
                <a:solidFill>
                  <a:srgbClr val="7F0055"/>
                </a:solidFill>
                <a:latin typeface="Consolas"/>
              </a:rPr>
              <a:t>array</a:t>
            </a:r>
            <a:r>
              <a:rPr lang="en-US" sz="1050" b="1" dirty="0">
                <a:solidFill>
                  <a:srgbClr val="000000"/>
                </a:solidFill>
                <a:latin typeface="Consolas"/>
              </a:rPr>
              <a:t>());</a:t>
            </a:r>
          </a:p>
          <a:p>
            <a:pPr eaLnBrk="1" hangingPunct="1">
              <a:defRPr/>
            </a:pPr>
            <a:r>
              <a:rPr lang="en-US" sz="1050" b="1" dirty="0">
                <a:solidFill>
                  <a:srgbClr val="7F0055"/>
                </a:solidFill>
                <a:latin typeface="Consolas"/>
              </a:rPr>
              <a:t>function </a:t>
            </a:r>
            <a:r>
              <a:rPr lang="en-US" sz="1050" b="1" i="1" dirty="0">
                <a:solidFill>
                  <a:srgbClr val="000000"/>
                </a:solidFill>
                <a:latin typeface="Consolas"/>
              </a:rPr>
              <a:t>export2XML($db, $</a:t>
            </a:r>
            <a:r>
              <a:rPr lang="en-US" sz="1050" b="1" i="1" dirty="0" err="1">
                <a:solidFill>
                  <a:srgbClr val="000000"/>
                </a:solidFill>
                <a:latin typeface="Consolas"/>
              </a:rPr>
              <a:t>sql</a:t>
            </a:r>
            <a:r>
              <a:rPr lang="en-US" sz="1050" b="1" i="1" dirty="0">
                <a:solidFill>
                  <a:srgbClr val="000000"/>
                </a:solidFill>
                <a:latin typeface="Consolas"/>
              </a:rPr>
              <a:t>, $</a:t>
            </a:r>
            <a:r>
              <a:rPr lang="en-US" sz="1050" b="1" i="1" dirty="0" err="1">
                <a:solidFill>
                  <a:srgbClr val="000000"/>
                </a:solidFill>
                <a:latin typeface="Consolas"/>
              </a:rPr>
              <a:t>args</a:t>
            </a:r>
            <a:r>
              <a:rPr lang="en-US" sz="1050" b="1" i="1" dirty="0">
                <a:solidFill>
                  <a:srgbClr val="000000"/>
                </a:solidFill>
                <a:latin typeface="Consolas"/>
              </a:rPr>
              <a:t> = </a:t>
            </a:r>
            <a:r>
              <a:rPr lang="en-US" sz="1050" b="1" i="1" dirty="0">
                <a:solidFill>
                  <a:srgbClr val="7F0055"/>
                </a:solidFill>
                <a:latin typeface="Consolas"/>
              </a:rPr>
              <a:t>array</a:t>
            </a:r>
            <a:r>
              <a:rPr lang="en-US" sz="1050" b="1" i="1" dirty="0">
                <a:solidFill>
                  <a:srgbClr val="000000"/>
                </a:solidFill>
                <a:latin typeface="Consolas"/>
              </a:rPr>
              <a:t>(), $</a:t>
            </a:r>
            <a:r>
              <a:rPr lang="en-US" sz="1050" b="1" i="1" dirty="0" err="1">
                <a:solidFill>
                  <a:srgbClr val="000000"/>
                </a:solidFill>
                <a:latin typeface="Consolas"/>
              </a:rPr>
              <a:t>tag_line</a:t>
            </a:r>
            <a:r>
              <a:rPr lang="en-US" sz="1050" b="1" i="1" dirty="0">
                <a:solidFill>
                  <a:srgbClr val="000000"/>
                </a:solidFill>
                <a:latin typeface="Consolas"/>
              </a:rPr>
              <a:t> = </a:t>
            </a:r>
            <a:r>
              <a:rPr lang="en-US" sz="1050" b="1" i="1" dirty="0">
                <a:solidFill>
                  <a:srgbClr val="0000C0"/>
                </a:solidFill>
                <a:latin typeface="Consolas"/>
              </a:rPr>
              <a:t>''</a:t>
            </a:r>
            <a:r>
              <a:rPr lang="en-US" sz="1050" b="1" i="1" dirty="0">
                <a:solidFill>
                  <a:srgbClr val="000000"/>
                </a:solidFill>
                <a:latin typeface="Consolas"/>
              </a:rPr>
              <a:t>, $</a:t>
            </a:r>
            <a:r>
              <a:rPr lang="en-US" sz="1050" b="1" i="1" dirty="0" err="1">
                <a:solidFill>
                  <a:srgbClr val="000000"/>
                </a:solidFill>
                <a:latin typeface="Consolas"/>
              </a:rPr>
              <a:t>gen_header</a:t>
            </a:r>
            <a:r>
              <a:rPr lang="en-US" sz="1050" b="1" i="1" dirty="0">
                <a:solidFill>
                  <a:srgbClr val="000000"/>
                </a:solidFill>
                <a:latin typeface="Consolas"/>
              </a:rPr>
              <a:t>=</a:t>
            </a:r>
            <a:r>
              <a:rPr lang="en-US" sz="1050" b="1" i="1" dirty="0">
                <a:solidFill>
                  <a:srgbClr val="7F0055"/>
                </a:solidFill>
                <a:latin typeface="Consolas"/>
              </a:rPr>
              <a:t>true</a:t>
            </a:r>
            <a:r>
              <a:rPr lang="en-US" sz="1050" b="1" i="1" dirty="0">
                <a:solidFill>
                  <a:srgbClr val="000000"/>
                </a:solidFill>
                <a:latin typeface="Consolas"/>
              </a:rPr>
              <a:t>) ;</a:t>
            </a:r>
          </a:p>
          <a:p>
            <a:pPr eaLnBrk="1" hangingPunct="1">
              <a:defRPr/>
            </a:pPr>
            <a:r>
              <a:rPr lang="en-US" sz="1050" b="1" dirty="0">
                <a:solidFill>
                  <a:srgbClr val="7F0055"/>
                </a:solidFill>
                <a:latin typeface="Consolas"/>
              </a:rPr>
              <a:t>function </a:t>
            </a:r>
            <a:r>
              <a:rPr lang="en-US" sz="1050" b="1" i="1" dirty="0">
                <a:solidFill>
                  <a:srgbClr val="000000"/>
                </a:solidFill>
                <a:latin typeface="Consolas"/>
              </a:rPr>
              <a:t>export2insertSQL($db, $</a:t>
            </a:r>
            <a:r>
              <a:rPr lang="en-US" sz="1050" b="1" i="1" dirty="0" err="1">
                <a:solidFill>
                  <a:srgbClr val="000000"/>
                </a:solidFill>
                <a:latin typeface="Consolas"/>
              </a:rPr>
              <a:t>sql</a:t>
            </a:r>
            <a:r>
              <a:rPr lang="en-US" sz="1050" b="1" i="1" dirty="0">
                <a:solidFill>
                  <a:srgbClr val="000000"/>
                </a:solidFill>
                <a:latin typeface="Consolas"/>
              </a:rPr>
              <a:t>, $</a:t>
            </a:r>
            <a:r>
              <a:rPr lang="en-US" sz="1050" b="1" i="1" dirty="0" err="1">
                <a:solidFill>
                  <a:srgbClr val="000000"/>
                </a:solidFill>
                <a:latin typeface="Consolas"/>
              </a:rPr>
              <a:t>args</a:t>
            </a:r>
            <a:r>
              <a:rPr lang="en-US" sz="1050" b="1" i="1" dirty="0">
                <a:solidFill>
                  <a:srgbClr val="000000"/>
                </a:solidFill>
                <a:latin typeface="Consolas"/>
              </a:rPr>
              <a:t> = </a:t>
            </a:r>
            <a:r>
              <a:rPr lang="en-US" sz="1050" b="1" i="1" dirty="0">
                <a:solidFill>
                  <a:srgbClr val="7F0055"/>
                </a:solidFill>
                <a:latin typeface="Consolas"/>
              </a:rPr>
              <a:t>array</a:t>
            </a:r>
            <a:r>
              <a:rPr lang="en-US" sz="1050" b="1" i="1" dirty="0">
                <a:solidFill>
                  <a:srgbClr val="000000"/>
                </a:solidFill>
                <a:latin typeface="Consolas"/>
              </a:rPr>
              <a:t>());</a:t>
            </a:r>
            <a:endParaRPr lang="en-US" sz="1050" b="1" dirty="0">
              <a:solidFill>
                <a:srgbClr val="000000"/>
              </a:solidFill>
              <a:latin typeface="Consolas"/>
            </a:endParaRPr>
          </a:p>
          <a:p>
            <a:pPr eaLnBrk="1" hangingPunct="1">
              <a:defRPr/>
            </a:pPr>
            <a:r>
              <a:rPr lang="en-US" sz="1050" b="1" dirty="0">
                <a:solidFill>
                  <a:srgbClr val="7F0055"/>
                </a:solidFill>
                <a:latin typeface="Consolas"/>
              </a:rPr>
              <a:t>function </a:t>
            </a:r>
            <a:r>
              <a:rPr lang="en-US" sz="1050" b="1" dirty="0" err="1">
                <a:solidFill>
                  <a:srgbClr val="000000"/>
                </a:solidFill>
                <a:latin typeface="Consolas"/>
              </a:rPr>
              <a:t>getLastInsertId</a:t>
            </a:r>
            <a:r>
              <a:rPr lang="en-US" sz="1050" b="1" dirty="0">
                <a:solidFill>
                  <a:srgbClr val="000000"/>
                </a:solidFill>
                <a:latin typeface="Consolas"/>
              </a:rPr>
              <a:t>($db, $sequence = </a:t>
            </a:r>
            <a:r>
              <a:rPr lang="en-US" sz="1050" b="1" dirty="0">
                <a:solidFill>
                  <a:srgbClr val="0000C0"/>
                </a:solidFill>
                <a:latin typeface="Consolas"/>
              </a:rPr>
              <a:t>''</a:t>
            </a:r>
            <a:r>
              <a:rPr lang="en-US" sz="1050" b="1" dirty="0">
                <a:solidFill>
                  <a:srgbClr val="000000"/>
                </a:solidFill>
                <a:latin typeface="Consolas"/>
              </a:rPr>
              <a:t>);</a:t>
            </a:r>
          </a:p>
          <a:p>
            <a:pPr eaLnBrk="1" hangingPunct="1">
              <a:defRPr/>
            </a:pPr>
            <a:r>
              <a:rPr lang="en-US" sz="1050" b="1" dirty="0">
                <a:solidFill>
                  <a:srgbClr val="7F0055"/>
                </a:solidFill>
                <a:latin typeface="Consolas"/>
              </a:rPr>
              <a:t>function </a:t>
            </a:r>
            <a:r>
              <a:rPr lang="en-US" sz="1050" b="1" dirty="0" err="1">
                <a:solidFill>
                  <a:srgbClr val="000000"/>
                </a:solidFill>
                <a:latin typeface="Consolas"/>
              </a:rPr>
              <a:t>valueIsExisting</a:t>
            </a:r>
            <a:r>
              <a:rPr lang="en-US" sz="1050" b="1" dirty="0">
                <a:solidFill>
                  <a:srgbClr val="000000"/>
                </a:solidFill>
                <a:latin typeface="Consolas"/>
              </a:rPr>
              <a:t>($db, $table, $</a:t>
            </a:r>
            <a:r>
              <a:rPr lang="en-US" sz="1050" b="1" dirty="0" err="1">
                <a:solidFill>
                  <a:srgbClr val="000000"/>
                </a:solidFill>
                <a:latin typeface="Consolas"/>
              </a:rPr>
              <a:t>nomcol</a:t>
            </a:r>
            <a:r>
              <a:rPr lang="en-US" sz="1050" b="1" dirty="0">
                <a:solidFill>
                  <a:srgbClr val="000000"/>
                </a:solidFill>
                <a:latin typeface="Consolas"/>
              </a:rPr>
              <a:t>, $</a:t>
            </a:r>
            <a:r>
              <a:rPr lang="en-US" sz="1050" b="1" dirty="0" err="1">
                <a:solidFill>
                  <a:srgbClr val="000000"/>
                </a:solidFill>
                <a:latin typeface="Consolas"/>
              </a:rPr>
              <a:t>valcol</a:t>
            </a:r>
            <a:r>
              <a:rPr lang="en-US" sz="1050" b="1" dirty="0">
                <a:solidFill>
                  <a:srgbClr val="000000"/>
                </a:solidFill>
                <a:latin typeface="Consolas"/>
              </a:rPr>
              <a:t>, $</a:t>
            </a:r>
            <a:r>
              <a:rPr lang="en-US" sz="1050" b="1" dirty="0" err="1">
                <a:solidFill>
                  <a:srgbClr val="000000"/>
                </a:solidFill>
                <a:latin typeface="Consolas"/>
              </a:rPr>
              <a:t>where_optionnel</a:t>
            </a:r>
            <a:r>
              <a:rPr lang="en-US" sz="1050" b="1" dirty="0">
                <a:solidFill>
                  <a:srgbClr val="000000"/>
                </a:solidFill>
                <a:latin typeface="Consolas"/>
              </a:rPr>
              <a:t> = </a:t>
            </a:r>
            <a:r>
              <a:rPr lang="en-US" sz="1050" b="1" dirty="0">
                <a:solidFill>
                  <a:srgbClr val="0000C0"/>
                </a:solidFill>
                <a:latin typeface="Consolas"/>
              </a:rPr>
              <a:t>''</a:t>
            </a:r>
            <a:r>
              <a:rPr lang="en-US" sz="1050" b="1" dirty="0">
                <a:solidFill>
                  <a:srgbClr val="000000"/>
                </a:solidFill>
                <a:latin typeface="Consolas"/>
              </a:rPr>
              <a:t>);</a:t>
            </a:r>
          </a:p>
          <a:p>
            <a:pPr eaLnBrk="1" hangingPunct="1">
              <a:defRPr/>
            </a:pPr>
            <a:r>
              <a:rPr lang="en-US" sz="1050" b="1" dirty="0">
                <a:solidFill>
                  <a:srgbClr val="7F0055"/>
                </a:solidFill>
                <a:latin typeface="Consolas"/>
              </a:rPr>
              <a:t>function </a:t>
            </a:r>
            <a:r>
              <a:rPr lang="en-US" sz="1050" b="1" dirty="0" err="1">
                <a:solidFill>
                  <a:srgbClr val="000000"/>
                </a:solidFill>
                <a:latin typeface="Consolas"/>
              </a:rPr>
              <a:t>valueIsExistingOnOtherRecord</a:t>
            </a:r>
            <a:r>
              <a:rPr lang="en-US" sz="1050" b="1" dirty="0">
                <a:solidFill>
                  <a:srgbClr val="000000"/>
                </a:solidFill>
                <a:latin typeface="Consolas"/>
              </a:rPr>
              <a:t>($db, $table, $</a:t>
            </a:r>
            <a:r>
              <a:rPr lang="en-US" sz="1050" b="1" dirty="0" err="1">
                <a:solidFill>
                  <a:srgbClr val="000000"/>
                </a:solidFill>
                <a:latin typeface="Consolas"/>
              </a:rPr>
              <a:t>nomcol</a:t>
            </a:r>
            <a:r>
              <a:rPr lang="en-US" sz="1050" b="1" dirty="0">
                <a:solidFill>
                  <a:srgbClr val="000000"/>
                </a:solidFill>
                <a:latin typeface="Consolas"/>
              </a:rPr>
              <a:t>, $</a:t>
            </a:r>
            <a:r>
              <a:rPr lang="en-US" sz="1050" b="1" dirty="0" err="1">
                <a:solidFill>
                  <a:srgbClr val="000000"/>
                </a:solidFill>
                <a:latin typeface="Consolas"/>
              </a:rPr>
              <a:t>valcol</a:t>
            </a:r>
            <a:r>
              <a:rPr lang="en-US" sz="1050" b="1" dirty="0">
                <a:solidFill>
                  <a:srgbClr val="000000"/>
                </a:solidFill>
                <a:latin typeface="Consolas"/>
              </a:rPr>
              <a:t>, $</a:t>
            </a:r>
            <a:r>
              <a:rPr lang="en-US" sz="1050" b="1" dirty="0" err="1">
                <a:solidFill>
                  <a:srgbClr val="000000"/>
                </a:solidFill>
                <a:latin typeface="Consolas"/>
              </a:rPr>
              <a:t>idencours</a:t>
            </a:r>
            <a:r>
              <a:rPr lang="en-US" sz="1050" b="1" dirty="0">
                <a:solidFill>
                  <a:srgbClr val="000000"/>
                </a:solidFill>
                <a:latin typeface="Consolas"/>
              </a:rPr>
              <a:t>, $</a:t>
            </a:r>
            <a:r>
              <a:rPr lang="en-US" sz="1050" b="1" dirty="0" err="1">
                <a:solidFill>
                  <a:srgbClr val="000000"/>
                </a:solidFill>
                <a:latin typeface="Consolas"/>
              </a:rPr>
              <a:t>where_optionnel</a:t>
            </a:r>
            <a:r>
              <a:rPr lang="en-US" sz="1050" b="1" dirty="0">
                <a:solidFill>
                  <a:srgbClr val="000000"/>
                </a:solidFill>
                <a:latin typeface="Consolas"/>
              </a:rPr>
              <a:t> = </a:t>
            </a:r>
            <a:r>
              <a:rPr lang="en-US" sz="1050" b="1" dirty="0">
                <a:solidFill>
                  <a:srgbClr val="0000C0"/>
                </a:solidFill>
                <a:latin typeface="Consolas"/>
              </a:rPr>
              <a:t>''</a:t>
            </a:r>
            <a:r>
              <a:rPr lang="en-US" sz="1050" b="1" dirty="0">
                <a:solidFill>
                  <a:srgbClr val="000000"/>
                </a:solidFill>
                <a:latin typeface="Consolas"/>
              </a:rPr>
              <a:t>);</a:t>
            </a:r>
          </a:p>
          <a:p>
            <a:pPr eaLnBrk="1" hangingPunct="1">
              <a:defRPr/>
            </a:pPr>
            <a:r>
              <a:rPr lang="fr-FR" sz="1050" b="1" dirty="0" err="1">
                <a:solidFill>
                  <a:srgbClr val="7F0055"/>
                </a:solidFill>
                <a:latin typeface="Consolas"/>
              </a:rPr>
              <a:t>function</a:t>
            </a:r>
            <a:r>
              <a:rPr lang="fr-FR" sz="1050" b="1" dirty="0">
                <a:solidFill>
                  <a:srgbClr val="7F0055"/>
                </a:solidFill>
                <a:latin typeface="Consolas"/>
              </a:rPr>
              <a:t> </a:t>
            </a:r>
            <a:r>
              <a:rPr lang="fr-FR" sz="1050" b="1" dirty="0" err="1">
                <a:solidFill>
                  <a:srgbClr val="000000"/>
                </a:solidFill>
                <a:latin typeface="Consolas"/>
              </a:rPr>
              <a:t>getInfoDatabase</a:t>
            </a:r>
            <a:r>
              <a:rPr lang="fr-FR" sz="1050" b="1" dirty="0">
                <a:solidFill>
                  <a:srgbClr val="000000"/>
                </a:solidFill>
                <a:latin typeface="Consolas"/>
              </a:rPr>
              <a:t>($</a:t>
            </a:r>
            <a:r>
              <a:rPr lang="fr-FR" sz="1050" b="1" dirty="0" err="1">
                <a:solidFill>
                  <a:srgbClr val="000000"/>
                </a:solidFill>
                <a:latin typeface="Consolas"/>
              </a:rPr>
              <a:t>db</a:t>
            </a:r>
            <a:r>
              <a:rPr lang="fr-FR" sz="1050" b="1" dirty="0">
                <a:solidFill>
                  <a:srgbClr val="000000"/>
                </a:solidFill>
                <a:latin typeface="Consolas"/>
              </a:rPr>
              <a:t>);</a:t>
            </a:r>
          </a:p>
          <a:p>
            <a:pPr eaLnBrk="1" hangingPunct="1">
              <a:defRPr/>
            </a:pPr>
            <a:r>
              <a:rPr lang="en-US" sz="1050" b="1" dirty="0">
                <a:solidFill>
                  <a:srgbClr val="7F0055"/>
                </a:solidFill>
                <a:latin typeface="Consolas"/>
              </a:rPr>
              <a:t>function </a:t>
            </a:r>
            <a:r>
              <a:rPr lang="en-US" sz="1050" b="1" dirty="0" err="1">
                <a:solidFill>
                  <a:srgbClr val="000000"/>
                </a:solidFill>
                <a:latin typeface="Consolas"/>
              </a:rPr>
              <a:t>countNbRowsFromTable</a:t>
            </a:r>
            <a:r>
              <a:rPr lang="en-US" sz="1050" b="1" dirty="0">
                <a:solidFill>
                  <a:srgbClr val="000000"/>
                </a:solidFill>
                <a:latin typeface="Consolas"/>
              </a:rPr>
              <a:t>($db, $table, $schema = </a:t>
            </a:r>
            <a:r>
              <a:rPr lang="en-US" sz="1050" b="1" dirty="0">
                <a:solidFill>
                  <a:srgbClr val="0000C0"/>
                </a:solidFill>
                <a:latin typeface="Consolas"/>
              </a:rPr>
              <a:t>''</a:t>
            </a:r>
            <a:r>
              <a:rPr lang="en-US" sz="1050" b="1" dirty="0">
                <a:solidFill>
                  <a:srgbClr val="000000"/>
                </a:solidFill>
                <a:latin typeface="Consolas"/>
              </a:rPr>
              <a:t>);</a:t>
            </a:r>
          </a:p>
          <a:p>
            <a:pPr eaLnBrk="1" hangingPunct="1">
              <a:defRPr/>
            </a:pPr>
            <a:r>
              <a:rPr lang="en-US" sz="1050" b="1" dirty="0">
                <a:solidFill>
                  <a:srgbClr val="7F0055"/>
                </a:solidFill>
                <a:latin typeface="Consolas"/>
              </a:rPr>
              <a:t>function </a:t>
            </a:r>
            <a:r>
              <a:rPr lang="en-US" sz="1050" b="1" dirty="0" err="1">
                <a:solidFill>
                  <a:srgbClr val="000000"/>
                </a:solidFill>
                <a:latin typeface="Consolas"/>
              </a:rPr>
              <a:t>countNbRowsFromSQL</a:t>
            </a:r>
            <a:r>
              <a:rPr lang="en-US" sz="1050" b="1" dirty="0">
                <a:solidFill>
                  <a:srgbClr val="000000"/>
                </a:solidFill>
                <a:latin typeface="Consolas"/>
              </a:rPr>
              <a:t>($db, $</a:t>
            </a:r>
            <a:r>
              <a:rPr lang="en-US" sz="1050" b="1" dirty="0" err="1">
                <a:solidFill>
                  <a:srgbClr val="000000"/>
                </a:solidFill>
                <a:latin typeface="Consolas"/>
              </a:rPr>
              <a:t>sql</a:t>
            </a:r>
            <a:r>
              <a:rPr lang="en-US" sz="1050" b="1" dirty="0">
                <a:solidFill>
                  <a:srgbClr val="000000"/>
                </a:solidFill>
                <a:latin typeface="Consolas"/>
              </a:rPr>
              <a:t>, $</a:t>
            </a:r>
            <a:r>
              <a:rPr lang="en-US" sz="1050" b="1" dirty="0" err="1">
                <a:solidFill>
                  <a:srgbClr val="000000"/>
                </a:solidFill>
                <a:latin typeface="Consolas"/>
              </a:rPr>
              <a:t>args</a:t>
            </a:r>
            <a:r>
              <a:rPr lang="en-US" sz="1050" b="1" dirty="0">
                <a:solidFill>
                  <a:srgbClr val="000000"/>
                </a:solidFill>
                <a:latin typeface="Consolas"/>
              </a:rPr>
              <a:t> = </a:t>
            </a:r>
            <a:r>
              <a:rPr lang="en-US" sz="1050" b="1" dirty="0">
                <a:solidFill>
                  <a:srgbClr val="7F0055"/>
                </a:solidFill>
                <a:latin typeface="Consolas"/>
              </a:rPr>
              <a:t>array</a:t>
            </a:r>
            <a:r>
              <a:rPr lang="en-US" sz="1050" b="1" dirty="0">
                <a:solidFill>
                  <a:srgbClr val="000000"/>
                </a:solidFill>
                <a:latin typeface="Consolas"/>
              </a:rPr>
              <a:t>());</a:t>
            </a:r>
          </a:p>
          <a:p>
            <a:pPr eaLnBrk="1" hangingPunct="1">
              <a:defRPr/>
            </a:pPr>
            <a:r>
              <a:rPr lang="en-US" sz="1050" b="1" dirty="0">
                <a:solidFill>
                  <a:srgbClr val="7F0055"/>
                </a:solidFill>
                <a:latin typeface="Consolas"/>
              </a:rPr>
              <a:t>function </a:t>
            </a:r>
            <a:r>
              <a:rPr lang="en-US" sz="1050" b="1" dirty="0" err="1">
                <a:solidFill>
                  <a:srgbClr val="000000"/>
                </a:solidFill>
                <a:latin typeface="Consolas"/>
              </a:rPr>
              <a:t>MyDBException</a:t>
            </a:r>
            <a:r>
              <a:rPr lang="en-US" sz="1050" b="1" dirty="0">
                <a:solidFill>
                  <a:srgbClr val="000000"/>
                </a:solidFill>
                <a:latin typeface="Consolas"/>
              </a:rPr>
              <a:t>($db, $</a:t>
            </a:r>
            <a:r>
              <a:rPr lang="en-US" sz="1050" b="1" dirty="0" err="1">
                <a:solidFill>
                  <a:srgbClr val="000000"/>
                </a:solidFill>
                <a:latin typeface="Consolas"/>
              </a:rPr>
              <a:t>DBexc</a:t>
            </a:r>
            <a:r>
              <a:rPr lang="en-US" sz="1050" b="1" dirty="0">
                <a:solidFill>
                  <a:srgbClr val="000000"/>
                </a:solidFill>
                <a:latin typeface="Consolas"/>
              </a:rPr>
              <a:t>, $</a:t>
            </a:r>
            <a:r>
              <a:rPr lang="en-US" sz="1050" b="1" dirty="0" err="1">
                <a:solidFill>
                  <a:srgbClr val="000000"/>
                </a:solidFill>
                <a:latin typeface="Consolas"/>
              </a:rPr>
              <a:t>sql</a:t>
            </a:r>
            <a:r>
              <a:rPr lang="en-US" sz="1050" b="1" dirty="0">
                <a:solidFill>
                  <a:srgbClr val="000000"/>
                </a:solidFill>
                <a:latin typeface="Consolas"/>
              </a:rPr>
              <a:t> = </a:t>
            </a:r>
            <a:r>
              <a:rPr lang="en-US" sz="1050" b="1" dirty="0">
                <a:solidFill>
                  <a:srgbClr val="0000C0"/>
                </a:solidFill>
                <a:latin typeface="Consolas"/>
              </a:rPr>
              <a:t>''</a:t>
            </a:r>
            <a:r>
              <a:rPr lang="en-US" sz="1050" b="1" dirty="0">
                <a:solidFill>
                  <a:srgbClr val="000000"/>
                </a:solidFill>
                <a:latin typeface="Consolas"/>
              </a:rPr>
              <a:t>, $</a:t>
            </a:r>
            <a:r>
              <a:rPr lang="en-US" sz="1050" b="1" dirty="0" err="1">
                <a:solidFill>
                  <a:srgbClr val="000000"/>
                </a:solidFill>
                <a:latin typeface="Consolas"/>
              </a:rPr>
              <a:t>args</a:t>
            </a:r>
            <a:r>
              <a:rPr lang="en-US" sz="1050" b="1" dirty="0">
                <a:solidFill>
                  <a:srgbClr val="000000"/>
                </a:solidFill>
                <a:latin typeface="Consolas"/>
              </a:rPr>
              <a:t> = </a:t>
            </a:r>
            <a:r>
              <a:rPr lang="en-US" sz="1050" b="1" dirty="0">
                <a:solidFill>
                  <a:srgbClr val="7F0055"/>
                </a:solidFill>
                <a:latin typeface="Consolas"/>
              </a:rPr>
              <a:t>array</a:t>
            </a:r>
            <a:r>
              <a:rPr lang="en-US" sz="1050" b="1" dirty="0">
                <a:solidFill>
                  <a:srgbClr val="000000"/>
                </a:solidFill>
                <a:latin typeface="Consolas"/>
              </a:rPr>
              <a:t>());</a:t>
            </a:r>
            <a:endParaRPr lang="fr-FR" sz="1050" dirty="0">
              <a:latin typeface="Consolas"/>
            </a:endParaRPr>
          </a:p>
          <a:p>
            <a:pPr eaLnBrk="1" hangingPunct="1">
              <a:defRPr/>
            </a:pPr>
            <a:endParaRPr lang="fr-FR" sz="105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re 1">
            <a:extLst>
              <a:ext uri="{FF2B5EF4-FFF2-40B4-BE49-F238E27FC236}">
                <a16:creationId xmlns:a16="http://schemas.microsoft.com/office/drawing/2014/main" id="{0EF9D405-758A-4D1B-B59B-23256825F437}"/>
              </a:ext>
            </a:extLst>
          </p:cNvPr>
          <p:cNvSpPr>
            <a:spLocks noGrp="1" noChangeArrowheads="1"/>
          </p:cNvSpPr>
          <p:nvPr>
            <p:ph type="title"/>
          </p:nvPr>
        </p:nvSpPr>
        <p:spPr>
          <a:xfrm>
            <a:off x="304800" y="533400"/>
            <a:ext cx="8229600" cy="457200"/>
          </a:xfrm>
        </p:spPr>
        <p:txBody>
          <a:bodyPr/>
          <a:lstStyle/>
          <a:p>
            <a:r>
              <a:rPr lang="fr-FR" altLang="fr-FR" sz="2400" b="1"/>
              <a:t>Le projet MacaronDB</a:t>
            </a:r>
            <a:endParaRPr lang="fr-FR" altLang="fr-FR" sz="2400"/>
          </a:p>
        </p:txBody>
      </p:sp>
      <p:sp>
        <p:nvSpPr>
          <p:cNvPr id="62467" name="Espace réservé du texte 4">
            <a:extLst>
              <a:ext uri="{FF2B5EF4-FFF2-40B4-BE49-F238E27FC236}">
                <a16:creationId xmlns:a16="http://schemas.microsoft.com/office/drawing/2014/main" id="{F7DD7536-84BE-4126-BDA7-82FC832375D8}"/>
              </a:ext>
            </a:extLst>
          </p:cNvPr>
          <p:cNvSpPr>
            <a:spLocks noGrp="1" noChangeArrowheads="1"/>
          </p:cNvSpPr>
          <p:nvPr>
            <p:ph type="body" idx="1"/>
          </p:nvPr>
        </p:nvSpPr>
        <p:spPr>
          <a:xfrm>
            <a:off x="457200" y="1962150"/>
            <a:ext cx="4040188" cy="639763"/>
          </a:xfrm>
        </p:spPr>
        <p:txBody>
          <a:bodyPr/>
          <a:lstStyle/>
          <a:p>
            <a:r>
              <a:rPr lang="fr-FR" altLang="fr-FR"/>
              <a:t>Sans MacaronDB</a:t>
            </a:r>
          </a:p>
        </p:txBody>
      </p:sp>
      <p:sp>
        <p:nvSpPr>
          <p:cNvPr id="62468" name="Espace réservé du contenu 5">
            <a:extLst>
              <a:ext uri="{FF2B5EF4-FFF2-40B4-BE49-F238E27FC236}">
                <a16:creationId xmlns:a16="http://schemas.microsoft.com/office/drawing/2014/main" id="{82C0C2E9-6382-40AF-BF80-2C317FA994A2}"/>
              </a:ext>
            </a:extLst>
          </p:cNvPr>
          <p:cNvSpPr>
            <a:spLocks noGrp="1"/>
          </p:cNvSpPr>
          <p:nvPr>
            <p:ph sz="half" idx="2"/>
          </p:nvPr>
        </p:nvSpPr>
        <p:spPr>
          <a:xfrm>
            <a:off x="457200" y="2601913"/>
            <a:ext cx="4040188" cy="3951287"/>
          </a:xfrm>
          <a:ln>
            <a:solidFill>
              <a:schemeClr val="accent1"/>
            </a:solidFill>
            <a:miter lim="800000"/>
            <a:headEnd/>
            <a:tailEnd/>
          </a:ln>
        </p:spPr>
        <p:txBody>
          <a:bodyPr/>
          <a:lstStyle/>
          <a:p>
            <a:pPr>
              <a:buFont typeface="Wingdings" panose="05000000000000000000" pitchFamily="2" charset="2"/>
              <a:buNone/>
            </a:pPr>
            <a:r>
              <a:rPr lang="en-US" altLang="fr-FR" sz="1000">
                <a:solidFill>
                  <a:srgbClr val="000000"/>
                </a:solidFill>
                <a:latin typeface="Consolas" panose="020B0609020204030204" pitchFamily="49" charset="0"/>
              </a:rPr>
              <a:t>$sql = ‘votre requête SQL ici’ ;</a:t>
            </a:r>
          </a:p>
          <a:p>
            <a:pPr>
              <a:buFont typeface="Wingdings" panose="05000000000000000000" pitchFamily="2" charset="2"/>
              <a:buNone/>
            </a:pPr>
            <a:r>
              <a:rPr lang="en-US" altLang="fr-FR" sz="1000">
                <a:solidFill>
                  <a:srgbClr val="000000"/>
                </a:solidFill>
                <a:latin typeface="Consolas" panose="020B0609020204030204" pitchFamily="49" charset="0"/>
              </a:rPr>
              <a:t>$args = ‘tableau des arguments à incorporer dans la clause where’;</a:t>
            </a:r>
          </a:p>
          <a:p>
            <a:pPr>
              <a:buFont typeface="Wingdings" panose="05000000000000000000" pitchFamily="2" charset="2"/>
              <a:buNone/>
            </a:pPr>
            <a:r>
              <a:rPr lang="en-US" altLang="fr-FR" sz="1000">
                <a:solidFill>
                  <a:srgbClr val="000000"/>
                </a:solidFill>
                <a:latin typeface="Consolas" panose="020B0609020204030204" pitchFamily="49" charset="0"/>
              </a:rPr>
              <a:t>$st = db2_prepare ( $db, $sql );</a:t>
            </a:r>
          </a:p>
          <a:p>
            <a:pPr>
              <a:buFont typeface="Wingdings" panose="05000000000000000000" pitchFamily="2" charset="2"/>
              <a:buNone/>
            </a:pPr>
            <a:r>
              <a:rPr lang="fr-FR" altLang="fr-FR" sz="1000" b="1">
                <a:solidFill>
                  <a:srgbClr val="7F0055"/>
                </a:solidFill>
                <a:latin typeface="Consolas" panose="020B0609020204030204" pitchFamily="49" charset="0"/>
              </a:rPr>
              <a:t>if </a:t>
            </a:r>
            <a:r>
              <a:rPr lang="fr-FR" altLang="fr-FR" sz="1000" b="1">
                <a:solidFill>
                  <a:srgbClr val="000000"/>
                </a:solidFill>
                <a:latin typeface="Consolas" panose="020B0609020204030204" pitchFamily="49" charset="0"/>
              </a:rPr>
              <a:t>(! $st) {</a:t>
            </a:r>
          </a:p>
          <a:p>
            <a:pPr>
              <a:buFont typeface="Wingdings" panose="05000000000000000000" pitchFamily="2" charset="2"/>
              <a:buNone/>
            </a:pPr>
            <a:r>
              <a:rPr lang="fr-FR" altLang="fr-FR" sz="1000" b="1">
                <a:solidFill>
                  <a:srgbClr val="7F0055"/>
                </a:solidFill>
                <a:latin typeface="Consolas" panose="020B0609020204030204" pitchFamily="49" charset="0"/>
              </a:rPr>
              <a:t>	self</a:t>
            </a:r>
            <a:r>
              <a:rPr lang="fr-FR" altLang="fr-FR" sz="1000" b="1">
                <a:solidFill>
                  <a:srgbClr val="000000"/>
                </a:solidFill>
                <a:latin typeface="Consolas" panose="020B0609020204030204" pitchFamily="49" charset="0"/>
              </a:rPr>
              <a:t>::</a:t>
            </a:r>
            <a:r>
              <a:rPr lang="fr-FR" altLang="fr-FR" sz="1000" b="1" i="1">
                <a:solidFill>
                  <a:srgbClr val="000000"/>
                </a:solidFill>
                <a:latin typeface="Consolas" panose="020B0609020204030204" pitchFamily="49" charset="0"/>
              </a:rPr>
              <a:t>MyDBError ( $db, </a:t>
            </a:r>
            <a:r>
              <a:rPr lang="fr-FR" altLang="fr-FR" sz="1000" b="1" i="1">
                <a:solidFill>
                  <a:srgbClr val="0000C0"/>
                </a:solidFill>
                <a:latin typeface="Consolas" panose="020B0609020204030204" pitchFamily="49" charset="0"/>
              </a:rPr>
              <a:t>'selectOne/db2_prepare'</a:t>
            </a:r>
            <a:r>
              <a:rPr lang="fr-FR" altLang="fr-FR" sz="1000" b="1" i="1">
                <a:solidFill>
                  <a:srgbClr val="000000"/>
                </a:solidFill>
                <a:latin typeface="Consolas" panose="020B0609020204030204" pitchFamily="49" charset="0"/>
              </a:rPr>
              <a:t>, $sql, $args );</a:t>
            </a:r>
          </a:p>
          <a:p>
            <a:pPr>
              <a:buFont typeface="Wingdings" panose="05000000000000000000" pitchFamily="2" charset="2"/>
              <a:buNone/>
            </a:pPr>
            <a:r>
              <a:rPr lang="fr-FR" altLang="fr-FR" sz="1000">
                <a:solidFill>
                  <a:srgbClr val="000000"/>
                </a:solidFill>
                <a:latin typeface="Consolas" panose="020B0609020204030204" pitchFamily="49" charset="0"/>
              </a:rPr>
              <a:t>	$data = </a:t>
            </a:r>
            <a:r>
              <a:rPr lang="fr-FR" altLang="fr-FR" sz="1000" b="1">
                <a:solidFill>
                  <a:srgbClr val="7F0055"/>
                </a:solidFill>
                <a:latin typeface="Consolas" panose="020B0609020204030204" pitchFamily="49" charset="0"/>
              </a:rPr>
              <a:t>null</a:t>
            </a:r>
            <a:r>
              <a:rPr lang="fr-FR" altLang="fr-FR" sz="1000" b="1">
                <a:solidFill>
                  <a:srgbClr val="000000"/>
                </a:solidFill>
                <a:latin typeface="Consolas" panose="020B0609020204030204" pitchFamily="49" charset="0"/>
              </a:rPr>
              <a:t>;</a:t>
            </a:r>
          </a:p>
          <a:p>
            <a:pPr>
              <a:buFont typeface="Wingdings" panose="05000000000000000000" pitchFamily="2" charset="2"/>
              <a:buNone/>
            </a:pPr>
            <a:r>
              <a:rPr lang="fr-FR" altLang="fr-FR" sz="1000">
                <a:solidFill>
                  <a:srgbClr val="000000"/>
                </a:solidFill>
                <a:latin typeface="Consolas" panose="020B0609020204030204" pitchFamily="49" charset="0"/>
              </a:rPr>
              <a:t>} </a:t>
            </a:r>
            <a:r>
              <a:rPr lang="fr-FR" altLang="fr-FR" sz="1000" b="1">
                <a:solidFill>
                  <a:srgbClr val="7F0055"/>
                </a:solidFill>
                <a:latin typeface="Consolas" panose="020B0609020204030204" pitchFamily="49" charset="0"/>
              </a:rPr>
              <a:t>else </a:t>
            </a:r>
            <a:r>
              <a:rPr lang="fr-FR" altLang="fr-FR" sz="1000" b="1">
                <a:solidFill>
                  <a:srgbClr val="000000"/>
                </a:solidFill>
                <a:latin typeface="Consolas" panose="020B0609020204030204" pitchFamily="49" charset="0"/>
              </a:rPr>
              <a:t>{</a:t>
            </a:r>
          </a:p>
          <a:p>
            <a:pPr>
              <a:buFont typeface="Wingdings" panose="05000000000000000000" pitchFamily="2" charset="2"/>
              <a:buNone/>
            </a:pPr>
            <a:r>
              <a:rPr lang="fr-FR" altLang="fr-FR" sz="1000" b="1">
                <a:solidFill>
                  <a:srgbClr val="7F0055"/>
                </a:solidFill>
                <a:latin typeface="Consolas" panose="020B0609020204030204" pitchFamily="49" charset="0"/>
              </a:rPr>
              <a:t>	if </a:t>
            </a:r>
            <a:r>
              <a:rPr lang="fr-FR" altLang="fr-FR" sz="1000" b="1">
                <a:solidFill>
                  <a:srgbClr val="000000"/>
                </a:solidFill>
                <a:latin typeface="Consolas" panose="020B0609020204030204" pitchFamily="49" charset="0"/>
              </a:rPr>
              <a:t>(! db2_execute ( $st, $args )) {</a:t>
            </a:r>
          </a:p>
          <a:p>
            <a:pPr>
              <a:buFont typeface="Wingdings" panose="05000000000000000000" pitchFamily="2" charset="2"/>
              <a:buNone/>
            </a:pPr>
            <a:r>
              <a:rPr lang="en-US" altLang="fr-FR" sz="1000" b="1">
                <a:solidFill>
                  <a:srgbClr val="7F0055"/>
                </a:solidFill>
                <a:latin typeface="Consolas" panose="020B0609020204030204" pitchFamily="49" charset="0"/>
              </a:rPr>
              <a:t>	    self</a:t>
            </a:r>
            <a:r>
              <a:rPr lang="en-US" altLang="fr-FR" sz="1000" b="1">
                <a:solidFill>
                  <a:srgbClr val="000000"/>
                </a:solidFill>
                <a:latin typeface="Consolas" panose="020B0609020204030204" pitchFamily="49" charset="0"/>
              </a:rPr>
              <a:t>::</a:t>
            </a:r>
            <a:r>
              <a:rPr lang="en-US" altLang="fr-FR" sz="1000" b="1" i="1">
                <a:solidFill>
                  <a:srgbClr val="000000"/>
                </a:solidFill>
                <a:latin typeface="Consolas" panose="020B0609020204030204" pitchFamily="49" charset="0"/>
              </a:rPr>
              <a:t>MyDBError ( $db, </a:t>
            </a:r>
            <a:r>
              <a:rPr lang="en-US" altLang="fr-FR" sz="1000" b="1" i="1">
                <a:solidFill>
                  <a:srgbClr val="0000C0"/>
                </a:solidFill>
                <a:latin typeface="Consolas" panose="020B0609020204030204" pitchFamily="49" charset="0"/>
              </a:rPr>
              <a:t>'selectOne/db2_execute'</a:t>
            </a:r>
            <a:r>
              <a:rPr lang="en-US" altLang="fr-FR" sz="1000" b="1" i="1">
                <a:solidFill>
                  <a:srgbClr val="000000"/>
                </a:solidFill>
                <a:latin typeface="Consolas" panose="020B0609020204030204" pitchFamily="49" charset="0"/>
              </a:rPr>
              <a:t>,</a:t>
            </a:r>
          </a:p>
          <a:p>
            <a:pPr>
              <a:buFont typeface="Wingdings" panose="05000000000000000000" pitchFamily="2" charset="2"/>
              <a:buNone/>
            </a:pPr>
            <a:r>
              <a:rPr lang="en-US" altLang="fr-FR" sz="1000" b="1" i="1">
                <a:solidFill>
                  <a:srgbClr val="000000"/>
                </a:solidFill>
                <a:latin typeface="Consolas" panose="020B0609020204030204" pitchFamily="49" charset="0"/>
              </a:rPr>
              <a:t>			 $sql, $args );</a:t>
            </a:r>
          </a:p>
          <a:p>
            <a:pPr>
              <a:buFont typeface="Wingdings" panose="05000000000000000000" pitchFamily="2" charset="2"/>
              <a:buNone/>
            </a:pPr>
            <a:r>
              <a:rPr lang="fr-FR" altLang="fr-FR" sz="1000">
                <a:solidFill>
                  <a:srgbClr val="000000"/>
                </a:solidFill>
                <a:latin typeface="Consolas" panose="020B0609020204030204" pitchFamily="49" charset="0"/>
              </a:rPr>
              <a:t>	    $data = </a:t>
            </a:r>
            <a:r>
              <a:rPr lang="fr-FR" altLang="fr-FR" sz="1000" b="1">
                <a:solidFill>
                  <a:srgbClr val="7F0055"/>
                </a:solidFill>
                <a:latin typeface="Consolas" panose="020B0609020204030204" pitchFamily="49" charset="0"/>
              </a:rPr>
              <a:t>null</a:t>
            </a:r>
            <a:r>
              <a:rPr lang="fr-FR" altLang="fr-FR" sz="1000" b="1">
                <a:solidFill>
                  <a:srgbClr val="000000"/>
                </a:solidFill>
                <a:latin typeface="Consolas" panose="020B0609020204030204" pitchFamily="49" charset="0"/>
              </a:rPr>
              <a:t>;</a:t>
            </a:r>
          </a:p>
          <a:p>
            <a:pPr>
              <a:buFont typeface="Wingdings" panose="05000000000000000000" pitchFamily="2" charset="2"/>
              <a:buNone/>
            </a:pPr>
            <a:r>
              <a:rPr lang="fr-FR" altLang="fr-FR" sz="1000">
                <a:solidFill>
                  <a:srgbClr val="000000"/>
                </a:solidFill>
                <a:latin typeface="Consolas" panose="020B0609020204030204" pitchFamily="49" charset="0"/>
              </a:rPr>
              <a:t>	} </a:t>
            </a:r>
            <a:r>
              <a:rPr lang="fr-FR" altLang="fr-FR" sz="1000" b="1">
                <a:solidFill>
                  <a:srgbClr val="7F0055"/>
                </a:solidFill>
                <a:latin typeface="Consolas" panose="020B0609020204030204" pitchFamily="49" charset="0"/>
              </a:rPr>
              <a:t>else </a:t>
            </a:r>
            <a:r>
              <a:rPr lang="fr-FR" altLang="fr-FR" sz="1000" b="1">
                <a:solidFill>
                  <a:srgbClr val="000000"/>
                </a:solidFill>
                <a:latin typeface="Consolas" panose="020B0609020204030204" pitchFamily="49" charset="0"/>
              </a:rPr>
              <a:t>{</a:t>
            </a:r>
          </a:p>
          <a:p>
            <a:pPr>
              <a:buFont typeface="Wingdings" panose="05000000000000000000" pitchFamily="2" charset="2"/>
              <a:buNone/>
            </a:pPr>
            <a:r>
              <a:rPr lang="fr-FR" altLang="fr-FR" sz="1000">
                <a:solidFill>
                  <a:srgbClr val="000000"/>
                </a:solidFill>
                <a:latin typeface="Consolas" panose="020B0609020204030204" pitchFamily="49" charset="0"/>
              </a:rPr>
              <a:t>	    $data = db2_fetch_assoc ( $st );</a:t>
            </a:r>
          </a:p>
          <a:p>
            <a:pPr>
              <a:buFont typeface="Wingdings" panose="05000000000000000000" pitchFamily="2" charset="2"/>
              <a:buNone/>
            </a:pPr>
            <a:r>
              <a:rPr lang="fr-FR" altLang="fr-FR" sz="1000">
                <a:solidFill>
                  <a:srgbClr val="000000"/>
                </a:solidFill>
                <a:latin typeface="Consolas" panose="020B0609020204030204" pitchFamily="49" charset="0"/>
              </a:rPr>
              <a:t>	}</a:t>
            </a:r>
          </a:p>
          <a:p>
            <a:pPr>
              <a:buFont typeface="Wingdings" panose="05000000000000000000" pitchFamily="2" charset="2"/>
              <a:buNone/>
            </a:pPr>
            <a:r>
              <a:rPr lang="fr-FR" altLang="fr-FR" sz="1000">
                <a:solidFill>
                  <a:srgbClr val="000000"/>
                </a:solidFill>
                <a:latin typeface="Consolas" panose="020B0609020204030204" pitchFamily="49" charset="0"/>
              </a:rPr>
              <a:t>}</a:t>
            </a:r>
          </a:p>
          <a:p>
            <a:pPr>
              <a:buFont typeface="Wingdings" panose="05000000000000000000" pitchFamily="2" charset="2"/>
              <a:buNone/>
            </a:pPr>
            <a:r>
              <a:rPr lang="fr-FR" altLang="fr-FR" sz="1000">
                <a:solidFill>
                  <a:srgbClr val="000000"/>
                </a:solidFill>
                <a:latin typeface="Consolas" panose="020B0609020204030204" pitchFamily="49" charset="0"/>
              </a:rPr>
              <a:t>db2_free_stmt($st);</a:t>
            </a:r>
          </a:p>
          <a:p>
            <a:pPr>
              <a:buFont typeface="Wingdings" panose="05000000000000000000" pitchFamily="2" charset="2"/>
              <a:buNone/>
            </a:pPr>
            <a:endParaRPr lang="fr-FR" altLang="fr-FR" sz="1000">
              <a:solidFill>
                <a:srgbClr val="000000"/>
              </a:solidFill>
              <a:latin typeface="Consolas" panose="020B0609020204030204" pitchFamily="49" charset="0"/>
            </a:endParaRPr>
          </a:p>
        </p:txBody>
      </p:sp>
      <p:sp>
        <p:nvSpPr>
          <p:cNvPr id="62469" name="Espace réservé du texte 6">
            <a:extLst>
              <a:ext uri="{FF2B5EF4-FFF2-40B4-BE49-F238E27FC236}">
                <a16:creationId xmlns:a16="http://schemas.microsoft.com/office/drawing/2014/main" id="{B7E98139-B701-4E19-BC55-A35E887651C6}"/>
              </a:ext>
            </a:extLst>
          </p:cNvPr>
          <p:cNvSpPr>
            <a:spLocks noGrp="1" noChangeArrowheads="1"/>
          </p:cNvSpPr>
          <p:nvPr>
            <p:ph type="body" sz="quarter" idx="3"/>
          </p:nvPr>
        </p:nvSpPr>
        <p:spPr>
          <a:xfrm>
            <a:off x="4645025" y="1962150"/>
            <a:ext cx="4041775" cy="639763"/>
          </a:xfrm>
        </p:spPr>
        <p:txBody>
          <a:bodyPr/>
          <a:lstStyle/>
          <a:p>
            <a:r>
              <a:rPr lang="fr-FR" altLang="fr-FR"/>
              <a:t>Avec MacaronDB</a:t>
            </a:r>
          </a:p>
        </p:txBody>
      </p:sp>
      <p:sp>
        <p:nvSpPr>
          <p:cNvPr id="8" name="Espace réservé du contenu 7">
            <a:extLst>
              <a:ext uri="{FF2B5EF4-FFF2-40B4-BE49-F238E27FC236}">
                <a16:creationId xmlns:a16="http://schemas.microsoft.com/office/drawing/2014/main" id="{AA3FD98F-1E1B-46D6-9CDD-0F8FCA99B2C4}"/>
              </a:ext>
            </a:extLst>
          </p:cNvPr>
          <p:cNvSpPr>
            <a:spLocks noGrp="1"/>
          </p:cNvSpPr>
          <p:nvPr>
            <p:ph sz="quarter" idx="4"/>
          </p:nvPr>
        </p:nvSpPr>
        <p:spPr>
          <a:xfrm>
            <a:off x="4645025" y="2601912"/>
            <a:ext cx="4041775" cy="1284288"/>
          </a:xfrm>
          <a:ln>
            <a:solidFill>
              <a:schemeClr val="accent1"/>
            </a:solidFill>
            <a:miter lim="800000"/>
            <a:headEnd/>
            <a:tailEnd/>
          </a:ln>
        </p:spPr>
        <p:txBody>
          <a:bodyPr/>
          <a:lstStyle/>
          <a:p>
            <a:pPr>
              <a:buFont typeface="Wingdings" panose="05000000000000000000" pitchFamily="2" charset="2"/>
              <a:buNone/>
              <a:defRPr/>
            </a:pPr>
            <a:r>
              <a:rPr lang="en-US" sz="1000" dirty="0">
                <a:solidFill>
                  <a:srgbClr val="000000"/>
                </a:solidFill>
                <a:latin typeface="Consolas"/>
              </a:rPr>
              <a:t>$</a:t>
            </a:r>
            <a:r>
              <a:rPr lang="en-US" sz="1000" dirty="0" err="1">
                <a:solidFill>
                  <a:srgbClr val="000000"/>
                </a:solidFill>
                <a:latin typeface="Consolas"/>
              </a:rPr>
              <a:t>sql</a:t>
            </a:r>
            <a:r>
              <a:rPr lang="en-US" sz="1000" dirty="0">
                <a:solidFill>
                  <a:srgbClr val="000000"/>
                </a:solidFill>
                <a:latin typeface="Consolas"/>
              </a:rPr>
              <a:t> = ‘</a:t>
            </a:r>
            <a:r>
              <a:rPr lang="en-US" sz="1000" dirty="0" err="1">
                <a:solidFill>
                  <a:srgbClr val="000000"/>
                </a:solidFill>
                <a:latin typeface="Consolas"/>
              </a:rPr>
              <a:t>votre</a:t>
            </a:r>
            <a:r>
              <a:rPr lang="en-US" sz="1000" dirty="0">
                <a:solidFill>
                  <a:srgbClr val="000000"/>
                </a:solidFill>
                <a:latin typeface="Consolas"/>
              </a:rPr>
              <a:t> </a:t>
            </a:r>
            <a:r>
              <a:rPr lang="en-US" sz="1000" dirty="0" err="1">
                <a:solidFill>
                  <a:srgbClr val="000000"/>
                </a:solidFill>
                <a:latin typeface="Consolas"/>
              </a:rPr>
              <a:t>requête</a:t>
            </a:r>
            <a:r>
              <a:rPr lang="en-US" sz="1000" dirty="0">
                <a:solidFill>
                  <a:srgbClr val="000000"/>
                </a:solidFill>
                <a:latin typeface="Consolas"/>
              </a:rPr>
              <a:t> SQL </a:t>
            </a:r>
            <a:r>
              <a:rPr lang="en-US" sz="1000" dirty="0" err="1">
                <a:solidFill>
                  <a:srgbClr val="000000"/>
                </a:solidFill>
                <a:latin typeface="Consolas"/>
              </a:rPr>
              <a:t>ici</a:t>
            </a:r>
            <a:r>
              <a:rPr lang="en-US" sz="1000" dirty="0">
                <a:solidFill>
                  <a:srgbClr val="000000"/>
                </a:solidFill>
                <a:latin typeface="Consolas"/>
              </a:rPr>
              <a:t>’ ;</a:t>
            </a:r>
          </a:p>
          <a:p>
            <a:pPr>
              <a:buFont typeface="Wingdings" panose="05000000000000000000" pitchFamily="2" charset="2"/>
              <a:buNone/>
              <a:defRPr/>
            </a:pPr>
            <a:r>
              <a:rPr lang="en-US" sz="1000" dirty="0">
                <a:solidFill>
                  <a:srgbClr val="000000"/>
                </a:solidFill>
                <a:latin typeface="Consolas"/>
              </a:rPr>
              <a:t>$</a:t>
            </a:r>
            <a:r>
              <a:rPr lang="en-US" sz="1000" dirty="0" err="1">
                <a:solidFill>
                  <a:srgbClr val="000000"/>
                </a:solidFill>
                <a:latin typeface="Consolas"/>
              </a:rPr>
              <a:t>args</a:t>
            </a:r>
            <a:r>
              <a:rPr lang="en-US" sz="1000" dirty="0">
                <a:solidFill>
                  <a:srgbClr val="000000"/>
                </a:solidFill>
                <a:latin typeface="Consolas"/>
              </a:rPr>
              <a:t> = ‘tableau des arguments à </a:t>
            </a:r>
            <a:r>
              <a:rPr lang="en-US" sz="1000" dirty="0" err="1">
                <a:solidFill>
                  <a:srgbClr val="000000"/>
                </a:solidFill>
                <a:latin typeface="Consolas"/>
              </a:rPr>
              <a:t>incorporer</a:t>
            </a:r>
            <a:r>
              <a:rPr lang="en-US" sz="1000" dirty="0">
                <a:solidFill>
                  <a:srgbClr val="000000"/>
                </a:solidFill>
                <a:latin typeface="Consolas"/>
              </a:rPr>
              <a:t> </a:t>
            </a:r>
            <a:r>
              <a:rPr lang="en-US" sz="1000" dirty="0" err="1">
                <a:solidFill>
                  <a:srgbClr val="000000"/>
                </a:solidFill>
                <a:latin typeface="Consolas"/>
              </a:rPr>
              <a:t>dans</a:t>
            </a:r>
            <a:r>
              <a:rPr lang="en-US" sz="1000" dirty="0">
                <a:solidFill>
                  <a:srgbClr val="000000"/>
                </a:solidFill>
                <a:latin typeface="Consolas"/>
              </a:rPr>
              <a:t> la clause where’;</a:t>
            </a:r>
          </a:p>
          <a:p>
            <a:pPr>
              <a:buFont typeface="Wingdings" panose="05000000000000000000" pitchFamily="2" charset="2"/>
              <a:buNone/>
              <a:defRPr/>
            </a:pPr>
            <a:r>
              <a:rPr lang="fr-FR" sz="1000" dirty="0">
                <a:solidFill>
                  <a:srgbClr val="000000"/>
                </a:solidFill>
                <a:highlight>
                  <a:srgbClr val="FFFFCE"/>
                </a:highlight>
                <a:latin typeface="Consolas"/>
              </a:rPr>
              <a:t>$data = </a:t>
            </a:r>
            <a:r>
              <a:rPr lang="fr-FR" sz="1000" b="1" dirty="0">
                <a:solidFill>
                  <a:srgbClr val="000000"/>
                </a:solidFill>
                <a:highlight>
                  <a:srgbClr val="FFFFCE"/>
                </a:highlight>
                <a:latin typeface="Consolas"/>
              </a:rPr>
              <a:t>$</a:t>
            </a:r>
            <a:r>
              <a:rPr lang="fr-FR" sz="1000" b="1" dirty="0" err="1">
                <a:solidFill>
                  <a:srgbClr val="000000"/>
                </a:solidFill>
                <a:highlight>
                  <a:srgbClr val="FFFFCE"/>
                </a:highlight>
                <a:latin typeface="Consolas"/>
              </a:rPr>
              <a:t>db</a:t>
            </a:r>
            <a:r>
              <a:rPr lang="fr-FR" sz="1000" b="1" dirty="0">
                <a:solidFill>
                  <a:srgbClr val="000000"/>
                </a:solidFill>
                <a:highlight>
                  <a:srgbClr val="FFFFCE"/>
                </a:highlight>
                <a:latin typeface="Consolas"/>
              </a:rPr>
              <a:t>-&gt;</a:t>
            </a:r>
            <a:r>
              <a:rPr lang="fr-FR" sz="1000" b="1" i="1" dirty="0" err="1">
                <a:solidFill>
                  <a:srgbClr val="000000"/>
                </a:solidFill>
                <a:highlight>
                  <a:srgbClr val="FFFFCE"/>
                </a:highlight>
                <a:latin typeface="Consolas"/>
              </a:rPr>
              <a:t>selectOne</a:t>
            </a:r>
            <a:r>
              <a:rPr lang="fr-FR" sz="1000" b="1" i="1" dirty="0">
                <a:solidFill>
                  <a:srgbClr val="000000"/>
                </a:solidFill>
                <a:highlight>
                  <a:srgbClr val="FFFFCE"/>
                </a:highlight>
                <a:latin typeface="Consolas"/>
              </a:rPr>
              <a:t> </a:t>
            </a:r>
            <a:r>
              <a:rPr lang="fr-FR" sz="1000" i="1" dirty="0">
                <a:solidFill>
                  <a:srgbClr val="000000"/>
                </a:solidFill>
                <a:highlight>
                  <a:srgbClr val="FFFFCE"/>
                </a:highlight>
                <a:latin typeface="Consolas"/>
              </a:rPr>
              <a:t>( $</a:t>
            </a:r>
            <a:r>
              <a:rPr lang="fr-FR" sz="1000" i="1" dirty="0" err="1">
                <a:solidFill>
                  <a:srgbClr val="000000"/>
                </a:solidFill>
                <a:highlight>
                  <a:srgbClr val="FFFFCE"/>
                </a:highlight>
                <a:latin typeface="Consolas"/>
              </a:rPr>
              <a:t>sql</a:t>
            </a:r>
            <a:r>
              <a:rPr lang="fr-FR" sz="1000" i="1" dirty="0">
                <a:solidFill>
                  <a:srgbClr val="000000"/>
                </a:solidFill>
                <a:highlight>
                  <a:srgbClr val="FFFFCE"/>
                </a:highlight>
                <a:latin typeface="Consolas"/>
              </a:rPr>
              <a:t>, $</a:t>
            </a:r>
            <a:r>
              <a:rPr lang="fr-FR" sz="1000" i="1" dirty="0" err="1">
                <a:solidFill>
                  <a:srgbClr val="000000"/>
                </a:solidFill>
                <a:highlight>
                  <a:srgbClr val="FFFFCE"/>
                </a:highlight>
                <a:latin typeface="Consolas"/>
              </a:rPr>
              <a:t>args</a:t>
            </a:r>
            <a:r>
              <a:rPr lang="fr-FR" sz="1000" b="1" i="1" dirty="0">
                <a:solidFill>
                  <a:srgbClr val="000000"/>
                </a:solidFill>
                <a:highlight>
                  <a:srgbClr val="FFFFCE"/>
                </a:highlight>
                <a:latin typeface="Consolas"/>
              </a:rPr>
              <a:t>);</a:t>
            </a:r>
            <a:endParaRPr lang="fr-FR" sz="1000" dirty="0"/>
          </a:p>
        </p:txBody>
      </p:sp>
      <p:sp>
        <p:nvSpPr>
          <p:cNvPr id="62471" name="Espace réservé du numéro de diapositive 3">
            <a:extLst>
              <a:ext uri="{FF2B5EF4-FFF2-40B4-BE49-F238E27FC236}">
                <a16:creationId xmlns:a16="http://schemas.microsoft.com/office/drawing/2014/main" id="{A0AF3D16-72C7-489E-ABF0-ECB120448FB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29AF3E3C-58D7-4746-BA2F-2123EBA0E85B}" type="slidenum">
              <a:rPr lang="en-US" altLang="fr-FR" sz="1000">
                <a:solidFill>
                  <a:schemeClr val="bg1"/>
                </a:solidFill>
              </a:rPr>
              <a:pPr>
                <a:buClrTx/>
                <a:buFontTx/>
                <a:buNone/>
              </a:pPr>
              <a:t>56</a:t>
            </a:fld>
            <a:endParaRPr lang="en-US" altLang="fr-FR" sz="1000">
              <a:solidFill>
                <a:schemeClr val="bg1"/>
              </a:solidFill>
            </a:endParaRPr>
          </a:p>
        </p:txBody>
      </p:sp>
      <p:sp>
        <p:nvSpPr>
          <p:cNvPr id="62472" name="ZoneTexte 8">
            <a:extLst>
              <a:ext uri="{FF2B5EF4-FFF2-40B4-BE49-F238E27FC236}">
                <a16:creationId xmlns:a16="http://schemas.microsoft.com/office/drawing/2014/main" id="{5D8FC086-DDE7-4F10-9E2C-FBC6FFA009EE}"/>
              </a:ext>
            </a:extLst>
          </p:cNvPr>
          <p:cNvSpPr txBox="1">
            <a:spLocks noChangeArrowheads="1"/>
          </p:cNvSpPr>
          <p:nvPr/>
        </p:nvSpPr>
        <p:spPr bwMode="auto">
          <a:xfrm>
            <a:off x="533400" y="1143000"/>
            <a:ext cx="7924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fr-FR" altLang="fr-FR" sz="1800"/>
              <a:t>Exemple d’utilisation avec la méthode selectOne() qui est dédiée à la récupération d’une ligne de table (ou vue) et à la restitution de l’information sous la forme d’un tableau PHP (à une dimension) : </a:t>
            </a:r>
          </a:p>
        </p:txBody>
      </p:sp>
      <p:sp>
        <p:nvSpPr>
          <p:cNvPr id="62473" name="ZoneTexte 9">
            <a:extLst>
              <a:ext uri="{FF2B5EF4-FFF2-40B4-BE49-F238E27FC236}">
                <a16:creationId xmlns:a16="http://schemas.microsoft.com/office/drawing/2014/main" id="{07F0268D-D63B-46A4-B03E-9987D854AFB2}"/>
              </a:ext>
            </a:extLst>
          </p:cNvPr>
          <p:cNvSpPr txBox="1">
            <a:spLocks noChangeArrowheads="1"/>
          </p:cNvSpPr>
          <p:nvPr/>
        </p:nvSpPr>
        <p:spPr bwMode="auto">
          <a:xfrm>
            <a:off x="5105400" y="4495800"/>
            <a:ext cx="37338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fr-FR" altLang="fr-FR" sz="1800" i="1"/>
              <a:t>A noter : la méthode selectBlock() fonctionne sur le même principe, mais elle est dédiée à la récupération de plusieurs lignes, et renvoie donc un tableau à 2 dimensions.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re 1">
            <a:extLst>
              <a:ext uri="{FF2B5EF4-FFF2-40B4-BE49-F238E27FC236}">
                <a16:creationId xmlns:a16="http://schemas.microsoft.com/office/drawing/2014/main" id="{D0926875-5B1A-4918-946E-2A43A5DB779B}"/>
              </a:ext>
            </a:extLst>
          </p:cNvPr>
          <p:cNvSpPr>
            <a:spLocks noGrp="1" noChangeArrowheads="1"/>
          </p:cNvSpPr>
          <p:nvPr>
            <p:ph type="title"/>
          </p:nvPr>
        </p:nvSpPr>
        <p:spPr/>
        <p:txBody>
          <a:bodyPr/>
          <a:lstStyle/>
          <a:p>
            <a:r>
              <a:rPr lang="fr-FR" altLang="fr-FR" sz="2400" b="1"/>
              <a:t>Le projet MacaronDB</a:t>
            </a:r>
            <a:endParaRPr lang="fr-FR" altLang="fr-FR" sz="2400"/>
          </a:p>
        </p:txBody>
      </p:sp>
      <p:sp>
        <p:nvSpPr>
          <p:cNvPr id="63491" name="Espace réservé du contenu 2">
            <a:extLst>
              <a:ext uri="{FF2B5EF4-FFF2-40B4-BE49-F238E27FC236}">
                <a16:creationId xmlns:a16="http://schemas.microsoft.com/office/drawing/2014/main" id="{378E1FA5-CE22-424E-9752-D67EB928CA24}"/>
              </a:ext>
            </a:extLst>
          </p:cNvPr>
          <p:cNvSpPr>
            <a:spLocks noGrp="1" noChangeArrowheads="1"/>
          </p:cNvSpPr>
          <p:nvPr>
            <p:ph idx="1"/>
          </p:nvPr>
        </p:nvSpPr>
        <p:spPr>
          <a:xfrm>
            <a:off x="228600" y="1219200"/>
            <a:ext cx="8686800" cy="5257800"/>
          </a:xfrm>
        </p:spPr>
        <p:txBody>
          <a:bodyPr/>
          <a:lstStyle/>
          <a:p>
            <a:r>
              <a:rPr lang="fr-FR" altLang="fr-FR" sz="2000" dirty="0"/>
              <a:t>Les principaux avantages fournis par un projet comme </a:t>
            </a:r>
            <a:r>
              <a:rPr lang="fr-FR" altLang="fr-FR" sz="2000" dirty="0" err="1"/>
              <a:t>MacaronDB</a:t>
            </a:r>
            <a:r>
              <a:rPr lang="fr-FR" altLang="fr-FR" sz="2000" dirty="0"/>
              <a:t> sont :</a:t>
            </a:r>
          </a:p>
          <a:p>
            <a:pPr lvl="1"/>
            <a:r>
              <a:rPr lang="fr-FR" altLang="fr-FR" sz="1800" dirty="0"/>
              <a:t>La réduction du nombre de lignes de code à écrire,</a:t>
            </a:r>
          </a:p>
          <a:p>
            <a:pPr lvl="1"/>
            <a:r>
              <a:rPr lang="fr-FR" altLang="fr-FR" sz="1800" dirty="0"/>
              <a:t>L’obtention d’un code plus homogène qui contribue à assurer une bonne maintenabilité</a:t>
            </a:r>
          </a:p>
          <a:p>
            <a:pPr lvl="1"/>
            <a:r>
              <a:rPr lang="fr-FR" altLang="fr-FR" sz="1800" dirty="0"/>
              <a:t>La possibilité de disposer d’une librairie open-source, librement utilisable et personnalisable selon vos besoins, qui a été développée et est maintenue par des spécialistes de DB2 et de la plateforme IBM i. </a:t>
            </a:r>
          </a:p>
          <a:p>
            <a:pPr lvl="1"/>
            <a:r>
              <a:rPr lang="fr-FR" altLang="fr-FR" sz="1800" dirty="0"/>
              <a:t>Une empreinte mémoire faible, du fait du petit nombre de classes en jeu.</a:t>
            </a:r>
          </a:p>
          <a:p>
            <a:r>
              <a:rPr lang="fr-FR" altLang="fr-FR" sz="2000" dirty="0"/>
              <a:t>Pour l’instant </a:t>
            </a:r>
            <a:r>
              <a:rPr lang="fr-FR" altLang="fr-FR" sz="2000" dirty="0" err="1"/>
              <a:t>MacaronDB</a:t>
            </a:r>
            <a:r>
              <a:rPr lang="fr-FR" altLang="fr-FR" sz="2000" dirty="0"/>
              <a:t> contient les connecteurs BD suivants :</a:t>
            </a:r>
          </a:p>
          <a:p>
            <a:pPr lvl="1"/>
            <a:r>
              <a:rPr lang="fr-FR" altLang="fr-FR" sz="1600" dirty="0"/>
              <a:t>DB2 for i, en utilisant l’extension « ibm_db2 », pour une utilisation sur Zend Server tournant sur IBM i</a:t>
            </a:r>
          </a:p>
          <a:p>
            <a:pPr lvl="1"/>
            <a:r>
              <a:rPr lang="fr-FR" altLang="fr-FR" sz="1600" dirty="0"/>
              <a:t>DB2 for i, en utilisant l’extension PDO et le « </a:t>
            </a:r>
            <a:r>
              <a:rPr lang="fr-FR" altLang="fr-FR" sz="1600" dirty="0" err="1"/>
              <a:t>Iseries</a:t>
            </a:r>
            <a:r>
              <a:rPr lang="fr-FR" altLang="fr-FR" sz="1600" dirty="0"/>
              <a:t> Access ODBC Driver », pour une utilisation à partir d’un Zend Server pour Windows (non testé sur Linux)</a:t>
            </a:r>
          </a:p>
          <a:p>
            <a:pPr lvl="1"/>
            <a:r>
              <a:rPr lang="fr-FR" altLang="fr-FR" sz="1600" dirty="0"/>
              <a:t>DB2 Express C, en utilisant l’extension PDO et le «  IBM DB2 ODBC DRIVER », pour une utilisation sur Zend Server pour Windows (non testé sur Linux)</a:t>
            </a:r>
          </a:p>
          <a:p>
            <a:pPr lvl="1"/>
            <a:r>
              <a:rPr lang="fr-FR" altLang="fr-FR" sz="1600" dirty="0"/>
              <a:t>MySQL 5, en utilisant l’extension </a:t>
            </a:r>
            <a:r>
              <a:rPr lang="fr-FR" altLang="fr-FR" sz="1600" dirty="0" err="1"/>
              <a:t>PDO_MySQL</a:t>
            </a:r>
            <a:r>
              <a:rPr lang="fr-FR" altLang="fr-FR" sz="1600" dirty="0"/>
              <a:t>.</a:t>
            </a:r>
          </a:p>
          <a:p>
            <a:pPr lvl="1">
              <a:buFont typeface="Arial" panose="020B0604020202020204" pitchFamily="34" charset="0"/>
              <a:buNone/>
            </a:pPr>
            <a:r>
              <a:rPr lang="fr-FR" altLang="fr-FR" sz="1600" dirty="0"/>
              <a:t>(d’autres connecteurs bases de données devraient voir le jour prochainement).</a:t>
            </a:r>
          </a:p>
          <a:p>
            <a:pPr lvl="1"/>
            <a:endParaRPr lang="fr-FR" altLang="fr-FR" sz="1600" dirty="0"/>
          </a:p>
          <a:p>
            <a:pPr lvl="1"/>
            <a:endParaRPr lang="fr-FR" altLang="fr-FR" dirty="0"/>
          </a:p>
          <a:p>
            <a:pPr lvl="1"/>
            <a:endParaRPr lang="fr-FR" altLang="fr-FR" dirty="0"/>
          </a:p>
        </p:txBody>
      </p:sp>
      <p:sp>
        <p:nvSpPr>
          <p:cNvPr id="63492" name="Espace réservé du numéro de diapositive 3">
            <a:extLst>
              <a:ext uri="{FF2B5EF4-FFF2-40B4-BE49-F238E27FC236}">
                <a16:creationId xmlns:a16="http://schemas.microsoft.com/office/drawing/2014/main" id="{1E4D9DB2-152C-4DD1-8C21-402A91BC04F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C1BEDF78-5AAA-4005-BD4D-841575F05E23}" type="slidenum">
              <a:rPr lang="en-US" altLang="fr-FR" sz="1000">
                <a:solidFill>
                  <a:schemeClr val="bg1"/>
                </a:solidFill>
              </a:rPr>
              <a:pPr>
                <a:buClrTx/>
                <a:buFontTx/>
                <a:buNone/>
              </a:pPr>
              <a:t>57</a:t>
            </a:fld>
            <a:endParaRPr lang="en-US" altLang="fr-FR" sz="1000">
              <a:solidFill>
                <a:schemeClr val="bg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re 1">
            <a:extLst>
              <a:ext uri="{FF2B5EF4-FFF2-40B4-BE49-F238E27FC236}">
                <a16:creationId xmlns:a16="http://schemas.microsoft.com/office/drawing/2014/main" id="{8EE843C6-299A-4D99-961E-EFF5AA16DB08}"/>
              </a:ext>
            </a:extLst>
          </p:cNvPr>
          <p:cNvSpPr>
            <a:spLocks noGrp="1" noChangeArrowheads="1"/>
          </p:cNvSpPr>
          <p:nvPr>
            <p:ph type="title"/>
          </p:nvPr>
        </p:nvSpPr>
        <p:spPr/>
        <p:txBody>
          <a:bodyPr/>
          <a:lstStyle/>
          <a:p>
            <a:r>
              <a:rPr lang="fr-FR" altLang="fr-FR" sz="2400" b="1"/>
              <a:t>Le projet MacaronDB</a:t>
            </a:r>
            <a:endParaRPr lang="fr-FR" altLang="fr-FR" sz="2400"/>
          </a:p>
        </p:txBody>
      </p:sp>
      <p:sp>
        <p:nvSpPr>
          <p:cNvPr id="64515" name="Espace réservé du contenu 2">
            <a:extLst>
              <a:ext uri="{FF2B5EF4-FFF2-40B4-BE49-F238E27FC236}">
                <a16:creationId xmlns:a16="http://schemas.microsoft.com/office/drawing/2014/main" id="{92920FF5-5A9B-4F7E-85DE-ED0560762EDB}"/>
              </a:ext>
            </a:extLst>
          </p:cNvPr>
          <p:cNvSpPr>
            <a:spLocks noGrp="1" noChangeArrowheads="1"/>
          </p:cNvSpPr>
          <p:nvPr>
            <p:ph idx="1"/>
          </p:nvPr>
        </p:nvSpPr>
        <p:spPr>
          <a:xfrm>
            <a:off x="228600" y="1219200"/>
            <a:ext cx="8686800" cy="5257800"/>
          </a:xfrm>
        </p:spPr>
        <p:txBody>
          <a:bodyPr/>
          <a:lstStyle/>
          <a:p>
            <a:pPr marL="0" indent="0">
              <a:buNone/>
            </a:pPr>
            <a:r>
              <a:rPr lang="fr-FR" altLang="fr-FR" sz="1600" dirty="0" err="1"/>
              <a:t>MacaronDB</a:t>
            </a:r>
            <a:r>
              <a:rPr lang="fr-FR" altLang="fr-FR" sz="1600" dirty="0"/>
              <a:t> est un projet sous licence libre « New BSD ».  </a:t>
            </a:r>
          </a:p>
          <a:p>
            <a:pPr marL="0" indent="0">
              <a:buNone/>
            </a:pPr>
            <a:r>
              <a:rPr lang="fr-FR" altLang="fr-FR" sz="1600" dirty="0"/>
              <a:t>Il est téléchargeable librement à partir de ce dépôt </a:t>
            </a:r>
            <a:r>
              <a:rPr lang="fr-FR" altLang="fr-FR" sz="1600" dirty="0" err="1"/>
              <a:t>Github</a:t>
            </a:r>
            <a:r>
              <a:rPr lang="fr-FR" altLang="fr-FR" sz="1600" dirty="0"/>
              <a:t> :</a:t>
            </a:r>
          </a:p>
          <a:p>
            <a:pPr>
              <a:buFont typeface="Wingdings" panose="05000000000000000000" pitchFamily="2" charset="2"/>
              <a:buNone/>
            </a:pPr>
            <a:r>
              <a:rPr lang="fr-FR" altLang="fr-FR" sz="1600" dirty="0">
                <a:hlinkClick r:id="rId2"/>
              </a:rPr>
              <a:t>https://github.com/gregja/macarondb</a:t>
            </a:r>
            <a:endParaRPr lang="fr-FR" altLang="fr-FR" sz="1600" dirty="0"/>
          </a:p>
          <a:p>
            <a:pPr>
              <a:buFont typeface="Wingdings" panose="05000000000000000000" pitchFamily="2" charset="2"/>
              <a:buNone/>
            </a:pPr>
            <a:endParaRPr lang="fr-FR" altLang="fr-FR" sz="1600" dirty="0"/>
          </a:p>
        </p:txBody>
      </p:sp>
      <p:sp>
        <p:nvSpPr>
          <p:cNvPr id="64516" name="Espace réservé du numéro de diapositive 3">
            <a:extLst>
              <a:ext uri="{FF2B5EF4-FFF2-40B4-BE49-F238E27FC236}">
                <a16:creationId xmlns:a16="http://schemas.microsoft.com/office/drawing/2014/main" id="{3C7222D9-EB80-485B-ABC6-849101E695E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19336E51-7B76-4163-AA25-EFBF4338E953}" type="slidenum">
              <a:rPr lang="en-US" altLang="fr-FR" sz="1000">
                <a:solidFill>
                  <a:schemeClr val="bg1"/>
                </a:solidFill>
              </a:rPr>
              <a:pPr>
                <a:buClrTx/>
                <a:buFontTx/>
                <a:buNone/>
              </a:pPr>
              <a:t>58</a:t>
            </a:fld>
            <a:endParaRPr lang="en-US" altLang="fr-FR" sz="1000">
              <a:solidFill>
                <a:schemeClr val="bg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212510E0-8357-4691-AD58-096CD1315DBC}"/>
              </a:ext>
            </a:extLst>
          </p:cNvPr>
          <p:cNvSpPr>
            <a:spLocks noGrp="1"/>
          </p:cNvSpPr>
          <p:nvPr>
            <p:ph type="title"/>
          </p:nvPr>
        </p:nvSpPr>
        <p:spPr/>
        <p:txBody>
          <a:bodyPr/>
          <a:lstStyle/>
          <a:p>
            <a:pPr>
              <a:defRPr/>
            </a:pPr>
            <a:r>
              <a:rPr lang="fr-FR" dirty="0" err="1"/>
              <a:t>Execution</a:t>
            </a:r>
            <a:r>
              <a:rPr lang="fr-FR" dirty="0"/>
              <a:t> de commandes système avec dB2</a:t>
            </a:r>
          </a:p>
        </p:txBody>
      </p:sp>
      <p:sp>
        <p:nvSpPr>
          <p:cNvPr id="65539" name="Espace réservé du texte 5">
            <a:extLst>
              <a:ext uri="{FF2B5EF4-FFF2-40B4-BE49-F238E27FC236}">
                <a16:creationId xmlns:a16="http://schemas.microsoft.com/office/drawing/2014/main" id="{DD9808A4-E272-4559-B155-8AD29A6B1B87}"/>
              </a:ext>
            </a:extLst>
          </p:cNvPr>
          <p:cNvSpPr>
            <a:spLocks noGrp="1" noChangeArrowheads="1"/>
          </p:cNvSpPr>
          <p:nvPr>
            <p:ph type="body" idx="1"/>
          </p:nvPr>
        </p:nvSpPr>
        <p:spPr/>
        <p:txBody>
          <a:bodyPr/>
          <a:lstStyle/>
          <a:p>
            <a:endParaRPr lang="fr-FR" altLang="fr-FR"/>
          </a:p>
        </p:txBody>
      </p:sp>
      <p:sp>
        <p:nvSpPr>
          <p:cNvPr id="65540" name="Espace réservé du numéro de diapositive 3">
            <a:extLst>
              <a:ext uri="{FF2B5EF4-FFF2-40B4-BE49-F238E27FC236}">
                <a16:creationId xmlns:a16="http://schemas.microsoft.com/office/drawing/2014/main" id="{72B170B8-43CB-45C4-8D66-4CEFBA973CE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1FFB8146-C810-4811-B7A6-DAA402E094CF}" type="slidenum">
              <a:rPr lang="en-US" altLang="fr-FR" sz="1000">
                <a:solidFill>
                  <a:schemeClr val="bg1"/>
                </a:solidFill>
              </a:rPr>
              <a:pPr>
                <a:buClrTx/>
                <a:buFontTx/>
                <a:buNone/>
              </a:pPr>
              <a:t>59</a:t>
            </a:fld>
            <a:endParaRPr lang="en-US" altLang="fr-FR" sz="100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4">
            <a:extLst>
              <a:ext uri="{FF2B5EF4-FFF2-40B4-BE49-F238E27FC236}">
                <a16:creationId xmlns:a16="http://schemas.microsoft.com/office/drawing/2014/main" id="{6AE51D8E-F09E-4B09-877B-43115A225C3A}"/>
              </a:ext>
            </a:extLst>
          </p:cNvPr>
          <p:cNvSpPr>
            <a:spLocks noGrp="1" noChangeArrowheads="1"/>
          </p:cNvSpPr>
          <p:nvPr>
            <p:ph type="title"/>
          </p:nvPr>
        </p:nvSpPr>
        <p:spPr>
          <a:xfrm>
            <a:off x="304800" y="457200"/>
            <a:ext cx="8229600" cy="563563"/>
          </a:xfrm>
        </p:spPr>
        <p:txBody>
          <a:bodyPr/>
          <a:lstStyle/>
          <a:p>
            <a:pPr eaLnBrk="1" hangingPunct="1"/>
            <a:r>
              <a:rPr lang="fr-FR" altLang="fr-FR"/>
              <a:t>Choisir son connecteur DB2</a:t>
            </a:r>
          </a:p>
        </p:txBody>
      </p:sp>
      <p:sp>
        <p:nvSpPr>
          <p:cNvPr id="11267" name="Espace réservé du texte 6">
            <a:extLst>
              <a:ext uri="{FF2B5EF4-FFF2-40B4-BE49-F238E27FC236}">
                <a16:creationId xmlns:a16="http://schemas.microsoft.com/office/drawing/2014/main" id="{576E573F-2BEF-41FB-910F-2F994BC1D921}"/>
              </a:ext>
            </a:extLst>
          </p:cNvPr>
          <p:cNvSpPr>
            <a:spLocks noGrp="1" noChangeArrowheads="1"/>
          </p:cNvSpPr>
          <p:nvPr>
            <p:ph type="body" idx="1"/>
          </p:nvPr>
        </p:nvSpPr>
        <p:spPr>
          <a:xfrm>
            <a:off x="457200" y="990600"/>
            <a:ext cx="4040188" cy="639763"/>
          </a:xfrm>
        </p:spPr>
        <p:txBody>
          <a:bodyPr/>
          <a:lstStyle/>
          <a:p>
            <a:pPr eaLnBrk="1" hangingPunct="1"/>
            <a:r>
              <a:rPr lang="fr-FR" altLang="fr-FR" sz="1800"/>
              <a:t>Zend Server 5.6.0 pour Windows</a:t>
            </a:r>
          </a:p>
        </p:txBody>
      </p:sp>
      <p:sp>
        <p:nvSpPr>
          <p:cNvPr id="11268" name="Espace réservé du texte 8">
            <a:extLst>
              <a:ext uri="{FF2B5EF4-FFF2-40B4-BE49-F238E27FC236}">
                <a16:creationId xmlns:a16="http://schemas.microsoft.com/office/drawing/2014/main" id="{D1FCC50E-0318-4E46-8972-CBAA6B901FE9}"/>
              </a:ext>
            </a:extLst>
          </p:cNvPr>
          <p:cNvSpPr>
            <a:spLocks noGrp="1" noChangeArrowheads="1"/>
          </p:cNvSpPr>
          <p:nvPr>
            <p:ph type="body" sz="quarter" idx="3"/>
          </p:nvPr>
        </p:nvSpPr>
        <p:spPr>
          <a:xfrm>
            <a:off x="4645025" y="990600"/>
            <a:ext cx="4041775" cy="639763"/>
          </a:xfrm>
        </p:spPr>
        <p:txBody>
          <a:bodyPr/>
          <a:lstStyle/>
          <a:p>
            <a:pPr eaLnBrk="1" hangingPunct="1"/>
            <a:r>
              <a:rPr lang="fr-FR" altLang="fr-FR" sz="1800" dirty="0"/>
              <a:t>Zend Server 5.6.0 for i</a:t>
            </a:r>
          </a:p>
        </p:txBody>
      </p:sp>
      <p:sp>
        <p:nvSpPr>
          <p:cNvPr id="11269" name="Espace réservé du numéro de diapositive 3">
            <a:extLst>
              <a:ext uri="{FF2B5EF4-FFF2-40B4-BE49-F238E27FC236}">
                <a16:creationId xmlns:a16="http://schemas.microsoft.com/office/drawing/2014/main" id="{253482CC-752C-4594-BEB8-63EFF848352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6C93AE8D-2D14-41CA-9012-B061D602E2A1}" type="slidenum">
              <a:rPr lang="en-US" altLang="fr-FR" sz="1000">
                <a:solidFill>
                  <a:schemeClr val="bg1"/>
                </a:solidFill>
              </a:rPr>
              <a:pPr>
                <a:buClrTx/>
                <a:buFontTx/>
                <a:buNone/>
              </a:pPr>
              <a:t>6</a:t>
            </a:fld>
            <a:endParaRPr lang="en-US" altLang="fr-FR" sz="1000">
              <a:solidFill>
                <a:schemeClr val="bg1"/>
              </a:solidFill>
            </a:endParaRPr>
          </a:p>
        </p:txBody>
      </p:sp>
      <p:pic>
        <p:nvPicPr>
          <p:cNvPr id="11270" name="Picture 8">
            <a:extLst>
              <a:ext uri="{FF2B5EF4-FFF2-40B4-BE49-F238E27FC236}">
                <a16:creationId xmlns:a16="http://schemas.microsoft.com/office/drawing/2014/main" id="{79D885F8-90CE-40C3-992C-90570D06E2AD}"/>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a:xfrm>
            <a:off x="5086350" y="1676400"/>
            <a:ext cx="2625725" cy="3657600"/>
          </a:xfrm>
          <a:noFill/>
        </p:spPr>
      </p:pic>
      <p:pic>
        <p:nvPicPr>
          <p:cNvPr id="11271" name="Picture 10">
            <a:extLst>
              <a:ext uri="{FF2B5EF4-FFF2-40B4-BE49-F238E27FC236}">
                <a16:creationId xmlns:a16="http://schemas.microsoft.com/office/drawing/2014/main" id="{2E7C9F38-3032-4566-BD81-7C37080F4584}"/>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33400" y="1676400"/>
            <a:ext cx="2413000" cy="3962400"/>
          </a:xfrm>
          <a:noFill/>
        </p:spPr>
      </p:pic>
      <p:sp>
        <p:nvSpPr>
          <p:cNvPr id="11272" name="Ellipse 14">
            <a:extLst>
              <a:ext uri="{FF2B5EF4-FFF2-40B4-BE49-F238E27FC236}">
                <a16:creationId xmlns:a16="http://schemas.microsoft.com/office/drawing/2014/main" id="{27AB267C-81FF-4C41-9666-87A217A497FE}"/>
              </a:ext>
            </a:extLst>
          </p:cNvPr>
          <p:cNvSpPr>
            <a:spLocks noChangeArrowheads="1"/>
          </p:cNvSpPr>
          <p:nvPr/>
        </p:nvSpPr>
        <p:spPr bwMode="auto">
          <a:xfrm>
            <a:off x="609600" y="5334000"/>
            <a:ext cx="381000" cy="304800"/>
          </a:xfrm>
          <a:prstGeom prst="ellipse">
            <a:avLst/>
          </a:prstGeom>
          <a:solidFill>
            <a:srgbClr val="FF0000">
              <a:alpha val="0"/>
            </a:srgbClr>
          </a:solidFill>
          <a:ln w="12700" algn="ctr">
            <a:solidFill>
              <a:srgbClr val="FF0000"/>
            </a:solidFill>
            <a:round/>
            <a:headEnd/>
            <a:tailEnd/>
          </a:ln>
        </p:spPr>
        <p:txBody>
          <a:bodyPr anchor="ct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fr-FR" altLang="fr-FR" sz="1800"/>
          </a:p>
        </p:txBody>
      </p:sp>
      <p:sp>
        <p:nvSpPr>
          <p:cNvPr id="11273" name="Ellipse 15">
            <a:extLst>
              <a:ext uri="{FF2B5EF4-FFF2-40B4-BE49-F238E27FC236}">
                <a16:creationId xmlns:a16="http://schemas.microsoft.com/office/drawing/2014/main" id="{FD0220F3-BD6C-46C3-81A9-5E6F6604B2E6}"/>
              </a:ext>
            </a:extLst>
          </p:cNvPr>
          <p:cNvSpPr>
            <a:spLocks noChangeArrowheads="1"/>
          </p:cNvSpPr>
          <p:nvPr/>
        </p:nvSpPr>
        <p:spPr bwMode="auto">
          <a:xfrm>
            <a:off x="5181600" y="5029200"/>
            <a:ext cx="381000" cy="304800"/>
          </a:xfrm>
          <a:prstGeom prst="ellipse">
            <a:avLst/>
          </a:prstGeom>
          <a:solidFill>
            <a:srgbClr val="FF0000">
              <a:alpha val="0"/>
            </a:srgbClr>
          </a:solidFill>
          <a:ln w="12700" algn="ctr">
            <a:solidFill>
              <a:srgbClr val="FF0000"/>
            </a:solidFill>
            <a:round/>
            <a:headEnd/>
            <a:tailEnd/>
          </a:ln>
        </p:spPr>
        <p:txBody>
          <a:bodyPr anchor="ct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fr-FR" altLang="fr-FR" sz="1800"/>
          </a:p>
        </p:txBody>
      </p:sp>
      <p:sp>
        <p:nvSpPr>
          <p:cNvPr id="11274" name="Ellipse 16">
            <a:extLst>
              <a:ext uri="{FF2B5EF4-FFF2-40B4-BE49-F238E27FC236}">
                <a16:creationId xmlns:a16="http://schemas.microsoft.com/office/drawing/2014/main" id="{EA4C1558-E492-447D-A737-AAF15B304FD1}"/>
              </a:ext>
            </a:extLst>
          </p:cNvPr>
          <p:cNvSpPr>
            <a:spLocks noChangeArrowheads="1"/>
          </p:cNvSpPr>
          <p:nvPr/>
        </p:nvSpPr>
        <p:spPr bwMode="auto">
          <a:xfrm>
            <a:off x="609600" y="3581400"/>
            <a:ext cx="381000" cy="304800"/>
          </a:xfrm>
          <a:prstGeom prst="ellipse">
            <a:avLst/>
          </a:prstGeom>
          <a:solidFill>
            <a:srgbClr val="FF0000">
              <a:alpha val="0"/>
            </a:srgbClr>
          </a:solidFill>
          <a:ln w="12700" algn="ctr">
            <a:solidFill>
              <a:srgbClr val="FF0000"/>
            </a:solidFill>
            <a:round/>
            <a:headEnd/>
            <a:tailEnd/>
          </a:ln>
        </p:spPr>
        <p:txBody>
          <a:bodyPr anchor="ct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fr-FR" altLang="fr-FR" sz="1800"/>
          </a:p>
        </p:txBody>
      </p:sp>
      <p:sp>
        <p:nvSpPr>
          <p:cNvPr id="11275" name="Ellipse 17">
            <a:extLst>
              <a:ext uri="{FF2B5EF4-FFF2-40B4-BE49-F238E27FC236}">
                <a16:creationId xmlns:a16="http://schemas.microsoft.com/office/drawing/2014/main" id="{3647C271-4E3F-43A7-A41D-9C982D18DD06}"/>
              </a:ext>
            </a:extLst>
          </p:cNvPr>
          <p:cNvSpPr>
            <a:spLocks noChangeArrowheads="1"/>
          </p:cNvSpPr>
          <p:nvPr/>
        </p:nvSpPr>
        <p:spPr bwMode="auto">
          <a:xfrm>
            <a:off x="5181600" y="3810000"/>
            <a:ext cx="381000" cy="304800"/>
          </a:xfrm>
          <a:prstGeom prst="ellipse">
            <a:avLst/>
          </a:prstGeom>
          <a:solidFill>
            <a:srgbClr val="FF0000">
              <a:alpha val="0"/>
            </a:srgbClr>
          </a:solidFill>
          <a:ln w="12700" algn="ctr">
            <a:solidFill>
              <a:srgbClr val="FF0000"/>
            </a:solidFill>
            <a:round/>
            <a:headEnd/>
            <a:tailEnd/>
          </a:ln>
        </p:spPr>
        <p:txBody>
          <a:bodyPr anchor="ct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fr-FR" altLang="fr-FR" sz="1800"/>
          </a:p>
        </p:txBody>
      </p:sp>
      <p:cxnSp>
        <p:nvCxnSpPr>
          <p:cNvPr id="11276" name="Connecteur droit 19">
            <a:extLst>
              <a:ext uri="{FF2B5EF4-FFF2-40B4-BE49-F238E27FC236}">
                <a16:creationId xmlns:a16="http://schemas.microsoft.com/office/drawing/2014/main" id="{151EE428-3863-47BC-B5D7-A7331295C103}"/>
              </a:ext>
            </a:extLst>
          </p:cNvPr>
          <p:cNvCxnSpPr>
            <a:cxnSpLocks noChangeShapeType="1"/>
            <a:stCxn id="11274" idx="6"/>
            <a:endCxn id="11275" idx="2"/>
          </p:cNvCxnSpPr>
          <p:nvPr/>
        </p:nvCxnSpPr>
        <p:spPr bwMode="auto">
          <a:xfrm>
            <a:off x="990600" y="3733800"/>
            <a:ext cx="4191000" cy="228600"/>
          </a:xfrm>
          <a:prstGeom prst="line">
            <a:avLst/>
          </a:prstGeom>
          <a:noFill/>
          <a:ln w="12700" algn="ctr">
            <a:solidFill>
              <a:srgbClr val="FF0000"/>
            </a:solidFill>
            <a:round/>
            <a:headEnd/>
            <a:tailEnd/>
          </a:ln>
          <a:extLst>
            <a:ext uri="{909E8E84-426E-40DD-AFC4-6F175D3DCCD1}">
              <a14:hiddenFill xmlns:a14="http://schemas.microsoft.com/office/drawing/2010/main">
                <a:noFill/>
              </a14:hiddenFill>
            </a:ext>
          </a:extLst>
        </p:spPr>
      </p:cxnSp>
      <p:cxnSp>
        <p:nvCxnSpPr>
          <p:cNvPr id="11277" name="Connecteur droit 21">
            <a:extLst>
              <a:ext uri="{FF2B5EF4-FFF2-40B4-BE49-F238E27FC236}">
                <a16:creationId xmlns:a16="http://schemas.microsoft.com/office/drawing/2014/main" id="{CAF71E5A-740B-486E-9B02-BF59E2CCC0C7}"/>
              </a:ext>
            </a:extLst>
          </p:cNvPr>
          <p:cNvCxnSpPr>
            <a:cxnSpLocks noChangeShapeType="1"/>
            <a:stCxn id="11272" idx="6"/>
            <a:endCxn id="11273" idx="2"/>
          </p:cNvCxnSpPr>
          <p:nvPr/>
        </p:nvCxnSpPr>
        <p:spPr bwMode="auto">
          <a:xfrm flipV="1">
            <a:off x="990600" y="5181600"/>
            <a:ext cx="4191000" cy="304800"/>
          </a:xfrm>
          <a:prstGeom prst="line">
            <a:avLst/>
          </a:prstGeom>
          <a:noFill/>
          <a:ln w="12700" algn="ctr">
            <a:solidFill>
              <a:srgbClr val="FF0000"/>
            </a:solidFill>
            <a:round/>
            <a:headEnd/>
            <a:tailEnd/>
          </a:ln>
          <a:extLst>
            <a:ext uri="{909E8E84-426E-40DD-AFC4-6F175D3DCCD1}">
              <a14:hiddenFill xmlns:a14="http://schemas.microsoft.com/office/drawing/2010/main">
                <a:noFill/>
              </a14:hiddenFill>
            </a:ext>
          </a:extLst>
        </p:spPr>
      </p:cxnSp>
      <p:sp>
        <p:nvSpPr>
          <p:cNvPr id="14" name="Espace réservé du texte 6">
            <a:extLst>
              <a:ext uri="{FF2B5EF4-FFF2-40B4-BE49-F238E27FC236}">
                <a16:creationId xmlns:a16="http://schemas.microsoft.com/office/drawing/2014/main" id="{D36744ED-9D9A-49DA-9322-D4A8A3BAABBD}"/>
              </a:ext>
            </a:extLst>
          </p:cNvPr>
          <p:cNvSpPr txBox="1">
            <a:spLocks/>
          </p:cNvSpPr>
          <p:nvPr/>
        </p:nvSpPr>
        <p:spPr bwMode="auto">
          <a:xfrm>
            <a:off x="304800" y="5638800"/>
            <a:ext cx="8458200" cy="792163"/>
          </a:xfrm>
          <a:prstGeom prst="rect">
            <a:avLst/>
          </a:prstGeom>
          <a:noFill/>
          <a:ln w="9525">
            <a:noFill/>
            <a:miter lim="800000"/>
            <a:headEnd/>
            <a:tailEnd/>
          </a:ln>
        </p:spPr>
        <p:txBody>
          <a:bodyPr anchor="b"/>
          <a:lstStyle/>
          <a:p>
            <a:pPr eaLnBrk="1" hangingPunct="1">
              <a:spcBef>
                <a:spcPct val="50000"/>
              </a:spcBef>
              <a:buClr>
                <a:schemeClr val="accent2"/>
              </a:buClr>
              <a:buFont typeface="Wingdings" pitchFamily="2" charset="2"/>
              <a:buNone/>
              <a:defRPr/>
            </a:pPr>
            <a:r>
              <a:rPr lang="fr-FR" sz="1200" kern="0" dirty="0">
                <a:solidFill>
                  <a:srgbClr val="FF0000"/>
                </a:solidFill>
                <a:latin typeface="+mj-lt"/>
                <a:cs typeface="+mn-cs"/>
              </a:rPr>
              <a:t>Attention : Les extensions </a:t>
            </a:r>
            <a:r>
              <a:rPr lang="fr-FR" sz="1200" kern="0" dirty="0" err="1">
                <a:solidFill>
                  <a:srgbClr val="FF0000"/>
                </a:solidFill>
                <a:latin typeface="+mj-lt"/>
                <a:cs typeface="+mn-cs"/>
              </a:rPr>
              <a:t>pdo_ibm</a:t>
            </a:r>
            <a:r>
              <a:rPr lang="fr-FR" sz="1200" kern="0" dirty="0">
                <a:solidFill>
                  <a:srgbClr val="FF0000"/>
                </a:solidFill>
                <a:latin typeface="+mj-lt"/>
                <a:cs typeface="+mn-cs"/>
              </a:rPr>
              <a:t> et ibm_db2 ne sont pas activées par défaut sur Zend Server pour Windows/Linux. Elles ne peuvent être activées que si une base DB2 pour Windows/Linux a été détectée par le logiciel d’</a:t>
            </a:r>
            <a:r>
              <a:rPr lang="fr-FR" sz="1200" kern="0" dirty="0" err="1">
                <a:solidFill>
                  <a:srgbClr val="FF0000"/>
                </a:solidFill>
                <a:latin typeface="+mj-lt"/>
                <a:cs typeface="+mn-cs"/>
              </a:rPr>
              <a:t>installaton</a:t>
            </a:r>
            <a:r>
              <a:rPr lang="fr-FR" sz="1200" kern="0" dirty="0">
                <a:solidFill>
                  <a:srgbClr val="FF0000"/>
                </a:solidFill>
                <a:latin typeface="+mj-lt"/>
                <a:cs typeface="+mn-cs"/>
              </a:rPr>
              <a:t> du Zend Server. Si ces extensions sont activées, elles sont dédiés à la consultation de bases DB2 pour Windows/Linux (et non pas IBM i), contrairement aux extensions  de même nom utilisées sur Zend Server for i.</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re 1">
            <a:extLst>
              <a:ext uri="{FF2B5EF4-FFF2-40B4-BE49-F238E27FC236}">
                <a16:creationId xmlns:a16="http://schemas.microsoft.com/office/drawing/2014/main" id="{F7FC7FA0-F2FB-4BB1-8EF0-6A40D47F21BE}"/>
              </a:ext>
            </a:extLst>
          </p:cNvPr>
          <p:cNvSpPr>
            <a:spLocks noGrp="1" noChangeArrowheads="1"/>
          </p:cNvSpPr>
          <p:nvPr>
            <p:ph type="title"/>
          </p:nvPr>
        </p:nvSpPr>
        <p:spPr/>
        <p:txBody>
          <a:bodyPr/>
          <a:lstStyle/>
          <a:p>
            <a:r>
              <a:rPr lang="fr-FR" altLang="fr-FR"/>
              <a:t>Exécution de commandes système IBM i avec DB2</a:t>
            </a:r>
          </a:p>
        </p:txBody>
      </p:sp>
      <p:sp>
        <p:nvSpPr>
          <p:cNvPr id="3" name="Espace réservé du contenu 2">
            <a:extLst>
              <a:ext uri="{FF2B5EF4-FFF2-40B4-BE49-F238E27FC236}">
                <a16:creationId xmlns:a16="http://schemas.microsoft.com/office/drawing/2014/main" id="{1A1765E7-C78C-48A2-ADEE-C979E432114E}"/>
              </a:ext>
            </a:extLst>
          </p:cNvPr>
          <p:cNvSpPr>
            <a:spLocks noGrp="1"/>
          </p:cNvSpPr>
          <p:nvPr>
            <p:ph idx="1"/>
          </p:nvPr>
        </p:nvSpPr>
        <p:spPr/>
        <p:txBody>
          <a:bodyPr/>
          <a:lstStyle/>
          <a:p>
            <a:pPr>
              <a:defRPr/>
            </a:pPr>
            <a:r>
              <a:rPr lang="fr-FR" sz="1800" dirty="0"/>
              <a:t>Depuis la V5R4, vous pouvez lancer des commandes systèmes IBM i en utilisant DB2 (et donc PHP). </a:t>
            </a:r>
          </a:p>
          <a:p>
            <a:pPr>
              <a:defRPr/>
            </a:pPr>
            <a:r>
              <a:rPr lang="fr-FR" sz="1800" dirty="0"/>
              <a:t>Par exemple, si vous souhaitez récupérer dans une table DB2 la liste des profils utilisateurs IBM i, vous pouvez procéder ainsi :</a:t>
            </a:r>
          </a:p>
          <a:p>
            <a:pPr>
              <a:buFont typeface="Wingdings" panose="05000000000000000000" pitchFamily="2" charset="2"/>
              <a:buNone/>
              <a:defRPr/>
            </a:pPr>
            <a:r>
              <a:rPr lang="fr-FR" sz="1100" b="1" dirty="0" err="1">
                <a:solidFill>
                  <a:srgbClr val="7F0055"/>
                </a:solidFill>
                <a:latin typeface="Courier New" pitchFamily="49" charset="0"/>
                <a:cs typeface="Courier New" pitchFamily="49" charset="0"/>
              </a:rPr>
              <a:t>function</a:t>
            </a:r>
            <a:r>
              <a:rPr lang="fr-FR" sz="1100" b="1" dirty="0">
                <a:solidFill>
                  <a:srgbClr val="7F0055"/>
                </a:solidFill>
                <a:latin typeface="Courier New" pitchFamily="49" charset="0"/>
                <a:cs typeface="Courier New" pitchFamily="49" charset="0"/>
              </a:rPr>
              <a:t> </a:t>
            </a:r>
            <a:r>
              <a:rPr lang="fr-FR" sz="1100" b="1" dirty="0" err="1">
                <a:solidFill>
                  <a:srgbClr val="000000"/>
                </a:solidFill>
                <a:latin typeface="Courier New" pitchFamily="49" charset="0"/>
                <a:cs typeface="Courier New" pitchFamily="49" charset="0"/>
              </a:rPr>
              <a:t>cmdsys_rtvusrprf_all</a:t>
            </a:r>
            <a:r>
              <a:rPr lang="fr-FR" sz="1100" b="1" dirty="0">
                <a:solidFill>
                  <a:srgbClr val="000000"/>
                </a:solidFill>
                <a:latin typeface="Courier New" pitchFamily="49" charset="0"/>
                <a:cs typeface="Courier New" pitchFamily="49" charset="0"/>
              </a:rPr>
              <a:t> () {</a:t>
            </a:r>
          </a:p>
          <a:p>
            <a:pPr>
              <a:buFont typeface="Wingdings" panose="05000000000000000000" pitchFamily="2" charset="2"/>
              <a:buNone/>
              <a:defRPr/>
            </a:pPr>
            <a:r>
              <a:rPr lang="fr-FR" sz="1100" dirty="0">
                <a:solidFill>
                  <a:srgbClr val="000000"/>
                </a:solidFill>
                <a:latin typeface="Courier New" pitchFamily="49" charset="0"/>
                <a:cs typeface="Courier New" pitchFamily="49" charset="0"/>
              </a:rPr>
              <a:t>	$cmd = </a:t>
            </a:r>
            <a:r>
              <a:rPr lang="fr-FR" sz="1100" dirty="0">
                <a:solidFill>
                  <a:srgbClr val="0000C0"/>
                </a:solidFill>
                <a:latin typeface="Courier New" pitchFamily="49" charset="0"/>
                <a:cs typeface="Courier New" pitchFamily="49" charset="0"/>
              </a:rPr>
              <a:t>'DSPUSRPRF USRPRF(*ALL) OUTPUT(*OUTFILE) OUTFILE(QTEMP/TMPPROFILE) OUTMBR(*FIRST *REPLACE)'</a:t>
            </a:r>
            <a:r>
              <a:rPr lang="fr-FR" sz="1100" dirty="0">
                <a:solidFill>
                  <a:srgbClr val="000000"/>
                </a:solidFill>
                <a:latin typeface="Courier New" pitchFamily="49" charset="0"/>
                <a:cs typeface="Courier New" pitchFamily="49" charset="0"/>
              </a:rPr>
              <a:t>;</a:t>
            </a:r>
          </a:p>
          <a:p>
            <a:pPr>
              <a:buFont typeface="Wingdings" panose="05000000000000000000" pitchFamily="2" charset="2"/>
              <a:buNone/>
              <a:defRPr/>
            </a:pPr>
            <a:r>
              <a:rPr lang="fr-FR" sz="1100" dirty="0">
                <a:solidFill>
                  <a:srgbClr val="000000"/>
                </a:solidFill>
                <a:latin typeface="Courier New" pitchFamily="49" charset="0"/>
                <a:cs typeface="Courier New" pitchFamily="49" charset="0"/>
              </a:rPr>
              <a:t>	$</a:t>
            </a:r>
            <a:r>
              <a:rPr lang="fr-FR" sz="1100" dirty="0" err="1">
                <a:solidFill>
                  <a:srgbClr val="000000"/>
                </a:solidFill>
                <a:latin typeface="Courier New" pitchFamily="49" charset="0"/>
                <a:cs typeface="Courier New" pitchFamily="49" charset="0"/>
              </a:rPr>
              <a:t>cmd_length</a:t>
            </a:r>
            <a:r>
              <a:rPr lang="fr-FR" sz="1100" dirty="0">
                <a:solidFill>
                  <a:srgbClr val="000000"/>
                </a:solidFill>
                <a:latin typeface="Courier New" pitchFamily="49" charset="0"/>
                <a:cs typeface="Courier New" pitchFamily="49" charset="0"/>
              </a:rPr>
              <a:t> = </a:t>
            </a:r>
            <a:r>
              <a:rPr lang="fr-FR" sz="1100" dirty="0" err="1">
                <a:solidFill>
                  <a:srgbClr val="000000"/>
                </a:solidFill>
                <a:latin typeface="Courier New" pitchFamily="49" charset="0"/>
                <a:cs typeface="Courier New" pitchFamily="49" charset="0"/>
              </a:rPr>
              <a:t>strlen</a:t>
            </a:r>
            <a:r>
              <a:rPr lang="fr-FR" sz="1100" dirty="0">
                <a:solidFill>
                  <a:srgbClr val="000000"/>
                </a:solidFill>
                <a:latin typeface="Courier New" pitchFamily="49" charset="0"/>
                <a:cs typeface="Courier New" pitchFamily="49" charset="0"/>
              </a:rPr>
              <a:t>($cmd);</a:t>
            </a:r>
          </a:p>
          <a:p>
            <a:pPr>
              <a:buFont typeface="Wingdings" panose="05000000000000000000" pitchFamily="2" charset="2"/>
              <a:buNone/>
              <a:defRPr/>
            </a:pPr>
            <a:r>
              <a:rPr lang="fr-FR" sz="1100" b="1" dirty="0">
                <a:solidFill>
                  <a:srgbClr val="7F0055"/>
                </a:solidFill>
                <a:latin typeface="Courier New" pitchFamily="49" charset="0"/>
                <a:cs typeface="Courier New" pitchFamily="49" charset="0"/>
              </a:rPr>
              <a:t>	return </a:t>
            </a:r>
            <a:r>
              <a:rPr lang="fr-FR" sz="1100" b="1" dirty="0">
                <a:solidFill>
                  <a:srgbClr val="0000C0"/>
                </a:solidFill>
                <a:latin typeface="Courier New" pitchFamily="49" charset="0"/>
                <a:cs typeface="Courier New" pitchFamily="49" charset="0"/>
              </a:rPr>
              <a:t>"CALL QCMDEXC ('</a:t>
            </a:r>
            <a:r>
              <a:rPr lang="fr-FR" sz="1100" b="1" dirty="0">
                <a:solidFill>
                  <a:srgbClr val="000000"/>
                </a:solidFill>
                <a:latin typeface="Courier New" pitchFamily="49" charset="0"/>
                <a:cs typeface="Courier New" pitchFamily="49" charset="0"/>
              </a:rPr>
              <a:t>{$cmd}</a:t>
            </a:r>
            <a:r>
              <a:rPr lang="fr-FR" sz="1100" b="1" dirty="0">
                <a:solidFill>
                  <a:srgbClr val="0000C0"/>
                </a:solidFill>
                <a:latin typeface="Courier New" pitchFamily="49" charset="0"/>
                <a:cs typeface="Courier New" pitchFamily="49" charset="0"/>
              </a:rPr>
              <a:t>', </a:t>
            </a:r>
            <a:r>
              <a:rPr lang="fr-FR" sz="1100" b="1" dirty="0">
                <a:solidFill>
                  <a:srgbClr val="000000"/>
                </a:solidFill>
                <a:latin typeface="Courier New" pitchFamily="49" charset="0"/>
                <a:cs typeface="Courier New" pitchFamily="49" charset="0"/>
              </a:rPr>
              <a:t>{$</a:t>
            </a:r>
            <a:r>
              <a:rPr lang="fr-FR" sz="1100" b="1" dirty="0" err="1">
                <a:solidFill>
                  <a:srgbClr val="000000"/>
                </a:solidFill>
                <a:latin typeface="Courier New" pitchFamily="49" charset="0"/>
                <a:cs typeface="Courier New" pitchFamily="49" charset="0"/>
              </a:rPr>
              <a:t>cmd_length</a:t>
            </a:r>
            <a:r>
              <a:rPr lang="fr-FR" sz="1100" b="1" dirty="0">
                <a:solidFill>
                  <a:srgbClr val="000000"/>
                </a:solidFill>
                <a:latin typeface="Courier New" pitchFamily="49" charset="0"/>
                <a:cs typeface="Courier New" pitchFamily="49" charset="0"/>
              </a:rPr>
              <a:t>}</a:t>
            </a:r>
            <a:r>
              <a:rPr lang="fr-FR" sz="1100" b="1" dirty="0">
                <a:solidFill>
                  <a:srgbClr val="0000C0"/>
                </a:solidFill>
                <a:latin typeface="Courier New" pitchFamily="49" charset="0"/>
                <a:cs typeface="Courier New" pitchFamily="49" charset="0"/>
              </a:rPr>
              <a:t>)"</a:t>
            </a:r>
            <a:r>
              <a:rPr lang="fr-FR" sz="1100" b="1" dirty="0">
                <a:solidFill>
                  <a:srgbClr val="000000"/>
                </a:solidFill>
                <a:latin typeface="Courier New" pitchFamily="49" charset="0"/>
                <a:cs typeface="Courier New" pitchFamily="49" charset="0"/>
              </a:rPr>
              <a:t> ;</a:t>
            </a:r>
          </a:p>
          <a:p>
            <a:pPr>
              <a:buFont typeface="Wingdings" panose="05000000000000000000" pitchFamily="2" charset="2"/>
              <a:buNone/>
              <a:defRPr/>
            </a:pPr>
            <a:r>
              <a:rPr lang="fr-FR" sz="1100" dirty="0">
                <a:solidFill>
                  <a:srgbClr val="000000"/>
                </a:solidFill>
                <a:latin typeface="Courier New" pitchFamily="49" charset="0"/>
                <a:cs typeface="Courier New" pitchFamily="49" charset="0"/>
              </a:rPr>
              <a:t>}</a:t>
            </a:r>
            <a:endParaRPr lang="fr-FR" sz="1100" dirty="0">
              <a:latin typeface="Courier New" pitchFamily="49" charset="0"/>
              <a:cs typeface="Courier New" pitchFamily="49" charset="0"/>
            </a:endParaRPr>
          </a:p>
          <a:p>
            <a:pPr>
              <a:buFont typeface="Wingdings" panose="05000000000000000000" pitchFamily="2" charset="2"/>
              <a:buNone/>
              <a:defRPr/>
            </a:pPr>
            <a:r>
              <a:rPr lang="fr-FR" sz="1100" dirty="0">
                <a:solidFill>
                  <a:srgbClr val="000000"/>
                </a:solidFill>
                <a:latin typeface="Courier New" pitchFamily="49" charset="0"/>
                <a:cs typeface="Courier New" pitchFamily="49" charset="0"/>
              </a:rPr>
              <a:t>$</a:t>
            </a:r>
            <a:r>
              <a:rPr lang="fr-FR" sz="1100" dirty="0" err="1">
                <a:solidFill>
                  <a:srgbClr val="000000"/>
                </a:solidFill>
                <a:latin typeface="Courier New" pitchFamily="49" charset="0"/>
                <a:cs typeface="Courier New" pitchFamily="49" charset="0"/>
              </a:rPr>
              <a:t>cmd_sys</a:t>
            </a:r>
            <a:r>
              <a:rPr lang="fr-FR" sz="1100" dirty="0">
                <a:solidFill>
                  <a:srgbClr val="000000"/>
                </a:solidFill>
                <a:latin typeface="Courier New" pitchFamily="49" charset="0"/>
                <a:cs typeface="Courier New" pitchFamily="49" charset="0"/>
              </a:rPr>
              <a:t> = </a:t>
            </a:r>
            <a:r>
              <a:rPr lang="fr-FR" sz="1100" dirty="0" err="1">
                <a:solidFill>
                  <a:srgbClr val="000000"/>
                </a:solidFill>
                <a:latin typeface="Courier New" pitchFamily="49" charset="0"/>
                <a:cs typeface="Courier New" pitchFamily="49" charset="0"/>
              </a:rPr>
              <a:t>cmdsys_rtvusrprf_all</a:t>
            </a:r>
            <a:r>
              <a:rPr lang="fr-FR" sz="1100" dirty="0">
                <a:solidFill>
                  <a:srgbClr val="000000"/>
                </a:solidFill>
                <a:latin typeface="Courier New" pitchFamily="49" charset="0"/>
                <a:cs typeface="Courier New" pitchFamily="49" charset="0"/>
              </a:rPr>
              <a:t>();</a:t>
            </a:r>
          </a:p>
          <a:p>
            <a:pPr>
              <a:buFont typeface="Wingdings" panose="05000000000000000000" pitchFamily="2" charset="2"/>
              <a:buNone/>
              <a:defRPr/>
            </a:pPr>
            <a:r>
              <a:rPr lang="fr-FR" sz="1100" b="1" dirty="0" err="1">
                <a:solidFill>
                  <a:srgbClr val="7F0055"/>
                </a:solidFill>
                <a:latin typeface="Courier New" pitchFamily="49" charset="0"/>
                <a:cs typeface="Courier New" pitchFamily="49" charset="0"/>
              </a:rPr>
              <a:t>echo</a:t>
            </a:r>
            <a:r>
              <a:rPr lang="fr-FR" sz="1100" b="1" dirty="0">
                <a:solidFill>
                  <a:srgbClr val="7F0055"/>
                </a:solidFill>
                <a:latin typeface="Courier New" pitchFamily="49" charset="0"/>
                <a:cs typeface="Courier New" pitchFamily="49" charset="0"/>
              </a:rPr>
              <a:t> </a:t>
            </a:r>
            <a:r>
              <a:rPr lang="fr-FR" sz="1100" b="1" dirty="0">
                <a:solidFill>
                  <a:srgbClr val="000000"/>
                </a:solidFill>
                <a:latin typeface="Courier New" pitchFamily="49" charset="0"/>
                <a:cs typeface="Courier New" pitchFamily="49" charset="0"/>
              </a:rPr>
              <a:t>$</a:t>
            </a:r>
            <a:r>
              <a:rPr lang="fr-FR" sz="1100" b="1" dirty="0" err="1">
                <a:solidFill>
                  <a:srgbClr val="000000"/>
                </a:solidFill>
                <a:latin typeface="Courier New" pitchFamily="49" charset="0"/>
                <a:cs typeface="Courier New" pitchFamily="49" charset="0"/>
              </a:rPr>
              <a:t>cmd_sys</a:t>
            </a:r>
            <a:r>
              <a:rPr lang="fr-FR" sz="1100" b="1" dirty="0">
                <a:solidFill>
                  <a:srgbClr val="000000"/>
                </a:solidFill>
                <a:latin typeface="Courier New" pitchFamily="49" charset="0"/>
                <a:cs typeface="Courier New" pitchFamily="49" charset="0"/>
              </a:rPr>
              <a:t> , </a:t>
            </a:r>
            <a:r>
              <a:rPr lang="fr-FR" sz="1100" b="1" dirty="0">
                <a:solidFill>
                  <a:srgbClr val="0000C0"/>
                </a:solidFill>
                <a:latin typeface="Courier New" pitchFamily="49" charset="0"/>
                <a:cs typeface="Courier New" pitchFamily="49" charset="0"/>
              </a:rPr>
              <a:t>'&lt;</a:t>
            </a:r>
            <a:r>
              <a:rPr lang="fr-FR" sz="1100" b="1" dirty="0" err="1">
                <a:solidFill>
                  <a:srgbClr val="0000C0"/>
                </a:solidFill>
                <a:latin typeface="Courier New" pitchFamily="49" charset="0"/>
                <a:cs typeface="Courier New" pitchFamily="49" charset="0"/>
              </a:rPr>
              <a:t>br</a:t>
            </a:r>
            <a:r>
              <a:rPr lang="fr-FR" sz="1100" b="1" dirty="0">
                <a:solidFill>
                  <a:srgbClr val="0000C0"/>
                </a:solidFill>
                <a:latin typeface="Courier New" pitchFamily="49" charset="0"/>
                <a:cs typeface="Courier New" pitchFamily="49" charset="0"/>
              </a:rPr>
              <a:t> /&gt;' </a:t>
            </a:r>
            <a:r>
              <a:rPr lang="fr-FR" sz="1100" b="1" dirty="0">
                <a:solidFill>
                  <a:srgbClr val="000000"/>
                </a:solidFill>
                <a:latin typeface="Courier New" pitchFamily="49" charset="0"/>
                <a:cs typeface="Courier New" pitchFamily="49" charset="0"/>
              </a:rPr>
              <a:t>. PHP_EOL;</a:t>
            </a:r>
            <a:endParaRPr lang="fr-FR" sz="1100" dirty="0">
              <a:latin typeface="Courier New" pitchFamily="49" charset="0"/>
              <a:cs typeface="Courier New" pitchFamily="49" charset="0"/>
            </a:endParaRPr>
          </a:p>
          <a:p>
            <a:pPr>
              <a:buFont typeface="Wingdings" panose="05000000000000000000" pitchFamily="2" charset="2"/>
              <a:buNone/>
              <a:defRPr/>
            </a:pPr>
            <a:r>
              <a:rPr lang="fr-FR" sz="1100" dirty="0">
                <a:solidFill>
                  <a:srgbClr val="000000"/>
                </a:solidFill>
                <a:latin typeface="Courier New" pitchFamily="49" charset="0"/>
                <a:cs typeface="Courier New" pitchFamily="49" charset="0"/>
              </a:rPr>
              <a:t>$</a:t>
            </a:r>
            <a:r>
              <a:rPr lang="fr-FR" sz="1100" dirty="0" err="1">
                <a:solidFill>
                  <a:srgbClr val="000000"/>
                </a:solidFill>
                <a:latin typeface="Courier New" pitchFamily="49" charset="0"/>
                <a:cs typeface="Courier New" pitchFamily="49" charset="0"/>
              </a:rPr>
              <a:t>result</a:t>
            </a:r>
            <a:r>
              <a:rPr lang="fr-FR" sz="1100" dirty="0">
                <a:solidFill>
                  <a:srgbClr val="000000"/>
                </a:solidFill>
                <a:latin typeface="Courier New" pitchFamily="49" charset="0"/>
                <a:cs typeface="Courier New" pitchFamily="49" charset="0"/>
              </a:rPr>
              <a:t> = db2_exec($</a:t>
            </a:r>
            <a:r>
              <a:rPr lang="fr-FR" sz="1100" dirty="0" err="1">
                <a:solidFill>
                  <a:srgbClr val="000000"/>
                </a:solidFill>
                <a:latin typeface="Courier New" pitchFamily="49" charset="0"/>
                <a:cs typeface="Courier New" pitchFamily="49" charset="0"/>
              </a:rPr>
              <a:t>conn</a:t>
            </a:r>
            <a:r>
              <a:rPr lang="fr-FR" sz="1100" dirty="0">
                <a:solidFill>
                  <a:srgbClr val="000000"/>
                </a:solidFill>
                <a:latin typeface="Courier New" pitchFamily="49" charset="0"/>
                <a:cs typeface="Courier New" pitchFamily="49" charset="0"/>
              </a:rPr>
              <a:t>, $</a:t>
            </a:r>
            <a:r>
              <a:rPr lang="fr-FR" sz="1100" dirty="0" err="1">
                <a:solidFill>
                  <a:srgbClr val="000000"/>
                </a:solidFill>
                <a:latin typeface="Courier New" pitchFamily="49" charset="0"/>
                <a:cs typeface="Courier New" pitchFamily="49" charset="0"/>
              </a:rPr>
              <a:t>cmd_sys</a:t>
            </a:r>
            <a:r>
              <a:rPr lang="fr-FR" sz="1100" dirty="0">
                <a:solidFill>
                  <a:srgbClr val="000000"/>
                </a:solidFill>
                <a:latin typeface="Courier New" pitchFamily="49" charset="0"/>
                <a:cs typeface="Courier New" pitchFamily="49" charset="0"/>
              </a:rPr>
              <a:t>);</a:t>
            </a:r>
          </a:p>
          <a:p>
            <a:pPr>
              <a:buFont typeface="Wingdings" panose="05000000000000000000" pitchFamily="2" charset="2"/>
              <a:buNone/>
              <a:defRPr/>
            </a:pPr>
            <a:r>
              <a:rPr lang="fr-FR" sz="1100" b="1" dirty="0">
                <a:solidFill>
                  <a:srgbClr val="7F0055"/>
                </a:solidFill>
                <a:latin typeface="Courier New" pitchFamily="49" charset="0"/>
                <a:cs typeface="Courier New" pitchFamily="49" charset="0"/>
              </a:rPr>
              <a:t>if </a:t>
            </a:r>
            <a:r>
              <a:rPr lang="fr-FR" sz="1100" b="1" dirty="0">
                <a:solidFill>
                  <a:srgbClr val="000000"/>
                </a:solidFill>
                <a:latin typeface="Courier New" pitchFamily="49" charset="0"/>
                <a:cs typeface="Courier New" pitchFamily="49" charset="0"/>
              </a:rPr>
              <a:t>($</a:t>
            </a:r>
            <a:r>
              <a:rPr lang="fr-FR" sz="1100" b="1" dirty="0" err="1">
                <a:solidFill>
                  <a:srgbClr val="000000"/>
                </a:solidFill>
                <a:latin typeface="Courier New" pitchFamily="49" charset="0"/>
                <a:cs typeface="Courier New" pitchFamily="49" charset="0"/>
              </a:rPr>
              <a:t>result</a:t>
            </a:r>
            <a:r>
              <a:rPr lang="fr-FR" sz="1100" b="1" dirty="0">
                <a:solidFill>
                  <a:srgbClr val="000000"/>
                </a:solidFill>
                <a:latin typeface="Courier New" pitchFamily="49" charset="0"/>
                <a:cs typeface="Courier New" pitchFamily="49" charset="0"/>
              </a:rPr>
              <a:t>) {</a:t>
            </a:r>
          </a:p>
          <a:p>
            <a:pPr>
              <a:buFont typeface="Wingdings" panose="05000000000000000000" pitchFamily="2" charset="2"/>
              <a:buNone/>
              <a:defRPr/>
            </a:pPr>
            <a:r>
              <a:rPr lang="fr-FR" sz="1100" b="1" dirty="0">
                <a:solidFill>
                  <a:srgbClr val="7F0055"/>
                </a:solidFill>
                <a:latin typeface="Courier New" pitchFamily="49" charset="0"/>
                <a:cs typeface="Courier New" pitchFamily="49" charset="0"/>
              </a:rPr>
              <a:t>	</a:t>
            </a:r>
            <a:r>
              <a:rPr lang="fr-FR" sz="1100" b="1" dirty="0" err="1">
                <a:solidFill>
                  <a:srgbClr val="7F0055"/>
                </a:solidFill>
                <a:latin typeface="Courier New" pitchFamily="49" charset="0"/>
                <a:cs typeface="Courier New" pitchFamily="49" charset="0"/>
              </a:rPr>
              <a:t>print</a:t>
            </a:r>
            <a:r>
              <a:rPr lang="fr-FR" sz="1100" b="1" dirty="0">
                <a:solidFill>
                  <a:srgbClr val="7F0055"/>
                </a:solidFill>
                <a:latin typeface="Courier New" pitchFamily="49" charset="0"/>
                <a:cs typeface="Courier New" pitchFamily="49" charset="0"/>
              </a:rPr>
              <a:t> </a:t>
            </a:r>
            <a:r>
              <a:rPr lang="fr-FR" sz="1100" b="1" dirty="0">
                <a:solidFill>
                  <a:srgbClr val="0000C0"/>
                </a:solidFill>
                <a:latin typeface="Courier New" pitchFamily="49" charset="0"/>
                <a:cs typeface="Courier New" pitchFamily="49" charset="0"/>
              </a:rPr>
              <a:t>"La table a été créée correctement.&lt;</a:t>
            </a:r>
            <a:r>
              <a:rPr lang="fr-FR" sz="1100" b="1" dirty="0" err="1">
                <a:solidFill>
                  <a:srgbClr val="0000C0"/>
                </a:solidFill>
                <a:latin typeface="Courier New" pitchFamily="49" charset="0"/>
                <a:cs typeface="Courier New" pitchFamily="49" charset="0"/>
              </a:rPr>
              <a:t>br</a:t>
            </a:r>
            <a:r>
              <a:rPr lang="fr-FR" sz="1100" b="1" dirty="0">
                <a:solidFill>
                  <a:srgbClr val="0000C0"/>
                </a:solidFill>
                <a:latin typeface="Courier New" pitchFamily="49" charset="0"/>
                <a:cs typeface="Courier New" pitchFamily="49" charset="0"/>
              </a:rPr>
              <a:t> /&gt;" </a:t>
            </a:r>
            <a:r>
              <a:rPr lang="fr-FR" sz="1100" b="1" dirty="0">
                <a:solidFill>
                  <a:srgbClr val="000000"/>
                </a:solidFill>
                <a:latin typeface="Courier New" pitchFamily="49" charset="0"/>
                <a:cs typeface="Courier New" pitchFamily="49" charset="0"/>
              </a:rPr>
              <a:t>. PHP_EOL;</a:t>
            </a:r>
          </a:p>
          <a:p>
            <a:pPr>
              <a:buFont typeface="Wingdings" panose="05000000000000000000" pitchFamily="2" charset="2"/>
              <a:buNone/>
              <a:defRPr/>
            </a:pPr>
            <a:r>
              <a:rPr lang="fr-FR" sz="1100" dirty="0">
                <a:solidFill>
                  <a:srgbClr val="000000"/>
                </a:solidFill>
                <a:latin typeface="Courier New" pitchFamily="49" charset="0"/>
                <a:cs typeface="Courier New" pitchFamily="49" charset="0"/>
              </a:rPr>
              <a:t>} </a:t>
            </a:r>
            <a:r>
              <a:rPr lang="fr-FR" sz="1100" b="1" dirty="0" err="1">
                <a:solidFill>
                  <a:srgbClr val="7F0055"/>
                </a:solidFill>
                <a:latin typeface="Courier New" pitchFamily="49" charset="0"/>
                <a:cs typeface="Courier New" pitchFamily="49" charset="0"/>
              </a:rPr>
              <a:t>else</a:t>
            </a:r>
            <a:r>
              <a:rPr lang="fr-FR" sz="1100" b="1" dirty="0">
                <a:solidFill>
                  <a:srgbClr val="7F0055"/>
                </a:solidFill>
                <a:latin typeface="Courier New" pitchFamily="49" charset="0"/>
                <a:cs typeface="Courier New" pitchFamily="49" charset="0"/>
              </a:rPr>
              <a:t> </a:t>
            </a:r>
            <a:r>
              <a:rPr lang="fr-FR" sz="1100" b="1" dirty="0">
                <a:solidFill>
                  <a:srgbClr val="000000"/>
                </a:solidFill>
                <a:latin typeface="Courier New" pitchFamily="49" charset="0"/>
                <a:cs typeface="Courier New" pitchFamily="49" charset="0"/>
              </a:rPr>
              <a:t>{</a:t>
            </a:r>
          </a:p>
          <a:p>
            <a:pPr>
              <a:buFont typeface="Wingdings" panose="05000000000000000000" pitchFamily="2" charset="2"/>
              <a:buNone/>
              <a:defRPr/>
            </a:pPr>
            <a:r>
              <a:rPr lang="fr-FR" sz="1100" b="1" dirty="0">
                <a:solidFill>
                  <a:srgbClr val="7F0055"/>
                </a:solidFill>
                <a:latin typeface="Courier New" pitchFamily="49" charset="0"/>
                <a:cs typeface="Courier New" pitchFamily="49" charset="0"/>
              </a:rPr>
              <a:t>	</a:t>
            </a:r>
            <a:r>
              <a:rPr lang="fr-FR" sz="1100" b="1" dirty="0" err="1">
                <a:solidFill>
                  <a:srgbClr val="7F0055"/>
                </a:solidFill>
                <a:latin typeface="Courier New" pitchFamily="49" charset="0"/>
                <a:cs typeface="Courier New" pitchFamily="49" charset="0"/>
              </a:rPr>
              <a:t>print</a:t>
            </a:r>
            <a:r>
              <a:rPr lang="fr-FR" sz="1100" b="1" dirty="0">
                <a:solidFill>
                  <a:srgbClr val="7F0055"/>
                </a:solidFill>
                <a:latin typeface="Courier New" pitchFamily="49" charset="0"/>
                <a:cs typeface="Courier New" pitchFamily="49" charset="0"/>
              </a:rPr>
              <a:t> </a:t>
            </a:r>
            <a:r>
              <a:rPr lang="fr-FR" sz="1100" b="1" dirty="0">
                <a:solidFill>
                  <a:srgbClr val="0000C0"/>
                </a:solidFill>
                <a:latin typeface="Courier New" pitchFamily="49" charset="0"/>
                <a:cs typeface="Courier New" pitchFamily="49" charset="0"/>
              </a:rPr>
              <a:t>"La table n'a pas été créée.&lt;</a:t>
            </a:r>
            <a:r>
              <a:rPr lang="fr-FR" sz="1100" b="1" dirty="0" err="1">
                <a:solidFill>
                  <a:srgbClr val="0000C0"/>
                </a:solidFill>
                <a:latin typeface="Courier New" pitchFamily="49" charset="0"/>
                <a:cs typeface="Courier New" pitchFamily="49" charset="0"/>
              </a:rPr>
              <a:t>br</a:t>
            </a:r>
            <a:r>
              <a:rPr lang="fr-FR" sz="1100" b="1" dirty="0">
                <a:solidFill>
                  <a:srgbClr val="0000C0"/>
                </a:solidFill>
                <a:latin typeface="Courier New" pitchFamily="49" charset="0"/>
                <a:cs typeface="Courier New" pitchFamily="49" charset="0"/>
              </a:rPr>
              <a:t> /&gt;" </a:t>
            </a:r>
            <a:r>
              <a:rPr lang="fr-FR" sz="1100" b="1" dirty="0">
                <a:solidFill>
                  <a:srgbClr val="000000"/>
                </a:solidFill>
                <a:latin typeface="Courier New" pitchFamily="49" charset="0"/>
                <a:cs typeface="Courier New" pitchFamily="49" charset="0"/>
              </a:rPr>
              <a:t>. PHP_EOL;</a:t>
            </a:r>
          </a:p>
          <a:p>
            <a:pPr>
              <a:buFont typeface="Wingdings" panose="05000000000000000000" pitchFamily="2" charset="2"/>
              <a:buNone/>
              <a:defRPr/>
            </a:pPr>
            <a:r>
              <a:rPr lang="fr-FR" sz="1100" dirty="0">
                <a:solidFill>
                  <a:srgbClr val="000000"/>
                </a:solidFill>
                <a:latin typeface="Courier New" pitchFamily="49" charset="0"/>
                <a:cs typeface="Courier New" pitchFamily="49" charset="0"/>
              </a:rPr>
              <a:t>}</a:t>
            </a:r>
          </a:p>
          <a:p>
            <a:pPr>
              <a:defRPr/>
            </a:pPr>
            <a:endParaRPr lang="fr-FR" sz="1400" dirty="0">
              <a:latin typeface="Consolas"/>
            </a:endParaRPr>
          </a:p>
          <a:p>
            <a:pPr marL="342900" indent="-342900">
              <a:defRPr/>
            </a:pPr>
            <a:endParaRPr lang="fr-FR" sz="1400" dirty="0"/>
          </a:p>
        </p:txBody>
      </p:sp>
      <p:sp>
        <p:nvSpPr>
          <p:cNvPr id="66564" name="Espace réservé du numéro de diapositive 3">
            <a:extLst>
              <a:ext uri="{FF2B5EF4-FFF2-40B4-BE49-F238E27FC236}">
                <a16:creationId xmlns:a16="http://schemas.microsoft.com/office/drawing/2014/main" id="{E691747A-3339-4E58-A463-88FE0C2158A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642D7033-1DE4-4666-A8A3-A24770E992C3}" type="slidenum">
              <a:rPr lang="en-US" altLang="fr-FR" sz="1000">
                <a:solidFill>
                  <a:schemeClr val="bg1"/>
                </a:solidFill>
              </a:rPr>
              <a:pPr>
                <a:buClrTx/>
                <a:buFontTx/>
                <a:buNone/>
              </a:pPr>
              <a:t>60</a:t>
            </a:fld>
            <a:endParaRPr lang="en-US" altLang="fr-FR" sz="1000">
              <a:solidFill>
                <a:schemeClr val="bg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re 1">
            <a:extLst>
              <a:ext uri="{FF2B5EF4-FFF2-40B4-BE49-F238E27FC236}">
                <a16:creationId xmlns:a16="http://schemas.microsoft.com/office/drawing/2014/main" id="{8FBA3668-9474-43B9-98A5-590295D38364}"/>
              </a:ext>
            </a:extLst>
          </p:cNvPr>
          <p:cNvSpPr>
            <a:spLocks noGrp="1" noChangeArrowheads="1"/>
          </p:cNvSpPr>
          <p:nvPr>
            <p:ph type="title"/>
          </p:nvPr>
        </p:nvSpPr>
        <p:spPr/>
        <p:txBody>
          <a:bodyPr/>
          <a:lstStyle/>
          <a:p>
            <a:r>
              <a:rPr lang="fr-FR" altLang="fr-FR"/>
              <a:t>Exécution de commandes système IBM i avec DB2</a:t>
            </a:r>
          </a:p>
        </p:txBody>
      </p:sp>
      <p:sp>
        <p:nvSpPr>
          <p:cNvPr id="67587" name="Espace réservé du contenu 2">
            <a:extLst>
              <a:ext uri="{FF2B5EF4-FFF2-40B4-BE49-F238E27FC236}">
                <a16:creationId xmlns:a16="http://schemas.microsoft.com/office/drawing/2014/main" id="{B7014B64-7DDC-4381-B58A-617F580CB019}"/>
              </a:ext>
            </a:extLst>
          </p:cNvPr>
          <p:cNvSpPr>
            <a:spLocks noGrp="1" noChangeArrowheads="1"/>
          </p:cNvSpPr>
          <p:nvPr>
            <p:ph idx="1"/>
          </p:nvPr>
        </p:nvSpPr>
        <p:spPr>
          <a:xfrm>
            <a:off x="228600" y="1219200"/>
            <a:ext cx="8686800" cy="2743200"/>
          </a:xfrm>
        </p:spPr>
        <p:txBody>
          <a:bodyPr/>
          <a:lstStyle/>
          <a:p>
            <a:r>
              <a:rPr lang="fr-FR" altLang="fr-FR" sz="1800"/>
              <a:t>Cette manière d’exécuter des commandes systèmes IBM i fonctionne aussi bien avec db2_connect() qu’avec PDO, et elle ne nécessite l’emploi d’aucune boîte à outils complémentaires</a:t>
            </a:r>
          </a:p>
          <a:p>
            <a:r>
              <a:rPr lang="fr-FR" altLang="fr-FR" sz="1800"/>
              <a:t>Autre exemple d’utilisation possible, vous voulez détecter des déphasages entre des environnements de recette, de préproduction et de production… simplement en récupérant la liste de objets IBMi et/ou DB2 des bibliothèques de chaque environnement (via la technique vue dans la diapo précédente), puis en les comparant via un bon vieil algorithme de « matching », comme dans l’exemple ci-dessous :</a:t>
            </a:r>
          </a:p>
          <a:p>
            <a:pPr>
              <a:buFont typeface="Wingdings" panose="05000000000000000000" pitchFamily="2" charset="2"/>
              <a:buNone/>
            </a:pPr>
            <a:r>
              <a:rPr lang="fr-FR" altLang="fr-FR" sz="1800"/>
              <a:t>  </a:t>
            </a:r>
          </a:p>
        </p:txBody>
      </p:sp>
      <p:sp>
        <p:nvSpPr>
          <p:cNvPr id="67588" name="Espace réservé du numéro de diapositive 3">
            <a:extLst>
              <a:ext uri="{FF2B5EF4-FFF2-40B4-BE49-F238E27FC236}">
                <a16:creationId xmlns:a16="http://schemas.microsoft.com/office/drawing/2014/main" id="{97AA9657-8110-4FF7-8C28-1BA4C4AEBD1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B3B43489-603C-47C4-BB2E-0ECB2BC5C2BF}" type="slidenum">
              <a:rPr lang="en-US" altLang="fr-FR" sz="1000">
                <a:solidFill>
                  <a:schemeClr val="bg1"/>
                </a:solidFill>
              </a:rPr>
              <a:pPr>
                <a:buClrTx/>
                <a:buFontTx/>
                <a:buNone/>
              </a:pPr>
              <a:t>61</a:t>
            </a:fld>
            <a:endParaRPr lang="en-US" altLang="fr-FR" sz="1000">
              <a:solidFill>
                <a:schemeClr val="bg1"/>
              </a:solidFill>
            </a:endParaRPr>
          </a:p>
        </p:txBody>
      </p:sp>
      <p:pic>
        <p:nvPicPr>
          <p:cNvPr id="67589" name="Image 4">
            <a:extLst>
              <a:ext uri="{FF2B5EF4-FFF2-40B4-BE49-F238E27FC236}">
                <a16:creationId xmlns:a16="http://schemas.microsoft.com/office/drawing/2014/main" id="{78C75AE7-3C6D-47D5-896D-75EC61C20C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687" t="43529" r="8717" b="18823"/>
          <a:stretch>
            <a:fillRect/>
          </a:stretch>
        </p:blipFill>
        <p:spPr bwMode="auto">
          <a:xfrm>
            <a:off x="914400" y="3940175"/>
            <a:ext cx="7812088"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re 1">
            <a:extLst>
              <a:ext uri="{FF2B5EF4-FFF2-40B4-BE49-F238E27FC236}">
                <a16:creationId xmlns:a16="http://schemas.microsoft.com/office/drawing/2014/main" id="{0D692178-F51D-4E0D-B090-356F76089D14}"/>
              </a:ext>
            </a:extLst>
          </p:cNvPr>
          <p:cNvSpPr>
            <a:spLocks noGrp="1" noChangeArrowheads="1"/>
          </p:cNvSpPr>
          <p:nvPr>
            <p:ph type="title"/>
          </p:nvPr>
        </p:nvSpPr>
        <p:spPr/>
        <p:txBody>
          <a:bodyPr/>
          <a:lstStyle/>
          <a:p>
            <a:r>
              <a:rPr lang="fr-FR" altLang="fr-FR"/>
              <a:t>Exécution de commandes système IBM i avec DB2</a:t>
            </a:r>
          </a:p>
        </p:txBody>
      </p:sp>
      <p:sp>
        <p:nvSpPr>
          <p:cNvPr id="51203" name="Espace réservé du contenu 2">
            <a:extLst>
              <a:ext uri="{FF2B5EF4-FFF2-40B4-BE49-F238E27FC236}">
                <a16:creationId xmlns:a16="http://schemas.microsoft.com/office/drawing/2014/main" id="{7FDAB8EA-9F8C-4770-A7CA-53E05DA7EEB2}"/>
              </a:ext>
            </a:extLst>
          </p:cNvPr>
          <p:cNvSpPr>
            <a:spLocks noGrp="1"/>
          </p:cNvSpPr>
          <p:nvPr>
            <p:ph idx="1"/>
          </p:nvPr>
        </p:nvSpPr>
        <p:spPr>
          <a:xfrm>
            <a:off x="228600" y="1219200"/>
            <a:ext cx="8686800" cy="5105400"/>
          </a:xfrm>
          <a:ln>
            <a:miter lim="800000"/>
            <a:headEnd/>
            <a:tailEnd/>
          </a:ln>
        </p:spPr>
        <p:txBody>
          <a:bodyPr/>
          <a:lstStyle/>
          <a:p>
            <a:pPr>
              <a:buFont typeface="Wingdings" panose="05000000000000000000" pitchFamily="2" charset="2"/>
              <a:buNone/>
              <a:defRPr/>
            </a:pPr>
            <a:r>
              <a:rPr lang="fr-FR" sz="1800" dirty="0"/>
              <a:t>La méthode utilisée pour extraire les objets IBM i d’une bibliothèque est la suivante:</a:t>
            </a:r>
            <a:endParaRPr lang="fr-FR" dirty="0"/>
          </a:p>
          <a:p>
            <a:pPr>
              <a:buFont typeface="Wingdings" panose="05000000000000000000" pitchFamily="2" charset="2"/>
              <a:buNone/>
              <a:defRPr/>
            </a:pPr>
            <a:r>
              <a:rPr lang="en-US" sz="1200" b="1" dirty="0">
                <a:solidFill>
                  <a:srgbClr val="7F0055"/>
                </a:solidFill>
                <a:latin typeface="Courier New" pitchFamily="49" charset="0"/>
                <a:cs typeface="Courier New" pitchFamily="49" charset="0"/>
              </a:rPr>
              <a:t>function </a:t>
            </a:r>
            <a:r>
              <a:rPr lang="en-US" sz="1200" b="1" i="1" dirty="0" err="1">
                <a:solidFill>
                  <a:srgbClr val="000000"/>
                </a:solidFill>
                <a:highlight>
                  <a:srgbClr val="D4D4D4"/>
                </a:highlight>
                <a:latin typeface="Courier New" pitchFamily="49" charset="0"/>
                <a:cs typeface="Courier New" pitchFamily="49" charset="0"/>
              </a:rPr>
              <a:t>extract_ibmi_objects_from_lib</a:t>
            </a:r>
            <a:r>
              <a:rPr lang="en-US" sz="1200" b="1" i="1" dirty="0">
                <a:solidFill>
                  <a:srgbClr val="000000"/>
                </a:solidFill>
                <a:highlight>
                  <a:srgbClr val="D4D4D4"/>
                </a:highlight>
                <a:latin typeface="Courier New" pitchFamily="49" charset="0"/>
                <a:cs typeface="Courier New" pitchFamily="49" charset="0"/>
              </a:rPr>
              <a:t>($library, $</a:t>
            </a:r>
            <a:r>
              <a:rPr lang="en-US" sz="1200" b="1" i="1" dirty="0" err="1">
                <a:solidFill>
                  <a:srgbClr val="000000"/>
                </a:solidFill>
                <a:highlight>
                  <a:srgbClr val="D4D4D4"/>
                </a:highlight>
                <a:latin typeface="Courier New" pitchFamily="49" charset="0"/>
                <a:cs typeface="Courier New" pitchFamily="49" charset="0"/>
              </a:rPr>
              <a:t>tmp_table</a:t>
            </a:r>
            <a:r>
              <a:rPr lang="en-US" sz="1200" b="1" i="1" dirty="0">
                <a:solidFill>
                  <a:srgbClr val="000000"/>
                </a:solidFill>
                <a:highlight>
                  <a:srgbClr val="D4D4D4"/>
                </a:highlight>
                <a:latin typeface="Courier New" pitchFamily="49" charset="0"/>
                <a:cs typeface="Courier New" pitchFamily="49" charset="0"/>
              </a:rPr>
              <a:t>) {</a:t>
            </a:r>
            <a:endParaRPr lang="fr-FR" sz="1200" dirty="0">
              <a:latin typeface="Courier New" pitchFamily="49" charset="0"/>
              <a:cs typeface="Courier New" pitchFamily="49" charset="0"/>
            </a:endParaRP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	$</a:t>
            </a:r>
            <a:r>
              <a:rPr lang="fr-FR" sz="1200" dirty="0" err="1">
                <a:solidFill>
                  <a:srgbClr val="000000"/>
                </a:solidFill>
                <a:latin typeface="Courier New" pitchFamily="49" charset="0"/>
                <a:cs typeface="Courier New" pitchFamily="49" charset="0"/>
              </a:rPr>
              <a:t>tmp_table</a:t>
            </a:r>
            <a:r>
              <a:rPr lang="fr-FR" sz="1200" dirty="0">
                <a:solidFill>
                  <a:srgbClr val="000000"/>
                </a:solidFill>
                <a:latin typeface="Courier New" pitchFamily="49" charset="0"/>
                <a:cs typeface="Courier New" pitchFamily="49" charset="0"/>
              </a:rPr>
              <a:t> = </a:t>
            </a:r>
            <a:r>
              <a:rPr lang="fr-FR" sz="1200" dirty="0" err="1">
                <a:solidFill>
                  <a:srgbClr val="000000"/>
                </a:solidFill>
                <a:latin typeface="Courier New" pitchFamily="49" charset="0"/>
                <a:cs typeface="Courier New" pitchFamily="49" charset="0"/>
              </a:rPr>
              <a:t>strtoupper</a:t>
            </a:r>
            <a:r>
              <a:rPr lang="fr-FR" sz="1200" dirty="0">
                <a:solidFill>
                  <a:srgbClr val="000000"/>
                </a:solidFill>
                <a:latin typeface="Courier New" pitchFamily="49" charset="0"/>
                <a:cs typeface="Courier New" pitchFamily="49" charset="0"/>
              </a:rPr>
              <a:t>(</a:t>
            </a:r>
            <a:r>
              <a:rPr lang="fr-FR" sz="1200" dirty="0" err="1">
                <a:solidFill>
                  <a:srgbClr val="000000"/>
                </a:solidFill>
                <a:latin typeface="Courier New" pitchFamily="49" charset="0"/>
                <a:cs typeface="Courier New" pitchFamily="49" charset="0"/>
              </a:rPr>
              <a:t>trim</a:t>
            </a:r>
            <a:r>
              <a:rPr lang="fr-FR" sz="1200" dirty="0">
                <a:solidFill>
                  <a:srgbClr val="000000"/>
                </a:solidFill>
                <a:latin typeface="Courier New" pitchFamily="49" charset="0"/>
                <a:cs typeface="Courier New" pitchFamily="49" charset="0"/>
              </a:rPr>
              <a:t>($</a:t>
            </a:r>
            <a:r>
              <a:rPr lang="fr-FR" sz="1200" dirty="0" err="1">
                <a:solidFill>
                  <a:srgbClr val="000000"/>
                </a:solidFill>
                <a:latin typeface="Courier New" pitchFamily="49" charset="0"/>
                <a:cs typeface="Courier New" pitchFamily="49" charset="0"/>
              </a:rPr>
              <a:t>tmp_table</a:t>
            </a:r>
            <a:r>
              <a:rPr lang="fr-FR" sz="1200" dirty="0">
                <a:solidFill>
                  <a:srgbClr val="000000"/>
                </a:solidFill>
                <a:latin typeface="Courier New" pitchFamily="49" charset="0"/>
                <a:cs typeface="Courier New" pitchFamily="49" charset="0"/>
              </a:rPr>
              <a:t>)) ;</a:t>
            </a: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	$</a:t>
            </a:r>
            <a:r>
              <a:rPr lang="fr-FR" sz="1200" dirty="0" err="1">
                <a:solidFill>
                  <a:srgbClr val="000000"/>
                </a:solidFill>
                <a:latin typeface="Courier New" pitchFamily="49" charset="0"/>
                <a:cs typeface="Courier New" pitchFamily="49" charset="0"/>
              </a:rPr>
              <a:t>library</a:t>
            </a:r>
            <a:r>
              <a:rPr lang="fr-FR" sz="1200" dirty="0">
                <a:solidFill>
                  <a:srgbClr val="000000"/>
                </a:solidFill>
                <a:latin typeface="Courier New" pitchFamily="49" charset="0"/>
                <a:cs typeface="Courier New" pitchFamily="49" charset="0"/>
              </a:rPr>
              <a:t> = </a:t>
            </a:r>
            <a:r>
              <a:rPr lang="fr-FR" sz="1200" dirty="0" err="1">
                <a:solidFill>
                  <a:srgbClr val="000000"/>
                </a:solidFill>
                <a:latin typeface="Courier New" pitchFamily="49" charset="0"/>
                <a:cs typeface="Courier New" pitchFamily="49" charset="0"/>
              </a:rPr>
              <a:t>strtoupper</a:t>
            </a:r>
            <a:r>
              <a:rPr lang="fr-FR" sz="1200" dirty="0">
                <a:solidFill>
                  <a:srgbClr val="000000"/>
                </a:solidFill>
                <a:latin typeface="Courier New" pitchFamily="49" charset="0"/>
                <a:cs typeface="Courier New" pitchFamily="49" charset="0"/>
              </a:rPr>
              <a:t>(</a:t>
            </a:r>
            <a:r>
              <a:rPr lang="fr-FR" sz="1200" dirty="0" err="1">
                <a:solidFill>
                  <a:srgbClr val="000000"/>
                </a:solidFill>
                <a:latin typeface="Courier New" pitchFamily="49" charset="0"/>
                <a:cs typeface="Courier New" pitchFamily="49" charset="0"/>
              </a:rPr>
              <a:t>trim</a:t>
            </a:r>
            <a:r>
              <a:rPr lang="fr-FR" sz="1200" dirty="0">
                <a:solidFill>
                  <a:srgbClr val="000000"/>
                </a:solidFill>
                <a:latin typeface="Courier New" pitchFamily="49" charset="0"/>
                <a:cs typeface="Courier New" pitchFamily="49" charset="0"/>
              </a:rPr>
              <a:t>($</a:t>
            </a:r>
            <a:r>
              <a:rPr lang="fr-FR" sz="1200" dirty="0" err="1">
                <a:solidFill>
                  <a:srgbClr val="000000"/>
                </a:solidFill>
                <a:latin typeface="Courier New" pitchFamily="49" charset="0"/>
                <a:cs typeface="Courier New" pitchFamily="49" charset="0"/>
              </a:rPr>
              <a:t>library</a:t>
            </a:r>
            <a:r>
              <a:rPr lang="fr-FR" sz="1200" dirty="0">
                <a:solidFill>
                  <a:srgbClr val="000000"/>
                </a:solidFill>
                <a:latin typeface="Courier New" pitchFamily="49" charset="0"/>
                <a:cs typeface="Courier New" pitchFamily="49" charset="0"/>
              </a:rPr>
              <a:t>));</a:t>
            </a: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	$cmd = </a:t>
            </a:r>
            <a:r>
              <a:rPr lang="fr-FR" sz="1200" dirty="0">
                <a:solidFill>
                  <a:srgbClr val="0000C0"/>
                </a:solidFill>
                <a:latin typeface="Courier New" pitchFamily="49" charset="0"/>
                <a:cs typeface="Courier New" pitchFamily="49" charset="0"/>
              </a:rPr>
              <a:t>'DSPOBJD OBJ('</a:t>
            </a:r>
            <a:r>
              <a:rPr lang="fr-FR" sz="1200" dirty="0">
                <a:solidFill>
                  <a:srgbClr val="000000"/>
                </a:solidFill>
                <a:latin typeface="Courier New" pitchFamily="49" charset="0"/>
                <a:cs typeface="Courier New" pitchFamily="49" charset="0"/>
              </a:rPr>
              <a:t>.$</a:t>
            </a:r>
            <a:r>
              <a:rPr lang="fr-FR" sz="1200" dirty="0" err="1">
                <a:solidFill>
                  <a:srgbClr val="000000"/>
                </a:solidFill>
                <a:latin typeface="Courier New" pitchFamily="49" charset="0"/>
                <a:cs typeface="Courier New" pitchFamily="49" charset="0"/>
              </a:rPr>
              <a:t>library</a:t>
            </a:r>
            <a:r>
              <a:rPr lang="fr-FR" sz="1200" dirty="0">
                <a:solidFill>
                  <a:srgbClr val="000000"/>
                </a:solidFill>
                <a:latin typeface="Courier New" pitchFamily="49" charset="0"/>
                <a:cs typeface="Courier New" pitchFamily="49" charset="0"/>
              </a:rPr>
              <a:t>.</a:t>
            </a:r>
            <a:r>
              <a:rPr lang="fr-FR" sz="1200" dirty="0">
                <a:solidFill>
                  <a:srgbClr val="0000C0"/>
                </a:solidFill>
                <a:latin typeface="Courier New" pitchFamily="49" charset="0"/>
                <a:cs typeface="Courier New" pitchFamily="49" charset="0"/>
              </a:rPr>
              <a:t>'/*ALL) OBJTYPE(*ALL) DETAIL(*BASIC) OUTPUT(*OUTFILE) 	OUTFILE(QTEMP/'</a:t>
            </a:r>
            <a:r>
              <a:rPr lang="fr-FR" sz="1200" dirty="0">
                <a:solidFill>
                  <a:srgbClr val="000000"/>
                </a:solidFill>
                <a:latin typeface="Courier New" pitchFamily="49" charset="0"/>
                <a:cs typeface="Courier New" pitchFamily="49" charset="0"/>
              </a:rPr>
              <a:t>.$</a:t>
            </a:r>
            <a:r>
              <a:rPr lang="fr-FR" sz="1200" dirty="0" err="1">
                <a:solidFill>
                  <a:srgbClr val="000000"/>
                </a:solidFill>
                <a:latin typeface="Courier New" pitchFamily="49" charset="0"/>
                <a:cs typeface="Courier New" pitchFamily="49" charset="0"/>
              </a:rPr>
              <a:t>tmp_table</a:t>
            </a:r>
            <a:r>
              <a:rPr lang="fr-FR" sz="1200" dirty="0">
                <a:solidFill>
                  <a:srgbClr val="000000"/>
                </a:solidFill>
                <a:latin typeface="Courier New" pitchFamily="49" charset="0"/>
                <a:cs typeface="Courier New" pitchFamily="49" charset="0"/>
              </a:rPr>
              <a:t>.</a:t>
            </a:r>
            <a:r>
              <a:rPr lang="fr-FR" sz="1200" dirty="0">
                <a:solidFill>
                  <a:srgbClr val="0000C0"/>
                </a:solidFill>
                <a:latin typeface="Courier New" pitchFamily="49" charset="0"/>
                <a:cs typeface="Courier New" pitchFamily="49" charset="0"/>
              </a:rPr>
              <a:t>') OUTMBR(*FIRST *REPLACE)' </a:t>
            </a:r>
            <a:r>
              <a:rPr lang="fr-FR" sz="1200" dirty="0">
                <a:solidFill>
                  <a:srgbClr val="000000"/>
                </a:solidFill>
                <a:latin typeface="Courier New" pitchFamily="49" charset="0"/>
                <a:cs typeface="Courier New" pitchFamily="49" charset="0"/>
              </a:rPr>
              <a:t>;</a:t>
            </a:r>
          </a:p>
          <a:p>
            <a:pPr>
              <a:spcBef>
                <a:spcPts val="660"/>
              </a:spcBef>
              <a:spcAft>
                <a:spcPts val="0"/>
              </a:spcAft>
              <a:buFont typeface="Wingdings" panose="05000000000000000000" pitchFamily="2" charset="2"/>
              <a:buNone/>
              <a:defRPr/>
            </a:pPr>
            <a:r>
              <a:rPr lang="fr-FR" sz="1200" dirty="0">
                <a:solidFill>
                  <a:srgbClr val="000000"/>
                </a:solidFill>
                <a:latin typeface="Courier New"/>
                <a:cs typeface="Courier New"/>
              </a:rPr>
              <a:t>	$</a:t>
            </a:r>
            <a:r>
              <a:rPr lang="fr-FR" sz="1200" dirty="0" err="1">
                <a:solidFill>
                  <a:srgbClr val="000000"/>
                </a:solidFill>
                <a:latin typeface="Courier New"/>
                <a:cs typeface="Courier New"/>
              </a:rPr>
              <a:t>cmd_length</a:t>
            </a:r>
            <a:r>
              <a:rPr lang="fr-FR" sz="1200" dirty="0">
                <a:solidFill>
                  <a:srgbClr val="000000"/>
                </a:solidFill>
                <a:latin typeface="Courier New"/>
                <a:cs typeface="Courier New"/>
              </a:rPr>
              <a:t> = </a:t>
            </a:r>
            <a:r>
              <a:rPr lang="fr-FR" sz="1200" dirty="0" err="1">
                <a:solidFill>
                  <a:srgbClr val="000000"/>
                </a:solidFill>
                <a:latin typeface="Courier New"/>
                <a:cs typeface="Courier New"/>
              </a:rPr>
              <a:t>strlen</a:t>
            </a:r>
            <a:r>
              <a:rPr lang="fr-FR" sz="1200" dirty="0">
                <a:solidFill>
                  <a:srgbClr val="000000"/>
                </a:solidFill>
                <a:latin typeface="Courier New"/>
                <a:cs typeface="Courier New"/>
              </a:rPr>
              <a:t>($cmd);</a:t>
            </a:r>
            <a:endParaRPr lang="fr-FR" sz="1200" dirty="0"/>
          </a:p>
          <a:p>
            <a:pPr>
              <a:spcBef>
                <a:spcPts val="660"/>
              </a:spcBef>
              <a:spcAft>
                <a:spcPts val="0"/>
              </a:spcAft>
              <a:buFont typeface="Wingdings" panose="05000000000000000000" pitchFamily="2" charset="2"/>
              <a:buNone/>
              <a:defRPr/>
            </a:pPr>
            <a:r>
              <a:rPr lang="fr-FR" sz="1200" b="1" dirty="0">
                <a:solidFill>
                  <a:srgbClr val="7F0055"/>
                </a:solidFill>
                <a:latin typeface="Courier New"/>
                <a:cs typeface="Courier New"/>
              </a:rPr>
              <a:t>	return </a:t>
            </a:r>
            <a:r>
              <a:rPr lang="fr-FR" sz="1200" b="1" dirty="0">
                <a:solidFill>
                  <a:srgbClr val="0000C0"/>
                </a:solidFill>
                <a:latin typeface="Courier New"/>
                <a:cs typeface="Courier New"/>
              </a:rPr>
              <a:t>"CALL QCMDEXC ('</a:t>
            </a:r>
            <a:r>
              <a:rPr lang="fr-FR" sz="1200" b="1" dirty="0">
                <a:solidFill>
                  <a:srgbClr val="000000"/>
                </a:solidFill>
                <a:latin typeface="Courier New"/>
                <a:cs typeface="Courier New"/>
              </a:rPr>
              <a:t>{$cmd}</a:t>
            </a:r>
            <a:r>
              <a:rPr lang="fr-FR" sz="1200" b="1" dirty="0">
                <a:solidFill>
                  <a:srgbClr val="0000C0"/>
                </a:solidFill>
                <a:latin typeface="Courier New"/>
                <a:cs typeface="Courier New"/>
              </a:rPr>
              <a:t>', </a:t>
            </a:r>
            <a:r>
              <a:rPr lang="fr-FR" sz="1200" b="1" dirty="0">
                <a:solidFill>
                  <a:srgbClr val="000000"/>
                </a:solidFill>
                <a:latin typeface="Courier New"/>
                <a:cs typeface="Courier New"/>
              </a:rPr>
              <a:t>{$</a:t>
            </a:r>
            <a:r>
              <a:rPr lang="fr-FR" sz="1200" b="1" dirty="0" err="1">
                <a:solidFill>
                  <a:srgbClr val="000000"/>
                </a:solidFill>
                <a:latin typeface="Courier New"/>
                <a:cs typeface="Courier New"/>
              </a:rPr>
              <a:t>cmd_length</a:t>
            </a:r>
            <a:r>
              <a:rPr lang="fr-FR" sz="1200" b="1" dirty="0">
                <a:solidFill>
                  <a:srgbClr val="000000"/>
                </a:solidFill>
                <a:latin typeface="Courier New"/>
                <a:cs typeface="Courier New"/>
              </a:rPr>
              <a:t>}</a:t>
            </a:r>
            <a:r>
              <a:rPr lang="fr-FR" sz="1200" b="1" dirty="0">
                <a:solidFill>
                  <a:srgbClr val="0000C0"/>
                </a:solidFill>
                <a:latin typeface="Courier New"/>
                <a:cs typeface="Courier New"/>
              </a:rPr>
              <a:t>)"</a:t>
            </a:r>
            <a:r>
              <a:rPr lang="fr-FR" sz="1200" b="1" dirty="0">
                <a:solidFill>
                  <a:srgbClr val="000000"/>
                </a:solidFill>
                <a:latin typeface="Courier New"/>
                <a:cs typeface="Courier New"/>
              </a:rPr>
              <a:t> ;</a:t>
            </a:r>
            <a:endParaRPr lang="fr-FR" sz="1200" dirty="0">
              <a:latin typeface="Courier New"/>
              <a:cs typeface="Courier New"/>
            </a:endParaRP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a:t>
            </a:r>
          </a:p>
          <a:p>
            <a:pPr>
              <a:buFont typeface="Wingdings" panose="05000000000000000000" pitchFamily="2" charset="2"/>
              <a:buNone/>
              <a:defRPr/>
            </a:pPr>
            <a:r>
              <a:rPr lang="fr-FR" sz="1800" dirty="0"/>
              <a:t>On peut dès lors exécuter cette commande via DB2 sur 2 bibliothèques différentes d’un même serveur IBM i, ou encore sur 2 bibliothèques de 2 serveurs IBM i différents. Il ne reste plus qu’à comparer les 2 jeux de données en les parcourant séquentiellement et parallèlement, pour détecter les écarts (technique de « </a:t>
            </a:r>
            <a:r>
              <a:rPr lang="fr-FR" sz="1800" dirty="0" err="1"/>
              <a:t>matching</a:t>
            </a:r>
            <a:r>
              <a:rPr lang="fr-FR" sz="1800" dirty="0"/>
              <a:t> »).</a:t>
            </a:r>
          </a:p>
          <a:p>
            <a:pPr>
              <a:buFont typeface="Wingdings" panose="05000000000000000000" pitchFamily="2" charset="2"/>
              <a:buNone/>
              <a:defRPr/>
            </a:pPr>
            <a:r>
              <a:rPr lang="fr-FR" sz="1800" dirty="0"/>
              <a:t>A noter : la méthode </a:t>
            </a:r>
            <a:r>
              <a:rPr lang="fr-FR" sz="1800" dirty="0" err="1"/>
              <a:t>executeSysCommand</a:t>
            </a:r>
            <a:r>
              <a:rPr lang="fr-FR" sz="1800" dirty="0"/>
              <a:t> () du projet </a:t>
            </a:r>
            <a:r>
              <a:rPr lang="fr-FR" sz="1800" dirty="0" err="1"/>
              <a:t>MacaronDB</a:t>
            </a:r>
            <a:r>
              <a:rPr lang="fr-FR" sz="1800" dirty="0"/>
              <a:t> met en œuvre tout ce que je viens de décrire.</a:t>
            </a:r>
          </a:p>
        </p:txBody>
      </p:sp>
      <p:sp>
        <p:nvSpPr>
          <p:cNvPr id="68612" name="Espace réservé du numéro de diapositive 3">
            <a:extLst>
              <a:ext uri="{FF2B5EF4-FFF2-40B4-BE49-F238E27FC236}">
                <a16:creationId xmlns:a16="http://schemas.microsoft.com/office/drawing/2014/main" id="{3AB9C63D-0143-4E7C-AEFE-6D8756DD8EA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490A8607-908B-41F1-A17C-5B40B5188752}" type="slidenum">
              <a:rPr lang="en-US" altLang="fr-FR" sz="1000">
                <a:solidFill>
                  <a:schemeClr val="bg1"/>
                </a:solidFill>
              </a:rPr>
              <a:pPr>
                <a:buClrTx/>
                <a:buFontTx/>
                <a:buNone/>
              </a:pPr>
              <a:t>62</a:t>
            </a:fld>
            <a:endParaRPr lang="en-US" altLang="fr-FR" sz="1000">
              <a:solidFill>
                <a:schemeClr val="bg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re 1">
            <a:extLst>
              <a:ext uri="{FF2B5EF4-FFF2-40B4-BE49-F238E27FC236}">
                <a16:creationId xmlns:a16="http://schemas.microsoft.com/office/drawing/2014/main" id="{AF8957CE-70E7-4B8D-B02F-E470A34E5C90}"/>
              </a:ext>
            </a:extLst>
          </p:cNvPr>
          <p:cNvSpPr>
            <a:spLocks noGrp="1" noChangeArrowheads="1"/>
          </p:cNvSpPr>
          <p:nvPr>
            <p:ph type="title"/>
          </p:nvPr>
        </p:nvSpPr>
        <p:spPr/>
        <p:txBody>
          <a:bodyPr/>
          <a:lstStyle/>
          <a:p>
            <a:r>
              <a:rPr lang="fr-FR" altLang="fr-FR"/>
              <a:t>Exécution de commandes système IBM i avec DB2</a:t>
            </a:r>
          </a:p>
        </p:txBody>
      </p:sp>
      <p:sp>
        <p:nvSpPr>
          <p:cNvPr id="69635" name="Espace réservé du contenu 2">
            <a:extLst>
              <a:ext uri="{FF2B5EF4-FFF2-40B4-BE49-F238E27FC236}">
                <a16:creationId xmlns:a16="http://schemas.microsoft.com/office/drawing/2014/main" id="{009002AF-5520-4A2E-8E81-7EABDA938FBA}"/>
              </a:ext>
            </a:extLst>
          </p:cNvPr>
          <p:cNvSpPr>
            <a:spLocks noGrp="1" noChangeArrowheads="1"/>
          </p:cNvSpPr>
          <p:nvPr>
            <p:ph idx="1"/>
          </p:nvPr>
        </p:nvSpPr>
        <p:spPr>
          <a:xfrm>
            <a:off x="228600" y="1219200"/>
            <a:ext cx="8686800" cy="1295400"/>
          </a:xfrm>
        </p:spPr>
        <p:txBody>
          <a:bodyPr/>
          <a:lstStyle/>
          <a:p>
            <a:pPr>
              <a:buFont typeface="Wingdings" panose="05000000000000000000" pitchFamily="2" charset="2"/>
              <a:buNone/>
            </a:pPr>
            <a:r>
              <a:rPr lang="fr-FR" altLang="fr-FR" sz="1800" dirty="0"/>
              <a:t>Attention, la comparaison du contenu de 2 bibliothèques par la technique du « </a:t>
            </a:r>
            <a:r>
              <a:rPr lang="fr-FR" altLang="fr-FR" sz="1800" dirty="0" err="1"/>
              <a:t>matching</a:t>
            </a:r>
            <a:r>
              <a:rPr lang="fr-FR" altLang="fr-FR" sz="1800" dirty="0"/>
              <a:t> » réserve quelques surprises si on n’y prend pas garde, du fait de la manière dont PHP et DB2 for i trient alphabétiquement les chaînes de caractères: </a:t>
            </a:r>
          </a:p>
        </p:txBody>
      </p:sp>
      <p:sp>
        <p:nvSpPr>
          <p:cNvPr id="69636" name="Espace réservé du numéro de diapositive 3">
            <a:extLst>
              <a:ext uri="{FF2B5EF4-FFF2-40B4-BE49-F238E27FC236}">
                <a16:creationId xmlns:a16="http://schemas.microsoft.com/office/drawing/2014/main" id="{8A8DF6A3-0F13-4549-95D6-33516048623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0BEDC1F7-1D91-4434-9E19-5CE88B3D0445}" type="slidenum">
              <a:rPr lang="en-US" altLang="fr-FR" sz="1000">
                <a:solidFill>
                  <a:schemeClr val="bg1"/>
                </a:solidFill>
              </a:rPr>
              <a:pPr>
                <a:buClrTx/>
                <a:buFontTx/>
                <a:buNone/>
              </a:pPr>
              <a:t>63</a:t>
            </a:fld>
            <a:endParaRPr lang="en-US" altLang="fr-FR" sz="1000">
              <a:solidFill>
                <a:schemeClr val="bg1"/>
              </a:solidFill>
            </a:endParaRPr>
          </a:p>
        </p:txBody>
      </p:sp>
      <p:graphicFrame>
        <p:nvGraphicFramePr>
          <p:cNvPr id="5" name="Tableau 4">
            <a:extLst>
              <a:ext uri="{FF2B5EF4-FFF2-40B4-BE49-F238E27FC236}">
                <a16:creationId xmlns:a16="http://schemas.microsoft.com/office/drawing/2014/main" id="{54395A84-F3E6-4A89-9AE8-FCC8EF0C2130}"/>
              </a:ext>
            </a:extLst>
          </p:cNvPr>
          <p:cNvGraphicFramePr>
            <a:graphicFrameLocks noGrp="1"/>
          </p:cNvGraphicFramePr>
          <p:nvPr>
            <p:extLst>
              <p:ext uri="{D42A27DB-BD31-4B8C-83A1-F6EECF244321}">
                <p14:modId xmlns:p14="http://schemas.microsoft.com/office/powerpoint/2010/main" val="2595812690"/>
              </p:ext>
            </p:extLst>
          </p:nvPr>
        </p:nvGraphicFramePr>
        <p:xfrm>
          <a:off x="2286000" y="2286000"/>
          <a:ext cx="3581400" cy="838200"/>
        </p:xfrm>
        <a:graphic>
          <a:graphicData uri="http://schemas.openxmlformats.org/drawingml/2006/table">
            <a:tbl>
              <a:tblPr/>
              <a:tblGrid>
                <a:gridCol w="1701904">
                  <a:extLst>
                    <a:ext uri="{9D8B030D-6E8A-4147-A177-3AD203B41FA5}">
                      <a16:colId xmlns:a16="http://schemas.microsoft.com/office/drawing/2014/main" val="20000"/>
                    </a:ext>
                  </a:extLst>
                </a:gridCol>
                <a:gridCol w="1879496">
                  <a:extLst>
                    <a:ext uri="{9D8B030D-6E8A-4147-A177-3AD203B41FA5}">
                      <a16:colId xmlns:a16="http://schemas.microsoft.com/office/drawing/2014/main" val="20001"/>
                    </a:ext>
                  </a:extLst>
                </a:gridCol>
              </a:tblGrid>
              <a:tr h="279400">
                <a:tc>
                  <a:txBody>
                    <a:bodyPr/>
                    <a:lstStyle/>
                    <a:p>
                      <a:pPr algn="l" fontAlgn="b"/>
                      <a:r>
                        <a:rPr lang="nn-NO" sz="1600" b="1" i="0" u="none" strike="noStrike" dirty="0">
                          <a:solidFill>
                            <a:srgbClr val="000000"/>
                          </a:solidFill>
                          <a:latin typeface="Calibri"/>
                        </a:rPr>
                        <a:t>tri DB2 for 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1" i="0" u="none" strike="noStrike">
                          <a:solidFill>
                            <a:srgbClr val="000000"/>
                          </a:solidFill>
                          <a:latin typeface="Calibri"/>
                        </a:rPr>
                        <a:t>tri PHP et Windows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9400">
                <a:tc>
                  <a:txBody>
                    <a:bodyPr/>
                    <a:lstStyle/>
                    <a:p>
                      <a:pPr algn="l" fontAlgn="b"/>
                      <a:r>
                        <a:rPr lang="fr-FR" sz="1600" b="0" i="0" u="none" strike="noStrike">
                          <a:solidFill>
                            <a:srgbClr val="000000"/>
                          </a:solidFill>
                          <a:latin typeface="Calibri"/>
                        </a:rPr>
                        <a:t>P0AAA00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dirty="0">
                          <a:solidFill>
                            <a:srgbClr val="000000"/>
                          </a:solidFill>
                          <a:latin typeface="Calibri"/>
                        </a:rPr>
                        <a:t>P00AA00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9400">
                <a:tc>
                  <a:txBody>
                    <a:bodyPr/>
                    <a:lstStyle/>
                    <a:p>
                      <a:pPr algn="l" fontAlgn="b"/>
                      <a:r>
                        <a:rPr lang="fr-FR" sz="1600" b="0" i="0" u="none" strike="noStrike" dirty="0">
                          <a:solidFill>
                            <a:srgbClr val="000000"/>
                          </a:solidFill>
                          <a:latin typeface="Calibri"/>
                        </a:rPr>
                        <a:t>P00AA00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600" b="0" i="0" u="none" strike="noStrike" dirty="0">
                          <a:solidFill>
                            <a:srgbClr val="000000"/>
                          </a:solidFill>
                          <a:latin typeface="Calibri"/>
                        </a:rPr>
                        <a:t>P0AAA00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9651" name="ZoneTexte 5">
            <a:extLst>
              <a:ext uri="{FF2B5EF4-FFF2-40B4-BE49-F238E27FC236}">
                <a16:creationId xmlns:a16="http://schemas.microsoft.com/office/drawing/2014/main" id="{3CA483D9-4573-4C73-BC84-804F0C74D598}"/>
              </a:ext>
            </a:extLst>
          </p:cNvPr>
          <p:cNvSpPr txBox="1">
            <a:spLocks noChangeArrowheads="1"/>
          </p:cNvSpPr>
          <p:nvPr/>
        </p:nvSpPr>
        <p:spPr bwMode="auto">
          <a:xfrm>
            <a:off x="304800" y="3276600"/>
            <a:ext cx="83820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fr-FR" altLang="fr-FR" sz="1800" dirty="0"/>
              <a:t>Une différence aussi minime rend inopérante la technique du « </a:t>
            </a:r>
            <a:r>
              <a:rPr lang="fr-FR" altLang="fr-FR" sz="1800" dirty="0" err="1"/>
              <a:t>matching</a:t>
            </a:r>
            <a:r>
              <a:rPr lang="fr-FR" altLang="fr-FR" sz="1800" dirty="0"/>
              <a:t> » par comparaison alphabétique, sauf si vous laissez à DB2 l’entière responsabilité de déterminer si les données sont bien triées ou pas. Donc, plutôt que de comparer les chaînes de caractères via PHP, créez une fonction PHP qui recevra les chaînes de caractères 1 et 2 à comparer. A l’intérieur de cette fonction, tronquez les 2 chaînes à comparer à la longueur de la plus courte des deux, et exécutez le code SQL ci-dessous via votre « </a:t>
            </a:r>
            <a:r>
              <a:rPr lang="fr-FR" altLang="fr-FR" sz="1800" dirty="0" err="1"/>
              <a:t>wrapper</a:t>
            </a:r>
            <a:r>
              <a:rPr lang="fr-FR" altLang="fr-FR" sz="1800" dirty="0"/>
              <a:t> » préféré :</a:t>
            </a:r>
          </a:p>
        </p:txBody>
      </p:sp>
      <p:sp>
        <p:nvSpPr>
          <p:cNvPr id="69652" name="Rectangle 6">
            <a:extLst>
              <a:ext uri="{FF2B5EF4-FFF2-40B4-BE49-F238E27FC236}">
                <a16:creationId xmlns:a16="http://schemas.microsoft.com/office/drawing/2014/main" id="{7CC7CEA2-3A70-4754-875B-DF0D6C24E0CC}"/>
              </a:ext>
            </a:extLst>
          </p:cNvPr>
          <p:cNvSpPr>
            <a:spLocks noChangeArrowheads="1"/>
          </p:cNvSpPr>
          <p:nvPr/>
        </p:nvSpPr>
        <p:spPr bwMode="auto">
          <a:xfrm>
            <a:off x="990600" y="5257800"/>
            <a:ext cx="6781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fr-FR" altLang="fr-FR" sz="1200">
                <a:solidFill>
                  <a:srgbClr val="000000"/>
                </a:solidFill>
                <a:latin typeface="Courier New" panose="02070309020205020404" pitchFamily="49" charset="0"/>
                <a:cs typeface="Courier New" panose="02070309020205020404" pitchFamily="49" charset="0"/>
              </a:rPr>
              <a:t>$sql = </a:t>
            </a:r>
            <a:r>
              <a:rPr lang="fr-FR" altLang="fr-FR" sz="1200">
                <a:solidFill>
                  <a:srgbClr val="008282"/>
                </a:solidFill>
                <a:latin typeface="Courier New" panose="02070309020205020404" pitchFamily="49" charset="0"/>
                <a:cs typeface="Courier New" panose="02070309020205020404" pitchFamily="49" charset="0"/>
              </a:rPr>
              <a:t>&lt;&lt;&lt;BLOC_SQL</a:t>
            </a:r>
          </a:p>
          <a:p>
            <a:pPr eaLnBrk="1" hangingPunct="1">
              <a:spcBef>
                <a:spcPct val="0"/>
              </a:spcBef>
              <a:buClrTx/>
              <a:buFontTx/>
              <a:buNone/>
            </a:pPr>
            <a:r>
              <a:rPr lang="en-US" altLang="fr-FR" sz="1200">
                <a:solidFill>
                  <a:srgbClr val="0000C0"/>
                </a:solidFill>
                <a:latin typeface="Courier New" panose="02070309020205020404" pitchFamily="49" charset="0"/>
                <a:cs typeface="Courier New" panose="02070309020205020404" pitchFamily="49" charset="0"/>
              </a:rPr>
              <a:t> SELECT CASE WHEN '</a:t>
            </a:r>
            <a:r>
              <a:rPr lang="en-US" altLang="fr-FR" sz="1200">
                <a:solidFill>
                  <a:srgbClr val="000000"/>
                </a:solidFill>
                <a:latin typeface="Courier New" panose="02070309020205020404" pitchFamily="49" charset="0"/>
                <a:cs typeface="Courier New" panose="02070309020205020404" pitchFamily="49" charset="0"/>
              </a:rPr>
              <a:t>{$chaine1}</a:t>
            </a:r>
            <a:r>
              <a:rPr lang="en-US" altLang="fr-FR" sz="1200">
                <a:solidFill>
                  <a:srgbClr val="0000C0"/>
                </a:solidFill>
                <a:latin typeface="Courier New" panose="02070309020205020404" pitchFamily="49" charset="0"/>
                <a:cs typeface="Courier New" panose="02070309020205020404" pitchFamily="49" charset="0"/>
              </a:rPr>
              <a:t>' &gt; '</a:t>
            </a:r>
            <a:r>
              <a:rPr lang="en-US" altLang="fr-FR" sz="1200">
                <a:solidFill>
                  <a:srgbClr val="000000"/>
                </a:solidFill>
                <a:latin typeface="Courier New" panose="02070309020205020404" pitchFamily="49" charset="0"/>
                <a:cs typeface="Courier New" panose="02070309020205020404" pitchFamily="49" charset="0"/>
              </a:rPr>
              <a:t>{$chaine2}</a:t>
            </a:r>
            <a:r>
              <a:rPr lang="en-US" altLang="fr-FR" sz="1200">
                <a:solidFill>
                  <a:srgbClr val="0000C0"/>
                </a:solidFill>
                <a:latin typeface="Courier New" panose="02070309020205020404" pitchFamily="49" charset="0"/>
                <a:cs typeface="Courier New" panose="02070309020205020404" pitchFamily="49" charset="0"/>
              </a:rPr>
              <a:t>' THEN 1 ELSE  </a:t>
            </a:r>
          </a:p>
          <a:p>
            <a:pPr eaLnBrk="1" hangingPunct="1">
              <a:spcBef>
                <a:spcPct val="0"/>
              </a:spcBef>
              <a:buClrTx/>
              <a:buFontTx/>
              <a:buNone/>
            </a:pPr>
            <a:r>
              <a:rPr lang="en-US" altLang="fr-FR" sz="1200">
                <a:solidFill>
                  <a:srgbClr val="0000C0"/>
                </a:solidFill>
                <a:latin typeface="Courier New" panose="02070309020205020404" pitchFamily="49" charset="0"/>
                <a:cs typeface="Courier New" panose="02070309020205020404" pitchFamily="49" charset="0"/>
              </a:rPr>
              <a:t>          CASE WHEN '</a:t>
            </a:r>
            <a:r>
              <a:rPr lang="en-US" altLang="fr-FR" sz="1200">
                <a:solidFill>
                  <a:srgbClr val="000000"/>
                </a:solidFill>
                <a:latin typeface="Courier New" panose="02070309020205020404" pitchFamily="49" charset="0"/>
                <a:cs typeface="Courier New" panose="02070309020205020404" pitchFamily="49" charset="0"/>
              </a:rPr>
              <a:t>{$chaine1}</a:t>
            </a:r>
            <a:r>
              <a:rPr lang="en-US" altLang="fr-FR" sz="1200">
                <a:solidFill>
                  <a:srgbClr val="0000C0"/>
                </a:solidFill>
                <a:latin typeface="Courier New" panose="02070309020205020404" pitchFamily="49" charset="0"/>
                <a:cs typeface="Courier New" panose="02070309020205020404" pitchFamily="49" charset="0"/>
              </a:rPr>
              <a:t>' &lt; '</a:t>
            </a:r>
            <a:r>
              <a:rPr lang="en-US" altLang="fr-FR" sz="1200">
                <a:solidFill>
                  <a:srgbClr val="000000"/>
                </a:solidFill>
                <a:latin typeface="Courier New" panose="02070309020205020404" pitchFamily="49" charset="0"/>
                <a:cs typeface="Courier New" panose="02070309020205020404" pitchFamily="49" charset="0"/>
              </a:rPr>
              <a:t>{$chaine2}</a:t>
            </a:r>
            <a:r>
              <a:rPr lang="en-US" altLang="fr-FR" sz="1200">
                <a:solidFill>
                  <a:srgbClr val="0000C0"/>
                </a:solidFill>
                <a:latin typeface="Courier New" panose="02070309020205020404" pitchFamily="49" charset="0"/>
                <a:cs typeface="Courier New" panose="02070309020205020404" pitchFamily="49" charset="0"/>
              </a:rPr>
              <a:t>' THEN -1 ELSE 0 END </a:t>
            </a:r>
          </a:p>
          <a:p>
            <a:pPr eaLnBrk="1" hangingPunct="1">
              <a:spcBef>
                <a:spcPct val="0"/>
              </a:spcBef>
              <a:buClrTx/>
              <a:buFontTx/>
              <a:buNone/>
            </a:pPr>
            <a:r>
              <a:rPr lang="fr-FR" altLang="fr-FR" sz="1200">
                <a:solidFill>
                  <a:srgbClr val="0000C0"/>
                </a:solidFill>
                <a:latin typeface="Courier New" panose="02070309020205020404" pitchFamily="49" charset="0"/>
                <a:cs typeface="Courier New" panose="02070309020205020404" pitchFamily="49" charset="0"/>
              </a:rPr>
              <a:t>        END as RESULT                                                 </a:t>
            </a:r>
          </a:p>
          <a:p>
            <a:pPr eaLnBrk="1" hangingPunct="1">
              <a:spcBef>
                <a:spcPct val="0"/>
              </a:spcBef>
              <a:buClrTx/>
              <a:buFontTx/>
              <a:buNone/>
            </a:pPr>
            <a:r>
              <a:rPr lang="fr-FR" altLang="fr-FR" sz="1200">
                <a:solidFill>
                  <a:srgbClr val="0000C0"/>
                </a:solidFill>
                <a:latin typeface="Courier New" panose="02070309020205020404" pitchFamily="49" charset="0"/>
                <a:cs typeface="Courier New" panose="02070309020205020404" pitchFamily="49" charset="0"/>
              </a:rPr>
              <a:t> FROM SYSIBM.SYSDUMMY1 </a:t>
            </a:r>
          </a:p>
          <a:p>
            <a:pPr eaLnBrk="1" hangingPunct="1">
              <a:spcBef>
                <a:spcPct val="0"/>
              </a:spcBef>
              <a:buClrTx/>
              <a:buFontTx/>
              <a:buNone/>
            </a:pPr>
            <a:r>
              <a:rPr lang="fr-FR" altLang="fr-FR" sz="1200">
                <a:solidFill>
                  <a:srgbClr val="008282"/>
                </a:solidFill>
                <a:latin typeface="Courier New" panose="02070309020205020404" pitchFamily="49" charset="0"/>
                <a:cs typeface="Courier New" panose="02070309020205020404" pitchFamily="49" charset="0"/>
              </a:rPr>
              <a:t>BLOC_SQL;</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re 1">
            <a:extLst>
              <a:ext uri="{FF2B5EF4-FFF2-40B4-BE49-F238E27FC236}">
                <a16:creationId xmlns:a16="http://schemas.microsoft.com/office/drawing/2014/main" id="{DAEF3D09-0FBC-4849-9B38-2E5F1F3E2D32}"/>
              </a:ext>
            </a:extLst>
          </p:cNvPr>
          <p:cNvSpPr>
            <a:spLocks noGrp="1" noChangeArrowheads="1"/>
          </p:cNvSpPr>
          <p:nvPr>
            <p:ph type="title"/>
          </p:nvPr>
        </p:nvSpPr>
        <p:spPr/>
        <p:txBody>
          <a:bodyPr/>
          <a:lstStyle/>
          <a:p>
            <a:r>
              <a:rPr lang="fr-FR" altLang="fr-FR"/>
              <a:t>Exécution de commandes système IBM i avec DB2</a:t>
            </a:r>
          </a:p>
        </p:txBody>
      </p:sp>
      <p:sp>
        <p:nvSpPr>
          <p:cNvPr id="70659" name="Espace réservé du contenu 2">
            <a:extLst>
              <a:ext uri="{FF2B5EF4-FFF2-40B4-BE49-F238E27FC236}">
                <a16:creationId xmlns:a16="http://schemas.microsoft.com/office/drawing/2014/main" id="{BAA4F0D2-CC47-4129-A938-1FAC9036D7FC}"/>
              </a:ext>
            </a:extLst>
          </p:cNvPr>
          <p:cNvSpPr>
            <a:spLocks noGrp="1" noChangeArrowheads="1"/>
          </p:cNvSpPr>
          <p:nvPr>
            <p:ph idx="1"/>
          </p:nvPr>
        </p:nvSpPr>
        <p:spPr/>
        <p:txBody>
          <a:bodyPr/>
          <a:lstStyle/>
          <a:p>
            <a:r>
              <a:rPr lang="fr-FR" altLang="fr-FR" sz="2000" dirty="0"/>
              <a:t>Note de dernière minute : la technique présentée ici pour l’exécution de commandes système est très pratique mais elle présente un petit inconvénient qui est que rien ne permet à DB2 de savoir si la commande système s’est bien exécutée ou pas. Donc, dans les exemples qui précèdent, si le DSPOBJD ou le DSPUSRPRF se sont mal passés, vous ne vous en rendrez compte que lorsque vous essaierez d’accéder à la table temporaire, via un SELECT SQL par exemple.</a:t>
            </a:r>
          </a:p>
        </p:txBody>
      </p:sp>
      <p:sp>
        <p:nvSpPr>
          <p:cNvPr id="70660" name="Espace réservé du numéro de diapositive 3">
            <a:extLst>
              <a:ext uri="{FF2B5EF4-FFF2-40B4-BE49-F238E27FC236}">
                <a16:creationId xmlns:a16="http://schemas.microsoft.com/office/drawing/2014/main" id="{42CC6D62-10AB-4D92-93E4-FE5501B9BFF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30672AEB-D492-4FBF-BF75-FCDCA5D99762}" type="slidenum">
              <a:rPr lang="en-US" altLang="fr-FR" sz="1000">
                <a:solidFill>
                  <a:schemeClr val="bg1"/>
                </a:solidFill>
              </a:rPr>
              <a:pPr>
                <a:buClrTx/>
                <a:buFontTx/>
                <a:buNone/>
              </a:pPr>
              <a:t>64</a:t>
            </a:fld>
            <a:endParaRPr lang="en-US" altLang="fr-FR" sz="1000">
              <a:solidFill>
                <a:schemeClr val="bg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D5AFB725-A000-4B05-BB35-088593007A8C}"/>
              </a:ext>
            </a:extLst>
          </p:cNvPr>
          <p:cNvSpPr>
            <a:spLocks noGrp="1"/>
          </p:cNvSpPr>
          <p:nvPr>
            <p:ph type="title"/>
          </p:nvPr>
        </p:nvSpPr>
        <p:spPr/>
        <p:txBody>
          <a:bodyPr/>
          <a:lstStyle/>
          <a:p>
            <a:pPr>
              <a:defRPr/>
            </a:pPr>
            <a:r>
              <a:rPr lang="fr-FR" dirty="0"/>
              <a:t>Gestion des dates d’effet</a:t>
            </a:r>
          </a:p>
        </p:txBody>
      </p:sp>
      <p:sp>
        <p:nvSpPr>
          <p:cNvPr id="71683" name="Espace réservé du texte 5">
            <a:extLst>
              <a:ext uri="{FF2B5EF4-FFF2-40B4-BE49-F238E27FC236}">
                <a16:creationId xmlns:a16="http://schemas.microsoft.com/office/drawing/2014/main" id="{F409252F-1AE0-4A06-A152-2A5384099378}"/>
              </a:ext>
            </a:extLst>
          </p:cNvPr>
          <p:cNvSpPr>
            <a:spLocks noGrp="1" noChangeArrowheads="1"/>
          </p:cNvSpPr>
          <p:nvPr>
            <p:ph type="body" idx="1"/>
          </p:nvPr>
        </p:nvSpPr>
        <p:spPr/>
        <p:txBody>
          <a:bodyPr/>
          <a:lstStyle/>
          <a:p>
            <a:endParaRPr lang="fr-FR" altLang="fr-FR"/>
          </a:p>
        </p:txBody>
      </p:sp>
      <p:sp>
        <p:nvSpPr>
          <p:cNvPr id="71684" name="Espace réservé du numéro de diapositive 3">
            <a:extLst>
              <a:ext uri="{FF2B5EF4-FFF2-40B4-BE49-F238E27FC236}">
                <a16:creationId xmlns:a16="http://schemas.microsoft.com/office/drawing/2014/main" id="{E0CFAE07-3767-4E84-B66D-EADFF689001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9E72B4C9-4BC2-449E-B14B-4B1E170704F9}" type="slidenum">
              <a:rPr lang="en-US" altLang="fr-FR" sz="1000">
                <a:solidFill>
                  <a:schemeClr val="bg1"/>
                </a:solidFill>
              </a:rPr>
              <a:pPr>
                <a:buClrTx/>
                <a:buFontTx/>
                <a:buNone/>
              </a:pPr>
              <a:t>65</a:t>
            </a:fld>
            <a:endParaRPr lang="en-US" altLang="fr-FR" sz="1000">
              <a:solidFill>
                <a:schemeClr val="bg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re 1">
            <a:extLst>
              <a:ext uri="{FF2B5EF4-FFF2-40B4-BE49-F238E27FC236}">
                <a16:creationId xmlns:a16="http://schemas.microsoft.com/office/drawing/2014/main" id="{CF1CB1EC-BBD6-408F-B7B9-D94C3DC605DB}"/>
              </a:ext>
            </a:extLst>
          </p:cNvPr>
          <p:cNvSpPr>
            <a:spLocks noGrp="1" noChangeArrowheads="1"/>
          </p:cNvSpPr>
          <p:nvPr>
            <p:ph type="title"/>
          </p:nvPr>
        </p:nvSpPr>
        <p:spPr/>
        <p:txBody>
          <a:bodyPr/>
          <a:lstStyle/>
          <a:p>
            <a:r>
              <a:rPr lang="fr-FR" altLang="fr-FR"/>
              <a:t>Gestion des dates d’effet</a:t>
            </a:r>
          </a:p>
        </p:txBody>
      </p:sp>
      <p:sp>
        <p:nvSpPr>
          <p:cNvPr id="72707" name="Espace réservé du contenu 2">
            <a:extLst>
              <a:ext uri="{FF2B5EF4-FFF2-40B4-BE49-F238E27FC236}">
                <a16:creationId xmlns:a16="http://schemas.microsoft.com/office/drawing/2014/main" id="{845DB528-F417-45B7-A53C-A167CA49D31F}"/>
              </a:ext>
            </a:extLst>
          </p:cNvPr>
          <p:cNvSpPr>
            <a:spLocks noGrp="1" noChangeArrowheads="1"/>
          </p:cNvSpPr>
          <p:nvPr>
            <p:ph idx="1"/>
          </p:nvPr>
        </p:nvSpPr>
        <p:spPr/>
        <p:txBody>
          <a:bodyPr/>
          <a:lstStyle/>
          <a:p>
            <a:r>
              <a:rPr lang="fr-FR" altLang="fr-FR" sz="2000"/>
              <a:t>La récupération de données soumises à date d’effet n’est pas une technique nouvelle, pourtant elle est méconnue et peu utilisée. </a:t>
            </a:r>
          </a:p>
          <a:p>
            <a:r>
              <a:rPr lang="fr-FR" altLang="fr-FR" sz="2000"/>
              <a:t>La technique fonctionne pratiquement de la même façon avec DB2 et avec MySQL. </a:t>
            </a:r>
          </a:p>
          <a:p>
            <a:r>
              <a:rPr lang="fr-FR" altLang="fr-FR" sz="2000"/>
              <a:t>Cette technique entre dans la catégorie des sous-requêtes dites « scalaires ». Exemple de sous-requête scalaire permettant de récupérer dans une table TABLIB un libellé correspondant à un code qui lui est stocké dans la table TABCOD (exemple simplifié dans lequel les 2 tables ont les mêmes ID) : </a:t>
            </a:r>
          </a:p>
          <a:p>
            <a:pPr lvl="1">
              <a:buFont typeface="Arial" panose="020B0604020202020204" pitchFamily="34" charset="0"/>
              <a:buNone/>
            </a:pPr>
            <a:r>
              <a:rPr lang="fr-FR" altLang="fr-FR" sz="1400" b="1">
                <a:solidFill>
                  <a:srgbClr val="7F0055"/>
                </a:solidFill>
                <a:latin typeface="Courier New" panose="02070309020205020404" pitchFamily="49" charset="0"/>
                <a:cs typeface="Courier New" panose="02070309020205020404" pitchFamily="49" charset="0"/>
              </a:rPr>
              <a:t>SELECT</a:t>
            </a:r>
          </a:p>
          <a:p>
            <a:pPr lvl="1">
              <a:buFont typeface="Arial" panose="020B0604020202020204" pitchFamily="34" charset="0"/>
              <a:buNone/>
            </a:pPr>
            <a:r>
              <a:rPr lang="fr-FR" altLang="fr-FR" sz="1400">
                <a:solidFill>
                  <a:srgbClr val="000000"/>
                </a:solidFill>
                <a:latin typeface="Courier New" panose="02070309020205020404" pitchFamily="49" charset="0"/>
                <a:cs typeface="Courier New" panose="02070309020205020404" pitchFamily="49" charset="0"/>
              </a:rPr>
              <a:t>  </a:t>
            </a:r>
            <a:r>
              <a:rPr lang="fr-FR" altLang="fr-FR" sz="1400" b="1">
                <a:solidFill>
                  <a:srgbClr val="000000"/>
                </a:solidFill>
                <a:latin typeface="Courier New" panose="02070309020205020404" pitchFamily="49" charset="0"/>
                <a:cs typeface="Courier New" panose="02070309020205020404" pitchFamily="49" charset="0"/>
              </a:rPr>
              <a:t>A.ID</a:t>
            </a:r>
            <a:r>
              <a:rPr lang="fr-FR" altLang="fr-FR" sz="1400">
                <a:solidFill>
                  <a:srgbClr val="000000"/>
                </a:solidFill>
                <a:latin typeface="Courier New" panose="02070309020205020404" pitchFamily="49" charset="0"/>
                <a:cs typeface="Courier New" panose="02070309020205020404" pitchFamily="49" charset="0"/>
              </a:rPr>
              <a:t>, </a:t>
            </a:r>
          </a:p>
          <a:p>
            <a:pPr lvl="1">
              <a:buFont typeface="Arial" panose="020B0604020202020204" pitchFamily="34" charset="0"/>
              <a:buNone/>
            </a:pPr>
            <a:r>
              <a:rPr lang="en-US" altLang="fr-FR" sz="1400">
                <a:solidFill>
                  <a:srgbClr val="000000"/>
                </a:solidFill>
                <a:latin typeface="Courier New" panose="02070309020205020404" pitchFamily="49" charset="0"/>
                <a:cs typeface="Courier New" panose="02070309020205020404" pitchFamily="49" charset="0"/>
              </a:rPr>
              <a:t> (</a:t>
            </a:r>
            <a:r>
              <a:rPr lang="en-US" altLang="fr-FR" sz="1400" b="1">
                <a:solidFill>
                  <a:srgbClr val="7F0055"/>
                </a:solidFill>
                <a:latin typeface="Courier New" panose="02070309020205020404" pitchFamily="49" charset="0"/>
                <a:cs typeface="Courier New" panose="02070309020205020404" pitchFamily="49" charset="0"/>
              </a:rPr>
              <a:t>SELECT</a:t>
            </a:r>
            <a:r>
              <a:rPr lang="en-US" altLang="fr-FR" sz="1400" b="1">
                <a:solidFill>
                  <a:srgbClr val="000000"/>
                </a:solidFill>
                <a:latin typeface="Courier New" panose="02070309020205020404" pitchFamily="49" charset="0"/>
                <a:cs typeface="Courier New" panose="02070309020205020404" pitchFamily="49" charset="0"/>
              </a:rPr>
              <a:t> B.LIBELLE </a:t>
            </a:r>
            <a:r>
              <a:rPr lang="en-US" altLang="fr-FR" sz="1400" b="1">
                <a:solidFill>
                  <a:srgbClr val="7F0055"/>
                </a:solidFill>
                <a:latin typeface="Courier New" panose="02070309020205020404" pitchFamily="49" charset="0"/>
                <a:cs typeface="Courier New" panose="02070309020205020404" pitchFamily="49" charset="0"/>
              </a:rPr>
              <a:t>FROM</a:t>
            </a:r>
            <a:r>
              <a:rPr lang="en-US" altLang="fr-FR" sz="1400" b="1">
                <a:solidFill>
                  <a:srgbClr val="000000"/>
                </a:solidFill>
                <a:latin typeface="Courier New" panose="02070309020205020404" pitchFamily="49" charset="0"/>
                <a:cs typeface="Courier New" panose="02070309020205020404" pitchFamily="49" charset="0"/>
              </a:rPr>
              <a:t> TABLIB B </a:t>
            </a:r>
            <a:r>
              <a:rPr lang="en-US" altLang="fr-FR" sz="1400" b="1">
                <a:solidFill>
                  <a:srgbClr val="7F0055"/>
                </a:solidFill>
                <a:latin typeface="Courier New" panose="02070309020205020404" pitchFamily="49" charset="0"/>
                <a:cs typeface="Courier New" panose="02070309020205020404" pitchFamily="49" charset="0"/>
              </a:rPr>
              <a:t>WHERE</a:t>
            </a:r>
            <a:r>
              <a:rPr lang="en-US" altLang="fr-FR" sz="1400" b="1">
                <a:solidFill>
                  <a:srgbClr val="000000"/>
                </a:solidFill>
                <a:latin typeface="Courier New" panose="02070309020205020404" pitchFamily="49" charset="0"/>
                <a:cs typeface="Courier New" panose="02070309020205020404" pitchFamily="49" charset="0"/>
              </a:rPr>
              <a:t> A.ID = B.ID</a:t>
            </a:r>
            <a:r>
              <a:rPr lang="fr-FR" altLang="fr-FR" sz="1400">
                <a:solidFill>
                  <a:srgbClr val="000000"/>
                </a:solidFill>
                <a:latin typeface="Courier New" panose="02070309020205020404" pitchFamily="49" charset="0"/>
                <a:cs typeface="Courier New" panose="02070309020205020404" pitchFamily="49" charset="0"/>
              </a:rPr>
              <a:t>) </a:t>
            </a:r>
            <a:r>
              <a:rPr lang="fr-FR" altLang="fr-FR" sz="1400" b="1">
                <a:solidFill>
                  <a:srgbClr val="7F0055"/>
                </a:solidFill>
                <a:latin typeface="Courier New" panose="02070309020205020404" pitchFamily="49" charset="0"/>
                <a:cs typeface="Courier New" panose="02070309020205020404" pitchFamily="49" charset="0"/>
              </a:rPr>
              <a:t>AS</a:t>
            </a:r>
            <a:r>
              <a:rPr lang="fr-FR" altLang="fr-FR" sz="1400" b="1">
                <a:solidFill>
                  <a:srgbClr val="000000"/>
                </a:solidFill>
                <a:latin typeface="Courier New" panose="02070309020205020404" pitchFamily="49" charset="0"/>
                <a:cs typeface="Courier New" panose="02070309020205020404" pitchFamily="49" charset="0"/>
              </a:rPr>
              <a:t> LIBELLE</a:t>
            </a:r>
          </a:p>
          <a:p>
            <a:pPr lvl="1">
              <a:buFont typeface="Arial" panose="020B0604020202020204" pitchFamily="34" charset="0"/>
              <a:buNone/>
            </a:pPr>
            <a:r>
              <a:rPr lang="fr-FR" altLang="fr-FR" sz="1400" b="1">
                <a:solidFill>
                  <a:srgbClr val="7F0055"/>
                </a:solidFill>
                <a:latin typeface="Courier New" panose="02070309020205020404" pitchFamily="49" charset="0"/>
                <a:cs typeface="Courier New" panose="02070309020205020404" pitchFamily="49" charset="0"/>
              </a:rPr>
              <a:t>FROM</a:t>
            </a:r>
            <a:r>
              <a:rPr lang="fr-FR" altLang="fr-FR" sz="1400" b="1">
                <a:solidFill>
                  <a:srgbClr val="000000"/>
                </a:solidFill>
                <a:latin typeface="Courier New" panose="02070309020205020404" pitchFamily="49" charset="0"/>
                <a:cs typeface="Courier New" panose="02070309020205020404" pitchFamily="49" charset="0"/>
              </a:rPr>
              <a:t> TABCOD A</a:t>
            </a:r>
            <a:endParaRPr lang="fr-FR" altLang="fr-FR" sz="1400">
              <a:latin typeface="Courier New" panose="02070309020205020404" pitchFamily="49" charset="0"/>
              <a:cs typeface="Courier New" panose="02070309020205020404" pitchFamily="49" charset="0"/>
            </a:endParaRPr>
          </a:p>
        </p:txBody>
      </p:sp>
      <p:sp>
        <p:nvSpPr>
          <p:cNvPr id="72708" name="Espace réservé du numéro de diapositive 3">
            <a:extLst>
              <a:ext uri="{FF2B5EF4-FFF2-40B4-BE49-F238E27FC236}">
                <a16:creationId xmlns:a16="http://schemas.microsoft.com/office/drawing/2014/main" id="{7777DD85-231D-4489-85A8-D8C0E020188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70210AA6-B73F-4E02-875D-B291BE5A6E7A}" type="slidenum">
              <a:rPr lang="en-US" altLang="fr-FR" sz="1000">
                <a:solidFill>
                  <a:schemeClr val="bg1"/>
                </a:solidFill>
              </a:rPr>
              <a:pPr>
                <a:buClrTx/>
                <a:buFontTx/>
                <a:buNone/>
              </a:pPr>
              <a:t>66</a:t>
            </a:fld>
            <a:endParaRPr lang="en-US" altLang="fr-FR" sz="1000">
              <a:solidFill>
                <a:schemeClr val="bg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re 1">
            <a:extLst>
              <a:ext uri="{FF2B5EF4-FFF2-40B4-BE49-F238E27FC236}">
                <a16:creationId xmlns:a16="http://schemas.microsoft.com/office/drawing/2014/main" id="{190CEA3A-6C08-463B-A674-82A85E94E6E6}"/>
              </a:ext>
            </a:extLst>
          </p:cNvPr>
          <p:cNvSpPr>
            <a:spLocks noGrp="1" noChangeArrowheads="1"/>
          </p:cNvSpPr>
          <p:nvPr>
            <p:ph type="title"/>
          </p:nvPr>
        </p:nvSpPr>
        <p:spPr/>
        <p:txBody>
          <a:bodyPr/>
          <a:lstStyle/>
          <a:p>
            <a:r>
              <a:rPr lang="fr-FR" altLang="fr-FR"/>
              <a:t>Gestion des dates d’effet</a:t>
            </a:r>
          </a:p>
        </p:txBody>
      </p:sp>
      <p:sp>
        <p:nvSpPr>
          <p:cNvPr id="73731" name="Espace réservé du contenu 2">
            <a:extLst>
              <a:ext uri="{FF2B5EF4-FFF2-40B4-BE49-F238E27FC236}">
                <a16:creationId xmlns:a16="http://schemas.microsoft.com/office/drawing/2014/main" id="{CF56DCA0-3E27-4B60-B20F-376E6C098D46}"/>
              </a:ext>
            </a:extLst>
          </p:cNvPr>
          <p:cNvSpPr>
            <a:spLocks noGrp="1" noChangeArrowheads="1"/>
          </p:cNvSpPr>
          <p:nvPr>
            <p:ph idx="1"/>
          </p:nvPr>
        </p:nvSpPr>
        <p:spPr>
          <a:xfrm>
            <a:off x="228600" y="1219200"/>
            <a:ext cx="8686800" cy="5410200"/>
          </a:xfrm>
        </p:spPr>
        <p:txBody>
          <a:bodyPr/>
          <a:lstStyle/>
          <a:p>
            <a:r>
              <a:rPr lang="fr-FR" altLang="fr-FR" sz="1800" dirty="0"/>
              <a:t>Supposons maintenant que vous souhaitiez récupérer, en plus du libellé, le prix de vente stocké dans une table TABPRX, ayant pour clé l’identifiant du produit (colonne ID) et une date d’effet (colonne DATEFF), vous pouvez écrire ceci :</a:t>
            </a:r>
          </a:p>
          <a:p>
            <a:pPr>
              <a:buFont typeface="Wingdings" panose="05000000000000000000" pitchFamily="2" charset="2"/>
              <a:buNone/>
            </a:pPr>
            <a:r>
              <a:rPr lang="fr-FR" altLang="fr-FR" sz="1200" b="1" dirty="0">
                <a:solidFill>
                  <a:srgbClr val="7F0055"/>
                </a:solidFill>
                <a:latin typeface="Courier New" panose="02070309020205020404" pitchFamily="49" charset="0"/>
                <a:cs typeface="Courier New" panose="02070309020205020404" pitchFamily="49" charset="0"/>
              </a:rPr>
              <a:t>SELECT</a:t>
            </a:r>
          </a:p>
          <a:p>
            <a:pPr>
              <a:buFont typeface="Wingdings" panose="05000000000000000000" pitchFamily="2" charset="2"/>
              <a:buNone/>
            </a:pPr>
            <a:r>
              <a:rPr lang="fr-FR" altLang="fr-FR" sz="1200" dirty="0">
                <a:solidFill>
                  <a:srgbClr val="000000"/>
                </a:solidFill>
                <a:latin typeface="Courier New" panose="02070309020205020404" pitchFamily="49" charset="0"/>
                <a:cs typeface="Courier New" panose="02070309020205020404" pitchFamily="49" charset="0"/>
              </a:rPr>
              <a:t>  A.ID,</a:t>
            </a:r>
          </a:p>
          <a:p>
            <a:pPr>
              <a:buFont typeface="Wingdings" panose="05000000000000000000" pitchFamily="2" charset="2"/>
              <a:buNone/>
            </a:pPr>
            <a:r>
              <a:rPr lang="en-US" altLang="fr-FR" sz="1200" dirty="0">
                <a:solidFill>
                  <a:srgbClr val="000000"/>
                </a:solidFill>
                <a:latin typeface="Courier New" panose="02070309020205020404" pitchFamily="49" charset="0"/>
                <a:cs typeface="Courier New" panose="02070309020205020404" pitchFamily="49" charset="0"/>
              </a:rPr>
              <a:t>  (</a:t>
            </a:r>
            <a:r>
              <a:rPr lang="en-US" altLang="fr-FR" sz="1200" b="1" dirty="0">
                <a:solidFill>
                  <a:srgbClr val="7F0055"/>
                </a:solidFill>
                <a:latin typeface="Courier New" panose="02070309020205020404" pitchFamily="49" charset="0"/>
                <a:cs typeface="Courier New" panose="02070309020205020404" pitchFamily="49" charset="0"/>
              </a:rPr>
              <a:t>SELECT</a:t>
            </a:r>
            <a:r>
              <a:rPr lang="en-US" altLang="fr-FR" sz="1200" b="1" dirty="0">
                <a:solidFill>
                  <a:srgbClr val="000000"/>
                </a:solidFill>
                <a:latin typeface="Courier New" panose="02070309020205020404" pitchFamily="49" charset="0"/>
                <a:cs typeface="Courier New" panose="02070309020205020404" pitchFamily="49" charset="0"/>
              </a:rPr>
              <a:t> B.LIBELLE </a:t>
            </a:r>
            <a:r>
              <a:rPr lang="en-US" altLang="fr-FR" sz="1200" b="1" dirty="0">
                <a:solidFill>
                  <a:srgbClr val="7F0055"/>
                </a:solidFill>
                <a:latin typeface="Courier New" panose="02070309020205020404" pitchFamily="49" charset="0"/>
                <a:cs typeface="Courier New" panose="02070309020205020404" pitchFamily="49" charset="0"/>
              </a:rPr>
              <a:t>FROM</a:t>
            </a:r>
            <a:r>
              <a:rPr lang="en-US" altLang="fr-FR" sz="1200" b="1" dirty="0">
                <a:solidFill>
                  <a:srgbClr val="000000"/>
                </a:solidFill>
                <a:latin typeface="Courier New" panose="02070309020205020404" pitchFamily="49" charset="0"/>
                <a:cs typeface="Courier New" panose="02070309020205020404" pitchFamily="49" charset="0"/>
              </a:rPr>
              <a:t> TABLIB B </a:t>
            </a:r>
            <a:r>
              <a:rPr lang="en-US" altLang="fr-FR" sz="1200" b="1" dirty="0">
                <a:solidFill>
                  <a:srgbClr val="7F0055"/>
                </a:solidFill>
                <a:latin typeface="Courier New" panose="02070309020205020404" pitchFamily="49" charset="0"/>
                <a:cs typeface="Courier New" panose="02070309020205020404" pitchFamily="49" charset="0"/>
              </a:rPr>
              <a:t>WHERE</a:t>
            </a:r>
            <a:r>
              <a:rPr lang="en-US" altLang="fr-FR" sz="1200" b="1" dirty="0">
                <a:solidFill>
                  <a:srgbClr val="000000"/>
                </a:solidFill>
                <a:latin typeface="Courier New" panose="02070309020205020404" pitchFamily="49" charset="0"/>
                <a:cs typeface="Courier New" panose="02070309020205020404" pitchFamily="49" charset="0"/>
              </a:rPr>
              <a:t> A.ID = B.ID) </a:t>
            </a:r>
            <a:r>
              <a:rPr lang="en-US" altLang="fr-FR" sz="1200" b="1" dirty="0">
                <a:solidFill>
                  <a:srgbClr val="7F0055"/>
                </a:solidFill>
                <a:latin typeface="Courier New" panose="02070309020205020404" pitchFamily="49" charset="0"/>
                <a:cs typeface="Courier New" panose="02070309020205020404" pitchFamily="49" charset="0"/>
              </a:rPr>
              <a:t>AS</a:t>
            </a:r>
            <a:r>
              <a:rPr lang="en-US" altLang="fr-FR" sz="1200" b="1" dirty="0">
                <a:solidFill>
                  <a:srgbClr val="000000"/>
                </a:solidFill>
                <a:latin typeface="Courier New" panose="02070309020205020404" pitchFamily="49" charset="0"/>
                <a:cs typeface="Courier New" panose="02070309020205020404" pitchFamily="49" charset="0"/>
              </a:rPr>
              <a:t> LIBELLE</a:t>
            </a:r>
          </a:p>
          <a:p>
            <a:pPr>
              <a:buFont typeface="Wingdings" panose="05000000000000000000" pitchFamily="2" charset="2"/>
              <a:buNone/>
            </a:pPr>
            <a:r>
              <a:rPr lang="en-US" altLang="fr-FR" sz="1200" dirty="0">
                <a:solidFill>
                  <a:srgbClr val="000000"/>
                </a:solidFill>
                <a:latin typeface="Courier New" panose="02070309020205020404" pitchFamily="49" charset="0"/>
                <a:cs typeface="Courier New" panose="02070309020205020404" pitchFamily="49" charset="0"/>
              </a:rPr>
              <a:t>  (</a:t>
            </a:r>
            <a:r>
              <a:rPr lang="en-US" altLang="fr-FR" sz="1200" b="1" dirty="0">
                <a:solidFill>
                  <a:srgbClr val="7F0055"/>
                </a:solidFill>
                <a:latin typeface="Courier New" panose="02070309020205020404" pitchFamily="49" charset="0"/>
                <a:cs typeface="Courier New" panose="02070309020205020404" pitchFamily="49" charset="0"/>
              </a:rPr>
              <a:t>SELECT</a:t>
            </a:r>
            <a:r>
              <a:rPr lang="en-US" altLang="fr-FR" sz="1200" b="1" dirty="0">
                <a:solidFill>
                  <a:srgbClr val="000000"/>
                </a:solidFill>
                <a:latin typeface="Courier New" panose="02070309020205020404" pitchFamily="49" charset="0"/>
                <a:cs typeface="Courier New" panose="02070309020205020404" pitchFamily="49" charset="0"/>
              </a:rPr>
              <a:t> C.PXVENT  </a:t>
            </a:r>
            <a:r>
              <a:rPr lang="en-US" altLang="fr-FR" sz="1200" b="1" dirty="0">
                <a:solidFill>
                  <a:srgbClr val="7F0055"/>
                </a:solidFill>
                <a:latin typeface="Courier New" panose="02070309020205020404" pitchFamily="49" charset="0"/>
                <a:cs typeface="Courier New" panose="02070309020205020404" pitchFamily="49" charset="0"/>
              </a:rPr>
              <a:t>FROM</a:t>
            </a:r>
            <a:r>
              <a:rPr lang="en-US" altLang="fr-FR" sz="1200" b="1" dirty="0">
                <a:solidFill>
                  <a:srgbClr val="000000"/>
                </a:solidFill>
                <a:latin typeface="Courier New" panose="02070309020205020404" pitchFamily="49" charset="0"/>
                <a:cs typeface="Courier New" panose="02070309020205020404" pitchFamily="49" charset="0"/>
              </a:rPr>
              <a:t> TABPRX C        </a:t>
            </a:r>
          </a:p>
          <a:p>
            <a:pPr>
              <a:buFont typeface="Wingdings" panose="05000000000000000000" pitchFamily="2" charset="2"/>
              <a:buNone/>
            </a:pPr>
            <a:r>
              <a:rPr lang="fr-FR" altLang="fr-FR" sz="1200" dirty="0">
                <a:solidFill>
                  <a:srgbClr val="000000"/>
                </a:solidFill>
                <a:latin typeface="Courier New" panose="02070309020205020404" pitchFamily="49" charset="0"/>
                <a:cs typeface="Courier New" panose="02070309020205020404" pitchFamily="49" charset="0"/>
              </a:rPr>
              <a:t>    </a:t>
            </a:r>
            <a:r>
              <a:rPr lang="fr-FR" altLang="fr-FR" sz="1200" b="1" dirty="0">
                <a:solidFill>
                  <a:srgbClr val="7F0055"/>
                </a:solidFill>
                <a:latin typeface="Courier New" panose="02070309020205020404" pitchFamily="49" charset="0"/>
                <a:cs typeface="Courier New" panose="02070309020205020404" pitchFamily="49" charset="0"/>
              </a:rPr>
              <a:t>WHERE</a:t>
            </a:r>
            <a:r>
              <a:rPr lang="fr-FR" altLang="fr-FR" sz="1200" b="1" dirty="0">
                <a:solidFill>
                  <a:srgbClr val="000000"/>
                </a:solidFill>
                <a:latin typeface="Courier New" panose="02070309020205020404" pitchFamily="49" charset="0"/>
                <a:cs typeface="Courier New" panose="02070309020205020404" pitchFamily="49" charset="0"/>
              </a:rPr>
              <a:t> C.ID = A.ID  </a:t>
            </a:r>
          </a:p>
          <a:p>
            <a:pPr>
              <a:buFont typeface="Wingdings" panose="05000000000000000000" pitchFamily="2" charset="2"/>
              <a:buNone/>
            </a:pPr>
            <a:r>
              <a:rPr lang="en-US" altLang="fr-FR" sz="1200" dirty="0">
                <a:solidFill>
                  <a:srgbClr val="000000"/>
                </a:solidFill>
                <a:latin typeface="Courier New" panose="02070309020205020404" pitchFamily="49" charset="0"/>
                <a:cs typeface="Courier New" panose="02070309020205020404" pitchFamily="49" charset="0"/>
              </a:rPr>
              <a:t>      </a:t>
            </a:r>
            <a:r>
              <a:rPr lang="en-US" altLang="fr-FR" sz="1200" b="1" dirty="0">
                <a:solidFill>
                  <a:srgbClr val="7F0055"/>
                </a:solidFill>
                <a:latin typeface="Courier New" panose="02070309020205020404" pitchFamily="49" charset="0"/>
                <a:cs typeface="Courier New" panose="02070309020205020404" pitchFamily="49" charset="0"/>
              </a:rPr>
              <a:t>AND</a:t>
            </a:r>
            <a:r>
              <a:rPr lang="en-US" altLang="fr-FR" sz="1200" b="1" dirty="0">
                <a:solidFill>
                  <a:srgbClr val="000000"/>
                </a:solidFill>
                <a:latin typeface="Courier New" panose="02070309020205020404" pitchFamily="49" charset="0"/>
                <a:cs typeface="Courier New" panose="02070309020205020404" pitchFamily="49" charset="0"/>
              </a:rPr>
              <a:t> C.DATEFF = ( </a:t>
            </a:r>
            <a:r>
              <a:rPr lang="en-US" altLang="fr-FR" sz="1200" b="1" dirty="0">
                <a:solidFill>
                  <a:srgbClr val="7F0055"/>
                </a:solidFill>
                <a:latin typeface="Courier New" panose="02070309020205020404" pitchFamily="49" charset="0"/>
                <a:cs typeface="Courier New" panose="02070309020205020404" pitchFamily="49" charset="0"/>
              </a:rPr>
              <a:t>SELECT</a:t>
            </a:r>
            <a:r>
              <a:rPr lang="en-US" altLang="fr-FR" sz="1200" b="1" dirty="0">
                <a:solidFill>
                  <a:srgbClr val="000000"/>
                </a:solidFill>
                <a:latin typeface="Courier New" panose="02070309020205020404" pitchFamily="49" charset="0"/>
                <a:cs typeface="Courier New" panose="02070309020205020404" pitchFamily="49" charset="0"/>
              </a:rPr>
              <a:t> </a:t>
            </a:r>
            <a:r>
              <a:rPr lang="en-US" altLang="fr-FR" sz="1200" b="1" dirty="0">
                <a:solidFill>
                  <a:srgbClr val="000080"/>
                </a:solidFill>
                <a:latin typeface="Courier New" panose="02070309020205020404" pitchFamily="49" charset="0"/>
                <a:cs typeface="Courier New" panose="02070309020205020404" pitchFamily="49" charset="0"/>
              </a:rPr>
              <a:t>MAX</a:t>
            </a:r>
            <a:r>
              <a:rPr lang="en-US" altLang="fr-FR" sz="1200" b="1" dirty="0">
                <a:solidFill>
                  <a:srgbClr val="000000"/>
                </a:solidFill>
                <a:latin typeface="Courier New" panose="02070309020205020404" pitchFamily="49" charset="0"/>
                <a:cs typeface="Courier New" panose="02070309020205020404" pitchFamily="49" charset="0"/>
              </a:rPr>
              <a:t>(D.DATEFF) </a:t>
            </a:r>
            <a:r>
              <a:rPr lang="en-US" altLang="fr-FR" sz="1200" b="1" dirty="0">
                <a:solidFill>
                  <a:srgbClr val="7F0055"/>
                </a:solidFill>
                <a:latin typeface="Courier New" panose="02070309020205020404" pitchFamily="49" charset="0"/>
                <a:cs typeface="Courier New" panose="02070309020205020404" pitchFamily="49" charset="0"/>
              </a:rPr>
              <a:t>FROM</a:t>
            </a:r>
            <a:r>
              <a:rPr lang="en-US" altLang="fr-FR" sz="1200" b="1" dirty="0">
                <a:solidFill>
                  <a:srgbClr val="000000"/>
                </a:solidFill>
                <a:latin typeface="Courier New" panose="02070309020205020404" pitchFamily="49" charset="0"/>
                <a:cs typeface="Courier New" panose="02070309020205020404" pitchFamily="49" charset="0"/>
              </a:rPr>
              <a:t> TABPRX D </a:t>
            </a:r>
          </a:p>
          <a:p>
            <a:pPr>
              <a:buFont typeface="Wingdings" panose="05000000000000000000" pitchFamily="2" charset="2"/>
              <a:buNone/>
            </a:pPr>
            <a:r>
              <a:rPr lang="en-US" altLang="fr-FR" sz="1200" b="1" dirty="0">
                <a:solidFill>
                  <a:srgbClr val="000000"/>
                </a:solidFill>
                <a:latin typeface="Courier New" panose="02070309020205020404" pitchFamily="49" charset="0"/>
                <a:cs typeface="Courier New" panose="02070309020205020404" pitchFamily="49" charset="0"/>
              </a:rPr>
              <a:t>                       </a:t>
            </a:r>
            <a:r>
              <a:rPr lang="en-US" altLang="fr-FR" sz="1200" b="1" dirty="0">
                <a:solidFill>
                  <a:srgbClr val="7F0055"/>
                </a:solidFill>
                <a:latin typeface="Courier New" panose="02070309020205020404" pitchFamily="49" charset="0"/>
                <a:cs typeface="Courier New" panose="02070309020205020404" pitchFamily="49" charset="0"/>
              </a:rPr>
              <a:t>WHERE</a:t>
            </a:r>
            <a:r>
              <a:rPr lang="en-US" altLang="fr-FR" sz="1200" b="1" dirty="0">
                <a:solidFill>
                  <a:srgbClr val="000000"/>
                </a:solidFill>
                <a:latin typeface="Courier New" panose="02070309020205020404" pitchFamily="49" charset="0"/>
                <a:cs typeface="Courier New" panose="02070309020205020404" pitchFamily="49" charset="0"/>
              </a:rPr>
              <a:t> D.ID = A.ID </a:t>
            </a:r>
            <a:r>
              <a:rPr lang="en-US" altLang="fr-FR" sz="1200" b="1" dirty="0">
                <a:solidFill>
                  <a:srgbClr val="7F0055"/>
                </a:solidFill>
                <a:latin typeface="Courier New" panose="02070309020205020404" pitchFamily="49" charset="0"/>
                <a:cs typeface="Courier New" panose="02070309020205020404" pitchFamily="49" charset="0"/>
              </a:rPr>
              <a:t>AND</a:t>
            </a:r>
            <a:r>
              <a:rPr lang="en-US" altLang="fr-FR" sz="1200" b="1" dirty="0">
                <a:solidFill>
                  <a:srgbClr val="000000"/>
                </a:solidFill>
                <a:latin typeface="Courier New" panose="02070309020205020404" pitchFamily="49" charset="0"/>
                <a:cs typeface="Courier New" panose="02070309020205020404" pitchFamily="49" charset="0"/>
              </a:rPr>
              <a:t> D.DATEFF &lt;= CURRENT_DATE )  </a:t>
            </a:r>
          </a:p>
          <a:p>
            <a:pPr>
              <a:buFont typeface="Wingdings" panose="05000000000000000000" pitchFamily="2" charset="2"/>
              <a:buNone/>
            </a:pPr>
            <a:r>
              <a:rPr lang="fr-FR" altLang="fr-FR" sz="1200" dirty="0">
                <a:solidFill>
                  <a:srgbClr val="000000"/>
                </a:solidFill>
                <a:latin typeface="Courier New" panose="02070309020205020404" pitchFamily="49" charset="0"/>
                <a:cs typeface="Courier New" panose="02070309020205020404" pitchFamily="49" charset="0"/>
              </a:rPr>
              <a:t>  ) </a:t>
            </a:r>
            <a:r>
              <a:rPr lang="fr-FR" altLang="fr-FR" sz="1200" b="1" dirty="0">
                <a:solidFill>
                  <a:srgbClr val="7F0055"/>
                </a:solidFill>
                <a:latin typeface="Courier New" panose="02070309020205020404" pitchFamily="49" charset="0"/>
                <a:cs typeface="Courier New" panose="02070309020205020404" pitchFamily="49" charset="0"/>
              </a:rPr>
              <a:t>AS</a:t>
            </a:r>
            <a:r>
              <a:rPr lang="fr-FR" altLang="fr-FR" sz="1200" b="1" dirty="0">
                <a:solidFill>
                  <a:srgbClr val="000000"/>
                </a:solidFill>
                <a:latin typeface="Courier New" panose="02070309020205020404" pitchFamily="49" charset="0"/>
                <a:cs typeface="Courier New" panose="02070309020205020404" pitchFamily="49" charset="0"/>
              </a:rPr>
              <a:t> PRIX_VENTE  </a:t>
            </a:r>
          </a:p>
          <a:p>
            <a:pPr>
              <a:buFont typeface="Wingdings" panose="05000000000000000000" pitchFamily="2" charset="2"/>
              <a:buNone/>
            </a:pPr>
            <a:r>
              <a:rPr lang="fr-FR" altLang="fr-FR" sz="1200" b="1" dirty="0">
                <a:solidFill>
                  <a:srgbClr val="7F0055"/>
                </a:solidFill>
                <a:latin typeface="Courier New" panose="02070309020205020404" pitchFamily="49" charset="0"/>
                <a:cs typeface="Courier New" panose="02070309020205020404" pitchFamily="49" charset="0"/>
              </a:rPr>
              <a:t>FROM</a:t>
            </a:r>
            <a:r>
              <a:rPr lang="fr-FR" altLang="fr-FR" sz="1200" b="1" dirty="0">
                <a:solidFill>
                  <a:srgbClr val="000000"/>
                </a:solidFill>
                <a:latin typeface="Courier New" panose="02070309020205020404" pitchFamily="49" charset="0"/>
                <a:cs typeface="Courier New" panose="02070309020205020404" pitchFamily="49" charset="0"/>
              </a:rPr>
              <a:t> TABCOD A</a:t>
            </a:r>
          </a:p>
          <a:p>
            <a:pPr>
              <a:buFont typeface="Wingdings" panose="05000000000000000000" pitchFamily="2" charset="2"/>
              <a:buNone/>
            </a:pPr>
            <a:r>
              <a:rPr lang="fr-FR" altLang="fr-FR" sz="1800" dirty="0"/>
              <a:t>J’avais consacré plusieurs articles à la problématique des sous-requêtes scalaires et des dates d’effet sur le site Foothing.net, je vous invite à les lire si vous estimez avoir besoin de mieux maîtriser ces techniques :</a:t>
            </a:r>
          </a:p>
          <a:p>
            <a:pPr>
              <a:buFont typeface="Wingdings" panose="05000000000000000000" pitchFamily="2" charset="2"/>
              <a:buNone/>
            </a:pPr>
            <a:r>
              <a:rPr lang="fr-FR" sz="1600" dirty="0">
                <a:hlinkClick r:id="rId2"/>
              </a:rPr>
              <a:t>Traiter des données soumises à  date d'effet, avec et sans SQL. - FOOTHING</a:t>
            </a:r>
            <a:endParaRPr lang="fr-FR" altLang="fr-FR" sz="2000" dirty="0"/>
          </a:p>
          <a:p>
            <a:endParaRPr lang="fr-FR" altLang="fr-FR" sz="2000" dirty="0"/>
          </a:p>
        </p:txBody>
      </p:sp>
      <p:sp>
        <p:nvSpPr>
          <p:cNvPr id="73732" name="Espace réservé du numéro de diapositive 3">
            <a:extLst>
              <a:ext uri="{FF2B5EF4-FFF2-40B4-BE49-F238E27FC236}">
                <a16:creationId xmlns:a16="http://schemas.microsoft.com/office/drawing/2014/main" id="{AC78915F-5B93-45CD-9B6D-DF4F0C11E8D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59A06D59-D642-4D04-8587-082BCF84F2DB}" type="slidenum">
              <a:rPr lang="en-US" altLang="fr-FR" sz="1000">
                <a:solidFill>
                  <a:schemeClr val="bg1"/>
                </a:solidFill>
              </a:rPr>
              <a:pPr>
                <a:buClrTx/>
                <a:buFontTx/>
                <a:buNone/>
              </a:pPr>
              <a:t>67</a:t>
            </a:fld>
            <a:endParaRPr lang="en-US" altLang="fr-FR" sz="1000">
              <a:solidFill>
                <a:schemeClr val="bg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re 1">
            <a:extLst>
              <a:ext uri="{FF2B5EF4-FFF2-40B4-BE49-F238E27FC236}">
                <a16:creationId xmlns:a16="http://schemas.microsoft.com/office/drawing/2014/main" id="{BE198272-21CA-460B-BA3E-32640CEB1A31}"/>
              </a:ext>
            </a:extLst>
          </p:cNvPr>
          <p:cNvSpPr>
            <a:spLocks noGrp="1" noChangeArrowheads="1"/>
          </p:cNvSpPr>
          <p:nvPr>
            <p:ph type="title"/>
          </p:nvPr>
        </p:nvSpPr>
        <p:spPr/>
        <p:txBody>
          <a:bodyPr/>
          <a:lstStyle/>
          <a:p>
            <a:r>
              <a:rPr lang="fr-FR" altLang="fr-FR"/>
              <a:t>Gestion des dates d’effet</a:t>
            </a:r>
          </a:p>
        </p:txBody>
      </p:sp>
      <p:sp>
        <p:nvSpPr>
          <p:cNvPr id="74755" name="Espace réservé du contenu 2">
            <a:extLst>
              <a:ext uri="{FF2B5EF4-FFF2-40B4-BE49-F238E27FC236}">
                <a16:creationId xmlns:a16="http://schemas.microsoft.com/office/drawing/2014/main" id="{4E8FDCED-4E29-47F9-9EB2-D77B0A883732}"/>
              </a:ext>
            </a:extLst>
          </p:cNvPr>
          <p:cNvSpPr>
            <a:spLocks noGrp="1" noChangeArrowheads="1"/>
          </p:cNvSpPr>
          <p:nvPr>
            <p:ph idx="1"/>
          </p:nvPr>
        </p:nvSpPr>
        <p:spPr>
          <a:xfrm>
            <a:off x="228600" y="1219200"/>
            <a:ext cx="8686800" cy="5410200"/>
          </a:xfrm>
        </p:spPr>
        <p:txBody>
          <a:bodyPr/>
          <a:lstStyle/>
          <a:p>
            <a:pPr>
              <a:buFont typeface="Wingdings" panose="05000000000000000000" pitchFamily="2" charset="2"/>
              <a:buNone/>
            </a:pPr>
            <a:r>
              <a:rPr lang="fr-FR" altLang="fr-FR" sz="1800" b="1"/>
              <a:t>Note de dernière minute : </a:t>
            </a:r>
            <a:r>
              <a:rPr lang="fr-FR" altLang="fr-FR" sz="1800"/>
              <a:t>Christian Massé (Volubis), nous a expliqué dans sa présentation sur les requêtes récursives que de nouvelles techniques étaient apparues récemment pour gérer notamment les données soumises à date d’effet. Je vous invite à lire le support de sa présentation, en particulier le chapitre consacré aux CTE (Common Table Expressions).</a:t>
            </a:r>
          </a:p>
          <a:p>
            <a:endParaRPr lang="fr-FR" altLang="fr-FR" sz="1800"/>
          </a:p>
        </p:txBody>
      </p:sp>
      <p:sp>
        <p:nvSpPr>
          <p:cNvPr id="74756" name="Espace réservé du numéro de diapositive 3">
            <a:extLst>
              <a:ext uri="{FF2B5EF4-FFF2-40B4-BE49-F238E27FC236}">
                <a16:creationId xmlns:a16="http://schemas.microsoft.com/office/drawing/2014/main" id="{EB1A4D74-51FA-45A2-95B0-2E68A4EB83E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EDE1A178-ACA5-4330-AA04-3B247910FA35}" type="slidenum">
              <a:rPr lang="en-US" altLang="fr-FR" sz="1000">
                <a:solidFill>
                  <a:schemeClr val="bg1"/>
                </a:solidFill>
              </a:rPr>
              <a:pPr>
                <a:buClrTx/>
                <a:buFontTx/>
                <a:buNone/>
              </a:pPr>
              <a:t>68</a:t>
            </a:fld>
            <a:endParaRPr lang="en-US" altLang="fr-FR" sz="1000">
              <a:solidFill>
                <a:schemeClr val="bg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ADEFDC57-9FB4-4F06-B279-0B1522AA1C64}"/>
              </a:ext>
            </a:extLst>
          </p:cNvPr>
          <p:cNvSpPr>
            <a:spLocks noGrp="1"/>
          </p:cNvSpPr>
          <p:nvPr>
            <p:ph type="title"/>
          </p:nvPr>
        </p:nvSpPr>
        <p:spPr/>
        <p:txBody>
          <a:bodyPr/>
          <a:lstStyle/>
          <a:p>
            <a:pPr>
              <a:defRPr/>
            </a:pPr>
            <a:r>
              <a:rPr lang="fr-FR" dirty="0" err="1"/>
              <a:t>Procedures</a:t>
            </a:r>
            <a:r>
              <a:rPr lang="fr-FR" dirty="0"/>
              <a:t> </a:t>
            </a:r>
            <a:r>
              <a:rPr lang="fr-FR" dirty="0" err="1"/>
              <a:t>stockees</a:t>
            </a:r>
            <a:endParaRPr lang="fr-FR" dirty="0"/>
          </a:p>
        </p:txBody>
      </p:sp>
      <p:sp>
        <p:nvSpPr>
          <p:cNvPr id="75779" name="Espace réservé du texte 5">
            <a:extLst>
              <a:ext uri="{FF2B5EF4-FFF2-40B4-BE49-F238E27FC236}">
                <a16:creationId xmlns:a16="http://schemas.microsoft.com/office/drawing/2014/main" id="{90A67662-E566-4002-AFE5-0CBA6CCD38BB}"/>
              </a:ext>
            </a:extLst>
          </p:cNvPr>
          <p:cNvSpPr>
            <a:spLocks noGrp="1" noChangeArrowheads="1"/>
          </p:cNvSpPr>
          <p:nvPr>
            <p:ph type="body" idx="1"/>
          </p:nvPr>
        </p:nvSpPr>
        <p:spPr/>
        <p:txBody>
          <a:bodyPr/>
          <a:lstStyle/>
          <a:p>
            <a:endParaRPr lang="fr-FR" altLang="fr-FR"/>
          </a:p>
        </p:txBody>
      </p:sp>
      <p:sp>
        <p:nvSpPr>
          <p:cNvPr id="75780" name="Espace réservé du numéro de diapositive 3">
            <a:extLst>
              <a:ext uri="{FF2B5EF4-FFF2-40B4-BE49-F238E27FC236}">
                <a16:creationId xmlns:a16="http://schemas.microsoft.com/office/drawing/2014/main" id="{F061BCF7-ECB4-4115-8852-1762AD5723F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8CB8B803-367E-4CEA-AB3F-2AE7112B47DE}" type="slidenum">
              <a:rPr lang="en-US" altLang="fr-FR" sz="1000">
                <a:solidFill>
                  <a:schemeClr val="bg1"/>
                </a:solidFill>
              </a:rPr>
              <a:pPr>
                <a:buClrTx/>
                <a:buFontTx/>
                <a:buNone/>
              </a:pPr>
              <a:t>69</a:t>
            </a:fld>
            <a:endParaRPr lang="en-US" altLang="fr-FR" sz="100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re 4">
            <a:extLst>
              <a:ext uri="{FF2B5EF4-FFF2-40B4-BE49-F238E27FC236}">
                <a16:creationId xmlns:a16="http://schemas.microsoft.com/office/drawing/2014/main" id="{89F54FDA-1B52-4B0A-AEB6-518F02B01689}"/>
              </a:ext>
            </a:extLst>
          </p:cNvPr>
          <p:cNvSpPr>
            <a:spLocks noGrp="1" noChangeArrowheads="1"/>
          </p:cNvSpPr>
          <p:nvPr>
            <p:ph type="title"/>
          </p:nvPr>
        </p:nvSpPr>
        <p:spPr/>
        <p:txBody>
          <a:bodyPr/>
          <a:lstStyle/>
          <a:p>
            <a:pPr eaLnBrk="1" hangingPunct="1"/>
            <a:r>
              <a:rPr lang="fr-FR" altLang="fr-FR"/>
              <a:t>Choisir son connecteur DB2</a:t>
            </a:r>
          </a:p>
        </p:txBody>
      </p:sp>
      <p:sp>
        <p:nvSpPr>
          <p:cNvPr id="6" name="Espace réservé du contenu 5">
            <a:extLst>
              <a:ext uri="{FF2B5EF4-FFF2-40B4-BE49-F238E27FC236}">
                <a16:creationId xmlns:a16="http://schemas.microsoft.com/office/drawing/2014/main" id="{05679B12-83B4-4ED9-BE12-76C0C726CADF}"/>
              </a:ext>
            </a:extLst>
          </p:cNvPr>
          <p:cNvSpPr>
            <a:spLocks noGrp="1"/>
          </p:cNvSpPr>
          <p:nvPr>
            <p:ph idx="1"/>
          </p:nvPr>
        </p:nvSpPr>
        <p:spPr>
          <a:xfrm>
            <a:off x="228600" y="1219200"/>
            <a:ext cx="8686800" cy="3505200"/>
          </a:xfrm>
        </p:spPr>
        <p:txBody>
          <a:bodyPr/>
          <a:lstStyle/>
          <a:p>
            <a:pPr eaLnBrk="1" hangingPunct="1">
              <a:defRPr/>
            </a:pPr>
            <a:r>
              <a:rPr lang="fr-FR" sz="2000" b="1" dirty="0"/>
              <a:t>ODBC et son extension pour PHP</a:t>
            </a:r>
          </a:p>
          <a:p>
            <a:pPr lvl="1" eaLnBrk="1" hangingPunct="1">
              <a:buFont typeface="Arial" charset="0"/>
              <a:buChar char="–"/>
              <a:defRPr/>
            </a:pPr>
            <a:r>
              <a:rPr lang="en-US" sz="1800" dirty="0" err="1">
                <a:ea typeface="+mn-ea"/>
              </a:rPr>
              <a:t>Une</a:t>
            </a:r>
            <a:r>
              <a:rPr lang="en-US" sz="1800" dirty="0">
                <a:ea typeface="+mn-ea"/>
              </a:rPr>
              <a:t> extension PHP </a:t>
            </a:r>
            <a:r>
              <a:rPr lang="en-US" sz="1800" dirty="0" err="1">
                <a:ea typeface="+mn-ea"/>
              </a:rPr>
              <a:t>basée</a:t>
            </a:r>
            <a:r>
              <a:rPr lang="en-US" sz="1800" dirty="0">
                <a:ea typeface="+mn-ea"/>
              </a:rPr>
              <a:t> </a:t>
            </a:r>
            <a:r>
              <a:rPr lang="en-US" sz="1800" dirty="0" err="1">
                <a:ea typeface="+mn-ea"/>
              </a:rPr>
              <a:t>sur</a:t>
            </a:r>
            <a:r>
              <a:rPr lang="en-US" sz="1800" dirty="0">
                <a:ea typeface="+mn-ea"/>
              </a:rPr>
              <a:t> le standard Microsoft ODBC </a:t>
            </a:r>
          </a:p>
          <a:p>
            <a:pPr lvl="1" eaLnBrk="1" hangingPunct="1">
              <a:buFont typeface="Arial" charset="0"/>
              <a:buChar char="–"/>
              <a:defRPr/>
            </a:pPr>
            <a:r>
              <a:rPr lang="en-US" sz="1800" dirty="0">
                <a:ea typeface="+mn-ea"/>
              </a:rPr>
              <a:t>Elle </a:t>
            </a:r>
            <a:r>
              <a:rPr lang="en-US" sz="1800" dirty="0" err="1">
                <a:ea typeface="+mn-ea"/>
              </a:rPr>
              <a:t>est</a:t>
            </a:r>
            <a:r>
              <a:rPr lang="en-US" sz="1800" dirty="0">
                <a:ea typeface="+mn-ea"/>
              </a:rPr>
              <a:t> trop </a:t>
            </a:r>
            <a:r>
              <a:rPr lang="en-US" sz="1800" dirty="0" err="1">
                <a:ea typeface="+mn-ea"/>
              </a:rPr>
              <a:t>limitée</a:t>
            </a:r>
            <a:r>
              <a:rPr lang="en-US" sz="1800" dirty="0">
                <a:ea typeface="+mn-ea"/>
              </a:rPr>
              <a:t> pour </a:t>
            </a:r>
            <a:r>
              <a:rPr lang="en-US" sz="1800" dirty="0" err="1">
                <a:ea typeface="+mn-ea"/>
              </a:rPr>
              <a:t>une</a:t>
            </a:r>
            <a:r>
              <a:rPr lang="en-US" sz="1800" dirty="0">
                <a:ea typeface="+mn-ea"/>
              </a:rPr>
              <a:t> </a:t>
            </a:r>
            <a:r>
              <a:rPr lang="en-US" sz="1800" dirty="0" err="1">
                <a:ea typeface="+mn-ea"/>
              </a:rPr>
              <a:t>utilisation</a:t>
            </a:r>
            <a:r>
              <a:rPr lang="en-US" sz="1800" dirty="0">
                <a:ea typeface="+mn-ea"/>
              </a:rPr>
              <a:t> avec DB2 for </a:t>
            </a:r>
            <a:r>
              <a:rPr lang="en-US" sz="1800" dirty="0" err="1">
                <a:ea typeface="+mn-ea"/>
              </a:rPr>
              <a:t>i</a:t>
            </a:r>
            <a:r>
              <a:rPr lang="en-US" sz="1800" dirty="0">
                <a:ea typeface="+mn-ea"/>
              </a:rPr>
              <a:t>, car </a:t>
            </a:r>
            <a:r>
              <a:rPr lang="en-US" sz="1800" dirty="0" err="1">
                <a:ea typeface="+mn-ea"/>
              </a:rPr>
              <a:t>elle</a:t>
            </a:r>
            <a:r>
              <a:rPr lang="en-US" sz="1800" dirty="0">
                <a:ea typeface="+mn-ea"/>
              </a:rPr>
              <a:t> ne </a:t>
            </a:r>
            <a:r>
              <a:rPr lang="en-US" sz="1800" dirty="0" err="1">
                <a:ea typeface="+mn-ea"/>
              </a:rPr>
              <a:t>gère</a:t>
            </a:r>
            <a:r>
              <a:rPr lang="en-US" sz="1800" dirty="0">
                <a:ea typeface="+mn-ea"/>
              </a:rPr>
              <a:t> pas </a:t>
            </a:r>
            <a:r>
              <a:rPr lang="en-US" sz="1800" dirty="0" err="1">
                <a:ea typeface="+mn-ea"/>
              </a:rPr>
              <a:t>certaines</a:t>
            </a:r>
            <a:r>
              <a:rPr lang="en-US" sz="1800" dirty="0">
                <a:ea typeface="+mn-ea"/>
              </a:rPr>
              <a:t> </a:t>
            </a:r>
            <a:r>
              <a:rPr lang="en-US" sz="1800" dirty="0" err="1">
                <a:ea typeface="+mn-ea"/>
              </a:rPr>
              <a:t>spécificités</a:t>
            </a:r>
            <a:r>
              <a:rPr lang="en-US" sz="1800" dirty="0">
                <a:ea typeface="+mn-ea"/>
              </a:rPr>
              <a:t> de la base de </a:t>
            </a:r>
            <a:r>
              <a:rPr lang="en-US" sz="1800" dirty="0" err="1">
                <a:ea typeface="+mn-ea"/>
              </a:rPr>
              <a:t>données</a:t>
            </a:r>
            <a:r>
              <a:rPr lang="en-US" sz="1800" dirty="0">
                <a:ea typeface="+mn-ea"/>
              </a:rPr>
              <a:t> (</a:t>
            </a:r>
            <a:r>
              <a:rPr lang="en-US" sz="1800" dirty="0" err="1">
                <a:ea typeface="+mn-ea"/>
              </a:rPr>
              <a:t>liste</a:t>
            </a:r>
            <a:r>
              <a:rPr lang="en-US" sz="1800" dirty="0">
                <a:ea typeface="+mn-ea"/>
              </a:rPr>
              <a:t> de </a:t>
            </a:r>
            <a:r>
              <a:rPr lang="en-US" sz="1800" dirty="0" err="1">
                <a:ea typeface="+mn-ea"/>
              </a:rPr>
              <a:t>bibliothèques</a:t>
            </a:r>
            <a:r>
              <a:rPr lang="en-US" sz="1800" dirty="0">
                <a:ea typeface="+mn-ea"/>
              </a:rPr>
              <a:t>…), et son support des </a:t>
            </a:r>
            <a:r>
              <a:rPr lang="en-US" sz="1800" dirty="0" err="1">
                <a:ea typeface="+mn-ea"/>
              </a:rPr>
              <a:t>procédures</a:t>
            </a:r>
            <a:r>
              <a:rPr lang="en-US" sz="1800" dirty="0">
                <a:ea typeface="+mn-ea"/>
              </a:rPr>
              <a:t> </a:t>
            </a:r>
            <a:r>
              <a:rPr lang="en-US" sz="1800" dirty="0" err="1">
                <a:ea typeface="+mn-ea"/>
              </a:rPr>
              <a:t>stockées</a:t>
            </a:r>
            <a:r>
              <a:rPr lang="en-US" sz="1800" dirty="0">
                <a:ea typeface="+mn-ea"/>
              </a:rPr>
              <a:t> DB2 </a:t>
            </a:r>
            <a:r>
              <a:rPr lang="en-US" sz="1800" u="sng" dirty="0" err="1">
                <a:ea typeface="+mn-ea"/>
              </a:rPr>
              <a:t>serait</a:t>
            </a:r>
            <a:r>
              <a:rPr lang="en-US" sz="1800" dirty="0"/>
              <a:t> </a:t>
            </a:r>
            <a:r>
              <a:rPr lang="en-US" sz="1800" dirty="0" err="1"/>
              <a:t>incomplet</a:t>
            </a:r>
            <a:r>
              <a:rPr lang="en-US" sz="1800" dirty="0"/>
              <a:t> (</a:t>
            </a:r>
            <a:r>
              <a:rPr lang="en-US" sz="1400" i="1" dirty="0"/>
              <a:t>je </a:t>
            </a:r>
            <a:r>
              <a:rPr lang="en-US" sz="1400" i="1" dirty="0" err="1"/>
              <a:t>n’ai</a:t>
            </a:r>
            <a:r>
              <a:rPr lang="en-US" sz="1400" i="1" dirty="0"/>
              <a:t> pas </a:t>
            </a:r>
            <a:r>
              <a:rPr lang="en-US" sz="1400" i="1" dirty="0" err="1"/>
              <a:t>vérifié</a:t>
            </a:r>
            <a:r>
              <a:rPr lang="en-US" sz="1400" i="1" dirty="0"/>
              <a:t>, </a:t>
            </a:r>
            <a:r>
              <a:rPr lang="en-US" sz="1400" i="1" dirty="0" err="1"/>
              <a:t>faute</a:t>
            </a:r>
            <a:r>
              <a:rPr lang="en-US" sz="1400" i="1" dirty="0"/>
              <a:t> de temps, </a:t>
            </a:r>
            <a:r>
              <a:rPr lang="en-US" sz="1400" i="1" dirty="0" err="1"/>
              <a:t>si</a:t>
            </a:r>
            <a:r>
              <a:rPr lang="en-US" sz="1400" i="1" dirty="0"/>
              <a:t> </a:t>
            </a:r>
            <a:r>
              <a:rPr lang="en-US" sz="1400" i="1" dirty="0" err="1"/>
              <a:t>celle</a:t>
            </a:r>
            <a:r>
              <a:rPr lang="en-US" sz="1400" i="1" dirty="0"/>
              <a:t> </a:t>
            </a:r>
            <a:r>
              <a:rPr lang="en-US" sz="1400" i="1" dirty="0" err="1"/>
              <a:t>allégation</a:t>
            </a:r>
            <a:r>
              <a:rPr lang="en-US" sz="1400" i="1" dirty="0"/>
              <a:t> </a:t>
            </a:r>
            <a:r>
              <a:rPr lang="en-US" sz="1400" i="1" dirty="0" err="1"/>
              <a:t>émanant</a:t>
            </a:r>
            <a:r>
              <a:rPr lang="en-US" sz="1400" i="1" dirty="0"/>
              <a:t> de confrères </a:t>
            </a:r>
            <a:r>
              <a:rPr lang="en-US" sz="1400" i="1" dirty="0" err="1"/>
              <a:t>américains</a:t>
            </a:r>
            <a:r>
              <a:rPr lang="en-US" sz="1400" i="1" dirty="0"/>
              <a:t> </a:t>
            </a:r>
            <a:r>
              <a:rPr lang="en-US" sz="1400" i="1" dirty="0" err="1"/>
              <a:t>est</a:t>
            </a:r>
            <a:r>
              <a:rPr lang="en-US" sz="1400" i="1" dirty="0"/>
              <a:t> </a:t>
            </a:r>
            <a:r>
              <a:rPr lang="en-US" sz="1400" i="1" dirty="0" err="1"/>
              <a:t>fondée</a:t>
            </a:r>
            <a:r>
              <a:rPr lang="en-US" sz="1800" dirty="0"/>
              <a:t>)</a:t>
            </a:r>
            <a:r>
              <a:rPr lang="en-US" sz="1800" dirty="0">
                <a:ea typeface="+mn-ea"/>
              </a:rPr>
              <a:t>.</a:t>
            </a:r>
          </a:p>
          <a:p>
            <a:pPr lvl="1" eaLnBrk="1" hangingPunct="1">
              <a:buFont typeface="Arial" charset="0"/>
              <a:buChar char="–"/>
              <a:defRPr/>
            </a:pPr>
            <a:r>
              <a:rPr lang="en-US" sz="1800" dirty="0" err="1">
                <a:ea typeface="+mn-ea"/>
              </a:rPr>
              <a:t>Cette</a:t>
            </a:r>
            <a:r>
              <a:rPr lang="en-US" sz="1800" dirty="0">
                <a:ea typeface="+mn-ea"/>
              </a:rPr>
              <a:t> extension </a:t>
            </a:r>
            <a:r>
              <a:rPr lang="en-US" sz="1800" dirty="0" err="1">
                <a:ea typeface="+mn-ea"/>
              </a:rPr>
              <a:t>est</a:t>
            </a:r>
            <a:r>
              <a:rPr lang="en-US" sz="1800" dirty="0">
                <a:ea typeface="+mn-ea"/>
              </a:rPr>
              <a:t> </a:t>
            </a:r>
            <a:r>
              <a:rPr lang="en-US" sz="1800" dirty="0" err="1">
                <a:ea typeface="+mn-ea"/>
              </a:rPr>
              <a:t>implémentée</a:t>
            </a:r>
            <a:r>
              <a:rPr lang="en-US" sz="1800" dirty="0">
                <a:ea typeface="+mn-ea"/>
              </a:rPr>
              <a:t> </a:t>
            </a:r>
            <a:r>
              <a:rPr lang="en-US" sz="1800" dirty="0" err="1">
                <a:ea typeface="+mn-ea"/>
              </a:rPr>
              <a:t>sur</a:t>
            </a:r>
            <a:r>
              <a:rPr lang="en-US" sz="1800" dirty="0">
                <a:ea typeface="+mn-ea"/>
              </a:rPr>
              <a:t> </a:t>
            </a:r>
            <a:r>
              <a:rPr lang="en-US" sz="1800" dirty="0" err="1">
                <a:ea typeface="+mn-ea"/>
              </a:rPr>
              <a:t>Zend</a:t>
            </a:r>
            <a:r>
              <a:rPr lang="en-US" sz="1800" dirty="0">
                <a:ea typeface="+mn-ea"/>
              </a:rPr>
              <a:t> Server pour </a:t>
            </a:r>
            <a:r>
              <a:rPr lang="en-US" sz="1800" dirty="0" err="1">
                <a:ea typeface="+mn-ea"/>
              </a:rPr>
              <a:t>IBMi</a:t>
            </a:r>
            <a:r>
              <a:rPr lang="en-US" sz="1800" dirty="0">
                <a:ea typeface="+mn-ea"/>
              </a:rPr>
              <a:t>. </a:t>
            </a:r>
            <a:r>
              <a:rPr lang="en-US" sz="1800" dirty="0" err="1">
                <a:ea typeface="+mn-ea"/>
              </a:rPr>
              <a:t>Vous</a:t>
            </a:r>
            <a:r>
              <a:rPr lang="en-US" sz="1800" dirty="0">
                <a:ea typeface="+mn-ea"/>
              </a:rPr>
              <a:t> </a:t>
            </a:r>
            <a:r>
              <a:rPr lang="en-US" sz="1800" dirty="0" err="1">
                <a:ea typeface="+mn-ea"/>
              </a:rPr>
              <a:t>pouvez</a:t>
            </a:r>
            <a:r>
              <a:rPr lang="en-US" sz="1800" dirty="0">
                <a:ea typeface="+mn-ea"/>
              </a:rPr>
              <a:t> </a:t>
            </a:r>
            <a:r>
              <a:rPr lang="en-US" sz="1800" dirty="0" err="1">
                <a:ea typeface="+mn-ea"/>
              </a:rPr>
              <a:t>donc</a:t>
            </a:r>
            <a:r>
              <a:rPr lang="en-US" sz="1800" dirty="0">
                <a:ea typeface="+mn-ea"/>
              </a:rPr>
              <a:t> </a:t>
            </a:r>
            <a:r>
              <a:rPr lang="en-US" sz="1800" dirty="0" err="1">
                <a:ea typeface="+mn-ea"/>
              </a:rPr>
              <a:t>envisager</a:t>
            </a:r>
            <a:r>
              <a:rPr lang="en-US" sz="1800" dirty="0">
                <a:ea typeface="+mn-ea"/>
              </a:rPr>
              <a:t> de porter </a:t>
            </a:r>
            <a:r>
              <a:rPr lang="en-US" sz="1800" dirty="0" err="1">
                <a:ea typeface="+mn-ea"/>
              </a:rPr>
              <a:t>sur</a:t>
            </a:r>
            <a:r>
              <a:rPr lang="en-US" sz="1800" dirty="0">
                <a:ea typeface="+mn-ea"/>
              </a:rPr>
              <a:t> IBM </a:t>
            </a:r>
            <a:r>
              <a:rPr lang="en-US" sz="1800" dirty="0" err="1">
                <a:ea typeface="+mn-ea"/>
              </a:rPr>
              <a:t>i</a:t>
            </a:r>
            <a:r>
              <a:rPr lang="en-US" sz="1800" dirty="0">
                <a:ea typeface="+mn-ea"/>
              </a:rPr>
              <a:t> des applications PHP </a:t>
            </a:r>
            <a:r>
              <a:rPr lang="en-US" sz="1800" dirty="0" err="1">
                <a:ea typeface="+mn-ea"/>
              </a:rPr>
              <a:t>utilisant</a:t>
            </a:r>
            <a:r>
              <a:rPr lang="en-US" sz="1800" dirty="0">
                <a:ea typeface="+mn-ea"/>
              </a:rPr>
              <a:t> </a:t>
            </a:r>
            <a:r>
              <a:rPr lang="en-US" sz="1800" dirty="0" err="1">
                <a:ea typeface="+mn-ea"/>
              </a:rPr>
              <a:t>cette</a:t>
            </a:r>
            <a:r>
              <a:rPr lang="en-US" sz="1800" dirty="0">
                <a:ea typeface="+mn-ea"/>
              </a:rPr>
              <a:t> extension, </a:t>
            </a:r>
            <a:r>
              <a:rPr lang="en-US" sz="1800" dirty="0" err="1">
                <a:ea typeface="+mn-ea"/>
              </a:rPr>
              <a:t>mais</a:t>
            </a:r>
            <a:r>
              <a:rPr lang="en-US" sz="1800" dirty="0">
                <a:ea typeface="+mn-ea"/>
              </a:rPr>
              <a:t> </a:t>
            </a:r>
            <a:r>
              <a:rPr lang="en-US" sz="1800" dirty="0" err="1">
                <a:ea typeface="+mn-ea"/>
              </a:rPr>
              <a:t>prévoyez</a:t>
            </a:r>
            <a:r>
              <a:rPr lang="en-US" sz="1800" dirty="0">
                <a:ea typeface="+mn-ea"/>
              </a:rPr>
              <a:t> </a:t>
            </a:r>
            <a:r>
              <a:rPr lang="en-US" sz="1800" dirty="0" err="1">
                <a:ea typeface="+mn-ea"/>
              </a:rPr>
              <a:t>une</a:t>
            </a:r>
            <a:r>
              <a:rPr lang="en-US" sz="1800" dirty="0">
                <a:ea typeface="+mn-ea"/>
              </a:rPr>
              <a:t> </a:t>
            </a:r>
            <a:r>
              <a:rPr lang="en-US" sz="1800" dirty="0" err="1">
                <a:ea typeface="+mn-ea"/>
              </a:rPr>
              <a:t>solide</a:t>
            </a:r>
            <a:r>
              <a:rPr lang="en-US" sz="1800" dirty="0">
                <a:ea typeface="+mn-ea"/>
              </a:rPr>
              <a:t> </a:t>
            </a:r>
            <a:r>
              <a:rPr lang="en-US" sz="1800" dirty="0" err="1">
                <a:ea typeface="+mn-ea"/>
              </a:rPr>
              <a:t>campagne</a:t>
            </a:r>
            <a:r>
              <a:rPr lang="en-US" sz="1800" dirty="0">
                <a:ea typeface="+mn-ea"/>
              </a:rPr>
              <a:t> de tests, et </a:t>
            </a:r>
            <a:r>
              <a:rPr lang="en-US" sz="1800" dirty="0" err="1">
                <a:ea typeface="+mn-ea"/>
              </a:rPr>
              <a:t>surveillez</a:t>
            </a:r>
            <a:r>
              <a:rPr lang="en-US" sz="1800" dirty="0">
                <a:ea typeface="+mn-ea"/>
              </a:rPr>
              <a:t> de </a:t>
            </a:r>
            <a:r>
              <a:rPr lang="en-US" sz="1800" dirty="0" err="1">
                <a:ea typeface="+mn-ea"/>
              </a:rPr>
              <a:t>près</a:t>
            </a:r>
            <a:r>
              <a:rPr lang="en-US" sz="1800" dirty="0">
                <a:ea typeface="+mn-ea"/>
              </a:rPr>
              <a:t> les performances.</a:t>
            </a:r>
          </a:p>
          <a:p>
            <a:pPr lvl="1" eaLnBrk="1" hangingPunct="1">
              <a:buFont typeface="Arial" charset="0"/>
              <a:buChar char="–"/>
              <a:defRPr/>
            </a:pPr>
            <a:r>
              <a:rPr lang="en-US" sz="1800" dirty="0">
                <a:ea typeface="+mn-ea"/>
              </a:rPr>
              <a:t>URL : </a:t>
            </a:r>
            <a:r>
              <a:rPr lang="en-US" sz="1800" dirty="0">
                <a:ea typeface="+mn-ea"/>
                <a:hlinkClick r:id="rId2"/>
              </a:rPr>
              <a:t>http://fr.php.net/manual/fr/book.uodbc.php</a:t>
            </a:r>
            <a:r>
              <a:rPr lang="en-US" sz="1800" dirty="0">
                <a:ea typeface="+mn-ea"/>
              </a:rPr>
              <a:t> </a:t>
            </a:r>
          </a:p>
          <a:p>
            <a:pPr lvl="1" eaLnBrk="1" hangingPunct="1">
              <a:buFont typeface="Arial" charset="0"/>
              <a:buChar char="–"/>
              <a:defRPr/>
            </a:pPr>
            <a:r>
              <a:rPr lang="en-US" sz="1800" dirty="0" err="1">
                <a:ea typeface="+mn-ea"/>
              </a:rPr>
              <a:t>Exemple</a:t>
            </a:r>
            <a:r>
              <a:rPr lang="en-US" sz="1800" dirty="0">
                <a:ea typeface="+mn-ea"/>
              </a:rPr>
              <a:t> :</a:t>
            </a:r>
          </a:p>
          <a:p>
            <a:pPr>
              <a:buFont typeface="Wingdings" panose="05000000000000000000" pitchFamily="2" charset="2"/>
              <a:buNone/>
              <a:defRPr/>
            </a:pPr>
            <a:endParaRPr lang="en-US" sz="1400" b="1" dirty="0">
              <a:solidFill>
                <a:srgbClr val="0000C0"/>
              </a:solidFill>
              <a:latin typeface="Consolas"/>
            </a:endParaRPr>
          </a:p>
          <a:p>
            <a:pPr>
              <a:buFont typeface="Wingdings" panose="05000000000000000000" pitchFamily="2" charset="2"/>
              <a:buNone/>
              <a:defRPr/>
            </a:pPr>
            <a:endParaRPr lang="fr-FR" sz="1400" dirty="0">
              <a:latin typeface="Consolas"/>
            </a:endParaRPr>
          </a:p>
          <a:p>
            <a:pPr lvl="1" eaLnBrk="1" hangingPunct="1">
              <a:buFont typeface="Arial" charset="0"/>
              <a:buNone/>
              <a:defRPr/>
            </a:pPr>
            <a:endParaRPr lang="en-US" sz="1800" dirty="0">
              <a:ea typeface="+mn-ea"/>
            </a:endParaRPr>
          </a:p>
        </p:txBody>
      </p:sp>
      <p:sp>
        <p:nvSpPr>
          <p:cNvPr id="12292" name="Espace réservé du numéro de diapositive 3">
            <a:extLst>
              <a:ext uri="{FF2B5EF4-FFF2-40B4-BE49-F238E27FC236}">
                <a16:creationId xmlns:a16="http://schemas.microsoft.com/office/drawing/2014/main" id="{9FC652FE-6017-469E-B542-D67CCE21FCF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A1307E89-BBFF-49C4-8AEF-1C2FB789CAB5}" type="slidenum">
              <a:rPr lang="en-US" altLang="fr-FR" sz="1000">
                <a:solidFill>
                  <a:schemeClr val="bg1"/>
                </a:solidFill>
              </a:rPr>
              <a:pPr>
                <a:buClrTx/>
                <a:buFontTx/>
                <a:buNone/>
              </a:pPr>
              <a:t>7</a:t>
            </a:fld>
            <a:endParaRPr lang="en-US" altLang="fr-FR" sz="1000">
              <a:solidFill>
                <a:schemeClr val="bg1"/>
              </a:solidFill>
            </a:endParaRPr>
          </a:p>
        </p:txBody>
      </p:sp>
      <p:sp>
        <p:nvSpPr>
          <p:cNvPr id="12293" name="ZoneTexte 4">
            <a:extLst>
              <a:ext uri="{FF2B5EF4-FFF2-40B4-BE49-F238E27FC236}">
                <a16:creationId xmlns:a16="http://schemas.microsoft.com/office/drawing/2014/main" id="{7ED2A836-0720-40AB-B1C6-196A97279B7A}"/>
              </a:ext>
            </a:extLst>
          </p:cNvPr>
          <p:cNvSpPr txBox="1">
            <a:spLocks noChangeArrowheads="1"/>
          </p:cNvSpPr>
          <p:nvPr/>
        </p:nvSpPr>
        <p:spPr bwMode="auto">
          <a:xfrm>
            <a:off x="2133600" y="4564063"/>
            <a:ext cx="69342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lvl="1" eaLnBrk="1" hangingPunct="1">
              <a:spcBef>
                <a:spcPct val="0"/>
              </a:spcBef>
              <a:spcAft>
                <a:spcPct val="0"/>
              </a:spcAft>
              <a:buClrTx/>
              <a:buFont typeface="Arial" panose="020B0604020202020204" pitchFamily="34" charset="0"/>
              <a:buNone/>
            </a:pPr>
            <a:r>
              <a:rPr lang="en-US" altLang="fr-FR" sz="1100">
                <a:latin typeface="Courier New" panose="02070309020205020404" pitchFamily="49" charset="0"/>
                <a:cs typeface="Courier New" panose="02070309020205020404" pitchFamily="49" charset="0"/>
              </a:rPr>
              <a:t>$conn = </a:t>
            </a:r>
            <a:r>
              <a:rPr lang="en-US" altLang="fr-FR" sz="1100" b="1">
                <a:solidFill>
                  <a:srgbClr val="7F0055"/>
                </a:solidFill>
                <a:latin typeface="Courier New" panose="02070309020205020404" pitchFamily="49" charset="0"/>
                <a:cs typeface="Courier New" panose="02070309020205020404" pitchFamily="49" charset="0"/>
              </a:rPr>
              <a:t>odbc_connect</a:t>
            </a:r>
            <a:r>
              <a:rPr lang="en-US" altLang="fr-FR" sz="1100">
                <a:latin typeface="Courier New" panose="02070309020205020404" pitchFamily="49" charset="0"/>
                <a:cs typeface="Courier New" panose="02070309020205020404" pitchFamily="49" charset="0"/>
              </a:rPr>
              <a:t>($database, $user, $password);</a:t>
            </a:r>
          </a:p>
          <a:p>
            <a:pPr lvl="1" eaLnBrk="1" hangingPunct="1">
              <a:spcBef>
                <a:spcPct val="0"/>
              </a:spcBef>
              <a:spcAft>
                <a:spcPct val="0"/>
              </a:spcAft>
              <a:buClrTx/>
              <a:buFont typeface="Arial" panose="020B0604020202020204" pitchFamily="34" charset="0"/>
              <a:buNone/>
            </a:pPr>
            <a:r>
              <a:rPr lang="en-US" altLang="fr-FR" sz="1100" b="1">
                <a:solidFill>
                  <a:srgbClr val="7F0055"/>
                </a:solidFill>
                <a:latin typeface="Courier New" panose="02070309020205020404" pitchFamily="49" charset="0"/>
                <a:cs typeface="Courier New" panose="02070309020205020404" pitchFamily="49" charset="0"/>
              </a:rPr>
              <a:t>if  (!</a:t>
            </a:r>
            <a:r>
              <a:rPr lang="en-US" altLang="fr-FR" sz="1100">
                <a:latin typeface="Courier New" panose="02070309020205020404" pitchFamily="49" charset="0"/>
                <a:cs typeface="Courier New" panose="02070309020205020404" pitchFamily="49" charset="0"/>
              </a:rPr>
              <a:t>$conn</a:t>
            </a:r>
            <a:r>
              <a:rPr lang="en-US" altLang="fr-FR" sz="1100" b="1">
                <a:solidFill>
                  <a:srgbClr val="7F0055"/>
                </a:solidFill>
                <a:latin typeface="Courier New" panose="02070309020205020404" pitchFamily="49" charset="0"/>
                <a:cs typeface="Courier New" panose="02070309020205020404" pitchFamily="49" charset="0"/>
              </a:rPr>
              <a:t>) die(</a:t>
            </a:r>
            <a:r>
              <a:rPr lang="en-US" altLang="fr-FR" sz="1100" b="1">
                <a:solidFill>
                  <a:srgbClr val="0000C0"/>
                </a:solidFill>
                <a:latin typeface="Courier New" panose="02070309020205020404" pitchFamily="49" charset="0"/>
                <a:cs typeface="Courier New" panose="02070309020205020404" pitchFamily="49" charset="0"/>
              </a:rPr>
              <a:t>"Connexion incorrecte: $database, $user");</a:t>
            </a:r>
          </a:p>
          <a:p>
            <a:pPr lvl="1" eaLnBrk="1" hangingPunct="1">
              <a:spcBef>
                <a:spcPct val="0"/>
              </a:spcBef>
              <a:spcAft>
                <a:spcPct val="0"/>
              </a:spcAft>
              <a:buClrTx/>
              <a:buFont typeface="Arial" panose="020B0604020202020204" pitchFamily="34" charset="0"/>
              <a:buNone/>
            </a:pPr>
            <a:r>
              <a:rPr lang="fr-FR" altLang="fr-FR" sz="1100">
                <a:latin typeface="Courier New" panose="02070309020205020404" pitchFamily="49" charset="0"/>
                <a:cs typeface="Courier New" panose="02070309020205020404" pitchFamily="49" charset="0"/>
              </a:rPr>
              <a:t>$sql = </a:t>
            </a:r>
            <a:r>
              <a:rPr lang="fr-FR" altLang="fr-FR" sz="1100">
                <a:solidFill>
                  <a:srgbClr val="0000C0"/>
                </a:solidFill>
                <a:latin typeface="Courier New" panose="02070309020205020404" pitchFamily="49" charset="0"/>
                <a:cs typeface="Courier New" panose="02070309020205020404" pitchFamily="49" charset="0"/>
              </a:rPr>
              <a:t>"select * from bibdta.tabdta";</a:t>
            </a:r>
          </a:p>
          <a:p>
            <a:pPr lvl="1" eaLnBrk="1" hangingPunct="1">
              <a:spcBef>
                <a:spcPct val="0"/>
              </a:spcBef>
              <a:spcAft>
                <a:spcPct val="0"/>
              </a:spcAft>
              <a:buClrTx/>
              <a:buFont typeface="Arial" panose="020B0604020202020204" pitchFamily="34" charset="0"/>
              <a:buNone/>
            </a:pPr>
            <a:r>
              <a:rPr lang="fr-FR" altLang="fr-FR" sz="1100">
                <a:latin typeface="Courier New" panose="02070309020205020404" pitchFamily="49" charset="0"/>
                <a:cs typeface="Courier New" panose="02070309020205020404" pitchFamily="49" charset="0"/>
              </a:rPr>
              <a:t>$r = </a:t>
            </a:r>
            <a:r>
              <a:rPr lang="fr-FR" altLang="fr-FR" sz="1100" b="1">
                <a:solidFill>
                  <a:srgbClr val="7F0055"/>
                </a:solidFill>
                <a:latin typeface="Courier New" panose="02070309020205020404" pitchFamily="49" charset="0"/>
                <a:cs typeface="Courier New" panose="02070309020205020404" pitchFamily="49" charset="0"/>
              </a:rPr>
              <a:t>odbc_exec</a:t>
            </a:r>
            <a:r>
              <a:rPr lang="fr-FR" altLang="fr-FR" sz="1100">
                <a:latin typeface="Courier New" panose="02070309020205020404" pitchFamily="49" charset="0"/>
                <a:cs typeface="Courier New" panose="02070309020205020404" pitchFamily="49" charset="0"/>
              </a:rPr>
              <a:t>($conn, $sql);</a:t>
            </a:r>
          </a:p>
          <a:p>
            <a:pPr lvl="1" eaLnBrk="1" hangingPunct="1">
              <a:spcBef>
                <a:spcPct val="0"/>
              </a:spcBef>
              <a:spcAft>
                <a:spcPct val="0"/>
              </a:spcAft>
              <a:buClrTx/>
              <a:buFont typeface="Arial" panose="020B0604020202020204" pitchFamily="34" charset="0"/>
              <a:buNone/>
            </a:pPr>
            <a:r>
              <a:rPr lang="en-US" altLang="fr-FR" sz="1100" b="1">
                <a:solidFill>
                  <a:srgbClr val="7F0055"/>
                </a:solidFill>
                <a:latin typeface="Courier New" panose="02070309020205020404" pitchFamily="49" charset="0"/>
                <a:cs typeface="Courier New" panose="02070309020205020404" pitchFamily="49" charset="0"/>
              </a:rPr>
              <a:t>if  (!</a:t>
            </a:r>
            <a:r>
              <a:rPr lang="en-US" altLang="fr-FR" sz="1100">
                <a:latin typeface="Courier New" panose="02070309020205020404" pitchFamily="49" charset="0"/>
                <a:cs typeface="Courier New" panose="02070309020205020404" pitchFamily="49" charset="0"/>
              </a:rPr>
              <a:t>$r</a:t>
            </a:r>
            <a:r>
              <a:rPr lang="en-US" altLang="fr-FR" sz="1100" b="1">
                <a:solidFill>
                  <a:srgbClr val="7F0055"/>
                </a:solidFill>
                <a:latin typeface="Courier New" panose="02070309020205020404" pitchFamily="49" charset="0"/>
                <a:cs typeface="Courier New" panose="02070309020205020404" pitchFamily="49" charset="0"/>
              </a:rPr>
              <a:t>) die(</a:t>
            </a:r>
            <a:r>
              <a:rPr lang="en-US" altLang="fr-FR" sz="1100" b="1">
                <a:solidFill>
                  <a:srgbClr val="0000C0"/>
                </a:solidFill>
                <a:latin typeface="Courier New" panose="02070309020205020404" pitchFamily="49" charset="0"/>
                <a:cs typeface="Courier New" panose="02070309020205020404" pitchFamily="49" charset="0"/>
              </a:rPr>
              <a:t>"&lt;br /&gt;sélection incorrecte ".odbc_errormsg());</a:t>
            </a:r>
          </a:p>
          <a:p>
            <a:pPr lvl="1" eaLnBrk="1" hangingPunct="1">
              <a:spcBef>
                <a:spcPct val="0"/>
              </a:spcBef>
              <a:spcAft>
                <a:spcPct val="0"/>
              </a:spcAft>
              <a:buClrTx/>
              <a:buFont typeface="Arial" panose="020B0604020202020204" pitchFamily="34" charset="0"/>
              <a:buNone/>
            </a:pPr>
            <a:r>
              <a:rPr lang="fr-FR" altLang="fr-FR" sz="1100" b="1">
                <a:solidFill>
                  <a:srgbClr val="7F0055"/>
                </a:solidFill>
                <a:latin typeface="Courier New" panose="02070309020205020404" pitchFamily="49" charset="0"/>
                <a:cs typeface="Courier New" panose="02070309020205020404" pitchFamily="49" charset="0"/>
              </a:rPr>
              <a:t>echo </a:t>
            </a:r>
            <a:r>
              <a:rPr lang="fr-FR" altLang="fr-FR" sz="1100" b="1">
                <a:solidFill>
                  <a:srgbClr val="0000C0"/>
                </a:solidFill>
                <a:latin typeface="Courier New" panose="02070309020205020404" pitchFamily="49" charset="0"/>
                <a:cs typeface="Courier New" panose="02070309020205020404" pitchFamily="49" charset="0"/>
              </a:rPr>
              <a:t>"&lt;br /&gt;</a:t>
            </a:r>
            <a:r>
              <a:rPr lang="fr-FR" altLang="fr-FR" sz="1100">
                <a:latin typeface="Courier New" panose="02070309020205020404" pitchFamily="49" charset="0"/>
                <a:cs typeface="Courier New" panose="02070309020205020404" pitchFamily="49" charset="0"/>
              </a:rPr>
              <a:t>$sql</a:t>
            </a:r>
            <a:r>
              <a:rPr lang="fr-FR" altLang="fr-FR" sz="1100" b="1">
                <a:solidFill>
                  <a:srgbClr val="0000C0"/>
                </a:solidFill>
                <a:latin typeface="Courier New" panose="02070309020205020404" pitchFamily="49" charset="0"/>
                <a:cs typeface="Courier New" panose="02070309020205020404" pitchFamily="49" charset="0"/>
              </a:rPr>
              <a:t>". </a:t>
            </a:r>
            <a:r>
              <a:rPr lang="fr-FR" altLang="fr-FR" sz="1100" b="1">
                <a:latin typeface="Courier New" panose="02070309020205020404" pitchFamily="49" charset="0"/>
                <a:cs typeface="Courier New" panose="02070309020205020404" pitchFamily="49" charset="0"/>
              </a:rPr>
              <a:t>PHP_EOL</a:t>
            </a:r>
            <a:r>
              <a:rPr lang="fr-FR" altLang="fr-FR" sz="1100" b="1">
                <a:solidFill>
                  <a:srgbClr val="0000C0"/>
                </a:solidFill>
                <a:latin typeface="Courier New" panose="02070309020205020404" pitchFamily="49" charset="0"/>
                <a:cs typeface="Courier New" panose="02070309020205020404" pitchFamily="49" charset="0"/>
              </a:rPr>
              <a:t>;</a:t>
            </a:r>
            <a:endParaRPr lang="fr-FR" altLang="fr-FR" sz="2800" b="1">
              <a:solidFill>
                <a:srgbClr val="0000C0"/>
              </a:solidFill>
              <a:latin typeface="Courier New" panose="02070309020205020404" pitchFamily="49" charset="0"/>
              <a:cs typeface="Courier New" panose="02070309020205020404" pitchFamily="49" charset="0"/>
            </a:endParaRPr>
          </a:p>
          <a:p>
            <a:pPr lvl="1" eaLnBrk="1" hangingPunct="1">
              <a:spcBef>
                <a:spcPct val="0"/>
              </a:spcBef>
              <a:spcAft>
                <a:spcPct val="0"/>
              </a:spcAft>
              <a:buClrTx/>
              <a:buFont typeface="Arial" panose="020B0604020202020204" pitchFamily="34" charset="0"/>
              <a:buNone/>
            </a:pPr>
            <a:r>
              <a:rPr lang="fr-FR" altLang="fr-FR" sz="1100" b="1">
                <a:solidFill>
                  <a:srgbClr val="7F0055"/>
                </a:solidFill>
                <a:latin typeface="Courier New" panose="02070309020205020404" pitchFamily="49" charset="0"/>
                <a:cs typeface="Courier New" panose="02070309020205020404" pitchFamily="49" charset="0"/>
              </a:rPr>
              <a:t>echo </a:t>
            </a:r>
            <a:r>
              <a:rPr lang="fr-FR" altLang="fr-FR" sz="1100" b="1">
                <a:solidFill>
                  <a:srgbClr val="0000C0"/>
                </a:solidFill>
                <a:latin typeface="Courier New" panose="02070309020205020404" pitchFamily="49" charset="0"/>
                <a:cs typeface="Courier New" panose="02070309020205020404" pitchFamily="49" charset="0"/>
              </a:rPr>
              <a:t>"&lt;table border='1'&gt;";</a:t>
            </a:r>
            <a:endParaRPr lang="fr-FR" altLang="fr-FR" sz="2800" b="1">
              <a:solidFill>
                <a:srgbClr val="0000C0"/>
              </a:solidFill>
              <a:latin typeface="Courier New" panose="02070309020205020404" pitchFamily="49" charset="0"/>
              <a:cs typeface="Courier New" panose="02070309020205020404" pitchFamily="49" charset="0"/>
            </a:endParaRPr>
          </a:p>
          <a:p>
            <a:pPr lvl="1" eaLnBrk="1" hangingPunct="1">
              <a:spcBef>
                <a:spcPct val="0"/>
              </a:spcBef>
              <a:spcAft>
                <a:spcPct val="0"/>
              </a:spcAft>
              <a:buClrTx/>
              <a:buFont typeface="Arial" panose="020B0604020202020204" pitchFamily="34" charset="0"/>
              <a:buNone/>
            </a:pPr>
            <a:r>
              <a:rPr lang="fr-FR" altLang="fr-FR" sz="1100" b="1">
                <a:solidFill>
                  <a:srgbClr val="7F0055"/>
                </a:solidFill>
                <a:latin typeface="Courier New" panose="02070309020205020404" pitchFamily="49" charset="0"/>
                <a:cs typeface="Courier New" panose="02070309020205020404" pitchFamily="49" charset="0"/>
              </a:rPr>
              <a:t>while  (</a:t>
            </a:r>
            <a:r>
              <a:rPr lang="fr-FR" altLang="fr-FR" sz="1100">
                <a:latin typeface="Courier New" panose="02070309020205020404" pitchFamily="49" charset="0"/>
                <a:cs typeface="Courier New" panose="02070309020205020404" pitchFamily="49" charset="0"/>
              </a:rPr>
              <a:t>$row </a:t>
            </a:r>
            <a:r>
              <a:rPr lang="fr-FR" altLang="fr-FR" sz="1100" b="1">
                <a:solidFill>
                  <a:srgbClr val="7F0055"/>
                </a:solidFill>
                <a:latin typeface="Courier New" panose="02070309020205020404" pitchFamily="49" charset="0"/>
                <a:cs typeface="Courier New" panose="02070309020205020404" pitchFamily="49" charset="0"/>
              </a:rPr>
              <a:t>= odbc_fetch_array(</a:t>
            </a:r>
            <a:r>
              <a:rPr lang="fr-FR" altLang="fr-FR" sz="1100">
                <a:latin typeface="Courier New" panose="02070309020205020404" pitchFamily="49" charset="0"/>
                <a:cs typeface="Courier New" panose="02070309020205020404" pitchFamily="49" charset="0"/>
              </a:rPr>
              <a:t>$r</a:t>
            </a:r>
            <a:r>
              <a:rPr lang="fr-FR" altLang="fr-FR" sz="1100" b="1">
                <a:solidFill>
                  <a:srgbClr val="7F0055"/>
                </a:solidFill>
                <a:latin typeface="Courier New" panose="02070309020205020404" pitchFamily="49" charset="0"/>
                <a:cs typeface="Courier New" panose="02070309020205020404" pitchFamily="49" charset="0"/>
              </a:rPr>
              <a:t>)) {</a:t>
            </a:r>
            <a:endParaRPr lang="fr-FR" altLang="fr-FR" sz="1100" b="1" u="sng">
              <a:solidFill>
                <a:srgbClr val="7F0055"/>
              </a:solidFill>
              <a:latin typeface="Courier New" panose="02070309020205020404" pitchFamily="49" charset="0"/>
              <a:cs typeface="Courier New" panose="02070309020205020404" pitchFamily="49" charset="0"/>
            </a:endParaRPr>
          </a:p>
          <a:p>
            <a:pPr lvl="1" eaLnBrk="1" hangingPunct="1">
              <a:spcBef>
                <a:spcPct val="0"/>
              </a:spcBef>
              <a:spcAft>
                <a:spcPct val="0"/>
              </a:spcAft>
              <a:buClrTx/>
              <a:buFont typeface="Arial" panose="020B0604020202020204" pitchFamily="34" charset="0"/>
              <a:buNone/>
            </a:pPr>
            <a:r>
              <a:rPr lang="fr-FR" altLang="fr-FR" sz="1100" b="1">
                <a:solidFill>
                  <a:srgbClr val="7F0055"/>
                </a:solidFill>
                <a:latin typeface="Courier New" panose="02070309020205020404" pitchFamily="49" charset="0"/>
                <a:cs typeface="Courier New" panose="02070309020205020404" pitchFamily="49" charset="0"/>
              </a:rPr>
              <a:t>	echo  (</a:t>
            </a:r>
            <a:r>
              <a:rPr lang="fr-FR" altLang="fr-FR" sz="1100" b="1">
                <a:solidFill>
                  <a:srgbClr val="0000C0"/>
                </a:solidFill>
                <a:latin typeface="Courier New" panose="02070309020205020404" pitchFamily="49" charset="0"/>
                <a:cs typeface="Courier New" panose="02070309020205020404" pitchFamily="49" charset="0"/>
              </a:rPr>
              <a:t>"&lt;tr&gt;&lt;td&gt;".</a:t>
            </a:r>
            <a:r>
              <a:rPr lang="fr-FR" altLang="fr-FR" sz="1100" b="1">
                <a:solidFill>
                  <a:srgbClr val="7030A0"/>
                </a:solidFill>
                <a:latin typeface="Courier New" panose="02070309020205020404" pitchFamily="49" charset="0"/>
                <a:cs typeface="Courier New" panose="02070309020205020404" pitchFamily="49" charset="0"/>
              </a:rPr>
              <a:t>implode</a:t>
            </a:r>
            <a:r>
              <a:rPr lang="fr-FR" altLang="fr-FR" sz="1100" b="1">
                <a:solidFill>
                  <a:srgbClr val="0000C0"/>
                </a:solidFill>
                <a:latin typeface="Courier New" panose="02070309020205020404" pitchFamily="49" charset="0"/>
                <a:cs typeface="Courier New" panose="02070309020205020404" pitchFamily="49" charset="0"/>
              </a:rPr>
              <a:t>("&lt;/td&gt;&lt;td&gt;",</a:t>
            </a:r>
            <a:r>
              <a:rPr lang="fr-FR" altLang="fr-FR" sz="1100">
                <a:latin typeface="Courier New" panose="02070309020205020404" pitchFamily="49" charset="0"/>
                <a:cs typeface="Courier New" panose="02070309020205020404" pitchFamily="49" charset="0"/>
              </a:rPr>
              <a:t>$row</a:t>
            </a:r>
            <a:r>
              <a:rPr lang="fr-FR" altLang="fr-FR" sz="1100" b="1">
                <a:solidFill>
                  <a:srgbClr val="0000C0"/>
                </a:solidFill>
                <a:latin typeface="Courier New" panose="02070309020205020404" pitchFamily="49" charset="0"/>
                <a:cs typeface="Courier New" panose="02070309020205020404" pitchFamily="49" charset="0"/>
              </a:rPr>
              <a:t>)."&lt;/td&gt;&lt;/tr&gt;". </a:t>
            </a:r>
            <a:r>
              <a:rPr lang="fr-FR" altLang="fr-FR" sz="1100" b="1">
                <a:latin typeface="Courier New" panose="02070309020205020404" pitchFamily="49" charset="0"/>
                <a:cs typeface="Courier New" panose="02070309020205020404" pitchFamily="49" charset="0"/>
              </a:rPr>
              <a:t>PHP_EOL</a:t>
            </a:r>
            <a:r>
              <a:rPr lang="fr-FR" altLang="fr-FR" sz="1100" b="1">
                <a:solidFill>
                  <a:srgbClr val="0000C0"/>
                </a:solidFill>
                <a:latin typeface="Courier New" panose="02070309020205020404" pitchFamily="49" charset="0"/>
                <a:cs typeface="Courier New" panose="02070309020205020404" pitchFamily="49" charset="0"/>
              </a:rPr>
              <a:t>);</a:t>
            </a:r>
            <a:endParaRPr lang="fr-FR" altLang="fr-FR" sz="2800" b="1">
              <a:solidFill>
                <a:srgbClr val="0000C0"/>
              </a:solidFill>
              <a:latin typeface="Courier New" panose="02070309020205020404" pitchFamily="49" charset="0"/>
              <a:cs typeface="Courier New" panose="02070309020205020404" pitchFamily="49" charset="0"/>
            </a:endParaRPr>
          </a:p>
          <a:p>
            <a:pPr lvl="1" eaLnBrk="1" hangingPunct="1">
              <a:spcBef>
                <a:spcPct val="0"/>
              </a:spcBef>
              <a:spcAft>
                <a:spcPct val="0"/>
              </a:spcAft>
              <a:buClrTx/>
              <a:buFont typeface="Arial" panose="020B0604020202020204" pitchFamily="34" charset="0"/>
              <a:buNone/>
            </a:pPr>
            <a:r>
              <a:rPr lang="fr-FR" altLang="fr-FR" sz="1100">
                <a:latin typeface="Courier New" panose="02070309020205020404" pitchFamily="49" charset="0"/>
                <a:cs typeface="Courier New" panose="02070309020205020404" pitchFamily="49" charset="0"/>
              </a:rPr>
              <a:t>}</a:t>
            </a:r>
          </a:p>
          <a:p>
            <a:pPr lvl="1" eaLnBrk="1" hangingPunct="1">
              <a:spcBef>
                <a:spcPct val="0"/>
              </a:spcBef>
              <a:spcAft>
                <a:spcPct val="0"/>
              </a:spcAft>
              <a:buClrTx/>
              <a:buFont typeface="Arial" panose="020B0604020202020204" pitchFamily="34" charset="0"/>
              <a:buNone/>
            </a:pPr>
            <a:r>
              <a:rPr lang="fr-FR" altLang="fr-FR" sz="1100" b="1">
                <a:solidFill>
                  <a:srgbClr val="7F0055"/>
                </a:solidFill>
                <a:latin typeface="Courier New" panose="02070309020205020404" pitchFamily="49" charset="0"/>
                <a:cs typeface="Courier New" panose="02070309020205020404" pitchFamily="49" charset="0"/>
              </a:rPr>
              <a:t>echo </a:t>
            </a:r>
            <a:r>
              <a:rPr lang="fr-FR" altLang="fr-FR" sz="1100" b="1">
                <a:solidFill>
                  <a:srgbClr val="0000C0"/>
                </a:solidFill>
                <a:latin typeface="Courier New" panose="02070309020205020404" pitchFamily="49" charset="0"/>
                <a:cs typeface="Courier New" panose="02070309020205020404" pitchFamily="49" charset="0"/>
              </a:rPr>
              <a:t>"&lt;/table&gt;". </a:t>
            </a:r>
            <a:r>
              <a:rPr lang="fr-FR" altLang="fr-FR" sz="1100" b="1">
                <a:latin typeface="Courier New" panose="02070309020205020404" pitchFamily="49" charset="0"/>
                <a:cs typeface="Courier New" panose="02070309020205020404" pitchFamily="49" charset="0"/>
              </a:rPr>
              <a:t>PHP_EOL</a:t>
            </a:r>
            <a:r>
              <a:rPr lang="fr-FR" altLang="fr-FR" sz="1100" b="1">
                <a:solidFill>
                  <a:srgbClr val="0000C0"/>
                </a:solidFill>
                <a:latin typeface="Courier New" panose="02070309020205020404" pitchFamily="49" charset="0"/>
                <a:cs typeface="Courier New" panose="02070309020205020404" pitchFamily="49" charset="0"/>
              </a:rPr>
              <a:t>;</a:t>
            </a:r>
          </a:p>
          <a:p>
            <a:pPr eaLnBrk="1" hangingPunct="1">
              <a:spcBef>
                <a:spcPct val="0"/>
              </a:spcBef>
              <a:buClrTx/>
              <a:buFontTx/>
              <a:buNone/>
            </a:pPr>
            <a:endParaRPr lang="fr-FR" altLang="fr-FR" sz="32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re 1">
            <a:extLst>
              <a:ext uri="{FF2B5EF4-FFF2-40B4-BE49-F238E27FC236}">
                <a16:creationId xmlns:a16="http://schemas.microsoft.com/office/drawing/2014/main" id="{67E7C338-0E11-4AD8-9E3D-5966E88C235D}"/>
              </a:ext>
            </a:extLst>
          </p:cNvPr>
          <p:cNvSpPr>
            <a:spLocks noGrp="1" noChangeArrowheads="1"/>
          </p:cNvSpPr>
          <p:nvPr>
            <p:ph type="title"/>
          </p:nvPr>
        </p:nvSpPr>
        <p:spPr/>
        <p:txBody>
          <a:bodyPr/>
          <a:lstStyle/>
          <a:p>
            <a:r>
              <a:rPr lang="fr-FR" altLang="fr-FR"/>
              <a:t>Les Procédures stockées</a:t>
            </a:r>
          </a:p>
        </p:txBody>
      </p:sp>
      <p:sp>
        <p:nvSpPr>
          <p:cNvPr id="76803" name="Espace réservé du contenu 2">
            <a:extLst>
              <a:ext uri="{FF2B5EF4-FFF2-40B4-BE49-F238E27FC236}">
                <a16:creationId xmlns:a16="http://schemas.microsoft.com/office/drawing/2014/main" id="{67A3CA6F-FC79-4FCB-9E74-7F92BE9808D4}"/>
              </a:ext>
            </a:extLst>
          </p:cNvPr>
          <p:cNvSpPr>
            <a:spLocks noGrp="1" noChangeArrowheads="1"/>
          </p:cNvSpPr>
          <p:nvPr>
            <p:ph idx="1"/>
          </p:nvPr>
        </p:nvSpPr>
        <p:spPr>
          <a:xfrm>
            <a:off x="228600" y="1219200"/>
            <a:ext cx="8686800" cy="5486400"/>
          </a:xfrm>
        </p:spPr>
        <p:txBody>
          <a:bodyPr/>
          <a:lstStyle/>
          <a:p>
            <a:r>
              <a:rPr lang="fr-FR" altLang="fr-FR" sz="1800"/>
              <a:t>Les procédures stockées DB2 se classent en 2 catégories : </a:t>
            </a:r>
          </a:p>
          <a:p>
            <a:pPr lvl="1"/>
            <a:r>
              <a:rPr lang="fr-FR" altLang="fr-FR" sz="1600"/>
              <a:t>Les procédures « full SQL » écrites en PL/SQL</a:t>
            </a:r>
          </a:p>
          <a:p>
            <a:pPr lvl="1"/>
            <a:r>
              <a:rPr lang="fr-FR" altLang="fr-FR" sz="1600"/>
              <a:t>Les procédures « externes », servant d’intermédiaire pour l’appel de programme écrits en langage RPG, CL, Cobol, Java…</a:t>
            </a:r>
          </a:p>
          <a:p>
            <a:r>
              <a:rPr lang="fr-FR" altLang="fr-FR" sz="1800"/>
              <a:t>Nous n’évoquerons pas plus avant les procédures « full SQL », ce n’est pas l’envie qui me manque (car j’en pense beaucoup de bien), c’est le temps, malheureusement </a:t>
            </a:r>
            <a:r>
              <a:rPr lang="fr-FR" altLang="fr-FR" sz="1800">
                <a:sym typeface="Wingdings" panose="05000000000000000000" pitchFamily="2" charset="2"/>
              </a:rPr>
              <a:t></a:t>
            </a:r>
            <a:r>
              <a:rPr lang="fr-FR" altLang="fr-FR" sz="1800"/>
              <a:t>.</a:t>
            </a:r>
          </a:p>
          <a:p>
            <a:r>
              <a:rPr lang="fr-FR" altLang="fr-FR" sz="1800"/>
              <a:t>Nous allons en revanche nous attarder sur les procédures stockées externes, car elles constituent la voie royale pour rendre accessibles aux applications web, vos composants « métier », souvent riches et complexes écrits en RPG ou Cobol.</a:t>
            </a:r>
          </a:p>
          <a:p>
            <a:r>
              <a:rPr lang="fr-FR" altLang="fr-FR" sz="1800"/>
              <a:t>La documentation de PHP propose des exemples d’utilisation assez complets :</a:t>
            </a:r>
          </a:p>
          <a:p>
            <a:pPr lvl="1"/>
            <a:r>
              <a:rPr lang="fr-FR" altLang="fr-FR" sz="1400"/>
              <a:t>Pour « ibm_db2 » : </a:t>
            </a:r>
            <a:r>
              <a:rPr lang="fr-FR" altLang="fr-FR" sz="1400">
                <a:hlinkClick r:id="rId2"/>
              </a:rPr>
              <a:t>http://fr.php.net/manual/fr/function.db2-bind-param.php</a:t>
            </a:r>
            <a:endParaRPr lang="fr-FR" altLang="fr-FR" sz="1400"/>
          </a:p>
          <a:p>
            <a:pPr lvl="1"/>
            <a:r>
              <a:rPr lang="fr-FR" altLang="fr-FR" sz="1400"/>
              <a:t>Pour PDO :  </a:t>
            </a:r>
            <a:r>
              <a:rPr lang="fr-FR" altLang="fr-FR" sz="1400">
                <a:hlinkClick r:id="rId3"/>
              </a:rPr>
              <a:t>http://fr.php.net/manual/fr/pdo.prepared-statements.php</a:t>
            </a:r>
            <a:r>
              <a:rPr lang="fr-FR" altLang="fr-FR" sz="1400"/>
              <a:t> </a:t>
            </a:r>
          </a:p>
          <a:p>
            <a:r>
              <a:rPr lang="fr-FR" altLang="fr-FR" sz="1800"/>
              <a:t>Comme point de départ, il nous faut un programme RPG, alors en voici un (cf. diapo suivante)</a:t>
            </a:r>
          </a:p>
        </p:txBody>
      </p:sp>
      <p:sp>
        <p:nvSpPr>
          <p:cNvPr id="76804" name="Espace réservé du numéro de diapositive 3">
            <a:extLst>
              <a:ext uri="{FF2B5EF4-FFF2-40B4-BE49-F238E27FC236}">
                <a16:creationId xmlns:a16="http://schemas.microsoft.com/office/drawing/2014/main" id="{31801211-5059-40A8-978B-1845A8A837A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72DCA9C5-EDBE-4E84-892D-F2ABE9A5996B}" type="slidenum">
              <a:rPr lang="en-US" altLang="fr-FR" sz="1000">
                <a:solidFill>
                  <a:schemeClr val="bg1"/>
                </a:solidFill>
              </a:rPr>
              <a:pPr>
                <a:buClrTx/>
                <a:buFontTx/>
                <a:buNone/>
              </a:pPr>
              <a:t>70</a:t>
            </a:fld>
            <a:endParaRPr lang="en-US" altLang="fr-FR" sz="1000">
              <a:solidFill>
                <a:schemeClr val="bg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re 1">
            <a:extLst>
              <a:ext uri="{FF2B5EF4-FFF2-40B4-BE49-F238E27FC236}">
                <a16:creationId xmlns:a16="http://schemas.microsoft.com/office/drawing/2014/main" id="{8DC8A174-41B8-4DBD-A6D5-60A574B5104D}"/>
              </a:ext>
            </a:extLst>
          </p:cNvPr>
          <p:cNvSpPr>
            <a:spLocks noGrp="1" noChangeArrowheads="1"/>
          </p:cNvSpPr>
          <p:nvPr>
            <p:ph type="title"/>
          </p:nvPr>
        </p:nvSpPr>
        <p:spPr/>
        <p:txBody>
          <a:bodyPr/>
          <a:lstStyle/>
          <a:p>
            <a:r>
              <a:rPr lang="fr-FR" altLang="fr-FR"/>
              <a:t>Les Procédures stockées</a:t>
            </a:r>
          </a:p>
        </p:txBody>
      </p:sp>
      <p:sp>
        <p:nvSpPr>
          <p:cNvPr id="52227" name="Espace réservé du contenu 2">
            <a:extLst>
              <a:ext uri="{FF2B5EF4-FFF2-40B4-BE49-F238E27FC236}">
                <a16:creationId xmlns:a16="http://schemas.microsoft.com/office/drawing/2014/main" id="{C6BFF8ED-CFA6-44EF-9D6B-B6303D36EE6E}"/>
              </a:ext>
            </a:extLst>
          </p:cNvPr>
          <p:cNvSpPr>
            <a:spLocks noGrp="1"/>
          </p:cNvSpPr>
          <p:nvPr>
            <p:ph sz="half" idx="1"/>
          </p:nvPr>
        </p:nvSpPr>
        <p:spPr>
          <a:ln>
            <a:solidFill>
              <a:schemeClr val="accent1"/>
            </a:solidFill>
            <a:miter lim="800000"/>
            <a:headEnd/>
            <a:tailEnd/>
          </a:ln>
        </p:spPr>
        <p:txBody>
          <a:bodyPr/>
          <a:lstStyle/>
          <a:p>
            <a:pPr>
              <a:buFont typeface="Wingdings" panose="05000000000000000000" pitchFamily="2" charset="2"/>
              <a:buNone/>
              <a:defRPr/>
            </a:pPr>
            <a:r>
              <a:rPr lang="fr-FR" sz="800" dirty="0">
                <a:latin typeface="Courier New" pitchFamily="49" charset="0"/>
                <a:cs typeface="Courier New" pitchFamily="49" charset="0"/>
              </a:rPr>
              <a:t> **********************************************************</a:t>
            </a:r>
          </a:p>
          <a:p>
            <a:pPr>
              <a:buFont typeface="Wingdings" panose="05000000000000000000" pitchFamily="2" charset="2"/>
              <a:buNone/>
              <a:defRPr/>
            </a:pPr>
            <a:r>
              <a:rPr lang="fr-FR" sz="800" dirty="0">
                <a:latin typeface="Courier New" pitchFamily="49" charset="0"/>
                <a:cs typeface="Courier New" pitchFamily="49" charset="0"/>
              </a:rPr>
              <a:t> * DESCRIPTION DSPPGMREF d'un </a:t>
            </a:r>
            <a:r>
              <a:rPr lang="fr-FR" sz="800" dirty="0" err="1">
                <a:latin typeface="Courier New" pitchFamily="49" charset="0"/>
                <a:cs typeface="Courier New" pitchFamily="49" charset="0"/>
              </a:rPr>
              <a:t>pgm</a:t>
            </a:r>
            <a:r>
              <a:rPr lang="fr-FR" sz="800" dirty="0">
                <a:latin typeface="Courier New" pitchFamily="49" charset="0"/>
                <a:cs typeface="Courier New" pitchFamily="49" charset="0"/>
              </a:rPr>
              <a:t> reçu en paramètre                   </a:t>
            </a:r>
          </a:p>
          <a:p>
            <a:pPr>
              <a:buFont typeface="Wingdings" panose="05000000000000000000" pitchFamily="2" charset="2"/>
              <a:buNone/>
              <a:defRPr/>
            </a:pPr>
            <a:r>
              <a:rPr lang="fr-FR" sz="800" dirty="0">
                <a:latin typeface="Courier New" pitchFamily="49" charset="0"/>
                <a:cs typeface="Courier New" pitchFamily="49" charset="0"/>
              </a:rPr>
              <a:t> * NOM DU PROGRAMME </a:t>
            </a:r>
            <a:r>
              <a:rPr lang="fr-FR" sz="800" dirty="0">
                <a:solidFill>
                  <a:srgbClr val="000000"/>
                </a:solidFill>
                <a:highlight>
                  <a:srgbClr val="CECCF7"/>
                </a:highlight>
                <a:latin typeface="Courier New" pitchFamily="49" charset="0"/>
                <a:cs typeface="Courier New" pitchFamily="49" charset="0"/>
              </a:rPr>
              <a:t>PGMREFPRC                                         </a:t>
            </a:r>
          </a:p>
          <a:p>
            <a:pPr>
              <a:buFont typeface="Wingdings" panose="05000000000000000000" pitchFamily="2" charset="2"/>
              <a:buNone/>
              <a:defRPr/>
            </a:pPr>
            <a:r>
              <a:rPr lang="fr-FR" sz="800" dirty="0">
                <a:latin typeface="Courier New" pitchFamily="49" charset="0"/>
                <a:cs typeface="Courier New" pitchFamily="49" charset="0"/>
              </a:rPr>
              <a:t> **********************************************************    </a:t>
            </a:r>
          </a:p>
          <a:p>
            <a:pPr>
              <a:buFont typeface="Wingdings" panose="05000000000000000000" pitchFamily="2" charset="2"/>
              <a:buNone/>
              <a:defRPr/>
            </a:pPr>
            <a:r>
              <a:rPr lang="de-DE" sz="800" dirty="0">
                <a:latin typeface="Courier New" pitchFamily="49" charset="0"/>
                <a:cs typeface="Courier New" pitchFamily="49" charset="0"/>
              </a:rPr>
              <a:t>h </a:t>
            </a:r>
            <a:r>
              <a:rPr lang="de-DE" sz="800" dirty="0" err="1">
                <a:latin typeface="Courier New" pitchFamily="49" charset="0"/>
                <a:cs typeface="Courier New" pitchFamily="49" charset="0"/>
              </a:rPr>
              <a:t>usrprf</a:t>
            </a:r>
            <a:r>
              <a:rPr lang="de-DE" sz="800" dirty="0">
                <a:latin typeface="Courier New" pitchFamily="49" charset="0"/>
                <a:cs typeface="Courier New" pitchFamily="49" charset="0"/>
              </a:rPr>
              <a:t>(*</a:t>
            </a:r>
            <a:r>
              <a:rPr lang="de-DE" sz="800" dirty="0" err="1">
                <a:latin typeface="Courier New" pitchFamily="49" charset="0"/>
                <a:cs typeface="Courier New" pitchFamily="49" charset="0"/>
              </a:rPr>
              <a:t>owner</a:t>
            </a:r>
            <a:r>
              <a:rPr lang="de-DE" sz="800" dirty="0">
                <a:latin typeface="Courier New" pitchFamily="49" charset="0"/>
                <a:cs typeface="Courier New" pitchFamily="49" charset="0"/>
              </a:rPr>
              <a:t>) </a:t>
            </a:r>
            <a:r>
              <a:rPr lang="de-DE" sz="800" dirty="0" err="1">
                <a:latin typeface="Courier New" pitchFamily="49" charset="0"/>
                <a:cs typeface="Courier New" pitchFamily="49" charset="0"/>
              </a:rPr>
              <a:t>datfmt</a:t>
            </a:r>
            <a:r>
              <a:rPr lang="de-DE" sz="800" dirty="0">
                <a:latin typeface="Courier New" pitchFamily="49" charset="0"/>
                <a:cs typeface="Courier New" pitchFamily="49" charset="0"/>
              </a:rPr>
              <a:t>(*</a:t>
            </a:r>
            <a:r>
              <a:rPr lang="de-DE" sz="800" dirty="0" err="1">
                <a:latin typeface="Courier New" pitchFamily="49" charset="0"/>
                <a:cs typeface="Courier New" pitchFamily="49" charset="0"/>
              </a:rPr>
              <a:t>iso</a:t>
            </a:r>
            <a:r>
              <a:rPr lang="de-DE" sz="800" dirty="0">
                <a:latin typeface="Courier New" pitchFamily="49" charset="0"/>
                <a:cs typeface="Courier New" pitchFamily="49" charset="0"/>
              </a:rPr>
              <a:t>)                                         </a:t>
            </a:r>
          </a:p>
          <a:p>
            <a:pPr>
              <a:buFont typeface="Wingdings" panose="05000000000000000000" pitchFamily="2" charset="2"/>
              <a:buNone/>
              <a:defRPr/>
            </a:pPr>
            <a:r>
              <a:rPr lang="fr-FR" sz="800" dirty="0">
                <a:latin typeface="Courier New" pitchFamily="49" charset="0"/>
                <a:cs typeface="Courier New" pitchFamily="49" charset="0"/>
              </a:rPr>
              <a:t>d </a:t>
            </a:r>
            <a:r>
              <a:rPr lang="fr-FR" sz="800" dirty="0" err="1">
                <a:latin typeface="Courier New" pitchFamily="49" charset="0"/>
                <a:cs typeface="Courier New" pitchFamily="49" charset="0"/>
              </a:rPr>
              <a:t>Requete</a:t>
            </a:r>
            <a:r>
              <a:rPr lang="fr-FR" sz="800" dirty="0">
                <a:latin typeface="Courier New" pitchFamily="49" charset="0"/>
                <a:cs typeface="Courier New" pitchFamily="49" charset="0"/>
              </a:rPr>
              <a:t>         s            300                                    </a:t>
            </a:r>
          </a:p>
          <a:p>
            <a:pPr>
              <a:buFont typeface="Wingdings" panose="05000000000000000000" pitchFamily="2" charset="2"/>
              <a:buNone/>
              <a:defRPr/>
            </a:pPr>
            <a:r>
              <a:rPr lang="fr-FR" sz="800" dirty="0">
                <a:latin typeface="Courier New" pitchFamily="49" charset="0"/>
                <a:cs typeface="Courier New" pitchFamily="49" charset="0"/>
              </a:rPr>
              <a:t>d Commande        s            200                                    </a:t>
            </a:r>
          </a:p>
          <a:p>
            <a:pPr>
              <a:buFont typeface="Wingdings" panose="05000000000000000000" pitchFamily="2" charset="2"/>
              <a:buNone/>
              <a:defRPr/>
            </a:pPr>
            <a:r>
              <a:rPr lang="fr-FR" sz="800" dirty="0">
                <a:latin typeface="Courier New" pitchFamily="49" charset="0"/>
                <a:cs typeface="Courier New" pitchFamily="49" charset="0"/>
              </a:rPr>
              <a:t>d PGMREF          PR                  </a:t>
            </a:r>
            <a:r>
              <a:rPr lang="fr-FR" sz="800" dirty="0" err="1">
                <a:latin typeface="Courier New" pitchFamily="49" charset="0"/>
                <a:cs typeface="Courier New" pitchFamily="49" charset="0"/>
              </a:rPr>
              <a:t>Extpgm</a:t>
            </a:r>
            <a:r>
              <a:rPr lang="fr-FR" sz="800" dirty="0">
                <a:latin typeface="Courier New" pitchFamily="49" charset="0"/>
                <a:cs typeface="Courier New" pitchFamily="49" charset="0"/>
              </a:rPr>
              <a:t>('QCMDEXC')               </a:t>
            </a:r>
          </a:p>
          <a:p>
            <a:pPr>
              <a:buFont typeface="Wingdings" panose="05000000000000000000" pitchFamily="2" charset="2"/>
              <a:buNone/>
              <a:defRPr/>
            </a:pPr>
            <a:r>
              <a:rPr lang="fr-FR" sz="800" dirty="0">
                <a:latin typeface="Courier New" pitchFamily="49" charset="0"/>
                <a:cs typeface="Courier New" pitchFamily="49" charset="0"/>
              </a:rPr>
              <a:t>d  String                     1000    </a:t>
            </a:r>
            <a:r>
              <a:rPr lang="fr-FR" sz="800" dirty="0" err="1">
                <a:latin typeface="Courier New" pitchFamily="49" charset="0"/>
                <a:cs typeface="Courier New" pitchFamily="49" charset="0"/>
              </a:rPr>
              <a:t>Const</a:t>
            </a:r>
            <a:r>
              <a:rPr lang="fr-FR" sz="800" dirty="0">
                <a:latin typeface="Courier New" pitchFamily="49" charset="0"/>
                <a:cs typeface="Courier New" pitchFamily="49" charset="0"/>
              </a:rPr>
              <a:t>                           </a:t>
            </a:r>
          </a:p>
          <a:p>
            <a:pPr>
              <a:buFont typeface="Wingdings" panose="05000000000000000000" pitchFamily="2" charset="2"/>
              <a:buNone/>
              <a:defRPr/>
            </a:pPr>
            <a:r>
              <a:rPr lang="fr-FR" sz="800" dirty="0">
                <a:latin typeface="Courier New" pitchFamily="49" charset="0"/>
                <a:cs typeface="Courier New" pitchFamily="49" charset="0"/>
              </a:rPr>
              <a:t>d                                     Options(*</a:t>
            </a:r>
            <a:r>
              <a:rPr lang="fr-FR" sz="800" dirty="0" err="1">
                <a:latin typeface="Courier New" pitchFamily="49" charset="0"/>
                <a:cs typeface="Courier New" pitchFamily="49" charset="0"/>
              </a:rPr>
              <a:t>Varsize</a:t>
            </a:r>
            <a:r>
              <a:rPr lang="fr-FR" sz="800" dirty="0">
                <a:latin typeface="Courier New" pitchFamily="49" charset="0"/>
                <a:cs typeface="Courier New" pitchFamily="49" charset="0"/>
              </a:rPr>
              <a:t>)               </a:t>
            </a:r>
          </a:p>
          <a:p>
            <a:pPr>
              <a:buFont typeface="Wingdings" panose="05000000000000000000" pitchFamily="2" charset="2"/>
              <a:buNone/>
              <a:defRPr/>
            </a:pPr>
            <a:r>
              <a:rPr lang="fr-FR" sz="800" dirty="0">
                <a:latin typeface="Courier New" pitchFamily="49" charset="0"/>
                <a:cs typeface="Courier New" pitchFamily="49" charset="0"/>
              </a:rPr>
              <a:t>d  Len                          15P 5 </a:t>
            </a:r>
            <a:r>
              <a:rPr lang="fr-FR" sz="800" dirty="0" err="1">
                <a:latin typeface="Courier New" pitchFamily="49" charset="0"/>
                <a:cs typeface="Courier New" pitchFamily="49" charset="0"/>
              </a:rPr>
              <a:t>Const</a:t>
            </a:r>
            <a:r>
              <a:rPr lang="fr-FR" sz="800" dirty="0">
                <a:latin typeface="Courier New" pitchFamily="49" charset="0"/>
                <a:cs typeface="Courier New" pitchFamily="49" charset="0"/>
              </a:rPr>
              <a:t>                           </a:t>
            </a:r>
          </a:p>
          <a:p>
            <a:pPr>
              <a:buFont typeface="Wingdings" panose="05000000000000000000" pitchFamily="2" charset="2"/>
              <a:buNone/>
              <a:defRPr/>
            </a:pPr>
            <a:r>
              <a:rPr lang="fr-FR" sz="800" dirty="0">
                <a:latin typeface="Courier New" pitchFamily="49" charset="0"/>
                <a:cs typeface="Courier New" pitchFamily="49" charset="0"/>
              </a:rPr>
              <a:t>c     *entry        </a:t>
            </a:r>
            <a:r>
              <a:rPr lang="fr-FR" sz="800" dirty="0" err="1">
                <a:latin typeface="Courier New" pitchFamily="49" charset="0"/>
                <a:cs typeface="Courier New" pitchFamily="49" charset="0"/>
              </a:rPr>
              <a:t>plist</a:t>
            </a:r>
            <a:r>
              <a:rPr lang="fr-FR" sz="800" dirty="0">
                <a:latin typeface="Courier New" pitchFamily="49" charset="0"/>
                <a:cs typeface="Courier New" pitchFamily="49" charset="0"/>
              </a:rPr>
              <a:t>                                             </a:t>
            </a:r>
          </a:p>
          <a:p>
            <a:pPr>
              <a:buFont typeface="Wingdings" panose="05000000000000000000" pitchFamily="2" charset="2"/>
              <a:buNone/>
              <a:defRPr/>
            </a:pPr>
            <a:r>
              <a:rPr lang="fr-FR" sz="800" dirty="0">
                <a:latin typeface="Courier New" pitchFamily="49" charset="0"/>
                <a:cs typeface="Courier New" pitchFamily="49" charset="0"/>
              </a:rPr>
              <a:t>c                   </a:t>
            </a:r>
            <a:r>
              <a:rPr lang="fr-FR" sz="800" dirty="0" err="1">
                <a:latin typeface="Courier New" pitchFamily="49" charset="0"/>
                <a:cs typeface="Courier New" pitchFamily="49" charset="0"/>
              </a:rPr>
              <a:t>parm</a:t>
            </a:r>
            <a:r>
              <a:rPr lang="fr-FR" sz="800" dirty="0">
                <a:latin typeface="Courier New" pitchFamily="49" charset="0"/>
                <a:cs typeface="Courier New" pitchFamily="49" charset="0"/>
              </a:rPr>
              <a:t>                    CODBIB           10       </a:t>
            </a:r>
          </a:p>
          <a:p>
            <a:pPr>
              <a:buFont typeface="Wingdings" panose="05000000000000000000" pitchFamily="2" charset="2"/>
              <a:buNone/>
              <a:defRPr/>
            </a:pPr>
            <a:r>
              <a:rPr lang="fr-FR" sz="800" dirty="0">
                <a:latin typeface="Courier New" pitchFamily="49" charset="0"/>
                <a:cs typeface="Courier New" pitchFamily="49" charset="0"/>
              </a:rPr>
              <a:t>c                   </a:t>
            </a:r>
            <a:r>
              <a:rPr lang="fr-FR" sz="800" dirty="0" err="1">
                <a:latin typeface="Courier New" pitchFamily="49" charset="0"/>
                <a:cs typeface="Courier New" pitchFamily="49" charset="0"/>
              </a:rPr>
              <a:t>parm</a:t>
            </a:r>
            <a:r>
              <a:rPr lang="fr-FR" sz="800" dirty="0">
                <a:latin typeface="Courier New" pitchFamily="49" charset="0"/>
                <a:cs typeface="Courier New" pitchFamily="49" charset="0"/>
              </a:rPr>
              <a:t>                    CODPGM           10       </a:t>
            </a:r>
          </a:p>
          <a:p>
            <a:pPr>
              <a:buFont typeface="Wingdings" panose="05000000000000000000" pitchFamily="2" charset="2"/>
              <a:buNone/>
              <a:defRPr/>
            </a:pPr>
            <a:r>
              <a:rPr lang="fr-FR" sz="800" dirty="0">
                <a:latin typeface="Courier New" pitchFamily="49" charset="0"/>
                <a:cs typeface="Courier New" pitchFamily="49" charset="0"/>
              </a:rPr>
              <a:t> </a:t>
            </a:r>
          </a:p>
        </p:txBody>
      </p:sp>
      <p:sp>
        <p:nvSpPr>
          <p:cNvPr id="77828" name="Espace réservé du contenu 4">
            <a:extLst>
              <a:ext uri="{FF2B5EF4-FFF2-40B4-BE49-F238E27FC236}">
                <a16:creationId xmlns:a16="http://schemas.microsoft.com/office/drawing/2014/main" id="{8F2AB29B-5BDE-45F0-9FF2-B46626317716}"/>
              </a:ext>
            </a:extLst>
          </p:cNvPr>
          <p:cNvSpPr>
            <a:spLocks noGrp="1"/>
          </p:cNvSpPr>
          <p:nvPr>
            <p:ph sz="half" idx="2"/>
          </p:nvPr>
        </p:nvSpPr>
        <p:spPr>
          <a:ln>
            <a:solidFill>
              <a:schemeClr val="accent1"/>
            </a:solidFill>
            <a:miter lim="800000"/>
            <a:headEnd/>
            <a:tailEnd/>
          </a:ln>
        </p:spPr>
        <p:txBody>
          <a:bodyPr/>
          <a:lstStyle/>
          <a:p>
            <a:pPr>
              <a:buFont typeface="Wingdings" panose="05000000000000000000" pitchFamily="2" charset="2"/>
              <a:buNone/>
            </a:pPr>
            <a:r>
              <a:rPr lang="fr-FR" altLang="fr-FR" sz="900">
                <a:latin typeface="Courier New" panose="02070309020205020404" pitchFamily="49" charset="0"/>
                <a:cs typeface="Courier New" panose="02070309020205020404" pitchFamily="49" charset="0"/>
              </a:rPr>
              <a:t>/free                                                                </a:t>
            </a:r>
          </a:p>
          <a:p>
            <a:pPr>
              <a:buFont typeface="Wingdings" panose="05000000000000000000" pitchFamily="2" charset="2"/>
              <a:buNone/>
            </a:pPr>
            <a:r>
              <a:rPr lang="fr-FR" altLang="fr-FR" sz="900">
                <a:latin typeface="Courier New" panose="02070309020205020404" pitchFamily="49" charset="0"/>
                <a:cs typeface="Courier New" panose="02070309020205020404" pitchFamily="49" charset="0"/>
              </a:rPr>
              <a:t>    Commande = 'DSPPGMREF PGM(' + %trim(CODBIB) + '/' + %trim(CODPGM) </a:t>
            </a:r>
          </a:p>
          <a:p>
            <a:pPr>
              <a:buFont typeface="Wingdings" panose="05000000000000000000" pitchFamily="2" charset="2"/>
              <a:buNone/>
            </a:pPr>
            <a:r>
              <a:rPr lang="fr-FR" altLang="fr-FR" sz="900">
                <a:latin typeface="Courier New" panose="02070309020205020404" pitchFamily="49" charset="0"/>
                <a:cs typeface="Courier New" panose="02070309020205020404" pitchFamily="49" charset="0"/>
              </a:rPr>
              <a:t>    + ') OUTPUT(*OUTFILE) OBJTYPE(*ALL)'                              </a:t>
            </a:r>
          </a:p>
          <a:p>
            <a:pPr>
              <a:buFont typeface="Wingdings" panose="05000000000000000000" pitchFamily="2" charset="2"/>
              <a:buNone/>
            </a:pPr>
            <a:r>
              <a:rPr lang="fr-FR" altLang="fr-FR" sz="900">
                <a:latin typeface="Courier New" panose="02070309020205020404" pitchFamily="49" charset="0"/>
                <a:cs typeface="Courier New" panose="02070309020205020404" pitchFamily="49" charset="0"/>
              </a:rPr>
              <a:t>    + ' OUTFILE(QTEMP/PGMREF1) OUTMBR(*FIRST *REPLACE) ' ;            </a:t>
            </a:r>
          </a:p>
          <a:p>
            <a:pPr>
              <a:buFont typeface="Wingdings" panose="05000000000000000000" pitchFamily="2" charset="2"/>
              <a:buNone/>
            </a:pPr>
            <a:r>
              <a:rPr lang="fr-FR" altLang="fr-FR" sz="900">
                <a:latin typeface="Courier New" panose="02070309020205020404" pitchFamily="49" charset="0"/>
                <a:cs typeface="Courier New" panose="02070309020205020404" pitchFamily="49" charset="0"/>
              </a:rPr>
              <a:t>    CALLP(E) PGMREF(Commande:%len(Commande));                   </a:t>
            </a:r>
          </a:p>
          <a:p>
            <a:pPr>
              <a:buFont typeface="Wingdings" panose="05000000000000000000" pitchFamily="2" charset="2"/>
              <a:buNone/>
            </a:pPr>
            <a:r>
              <a:rPr lang="fr-FR" altLang="fr-FR" sz="900">
                <a:latin typeface="Courier New" panose="02070309020205020404" pitchFamily="49" charset="0"/>
                <a:cs typeface="Courier New" panose="02070309020205020404" pitchFamily="49" charset="0"/>
              </a:rPr>
              <a:t>                                                                </a:t>
            </a:r>
          </a:p>
          <a:p>
            <a:pPr>
              <a:buFont typeface="Wingdings" panose="05000000000000000000" pitchFamily="2" charset="2"/>
              <a:buNone/>
            </a:pPr>
            <a:r>
              <a:rPr lang="fr-FR" altLang="fr-FR" sz="900">
                <a:latin typeface="Courier New" panose="02070309020205020404" pitchFamily="49" charset="0"/>
                <a:cs typeface="Courier New" panose="02070309020205020404" pitchFamily="49" charset="0"/>
              </a:rPr>
              <a:t>    if not(%error()) ;                                          </a:t>
            </a:r>
          </a:p>
          <a:p>
            <a:pPr>
              <a:buFont typeface="Wingdings" panose="05000000000000000000" pitchFamily="2" charset="2"/>
              <a:buNone/>
            </a:pPr>
            <a:r>
              <a:rPr lang="en-US" altLang="fr-FR" sz="900">
                <a:latin typeface="Courier New" panose="02070309020205020404" pitchFamily="49" charset="0"/>
                <a:cs typeface="Courier New" panose="02070309020205020404" pitchFamily="49" charset="0"/>
              </a:rPr>
              <a:t>      Requete = 'SELECT WHFNAM, WHLNAM, WHSNAM, WHRFNO, '</a:t>
            </a:r>
          </a:p>
          <a:p>
            <a:pPr>
              <a:buFont typeface="Wingdings" panose="05000000000000000000" pitchFamily="2" charset="2"/>
              <a:buNone/>
            </a:pPr>
            <a:r>
              <a:rPr lang="fr-FR" altLang="fr-FR" sz="900">
                <a:latin typeface="Courier New" panose="02070309020205020404" pitchFamily="49" charset="0"/>
                <a:cs typeface="Courier New" panose="02070309020205020404" pitchFamily="49" charset="0"/>
              </a:rPr>
              <a:t>        + ' </a:t>
            </a:r>
            <a:r>
              <a:rPr lang="en-US" altLang="fr-FR" sz="900">
                <a:latin typeface="Courier New" panose="02070309020205020404" pitchFamily="49" charset="0"/>
                <a:cs typeface="Courier New" panose="02070309020205020404" pitchFamily="49" charset="0"/>
              </a:rPr>
              <a:t>WHFUSG, </a:t>
            </a:r>
            <a:r>
              <a:rPr lang="fr-FR" altLang="fr-FR" sz="900">
                <a:latin typeface="Courier New" panose="02070309020205020404" pitchFamily="49" charset="0"/>
                <a:cs typeface="Courier New" panose="02070309020205020404" pitchFamily="49" charset="0"/>
              </a:rPr>
              <a:t>WHRFNM, WHRFSN, WHRFFN, WHOBJT '                    </a:t>
            </a:r>
          </a:p>
          <a:p>
            <a:pPr>
              <a:buFont typeface="Wingdings" panose="05000000000000000000" pitchFamily="2" charset="2"/>
              <a:buNone/>
            </a:pPr>
            <a:r>
              <a:rPr lang="en-US" altLang="fr-FR" sz="900">
                <a:latin typeface="Courier New" panose="02070309020205020404" pitchFamily="49" charset="0"/>
                <a:cs typeface="Courier New" panose="02070309020205020404" pitchFamily="49" charset="0"/>
              </a:rPr>
              <a:t>        + ' FROM QTEMP/PGMREF1 WHERE WHOBJT = ''F''' ;          </a:t>
            </a:r>
            <a:r>
              <a:rPr lang="fr-FR" altLang="fr-FR" sz="900">
                <a:latin typeface="Courier New" panose="02070309020205020404" pitchFamily="49" charset="0"/>
                <a:cs typeface="Courier New" panose="02070309020205020404" pitchFamily="49" charset="0"/>
              </a:rPr>
              <a:t>                                                         </a:t>
            </a:r>
          </a:p>
          <a:p>
            <a:pPr>
              <a:buFont typeface="Wingdings" panose="05000000000000000000" pitchFamily="2" charset="2"/>
              <a:buNone/>
            </a:pPr>
            <a:r>
              <a:rPr lang="fr-FR" altLang="fr-FR" sz="900">
                <a:latin typeface="Courier New" panose="02070309020205020404" pitchFamily="49" charset="0"/>
                <a:cs typeface="Courier New" panose="02070309020205020404" pitchFamily="49" charset="0"/>
              </a:rPr>
              <a:t>      EXEC SQL                                                  </a:t>
            </a:r>
          </a:p>
          <a:p>
            <a:pPr>
              <a:buFont typeface="Wingdings" panose="05000000000000000000" pitchFamily="2" charset="2"/>
              <a:buNone/>
            </a:pPr>
            <a:r>
              <a:rPr lang="fr-FR" altLang="fr-FR" sz="900">
                <a:latin typeface="Courier New" panose="02070309020205020404" pitchFamily="49" charset="0"/>
                <a:cs typeface="Courier New" panose="02070309020205020404" pitchFamily="49" charset="0"/>
              </a:rPr>
              <a:t>        PREPARE REQ1 FROM :Requete ;                            </a:t>
            </a:r>
          </a:p>
          <a:p>
            <a:pPr>
              <a:buFont typeface="Wingdings" panose="05000000000000000000" pitchFamily="2" charset="2"/>
              <a:buNone/>
            </a:pPr>
            <a:r>
              <a:rPr lang="fr-FR" altLang="fr-FR" sz="900">
                <a:latin typeface="Courier New" panose="02070309020205020404" pitchFamily="49" charset="0"/>
                <a:cs typeface="Courier New" panose="02070309020205020404" pitchFamily="49" charset="0"/>
              </a:rPr>
              <a:t>      EXEC SQL                                                  </a:t>
            </a:r>
          </a:p>
          <a:p>
            <a:pPr>
              <a:buFont typeface="Wingdings" panose="05000000000000000000" pitchFamily="2" charset="2"/>
              <a:buNone/>
            </a:pPr>
            <a:r>
              <a:rPr lang="pt-BR" altLang="fr-FR" sz="900">
                <a:latin typeface="Courier New" panose="02070309020205020404" pitchFamily="49" charset="0"/>
                <a:cs typeface="Courier New" panose="02070309020205020404" pitchFamily="49" charset="0"/>
              </a:rPr>
              <a:t>        DECLARE C1 CURSOR FOR REQ1 ;                            </a:t>
            </a:r>
          </a:p>
          <a:p>
            <a:pPr>
              <a:buFont typeface="Wingdings" panose="05000000000000000000" pitchFamily="2" charset="2"/>
              <a:buNone/>
            </a:pPr>
            <a:r>
              <a:rPr lang="fr-FR" altLang="fr-FR" sz="900">
                <a:latin typeface="Courier New" panose="02070309020205020404" pitchFamily="49" charset="0"/>
                <a:cs typeface="Courier New" panose="02070309020205020404" pitchFamily="49" charset="0"/>
              </a:rPr>
              <a:t>      EXEC SQL                                                  </a:t>
            </a:r>
          </a:p>
          <a:p>
            <a:pPr>
              <a:buFont typeface="Wingdings" panose="05000000000000000000" pitchFamily="2" charset="2"/>
              <a:buNone/>
            </a:pPr>
            <a:r>
              <a:rPr lang="fr-FR" altLang="fr-FR" sz="900">
                <a:latin typeface="Courier New" panose="02070309020205020404" pitchFamily="49" charset="0"/>
                <a:cs typeface="Courier New" panose="02070309020205020404" pitchFamily="49" charset="0"/>
              </a:rPr>
              <a:t>        OPEN C1 ;                                               </a:t>
            </a:r>
          </a:p>
          <a:p>
            <a:pPr>
              <a:buFont typeface="Wingdings" panose="05000000000000000000" pitchFamily="2" charset="2"/>
              <a:buNone/>
            </a:pPr>
            <a:r>
              <a:rPr lang="fr-FR" altLang="fr-FR" sz="900">
                <a:latin typeface="Courier New" panose="02070309020205020404" pitchFamily="49" charset="0"/>
                <a:cs typeface="Courier New" panose="02070309020205020404" pitchFamily="49" charset="0"/>
              </a:rPr>
              <a:t>      EXEC SQL                                                  </a:t>
            </a:r>
          </a:p>
          <a:p>
            <a:pPr>
              <a:buFont typeface="Wingdings" panose="05000000000000000000" pitchFamily="2" charset="2"/>
              <a:buNone/>
            </a:pPr>
            <a:r>
              <a:rPr lang="en-US" altLang="fr-FR" sz="900">
                <a:latin typeface="Courier New" panose="02070309020205020404" pitchFamily="49" charset="0"/>
                <a:cs typeface="Courier New" panose="02070309020205020404" pitchFamily="49" charset="0"/>
              </a:rPr>
              <a:t>        SET RESULT SETS CURSOR C1 ;                             </a:t>
            </a:r>
          </a:p>
          <a:p>
            <a:pPr>
              <a:buFont typeface="Wingdings" panose="05000000000000000000" pitchFamily="2" charset="2"/>
              <a:buNone/>
            </a:pPr>
            <a:r>
              <a:rPr lang="fr-FR" altLang="fr-FR" sz="900">
                <a:latin typeface="Courier New" panose="02070309020205020404" pitchFamily="49" charset="0"/>
                <a:cs typeface="Courier New" panose="02070309020205020404" pitchFamily="49" charset="0"/>
              </a:rPr>
              <a:t>   endif ;                                                      </a:t>
            </a:r>
          </a:p>
          <a:p>
            <a:pPr>
              <a:buFont typeface="Wingdings" panose="05000000000000000000" pitchFamily="2" charset="2"/>
              <a:buNone/>
            </a:pPr>
            <a:r>
              <a:rPr lang="fr-FR" altLang="fr-FR" sz="900">
                <a:latin typeface="Courier New" panose="02070309020205020404" pitchFamily="49" charset="0"/>
                <a:cs typeface="Courier New" panose="02070309020205020404" pitchFamily="49" charset="0"/>
              </a:rPr>
              <a:t>   *InLR = *On;                                                 </a:t>
            </a:r>
          </a:p>
          <a:p>
            <a:pPr>
              <a:buFont typeface="Wingdings" panose="05000000000000000000" pitchFamily="2" charset="2"/>
              <a:buNone/>
            </a:pPr>
            <a:r>
              <a:rPr lang="fr-FR" altLang="fr-FR" sz="900">
                <a:latin typeface="Courier New" panose="02070309020205020404" pitchFamily="49" charset="0"/>
                <a:cs typeface="Courier New" panose="02070309020205020404" pitchFamily="49" charset="0"/>
              </a:rPr>
              <a:t> /End-Free </a:t>
            </a:r>
          </a:p>
          <a:p>
            <a:pPr>
              <a:buFont typeface="Wingdings" panose="05000000000000000000" pitchFamily="2" charset="2"/>
              <a:buNone/>
            </a:pPr>
            <a:endParaRPr lang="fr-FR" altLang="fr-FR" sz="900"/>
          </a:p>
        </p:txBody>
      </p:sp>
      <p:sp>
        <p:nvSpPr>
          <p:cNvPr id="77829" name="Espace réservé du numéro de diapositive 3">
            <a:extLst>
              <a:ext uri="{FF2B5EF4-FFF2-40B4-BE49-F238E27FC236}">
                <a16:creationId xmlns:a16="http://schemas.microsoft.com/office/drawing/2014/main" id="{CDF4DF12-410E-477D-A60F-709837792CB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911B0361-13BB-4EE0-B907-2B5AD5B2029D}" type="slidenum">
              <a:rPr lang="en-US" altLang="fr-FR" sz="1000">
                <a:solidFill>
                  <a:schemeClr val="bg1"/>
                </a:solidFill>
              </a:rPr>
              <a:pPr>
                <a:buClrTx/>
                <a:buFontTx/>
                <a:buNone/>
              </a:pPr>
              <a:t>71</a:t>
            </a:fld>
            <a:endParaRPr lang="en-US" altLang="fr-FR" sz="1000">
              <a:solidFill>
                <a:schemeClr val="bg1"/>
              </a:solidFill>
            </a:endParaRPr>
          </a:p>
        </p:txBody>
      </p:sp>
      <p:cxnSp>
        <p:nvCxnSpPr>
          <p:cNvPr id="77830" name="Connecteur en angle 7">
            <a:extLst>
              <a:ext uri="{FF2B5EF4-FFF2-40B4-BE49-F238E27FC236}">
                <a16:creationId xmlns:a16="http://schemas.microsoft.com/office/drawing/2014/main" id="{D90413E3-EF71-4ED6-8293-A47C6D2C353B}"/>
              </a:ext>
            </a:extLst>
          </p:cNvPr>
          <p:cNvCxnSpPr>
            <a:cxnSpLocks noChangeShapeType="1"/>
          </p:cNvCxnSpPr>
          <p:nvPr/>
        </p:nvCxnSpPr>
        <p:spPr bwMode="auto">
          <a:xfrm rot="5400000" flipH="1" flipV="1">
            <a:off x="3276600" y="2438400"/>
            <a:ext cx="2438400" cy="457200"/>
          </a:xfrm>
          <a:prstGeom prst="bentConnector3">
            <a:avLst>
              <a:gd name="adj1" fmla="val 50000"/>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77831" name="Connecteur droit 9">
            <a:extLst>
              <a:ext uri="{FF2B5EF4-FFF2-40B4-BE49-F238E27FC236}">
                <a16:creationId xmlns:a16="http://schemas.microsoft.com/office/drawing/2014/main" id="{76491E53-4280-4B38-8285-502A7432AC36}"/>
              </a:ext>
            </a:extLst>
          </p:cNvPr>
          <p:cNvCxnSpPr>
            <a:cxnSpLocks noChangeShapeType="1"/>
          </p:cNvCxnSpPr>
          <p:nvPr/>
        </p:nvCxnSpPr>
        <p:spPr bwMode="auto">
          <a:xfrm flipH="1">
            <a:off x="3886200" y="3886200"/>
            <a:ext cx="381000" cy="0"/>
          </a:xfrm>
          <a:prstGeom prst="line">
            <a:avLst/>
          </a:prstGeom>
          <a:noFill/>
          <a:ln w="12700" algn="ctr">
            <a:solidFill>
              <a:srgbClr val="FF0000"/>
            </a:solidFill>
            <a:round/>
            <a:headEnd/>
            <a:tailEnd/>
          </a:ln>
          <a:extLst>
            <a:ext uri="{909E8E84-426E-40DD-AFC4-6F175D3DCCD1}">
              <a14:hiddenFill xmlns:a14="http://schemas.microsoft.com/office/drawing/2010/main">
                <a:noFill/>
              </a14:hiddenFill>
            </a:ext>
          </a:extLst>
        </p:spPr>
      </p:cxnSp>
      <p:sp>
        <p:nvSpPr>
          <p:cNvPr id="77832" name="ZoneTexte 10">
            <a:extLst>
              <a:ext uri="{FF2B5EF4-FFF2-40B4-BE49-F238E27FC236}">
                <a16:creationId xmlns:a16="http://schemas.microsoft.com/office/drawing/2014/main" id="{2300BCFF-D562-4128-B26C-058F464502FE}"/>
              </a:ext>
            </a:extLst>
          </p:cNvPr>
          <p:cNvSpPr txBox="1">
            <a:spLocks noChangeArrowheads="1"/>
          </p:cNvSpPr>
          <p:nvPr/>
        </p:nvSpPr>
        <p:spPr bwMode="auto">
          <a:xfrm>
            <a:off x="381000" y="4265613"/>
            <a:ext cx="3962400" cy="1754187"/>
          </a:xfrm>
          <a:prstGeom prst="rect">
            <a:avLst/>
          </a:prstGeom>
          <a:noFill/>
          <a:ln w="9525">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fr-FR" altLang="fr-FR" sz="1200"/>
              <a:t>Ce programme reçoit un nom de programme en paramètre, effectue un DSPPGMREF sur ce programme pour générer une table temporaire, puis exploite cette table temporaire via SQL pour en extraire un jeu de données qu’il va renvoyer en sortie, sous la forme d’un « result set » directement exploitable par la procédure stockée appelante. On pouvait faire plus simple, mais le mélange des techniques est ici intéressant d’un point de vue pédagogique.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re 1">
            <a:extLst>
              <a:ext uri="{FF2B5EF4-FFF2-40B4-BE49-F238E27FC236}">
                <a16:creationId xmlns:a16="http://schemas.microsoft.com/office/drawing/2014/main" id="{673ADEB7-4CB8-4996-91E3-8FAC2850D682}"/>
              </a:ext>
            </a:extLst>
          </p:cNvPr>
          <p:cNvSpPr>
            <a:spLocks noGrp="1" noChangeArrowheads="1"/>
          </p:cNvSpPr>
          <p:nvPr>
            <p:ph type="title"/>
          </p:nvPr>
        </p:nvSpPr>
        <p:spPr/>
        <p:txBody>
          <a:bodyPr/>
          <a:lstStyle/>
          <a:p>
            <a:r>
              <a:rPr lang="fr-FR" altLang="fr-FR"/>
              <a:t>Les Procédures stockées</a:t>
            </a:r>
          </a:p>
        </p:txBody>
      </p:sp>
      <p:sp>
        <p:nvSpPr>
          <p:cNvPr id="78851" name="Espace réservé du contenu 2">
            <a:extLst>
              <a:ext uri="{FF2B5EF4-FFF2-40B4-BE49-F238E27FC236}">
                <a16:creationId xmlns:a16="http://schemas.microsoft.com/office/drawing/2014/main" id="{125C3994-C918-4D5D-8532-CE58E7C751A8}"/>
              </a:ext>
            </a:extLst>
          </p:cNvPr>
          <p:cNvSpPr>
            <a:spLocks noGrp="1" noChangeArrowheads="1"/>
          </p:cNvSpPr>
          <p:nvPr>
            <p:ph idx="1"/>
          </p:nvPr>
        </p:nvSpPr>
        <p:spPr>
          <a:xfrm>
            <a:off x="228600" y="1219200"/>
            <a:ext cx="8686800" cy="5486400"/>
          </a:xfrm>
        </p:spPr>
        <p:txBody>
          <a:bodyPr/>
          <a:lstStyle/>
          <a:p>
            <a:r>
              <a:rPr lang="fr-FR" altLang="fr-FR" sz="1800"/>
              <a:t>Maintenant que nous avons notre programme RPG, nous pouvons l’encapsuler dans une procédure stockées externe :</a:t>
            </a:r>
            <a:endParaRPr lang="fr-FR" altLang="fr-FR" sz="1600"/>
          </a:p>
          <a:p>
            <a:pPr lvl="1">
              <a:buFont typeface="Arial" panose="020B0604020202020204" pitchFamily="34" charset="0"/>
              <a:buNone/>
            </a:pPr>
            <a:r>
              <a:rPr lang="fr-FR" altLang="fr-FR" sz="1400" b="1">
                <a:solidFill>
                  <a:srgbClr val="7F0055"/>
                </a:solidFill>
                <a:latin typeface="Courier New" panose="02070309020205020404" pitchFamily="49" charset="0"/>
                <a:cs typeface="Courier New" panose="02070309020205020404" pitchFamily="49" charset="0"/>
              </a:rPr>
              <a:t>CREATE</a:t>
            </a:r>
            <a:r>
              <a:rPr lang="fr-FR" altLang="fr-FR" sz="1400" b="1">
                <a:solidFill>
                  <a:srgbClr val="000000"/>
                </a:solidFill>
                <a:latin typeface="Courier New" panose="02070309020205020404" pitchFamily="49" charset="0"/>
                <a:cs typeface="Courier New" panose="02070309020205020404" pitchFamily="49" charset="0"/>
              </a:rPr>
              <a:t> </a:t>
            </a:r>
            <a:r>
              <a:rPr lang="fr-FR" altLang="fr-FR" sz="1400" b="1">
                <a:solidFill>
                  <a:srgbClr val="7F0055"/>
                </a:solidFill>
                <a:latin typeface="Courier New" panose="02070309020205020404" pitchFamily="49" charset="0"/>
                <a:cs typeface="Courier New" panose="02070309020205020404" pitchFamily="49" charset="0"/>
              </a:rPr>
              <a:t>PROCEDURE</a:t>
            </a:r>
            <a:r>
              <a:rPr lang="fr-FR" altLang="fr-FR" sz="1400" b="1">
                <a:solidFill>
                  <a:srgbClr val="000000"/>
                </a:solidFill>
                <a:latin typeface="Courier New" panose="02070309020205020404" pitchFamily="49" charset="0"/>
                <a:cs typeface="Courier New" panose="02070309020205020404" pitchFamily="49" charset="0"/>
              </a:rPr>
              <a:t> GJABASE/PGMREFPRCS ( </a:t>
            </a:r>
          </a:p>
          <a:p>
            <a:pPr lvl="1">
              <a:buFont typeface="Arial" panose="020B0604020202020204" pitchFamily="34" charset="0"/>
              <a:buNone/>
            </a:pPr>
            <a:r>
              <a:rPr lang="fr-FR" altLang="fr-FR" sz="1400" b="1">
                <a:solidFill>
                  <a:srgbClr val="7F0055"/>
                </a:solidFill>
                <a:latin typeface="Courier New" panose="02070309020205020404" pitchFamily="49" charset="0"/>
                <a:cs typeface="Courier New" panose="02070309020205020404" pitchFamily="49" charset="0"/>
              </a:rPr>
              <a:t>IN</a:t>
            </a:r>
            <a:r>
              <a:rPr lang="fr-FR" altLang="fr-FR" sz="1400" b="1">
                <a:solidFill>
                  <a:srgbClr val="000000"/>
                </a:solidFill>
                <a:latin typeface="Courier New" panose="02070309020205020404" pitchFamily="49" charset="0"/>
                <a:cs typeface="Courier New" panose="02070309020205020404" pitchFamily="49" charset="0"/>
              </a:rPr>
              <a:t> CODBIB </a:t>
            </a:r>
            <a:r>
              <a:rPr lang="fr-FR" altLang="fr-FR" sz="1400" b="1">
                <a:solidFill>
                  <a:srgbClr val="7F0055"/>
                </a:solidFill>
                <a:latin typeface="Courier New" panose="02070309020205020404" pitchFamily="49" charset="0"/>
                <a:cs typeface="Courier New" panose="02070309020205020404" pitchFamily="49" charset="0"/>
              </a:rPr>
              <a:t>CHAR</a:t>
            </a:r>
            <a:r>
              <a:rPr lang="fr-FR" altLang="fr-FR" sz="1400" b="1">
                <a:solidFill>
                  <a:srgbClr val="000000"/>
                </a:solidFill>
                <a:latin typeface="Courier New" panose="02070309020205020404" pitchFamily="49" charset="0"/>
                <a:cs typeface="Courier New" panose="02070309020205020404" pitchFamily="49" charset="0"/>
              </a:rPr>
              <a:t>(10) , </a:t>
            </a:r>
          </a:p>
          <a:p>
            <a:pPr lvl="1">
              <a:buFont typeface="Arial" panose="020B0604020202020204" pitchFamily="34" charset="0"/>
              <a:buNone/>
            </a:pPr>
            <a:r>
              <a:rPr lang="fr-FR" altLang="fr-FR" sz="1400" b="1">
                <a:solidFill>
                  <a:srgbClr val="7F0055"/>
                </a:solidFill>
                <a:latin typeface="Courier New" panose="02070309020205020404" pitchFamily="49" charset="0"/>
                <a:cs typeface="Courier New" panose="02070309020205020404" pitchFamily="49" charset="0"/>
              </a:rPr>
              <a:t>IN</a:t>
            </a:r>
            <a:r>
              <a:rPr lang="fr-FR" altLang="fr-FR" sz="1400" b="1">
                <a:solidFill>
                  <a:srgbClr val="000000"/>
                </a:solidFill>
                <a:latin typeface="Courier New" panose="02070309020205020404" pitchFamily="49" charset="0"/>
                <a:cs typeface="Courier New" panose="02070309020205020404" pitchFamily="49" charset="0"/>
              </a:rPr>
              <a:t> CODPGM </a:t>
            </a:r>
            <a:r>
              <a:rPr lang="fr-FR" altLang="fr-FR" sz="1400" b="1">
                <a:solidFill>
                  <a:srgbClr val="7F0055"/>
                </a:solidFill>
                <a:latin typeface="Courier New" panose="02070309020205020404" pitchFamily="49" charset="0"/>
                <a:cs typeface="Courier New" panose="02070309020205020404" pitchFamily="49" charset="0"/>
              </a:rPr>
              <a:t>CHAR</a:t>
            </a:r>
            <a:r>
              <a:rPr lang="fr-FR" altLang="fr-FR" sz="1400" b="1">
                <a:solidFill>
                  <a:srgbClr val="000000"/>
                </a:solidFill>
                <a:latin typeface="Courier New" panose="02070309020205020404" pitchFamily="49" charset="0"/>
                <a:cs typeface="Courier New" panose="02070309020205020404" pitchFamily="49" charset="0"/>
              </a:rPr>
              <a:t>(10) ) </a:t>
            </a:r>
          </a:p>
          <a:p>
            <a:pPr lvl="1">
              <a:buFont typeface="Arial" panose="020B0604020202020204" pitchFamily="34" charset="0"/>
              <a:buNone/>
            </a:pPr>
            <a:r>
              <a:rPr lang="fr-FR" altLang="fr-FR" sz="1400">
                <a:solidFill>
                  <a:srgbClr val="000000"/>
                </a:solidFill>
                <a:latin typeface="Courier New" panose="02070309020205020404" pitchFamily="49" charset="0"/>
                <a:cs typeface="Courier New" panose="02070309020205020404" pitchFamily="49" charset="0"/>
              </a:rPr>
              <a:t>DYNAMIC RESULT SETS 1 </a:t>
            </a:r>
          </a:p>
          <a:p>
            <a:pPr lvl="1">
              <a:buFont typeface="Arial" panose="020B0604020202020204" pitchFamily="34" charset="0"/>
              <a:buNone/>
            </a:pPr>
            <a:r>
              <a:rPr lang="fr-FR" altLang="fr-FR" sz="1400">
                <a:solidFill>
                  <a:srgbClr val="000000"/>
                </a:solidFill>
                <a:latin typeface="Courier New" panose="02070309020205020404" pitchFamily="49" charset="0"/>
                <a:cs typeface="Courier New" panose="02070309020205020404" pitchFamily="49" charset="0"/>
              </a:rPr>
              <a:t>LANGUAGE RPGLE </a:t>
            </a:r>
          </a:p>
          <a:p>
            <a:pPr lvl="1">
              <a:buFont typeface="Arial" panose="020B0604020202020204" pitchFamily="34" charset="0"/>
              <a:buNone/>
            </a:pPr>
            <a:r>
              <a:rPr lang="fr-FR" altLang="fr-FR" sz="1400">
                <a:solidFill>
                  <a:srgbClr val="000000"/>
                </a:solidFill>
                <a:latin typeface="Courier New" panose="02070309020205020404" pitchFamily="49" charset="0"/>
                <a:cs typeface="Courier New" panose="02070309020205020404" pitchFamily="49" charset="0"/>
              </a:rPr>
              <a:t>SPECIFIC </a:t>
            </a:r>
            <a:r>
              <a:rPr lang="fr-FR" altLang="fr-FR" sz="1400" b="1">
                <a:solidFill>
                  <a:srgbClr val="000000"/>
                </a:solidFill>
                <a:latin typeface="Courier New" panose="02070309020205020404" pitchFamily="49" charset="0"/>
                <a:cs typeface="Courier New" panose="02070309020205020404" pitchFamily="49" charset="0"/>
              </a:rPr>
              <a:t>GJABASE/PGMREFPRCS</a:t>
            </a:r>
            <a:r>
              <a:rPr lang="fr-FR" altLang="fr-FR" sz="1400">
                <a:solidFill>
                  <a:srgbClr val="000000"/>
                </a:solidFill>
                <a:latin typeface="Courier New" panose="02070309020205020404" pitchFamily="49" charset="0"/>
                <a:cs typeface="Courier New" panose="02070309020205020404" pitchFamily="49" charset="0"/>
              </a:rPr>
              <a:t> </a:t>
            </a:r>
          </a:p>
          <a:p>
            <a:pPr lvl="1">
              <a:buFont typeface="Arial" panose="020B0604020202020204" pitchFamily="34" charset="0"/>
              <a:buNone/>
            </a:pPr>
            <a:r>
              <a:rPr lang="fr-FR" altLang="fr-FR" sz="1400" b="1">
                <a:solidFill>
                  <a:srgbClr val="7F0055"/>
                </a:solidFill>
                <a:latin typeface="Courier New" panose="02070309020205020404" pitchFamily="49" charset="0"/>
                <a:cs typeface="Courier New" panose="02070309020205020404" pitchFamily="49" charset="0"/>
              </a:rPr>
              <a:t>NOT</a:t>
            </a:r>
            <a:r>
              <a:rPr lang="fr-FR" altLang="fr-FR" sz="1400" b="1">
                <a:solidFill>
                  <a:srgbClr val="000000"/>
                </a:solidFill>
                <a:latin typeface="Courier New" panose="02070309020205020404" pitchFamily="49" charset="0"/>
                <a:cs typeface="Courier New" panose="02070309020205020404" pitchFamily="49" charset="0"/>
              </a:rPr>
              <a:t> DETERMINISTIC </a:t>
            </a:r>
          </a:p>
          <a:p>
            <a:pPr lvl="1">
              <a:buFont typeface="Arial" panose="020B0604020202020204" pitchFamily="34" charset="0"/>
              <a:buNone/>
            </a:pPr>
            <a:r>
              <a:rPr lang="fr-FR" altLang="fr-FR" sz="1400">
                <a:solidFill>
                  <a:srgbClr val="000000"/>
                </a:solidFill>
                <a:latin typeface="Courier New" panose="02070309020205020404" pitchFamily="49" charset="0"/>
                <a:cs typeface="Courier New" panose="02070309020205020404" pitchFamily="49" charset="0"/>
              </a:rPr>
              <a:t>MODIFIES SQL DATA </a:t>
            </a:r>
          </a:p>
          <a:p>
            <a:pPr lvl="1">
              <a:buFont typeface="Arial" panose="020B0604020202020204" pitchFamily="34" charset="0"/>
              <a:buNone/>
            </a:pPr>
            <a:r>
              <a:rPr lang="fr-FR" altLang="fr-FR" sz="1400">
                <a:solidFill>
                  <a:srgbClr val="000000"/>
                </a:solidFill>
                <a:latin typeface="Courier New" panose="02070309020205020404" pitchFamily="49" charset="0"/>
                <a:cs typeface="Courier New" panose="02070309020205020404" pitchFamily="49" charset="0"/>
              </a:rPr>
              <a:t>CALLED </a:t>
            </a:r>
            <a:r>
              <a:rPr lang="fr-FR" altLang="fr-FR" sz="1400">
                <a:solidFill>
                  <a:srgbClr val="7F0055"/>
                </a:solidFill>
                <a:latin typeface="Courier New" panose="02070309020205020404" pitchFamily="49" charset="0"/>
                <a:cs typeface="Courier New" panose="02070309020205020404" pitchFamily="49" charset="0"/>
              </a:rPr>
              <a:t>ON</a:t>
            </a:r>
            <a:r>
              <a:rPr lang="fr-FR" altLang="fr-FR" sz="1400">
                <a:solidFill>
                  <a:srgbClr val="000000"/>
                </a:solidFill>
                <a:latin typeface="Courier New" panose="02070309020205020404" pitchFamily="49" charset="0"/>
                <a:cs typeface="Courier New" panose="02070309020205020404" pitchFamily="49" charset="0"/>
              </a:rPr>
              <a:t> </a:t>
            </a:r>
            <a:r>
              <a:rPr lang="fr-FR" altLang="fr-FR" sz="1400">
                <a:solidFill>
                  <a:srgbClr val="4000C8"/>
                </a:solidFill>
                <a:latin typeface="Courier New" panose="02070309020205020404" pitchFamily="49" charset="0"/>
                <a:cs typeface="Courier New" panose="02070309020205020404" pitchFamily="49" charset="0"/>
              </a:rPr>
              <a:t>NULL</a:t>
            </a:r>
            <a:r>
              <a:rPr lang="fr-FR" altLang="fr-FR" sz="1400">
                <a:solidFill>
                  <a:srgbClr val="000000"/>
                </a:solidFill>
                <a:latin typeface="Courier New" panose="02070309020205020404" pitchFamily="49" charset="0"/>
                <a:cs typeface="Courier New" panose="02070309020205020404" pitchFamily="49" charset="0"/>
              </a:rPr>
              <a:t> INPUT </a:t>
            </a:r>
          </a:p>
          <a:p>
            <a:pPr lvl="1">
              <a:buFont typeface="Arial" panose="020B0604020202020204" pitchFamily="34" charset="0"/>
              <a:buNone/>
            </a:pPr>
            <a:r>
              <a:rPr lang="fr-FR" altLang="fr-FR" sz="1400">
                <a:solidFill>
                  <a:srgbClr val="000000"/>
                </a:solidFill>
                <a:latin typeface="Courier New" panose="02070309020205020404" pitchFamily="49" charset="0"/>
                <a:cs typeface="Courier New" panose="02070309020205020404" pitchFamily="49" charset="0"/>
              </a:rPr>
              <a:t>EXTERNAL NAME </a:t>
            </a:r>
            <a:r>
              <a:rPr lang="fr-FR" altLang="fr-FR" sz="1400">
                <a:solidFill>
                  <a:srgbClr val="0000FF"/>
                </a:solidFill>
                <a:latin typeface="Courier New" panose="02070309020205020404" pitchFamily="49" charset="0"/>
                <a:cs typeface="Courier New" panose="02070309020205020404" pitchFamily="49" charset="0"/>
              </a:rPr>
              <a:t>'</a:t>
            </a:r>
            <a:r>
              <a:rPr lang="fr-FR" altLang="fr-FR" sz="1400" b="1">
                <a:solidFill>
                  <a:srgbClr val="0000FF"/>
                </a:solidFill>
                <a:latin typeface="Courier New" panose="02070309020205020404" pitchFamily="49" charset="0"/>
                <a:cs typeface="Courier New" panose="02070309020205020404" pitchFamily="49" charset="0"/>
              </a:rPr>
              <a:t>GJABASE/PGMREFPRC</a:t>
            </a:r>
            <a:r>
              <a:rPr lang="fr-FR" altLang="fr-FR" sz="1400">
                <a:solidFill>
                  <a:srgbClr val="0000FF"/>
                </a:solidFill>
                <a:latin typeface="Courier New" panose="02070309020205020404" pitchFamily="49" charset="0"/>
                <a:cs typeface="Courier New" panose="02070309020205020404" pitchFamily="49" charset="0"/>
              </a:rPr>
              <a:t>'</a:t>
            </a:r>
            <a:r>
              <a:rPr lang="fr-FR" altLang="fr-FR" sz="1400">
                <a:solidFill>
                  <a:srgbClr val="000000"/>
                </a:solidFill>
                <a:latin typeface="Courier New" panose="02070309020205020404" pitchFamily="49" charset="0"/>
                <a:cs typeface="Courier New" panose="02070309020205020404" pitchFamily="49" charset="0"/>
              </a:rPr>
              <a:t> </a:t>
            </a:r>
          </a:p>
          <a:p>
            <a:pPr lvl="1">
              <a:buFont typeface="Arial" panose="020B0604020202020204" pitchFamily="34" charset="0"/>
              <a:buNone/>
            </a:pPr>
            <a:r>
              <a:rPr lang="fr-FR" altLang="fr-FR" sz="1400">
                <a:solidFill>
                  <a:srgbClr val="000000"/>
                </a:solidFill>
                <a:latin typeface="Courier New" panose="02070309020205020404" pitchFamily="49" charset="0"/>
                <a:cs typeface="Courier New" panose="02070309020205020404" pitchFamily="49" charset="0"/>
              </a:rPr>
              <a:t>PARAMETER STYLE SQL ; </a:t>
            </a:r>
          </a:p>
          <a:p>
            <a:pPr lvl="1">
              <a:buFont typeface="Arial" panose="020B0604020202020204" pitchFamily="34" charset="0"/>
              <a:buNone/>
            </a:pPr>
            <a:r>
              <a:rPr lang="fr-FR" altLang="fr-FR" sz="1400">
                <a:solidFill>
                  <a:srgbClr val="000000"/>
                </a:solidFill>
                <a:latin typeface="Courier New" panose="02070309020205020404" pitchFamily="49" charset="0"/>
                <a:cs typeface="Courier New" panose="02070309020205020404" pitchFamily="49" charset="0"/>
              </a:rPr>
              <a:t>  </a:t>
            </a:r>
          </a:p>
          <a:p>
            <a:pPr lvl="1">
              <a:buFont typeface="Arial" panose="020B0604020202020204" pitchFamily="34" charset="0"/>
              <a:buNone/>
            </a:pPr>
            <a:r>
              <a:rPr lang="en-US" altLang="fr-FR" sz="1400">
                <a:solidFill>
                  <a:srgbClr val="000000"/>
                </a:solidFill>
                <a:latin typeface="Courier New" panose="02070309020205020404" pitchFamily="49" charset="0"/>
                <a:cs typeface="Courier New" panose="02070309020205020404" pitchFamily="49" charset="0"/>
              </a:rPr>
              <a:t>COMMENT </a:t>
            </a:r>
            <a:r>
              <a:rPr lang="en-US" altLang="fr-FR" sz="1400" b="1">
                <a:solidFill>
                  <a:srgbClr val="7F0055"/>
                </a:solidFill>
                <a:latin typeface="Courier New" panose="02070309020205020404" pitchFamily="49" charset="0"/>
                <a:cs typeface="Courier New" panose="02070309020205020404" pitchFamily="49" charset="0"/>
              </a:rPr>
              <a:t>ON</a:t>
            </a:r>
            <a:r>
              <a:rPr lang="en-US" altLang="fr-FR" sz="1400" b="1">
                <a:solidFill>
                  <a:srgbClr val="000000"/>
                </a:solidFill>
                <a:latin typeface="Courier New" panose="02070309020205020404" pitchFamily="49" charset="0"/>
                <a:cs typeface="Courier New" panose="02070309020205020404" pitchFamily="49" charset="0"/>
              </a:rPr>
              <a:t> SPECIFIC </a:t>
            </a:r>
            <a:r>
              <a:rPr lang="en-US" altLang="fr-FR" sz="1400" b="1">
                <a:solidFill>
                  <a:srgbClr val="7F0055"/>
                </a:solidFill>
                <a:latin typeface="Courier New" panose="02070309020205020404" pitchFamily="49" charset="0"/>
                <a:cs typeface="Courier New" panose="02070309020205020404" pitchFamily="49" charset="0"/>
              </a:rPr>
              <a:t>PROCEDURE</a:t>
            </a:r>
            <a:r>
              <a:rPr lang="en-US" altLang="fr-FR" sz="1400" b="1">
                <a:solidFill>
                  <a:srgbClr val="000000"/>
                </a:solidFill>
                <a:latin typeface="Courier New" panose="02070309020205020404" pitchFamily="49" charset="0"/>
                <a:cs typeface="Courier New" panose="02070309020205020404" pitchFamily="49" charset="0"/>
              </a:rPr>
              <a:t> GJABASE/PGMREFPRCS </a:t>
            </a:r>
            <a:r>
              <a:rPr lang="fr-FR" altLang="fr-FR" sz="1400" b="1">
                <a:solidFill>
                  <a:srgbClr val="7F0055"/>
                </a:solidFill>
                <a:latin typeface="Courier New" panose="02070309020205020404" pitchFamily="49" charset="0"/>
                <a:cs typeface="Courier New" panose="02070309020205020404" pitchFamily="49" charset="0"/>
              </a:rPr>
              <a:t>IS</a:t>
            </a:r>
            <a:r>
              <a:rPr lang="fr-FR" altLang="fr-FR" sz="1400" b="1">
                <a:solidFill>
                  <a:srgbClr val="000000"/>
                </a:solidFill>
                <a:latin typeface="Courier New" panose="02070309020205020404" pitchFamily="49" charset="0"/>
                <a:cs typeface="Courier New" panose="02070309020205020404" pitchFamily="49" charset="0"/>
              </a:rPr>
              <a:t> </a:t>
            </a:r>
            <a:r>
              <a:rPr lang="fr-FR" altLang="fr-FR" sz="1400" b="1">
                <a:solidFill>
                  <a:srgbClr val="0000FF"/>
                </a:solidFill>
                <a:latin typeface="Courier New" panose="02070309020205020404" pitchFamily="49" charset="0"/>
                <a:cs typeface="Courier New" panose="02070309020205020404" pitchFamily="49" charset="0"/>
              </a:rPr>
              <a:t>'Appel pgm PGMREFPRC'</a:t>
            </a:r>
            <a:r>
              <a:rPr lang="fr-FR" altLang="fr-FR" sz="1400" b="1">
                <a:solidFill>
                  <a:srgbClr val="000000"/>
                </a:solidFill>
                <a:latin typeface="Courier New" panose="02070309020205020404" pitchFamily="49" charset="0"/>
                <a:cs typeface="Courier New" panose="02070309020205020404" pitchFamily="49" charset="0"/>
              </a:rPr>
              <a:t> ;</a:t>
            </a:r>
          </a:p>
          <a:p>
            <a:pPr lvl="1">
              <a:buFont typeface="Arial" panose="020B0604020202020204" pitchFamily="34" charset="0"/>
              <a:buNone/>
            </a:pPr>
            <a:endParaRPr lang="fr-FR" altLang="fr-FR" sz="1600">
              <a:solidFill>
                <a:srgbClr val="FF0000"/>
              </a:solidFill>
            </a:endParaRPr>
          </a:p>
          <a:p>
            <a:pPr lvl="1">
              <a:buFont typeface="Arial" panose="020B0604020202020204" pitchFamily="34" charset="0"/>
              <a:buNone/>
            </a:pPr>
            <a:r>
              <a:rPr lang="fr-FR" altLang="fr-FR" sz="1600">
                <a:solidFill>
                  <a:srgbClr val="FF0000"/>
                </a:solidFill>
              </a:rPr>
              <a:t>A noter : le logiciel « System i Navigator » d’IBM fournit d’excellents assistants pour créer des procédures stockées « full SQL » ainsi que des procédures stockées externes telle que celle ci-dessus.</a:t>
            </a:r>
          </a:p>
          <a:p>
            <a:pPr lvl="1">
              <a:buFont typeface="Arial" panose="020B0604020202020204" pitchFamily="34" charset="0"/>
              <a:buNone/>
            </a:pPr>
            <a:endParaRPr lang="fr-FR" altLang="fr-FR" sz="1400">
              <a:latin typeface="Courier New" panose="02070309020205020404" pitchFamily="49" charset="0"/>
              <a:cs typeface="Courier New" panose="02070309020205020404" pitchFamily="49" charset="0"/>
            </a:endParaRPr>
          </a:p>
        </p:txBody>
      </p:sp>
      <p:sp>
        <p:nvSpPr>
          <p:cNvPr id="78852" name="Espace réservé du numéro de diapositive 3">
            <a:extLst>
              <a:ext uri="{FF2B5EF4-FFF2-40B4-BE49-F238E27FC236}">
                <a16:creationId xmlns:a16="http://schemas.microsoft.com/office/drawing/2014/main" id="{51C34099-D6A3-4C15-B970-120E34343EE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E7B1CF5B-98D4-419D-AFF0-70EAF9BACFF9}" type="slidenum">
              <a:rPr lang="en-US" altLang="fr-FR" sz="1000">
                <a:solidFill>
                  <a:schemeClr val="bg1"/>
                </a:solidFill>
              </a:rPr>
              <a:pPr>
                <a:buClrTx/>
                <a:buFontTx/>
                <a:buNone/>
              </a:pPr>
              <a:t>72</a:t>
            </a:fld>
            <a:endParaRPr lang="en-US" altLang="fr-FR" sz="1000">
              <a:solidFill>
                <a:schemeClr val="bg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re 1">
            <a:extLst>
              <a:ext uri="{FF2B5EF4-FFF2-40B4-BE49-F238E27FC236}">
                <a16:creationId xmlns:a16="http://schemas.microsoft.com/office/drawing/2014/main" id="{E819A222-5A39-4ADF-9CEE-D1A7727B2198}"/>
              </a:ext>
            </a:extLst>
          </p:cNvPr>
          <p:cNvSpPr>
            <a:spLocks noGrp="1" noChangeArrowheads="1"/>
          </p:cNvSpPr>
          <p:nvPr>
            <p:ph type="title"/>
          </p:nvPr>
        </p:nvSpPr>
        <p:spPr/>
        <p:txBody>
          <a:bodyPr/>
          <a:lstStyle/>
          <a:p>
            <a:r>
              <a:rPr lang="fr-FR" altLang="fr-FR"/>
              <a:t>Les Procédures stockées</a:t>
            </a:r>
          </a:p>
        </p:txBody>
      </p:sp>
      <p:sp>
        <p:nvSpPr>
          <p:cNvPr id="68611" name="Espace réservé du contenu 2">
            <a:extLst>
              <a:ext uri="{FF2B5EF4-FFF2-40B4-BE49-F238E27FC236}">
                <a16:creationId xmlns:a16="http://schemas.microsoft.com/office/drawing/2014/main" id="{009C8B86-4803-440D-83CA-24E22EDEB9D6}"/>
              </a:ext>
            </a:extLst>
          </p:cNvPr>
          <p:cNvSpPr>
            <a:spLocks noGrp="1"/>
          </p:cNvSpPr>
          <p:nvPr>
            <p:ph idx="1"/>
          </p:nvPr>
        </p:nvSpPr>
        <p:spPr>
          <a:xfrm>
            <a:off x="228600" y="1219200"/>
            <a:ext cx="8686800" cy="5486400"/>
          </a:xfrm>
        </p:spPr>
        <p:txBody>
          <a:bodyPr/>
          <a:lstStyle/>
          <a:p>
            <a:pPr>
              <a:defRPr/>
            </a:pPr>
            <a:r>
              <a:rPr lang="fr-FR" sz="1800" dirty="0"/>
              <a:t>Il ne nous reste plus qu’à écrire un peu de code PHP pour invoquer la procédure stockée DB2, et afficher le contenu du </a:t>
            </a:r>
            <a:r>
              <a:rPr lang="fr-FR" sz="1800" dirty="0" err="1"/>
              <a:t>result</a:t>
            </a:r>
            <a:r>
              <a:rPr lang="fr-FR" sz="1800" dirty="0"/>
              <a:t> set renvoyé par </a:t>
            </a:r>
            <a:r>
              <a:rPr lang="fr-FR" sz="1800"/>
              <a:t>cette procédure </a:t>
            </a:r>
            <a:r>
              <a:rPr lang="fr-FR" sz="1800" dirty="0"/>
              <a:t>:</a:t>
            </a:r>
            <a:endParaRPr lang="fr-FR" sz="1600" dirty="0"/>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a:t>
            </a:r>
            <a:r>
              <a:rPr lang="fr-FR" sz="1200" dirty="0" err="1">
                <a:solidFill>
                  <a:srgbClr val="000000"/>
                </a:solidFill>
                <a:latin typeface="Courier New" pitchFamily="49" charset="0"/>
                <a:cs typeface="Courier New" pitchFamily="49" charset="0"/>
              </a:rPr>
              <a:t>sql</a:t>
            </a:r>
            <a:r>
              <a:rPr lang="fr-FR" sz="1200" dirty="0">
                <a:solidFill>
                  <a:srgbClr val="000000"/>
                </a:solidFill>
                <a:latin typeface="Courier New" pitchFamily="49" charset="0"/>
                <a:cs typeface="Courier New" pitchFamily="49" charset="0"/>
              </a:rPr>
              <a:t> = </a:t>
            </a:r>
            <a:r>
              <a:rPr lang="fr-FR" sz="1200" dirty="0">
                <a:solidFill>
                  <a:srgbClr val="0000C0"/>
                </a:solidFill>
                <a:latin typeface="Courier New" pitchFamily="49" charset="0"/>
                <a:cs typeface="Courier New" pitchFamily="49" charset="0"/>
              </a:rPr>
              <a:t>'CALL GJABASE.PGMREFPRCS (?, ?)'</a:t>
            </a:r>
            <a:r>
              <a:rPr lang="fr-FR" sz="1200" dirty="0">
                <a:solidFill>
                  <a:srgbClr val="000000"/>
                </a:solidFill>
                <a:latin typeface="Courier New" pitchFamily="49" charset="0"/>
                <a:cs typeface="Courier New" pitchFamily="49" charset="0"/>
              </a:rPr>
              <a:t>;</a:t>
            </a: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a:t>
            </a:r>
            <a:r>
              <a:rPr lang="fr-FR" sz="1200" dirty="0" err="1">
                <a:solidFill>
                  <a:srgbClr val="000000"/>
                </a:solidFill>
                <a:latin typeface="Courier New" pitchFamily="49" charset="0"/>
                <a:cs typeface="Courier New" pitchFamily="49" charset="0"/>
              </a:rPr>
              <a:t>stmt</a:t>
            </a:r>
            <a:r>
              <a:rPr lang="fr-FR" sz="1200" dirty="0">
                <a:solidFill>
                  <a:srgbClr val="000000"/>
                </a:solidFill>
                <a:latin typeface="Courier New" pitchFamily="49" charset="0"/>
                <a:cs typeface="Courier New" pitchFamily="49" charset="0"/>
              </a:rPr>
              <a:t> = db2_prepare ( $</a:t>
            </a:r>
            <a:r>
              <a:rPr lang="fr-FR" sz="1200" dirty="0" err="1">
                <a:solidFill>
                  <a:srgbClr val="000000"/>
                </a:solidFill>
                <a:latin typeface="Courier New" pitchFamily="49" charset="0"/>
                <a:cs typeface="Courier New" pitchFamily="49" charset="0"/>
              </a:rPr>
              <a:t>conn</a:t>
            </a:r>
            <a:r>
              <a:rPr lang="fr-FR" sz="1200" dirty="0">
                <a:solidFill>
                  <a:srgbClr val="000000"/>
                </a:solidFill>
                <a:latin typeface="Courier New" pitchFamily="49" charset="0"/>
                <a:cs typeface="Courier New" pitchFamily="49" charset="0"/>
              </a:rPr>
              <a:t>, $</a:t>
            </a:r>
            <a:r>
              <a:rPr lang="fr-FR" sz="1200" dirty="0" err="1">
                <a:solidFill>
                  <a:srgbClr val="000000"/>
                </a:solidFill>
                <a:latin typeface="Courier New" pitchFamily="49" charset="0"/>
                <a:cs typeface="Courier New" pitchFamily="49" charset="0"/>
              </a:rPr>
              <a:t>sql</a:t>
            </a:r>
            <a:r>
              <a:rPr lang="fr-FR" sz="1200" dirty="0">
                <a:solidFill>
                  <a:srgbClr val="000000"/>
                </a:solidFill>
                <a:latin typeface="Courier New" pitchFamily="49" charset="0"/>
                <a:cs typeface="Courier New" pitchFamily="49" charset="0"/>
              </a:rPr>
              <a:t> );</a:t>
            </a:r>
            <a:endParaRPr lang="fr-FR" sz="1200" dirty="0">
              <a:latin typeface="Courier New" pitchFamily="49" charset="0"/>
              <a:cs typeface="Courier New" pitchFamily="49" charset="0"/>
            </a:endParaRP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a:t>
            </a:r>
            <a:r>
              <a:rPr lang="fr-FR" sz="1200" dirty="0" err="1">
                <a:solidFill>
                  <a:srgbClr val="000000"/>
                </a:solidFill>
                <a:latin typeface="Courier New" pitchFamily="49" charset="0"/>
                <a:cs typeface="Courier New" pitchFamily="49" charset="0"/>
              </a:rPr>
              <a:t>cod_pgm</a:t>
            </a:r>
            <a:r>
              <a:rPr lang="fr-FR" sz="1200" dirty="0">
                <a:solidFill>
                  <a:srgbClr val="000000"/>
                </a:solidFill>
                <a:latin typeface="Courier New" pitchFamily="49" charset="0"/>
                <a:cs typeface="Courier New" pitchFamily="49" charset="0"/>
              </a:rPr>
              <a:t> = </a:t>
            </a:r>
            <a:r>
              <a:rPr lang="fr-FR" sz="1200" dirty="0">
                <a:solidFill>
                  <a:srgbClr val="0000C0"/>
                </a:solidFill>
                <a:latin typeface="Consolas" pitchFamily="49" charset="0"/>
              </a:rPr>
              <a:t>'</a:t>
            </a:r>
            <a:r>
              <a:rPr lang="fr-FR" sz="1200" dirty="0" err="1">
                <a:solidFill>
                  <a:srgbClr val="0000C0"/>
                </a:solidFill>
                <a:latin typeface="Consolas" pitchFamily="49" charset="0"/>
              </a:rPr>
              <a:t>mon_prog</a:t>
            </a:r>
            <a:r>
              <a:rPr lang="fr-FR" sz="1200" dirty="0">
                <a:solidFill>
                  <a:srgbClr val="0000C0"/>
                </a:solidFill>
                <a:latin typeface="Consolas" pitchFamily="49" charset="0"/>
              </a:rPr>
              <a:t>'</a:t>
            </a:r>
            <a:r>
              <a:rPr lang="fr-FR" sz="1200" dirty="0">
                <a:solidFill>
                  <a:srgbClr val="000000"/>
                </a:solidFill>
                <a:latin typeface="Courier New" pitchFamily="49" charset="0"/>
                <a:cs typeface="Courier New" pitchFamily="49" charset="0"/>
              </a:rPr>
              <a:t>;</a:t>
            </a: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a:t>
            </a:r>
            <a:r>
              <a:rPr lang="fr-FR" sz="1200" dirty="0" err="1">
                <a:solidFill>
                  <a:srgbClr val="000000"/>
                </a:solidFill>
                <a:latin typeface="Courier New" pitchFamily="49" charset="0"/>
                <a:cs typeface="Courier New" pitchFamily="49" charset="0"/>
              </a:rPr>
              <a:t>cod_bib</a:t>
            </a:r>
            <a:r>
              <a:rPr lang="fr-FR" sz="1200" dirty="0">
                <a:solidFill>
                  <a:srgbClr val="000000"/>
                </a:solidFill>
                <a:latin typeface="Courier New" pitchFamily="49" charset="0"/>
                <a:cs typeface="Courier New" pitchFamily="49" charset="0"/>
              </a:rPr>
              <a:t> = </a:t>
            </a:r>
            <a:r>
              <a:rPr lang="fr-FR" sz="1200" dirty="0">
                <a:solidFill>
                  <a:srgbClr val="0000C0"/>
                </a:solidFill>
                <a:latin typeface="Consolas" pitchFamily="49" charset="0"/>
              </a:rPr>
              <a:t>'</a:t>
            </a:r>
            <a:r>
              <a:rPr lang="fr-FR" sz="1200" dirty="0" err="1">
                <a:solidFill>
                  <a:srgbClr val="0000C0"/>
                </a:solidFill>
                <a:latin typeface="Consolas" pitchFamily="49" charset="0"/>
              </a:rPr>
              <a:t>ma_bib</a:t>
            </a:r>
            <a:r>
              <a:rPr lang="fr-FR" sz="1200" dirty="0">
                <a:solidFill>
                  <a:srgbClr val="0000C0"/>
                </a:solidFill>
                <a:latin typeface="Consolas" pitchFamily="49" charset="0"/>
              </a:rPr>
              <a:t>.'</a:t>
            </a:r>
            <a:r>
              <a:rPr lang="fr-FR" sz="1200" dirty="0">
                <a:solidFill>
                  <a:srgbClr val="000000"/>
                </a:solidFill>
                <a:latin typeface="Courier New" pitchFamily="49" charset="0"/>
                <a:cs typeface="Courier New" pitchFamily="49" charset="0"/>
              </a:rPr>
              <a:t>;</a:t>
            </a:r>
            <a:endParaRPr lang="fr-FR" sz="1200" dirty="0">
              <a:latin typeface="Courier New" pitchFamily="49" charset="0"/>
              <a:cs typeface="Courier New" pitchFamily="49" charset="0"/>
            </a:endParaRP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db2_bind_param ( $</a:t>
            </a:r>
            <a:r>
              <a:rPr lang="fr-FR" sz="1200" dirty="0" err="1">
                <a:solidFill>
                  <a:srgbClr val="000000"/>
                </a:solidFill>
                <a:latin typeface="Courier New" pitchFamily="49" charset="0"/>
                <a:cs typeface="Courier New" pitchFamily="49" charset="0"/>
              </a:rPr>
              <a:t>stmt</a:t>
            </a:r>
            <a:r>
              <a:rPr lang="fr-FR" sz="1200" dirty="0">
                <a:solidFill>
                  <a:srgbClr val="000000"/>
                </a:solidFill>
                <a:latin typeface="Courier New" pitchFamily="49" charset="0"/>
                <a:cs typeface="Courier New" pitchFamily="49" charset="0"/>
              </a:rPr>
              <a:t>, 1, </a:t>
            </a:r>
            <a:r>
              <a:rPr lang="fr-FR" sz="1200" dirty="0">
                <a:solidFill>
                  <a:srgbClr val="0000C0"/>
                </a:solidFill>
                <a:latin typeface="Courier New" pitchFamily="49" charset="0"/>
                <a:cs typeface="Courier New" pitchFamily="49" charset="0"/>
              </a:rPr>
              <a:t>"</a:t>
            </a:r>
            <a:r>
              <a:rPr lang="fr-FR" sz="1200" dirty="0" err="1">
                <a:solidFill>
                  <a:srgbClr val="0000C0"/>
                </a:solidFill>
                <a:latin typeface="Courier New" pitchFamily="49" charset="0"/>
                <a:cs typeface="Courier New" pitchFamily="49" charset="0"/>
              </a:rPr>
              <a:t>cod_bib</a:t>
            </a:r>
            <a:r>
              <a:rPr lang="fr-FR" sz="1200" dirty="0">
                <a:solidFill>
                  <a:srgbClr val="0000C0"/>
                </a:solidFill>
                <a:latin typeface="Courier New" pitchFamily="49" charset="0"/>
                <a:cs typeface="Courier New" pitchFamily="49" charset="0"/>
              </a:rPr>
              <a:t>"</a:t>
            </a:r>
            <a:r>
              <a:rPr lang="fr-FR" sz="1200" dirty="0">
                <a:solidFill>
                  <a:srgbClr val="000000"/>
                </a:solidFill>
                <a:latin typeface="Courier New" pitchFamily="49" charset="0"/>
                <a:cs typeface="Courier New" pitchFamily="49" charset="0"/>
              </a:rPr>
              <a:t>, DB2_PARAM_IN );</a:t>
            </a: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db2_bind_param ( $</a:t>
            </a:r>
            <a:r>
              <a:rPr lang="fr-FR" sz="1200" dirty="0" err="1">
                <a:solidFill>
                  <a:srgbClr val="000000"/>
                </a:solidFill>
                <a:latin typeface="Courier New" pitchFamily="49" charset="0"/>
                <a:cs typeface="Courier New" pitchFamily="49" charset="0"/>
              </a:rPr>
              <a:t>stmt</a:t>
            </a:r>
            <a:r>
              <a:rPr lang="fr-FR" sz="1200" dirty="0">
                <a:solidFill>
                  <a:srgbClr val="000000"/>
                </a:solidFill>
                <a:latin typeface="Courier New" pitchFamily="49" charset="0"/>
                <a:cs typeface="Courier New" pitchFamily="49" charset="0"/>
              </a:rPr>
              <a:t>, 2, </a:t>
            </a:r>
            <a:r>
              <a:rPr lang="fr-FR" sz="1200" dirty="0">
                <a:solidFill>
                  <a:srgbClr val="0000C0"/>
                </a:solidFill>
                <a:latin typeface="Courier New" pitchFamily="49" charset="0"/>
                <a:cs typeface="Courier New" pitchFamily="49" charset="0"/>
              </a:rPr>
              <a:t>"</a:t>
            </a:r>
            <a:r>
              <a:rPr lang="fr-FR" sz="1200" dirty="0" err="1">
                <a:solidFill>
                  <a:srgbClr val="0000C0"/>
                </a:solidFill>
                <a:latin typeface="Courier New" pitchFamily="49" charset="0"/>
                <a:cs typeface="Courier New" pitchFamily="49" charset="0"/>
              </a:rPr>
              <a:t>cod_pgm</a:t>
            </a:r>
            <a:r>
              <a:rPr lang="fr-FR" sz="1200" dirty="0">
                <a:solidFill>
                  <a:srgbClr val="0000C0"/>
                </a:solidFill>
                <a:latin typeface="Courier New" pitchFamily="49" charset="0"/>
                <a:cs typeface="Courier New" pitchFamily="49" charset="0"/>
              </a:rPr>
              <a:t>"</a:t>
            </a:r>
            <a:r>
              <a:rPr lang="fr-FR" sz="1200" dirty="0">
                <a:solidFill>
                  <a:srgbClr val="000000"/>
                </a:solidFill>
                <a:latin typeface="Courier New" pitchFamily="49" charset="0"/>
                <a:cs typeface="Courier New" pitchFamily="49" charset="0"/>
              </a:rPr>
              <a:t>, DB2_PARAM_IN );</a:t>
            </a:r>
            <a:endParaRPr lang="fr-FR" sz="1200" dirty="0">
              <a:latin typeface="Courier New" pitchFamily="49" charset="0"/>
              <a:cs typeface="Courier New" pitchFamily="49" charset="0"/>
            </a:endParaRPr>
          </a:p>
          <a:p>
            <a:pPr>
              <a:buFont typeface="Wingdings" panose="05000000000000000000" pitchFamily="2" charset="2"/>
              <a:buNone/>
              <a:defRPr/>
            </a:pPr>
            <a:r>
              <a:rPr lang="fr-FR" sz="1200" b="1" dirty="0">
                <a:solidFill>
                  <a:srgbClr val="7F0055"/>
                </a:solidFill>
                <a:latin typeface="Courier New" pitchFamily="49" charset="0"/>
                <a:cs typeface="Courier New" pitchFamily="49" charset="0"/>
              </a:rPr>
              <a:t>if </a:t>
            </a:r>
            <a:r>
              <a:rPr lang="fr-FR" sz="1200" b="1" dirty="0">
                <a:solidFill>
                  <a:srgbClr val="000000"/>
                </a:solidFill>
                <a:latin typeface="Courier New" pitchFamily="49" charset="0"/>
                <a:cs typeface="Courier New" pitchFamily="49" charset="0"/>
              </a:rPr>
              <a:t>(db2_execute ( $</a:t>
            </a:r>
            <a:r>
              <a:rPr lang="fr-FR" sz="1200" b="1" dirty="0" err="1">
                <a:solidFill>
                  <a:srgbClr val="000000"/>
                </a:solidFill>
                <a:latin typeface="Courier New" pitchFamily="49" charset="0"/>
                <a:cs typeface="Courier New" pitchFamily="49" charset="0"/>
              </a:rPr>
              <a:t>stmt</a:t>
            </a:r>
            <a:r>
              <a:rPr lang="fr-FR" sz="1200" b="1" dirty="0">
                <a:solidFill>
                  <a:srgbClr val="000000"/>
                </a:solidFill>
                <a:latin typeface="Courier New" pitchFamily="49" charset="0"/>
                <a:cs typeface="Courier New" pitchFamily="49" charset="0"/>
              </a:rPr>
              <a:t> )) {</a:t>
            </a:r>
            <a:endParaRPr lang="fr-FR" sz="1200" dirty="0">
              <a:latin typeface="Courier New" pitchFamily="49" charset="0"/>
              <a:cs typeface="Courier New" pitchFamily="49" charset="0"/>
            </a:endParaRPr>
          </a:p>
          <a:p>
            <a:pPr>
              <a:buFont typeface="Wingdings" panose="05000000000000000000" pitchFamily="2" charset="2"/>
              <a:buNone/>
              <a:defRPr/>
            </a:pPr>
            <a:r>
              <a:rPr lang="fr-FR" sz="1200" b="1" dirty="0">
                <a:solidFill>
                  <a:srgbClr val="7F0055"/>
                </a:solidFill>
                <a:latin typeface="Courier New" pitchFamily="49" charset="0"/>
                <a:cs typeface="Courier New" pitchFamily="49" charset="0"/>
              </a:rPr>
              <a:t>	</a:t>
            </a:r>
            <a:r>
              <a:rPr lang="fr-FR" sz="1200" b="1" dirty="0" err="1">
                <a:solidFill>
                  <a:srgbClr val="7F0055"/>
                </a:solidFill>
                <a:latin typeface="Courier New" pitchFamily="49" charset="0"/>
                <a:cs typeface="Courier New" pitchFamily="49" charset="0"/>
              </a:rPr>
              <a:t>while</a:t>
            </a:r>
            <a:r>
              <a:rPr lang="fr-FR" sz="1200" b="1" dirty="0">
                <a:solidFill>
                  <a:srgbClr val="7F0055"/>
                </a:solidFill>
                <a:latin typeface="Courier New" pitchFamily="49" charset="0"/>
                <a:cs typeface="Courier New" pitchFamily="49" charset="0"/>
              </a:rPr>
              <a:t> </a:t>
            </a:r>
            <a:r>
              <a:rPr lang="fr-FR" sz="1200" b="1" dirty="0">
                <a:solidFill>
                  <a:srgbClr val="000000"/>
                </a:solidFill>
                <a:latin typeface="Courier New" pitchFamily="49" charset="0"/>
                <a:cs typeface="Courier New" pitchFamily="49" charset="0"/>
              </a:rPr>
              <a:t>( $</a:t>
            </a:r>
            <a:r>
              <a:rPr lang="fr-FR" sz="1200" b="1" dirty="0" err="1">
                <a:solidFill>
                  <a:srgbClr val="000000"/>
                </a:solidFill>
                <a:latin typeface="Courier New" pitchFamily="49" charset="0"/>
                <a:cs typeface="Courier New" pitchFamily="49" charset="0"/>
              </a:rPr>
              <a:t>row</a:t>
            </a:r>
            <a:r>
              <a:rPr lang="fr-FR" sz="1200" b="1" dirty="0">
                <a:solidFill>
                  <a:srgbClr val="000000"/>
                </a:solidFill>
                <a:latin typeface="Courier New" pitchFamily="49" charset="0"/>
                <a:cs typeface="Courier New" pitchFamily="49" charset="0"/>
              </a:rPr>
              <a:t> = db2_fetch_array ( $</a:t>
            </a:r>
            <a:r>
              <a:rPr lang="fr-FR" sz="1200" b="1" dirty="0" err="1">
                <a:solidFill>
                  <a:srgbClr val="000000"/>
                </a:solidFill>
                <a:latin typeface="Courier New" pitchFamily="49" charset="0"/>
                <a:cs typeface="Courier New" pitchFamily="49" charset="0"/>
              </a:rPr>
              <a:t>stmt</a:t>
            </a:r>
            <a:r>
              <a:rPr lang="fr-FR" sz="1200" b="1" dirty="0">
                <a:solidFill>
                  <a:srgbClr val="000000"/>
                </a:solidFill>
                <a:latin typeface="Courier New" pitchFamily="49" charset="0"/>
                <a:cs typeface="Courier New" pitchFamily="49" charset="0"/>
              </a:rPr>
              <a:t> ) ) {</a:t>
            </a:r>
          </a:p>
          <a:p>
            <a:pPr>
              <a:buFont typeface="Wingdings" panose="05000000000000000000" pitchFamily="2" charset="2"/>
              <a:buNone/>
              <a:defRPr/>
            </a:pPr>
            <a:r>
              <a:rPr lang="fr-FR" sz="1200" b="1" dirty="0">
                <a:solidFill>
                  <a:srgbClr val="7F0055"/>
                </a:solidFill>
                <a:latin typeface="Courier New" pitchFamily="49" charset="0"/>
                <a:cs typeface="Courier New" pitchFamily="49" charset="0"/>
              </a:rPr>
              <a:t>		</a:t>
            </a:r>
            <a:r>
              <a:rPr lang="fr-FR" sz="1200" b="1" dirty="0" err="1">
                <a:solidFill>
                  <a:srgbClr val="7F0055"/>
                </a:solidFill>
                <a:latin typeface="Courier New" pitchFamily="49" charset="0"/>
                <a:cs typeface="Courier New" pitchFamily="49" charset="0"/>
              </a:rPr>
              <a:t>print</a:t>
            </a:r>
            <a:r>
              <a:rPr lang="fr-FR" sz="1200" b="1" dirty="0">
                <a:solidFill>
                  <a:srgbClr val="7F0055"/>
                </a:solidFill>
                <a:latin typeface="Courier New" pitchFamily="49" charset="0"/>
                <a:cs typeface="Courier New" pitchFamily="49" charset="0"/>
              </a:rPr>
              <a:t> </a:t>
            </a:r>
            <a:r>
              <a:rPr lang="fr-FR" sz="1200" b="1" dirty="0">
                <a:solidFill>
                  <a:srgbClr val="0000C0"/>
                </a:solidFill>
                <a:latin typeface="Courier New" pitchFamily="49" charset="0"/>
                <a:cs typeface="Courier New" pitchFamily="49" charset="0"/>
              </a:rPr>
              <a:t>" </a:t>
            </a:r>
            <a:r>
              <a:rPr lang="fr-FR" sz="1200" b="1" dirty="0">
                <a:solidFill>
                  <a:srgbClr val="000000"/>
                </a:solidFill>
                <a:latin typeface="Courier New" pitchFamily="49" charset="0"/>
                <a:cs typeface="Courier New" pitchFamily="49" charset="0"/>
              </a:rPr>
              <a:t>{$</a:t>
            </a:r>
            <a:r>
              <a:rPr lang="fr-FR" sz="1200" b="1" dirty="0" err="1">
                <a:solidFill>
                  <a:srgbClr val="000000"/>
                </a:solidFill>
                <a:latin typeface="Courier New" pitchFamily="49" charset="0"/>
                <a:cs typeface="Courier New" pitchFamily="49" charset="0"/>
              </a:rPr>
              <a:t>row</a:t>
            </a:r>
            <a:r>
              <a:rPr lang="fr-FR" sz="1200" b="1" dirty="0">
                <a:solidFill>
                  <a:srgbClr val="000000"/>
                </a:solidFill>
                <a:latin typeface="Courier New" pitchFamily="49" charset="0"/>
                <a:cs typeface="Courier New" pitchFamily="49" charset="0"/>
              </a:rPr>
              <a:t>[0]}</a:t>
            </a:r>
            <a:r>
              <a:rPr lang="fr-FR" sz="1200" b="1" dirty="0">
                <a:solidFill>
                  <a:srgbClr val="0000C0"/>
                </a:solidFill>
                <a:latin typeface="Courier New" pitchFamily="49" charset="0"/>
                <a:cs typeface="Courier New" pitchFamily="49" charset="0"/>
              </a:rPr>
              <a:t>, </a:t>
            </a:r>
            <a:r>
              <a:rPr lang="fr-FR" sz="1200" b="1" dirty="0">
                <a:solidFill>
                  <a:srgbClr val="000000"/>
                </a:solidFill>
                <a:latin typeface="Courier New" pitchFamily="49" charset="0"/>
                <a:cs typeface="Courier New" pitchFamily="49" charset="0"/>
              </a:rPr>
              <a:t>{$</a:t>
            </a:r>
            <a:r>
              <a:rPr lang="fr-FR" sz="1200" b="1" dirty="0" err="1">
                <a:solidFill>
                  <a:srgbClr val="000000"/>
                </a:solidFill>
                <a:latin typeface="Courier New" pitchFamily="49" charset="0"/>
                <a:cs typeface="Courier New" pitchFamily="49" charset="0"/>
              </a:rPr>
              <a:t>row</a:t>
            </a:r>
            <a:r>
              <a:rPr lang="fr-FR" sz="1200" b="1" dirty="0">
                <a:solidFill>
                  <a:srgbClr val="000000"/>
                </a:solidFill>
                <a:latin typeface="Courier New" pitchFamily="49" charset="0"/>
                <a:cs typeface="Courier New" pitchFamily="49" charset="0"/>
              </a:rPr>
              <a:t>[1]}</a:t>
            </a:r>
            <a:r>
              <a:rPr lang="fr-FR" sz="1200" b="1" dirty="0">
                <a:solidFill>
                  <a:srgbClr val="0000C0"/>
                </a:solidFill>
                <a:latin typeface="Courier New" pitchFamily="49" charset="0"/>
                <a:cs typeface="Courier New" pitchFamily="49" charset="0"/>
              </a:rPr>
              <a:t>, </a:t>
            </a:r>
            <a:r>
              <a:rPr lang="fr-FR" sz="1200" b="1" dirty="0">
                <a:solidFill>
                  <a:srgbClr val="000000"/>
                </a:solidFill>
                <a:latin typeface="Courier New" pitchFamily="49" charset="0"/>
                <a:cs typeface="Courier New" pitchFamily="49" charset="0"/>
              </a:rPr>
              <a:t>{$</a:t>
            </a:r>
            <a:r>
              <a:rPr lang="fr-FR" sz="1200" b="1" dirty="0" err="1">
                <a:solidFill>
                  <a:srgbClr val="000000"/>
                </a:solidFill>
                <a:latin typeface="Courier New" pitchFamily="49" charset="0"/>
                <a:cs typeface="Courier New" pitchFamily="49" charset="0"/>
              </a:rPr>
              <a:t>row</a:t>
            </a:r>
            <a:r>
              <a:rPr lang="fr-FR" sz="1200" b="1" dirty="0">
                <a:solidFill>
                  <a:srgbClr val="000000"/>
                </a:solidFill>
                <a:latin typeface="Courier New" pitchFamily="49" charset="0"/>
                <a:cs typeface="Courier New" pitchFamily="49" charset="0"/>
              </a:rPr>
              <a:t>[2]} &lt;</a:t>
            </a:r>
            <a:r>
              <a:rPr lang="fr-FR" sz="1200" b="1" dirty="0" err="1">
                <a:solidFill>
                  <a:srgbClr val="000000"/>
                </a:solidFill>
                <a:latin typeface="Courier New" pitchFamily="49" charset="0"/>
                <a:cs typeface="Courier New" pitchFamily="49" charset="0"/>
              </a:rPr>
              <a:t>br</a:t>
            </a:r>
            <a:r>
              <a:rPr lang="fr-FR" sz="1200" b="1" dirty="0">
                <a:solidFill>
                  <a:srgbClr val="000000"/>
                </a:solidFill>
                <a:latin typeface="Courier New" pitchFamily="49" charset="0"/>
                <a:cs typeface="Courier New" pitchFamily="49" charset="0"/>
              </a:rPr>
              <a:t> /&gt;</a:t>
            </a:r>
            <a:r>
              <a:rPr lang="fr-FR" sz="1200" b="1" dirty="0">
                <a:solidFill>
                  <a:srgbClr val="0000C0"/>
                </a:solidFill>
                <a:latin typeface="Courier New" pitchFamily="49" charset="0"/>
                <a:cs typeface="Courier New" pitchFamily="49" charset="0"/>
              </a:rPr>
              <a:t>"</a:t>
            </a:r>
            <a:r>
              <a:rPr lang="fr-FR" sz="1200" b="1" dirty="0">
                <a:solidFill>
                  <a:srgbClr val="000000"/>
                </a:solidFill>
                <a:latin typeface="Courier New" pitchFamily="49" charset="0"/>
                <a:cs typeface="Courier New" pitchFamily="49" charset="0"/>
              </a:rPr>
              <a:t>.PHP_EOL;</a:t>
            </a: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	}</a:t>
            </a: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a:t>
            </a:r>
            <a:endParaRPr lang="fr-FR" sz="2000" b="1" dirty="0">
              <a:solidFill>
                <a:srgbClr val="000000"/>
              </a:solidFill>
              <a:latin typeface="Courier New" pitchFamily="49" charset="0"/>
              <a:cs typeface="Courier New" pitchFamily="49" charset="0"/>
            </a:endParaRPr>
          </a:p>
          <a:p>
            <a:pPr>
              <a:buFont typeface="Wingdings" panose="05000000000000000000" pitchFamily="2" charset="2"/>
              <a:buNone/>
              <a:defRPr/>
            </a:pPr>
            <a:r>
              <a:rPr lang="fr-FR" sz="1600" dirty="0">
                <a:solidFill>
                  <a:srgbClr val="000000"/>
                </a:solidFill>
                <a:latin typeface="+mj-lt"/>
                <a:cs typeface="Courier New" pitchFamily="49" charset="0"/>
              </a:rPr>
              <a:t>D’autres exemples d’utilisation sont fournis dans la documentation officielle :</a:t>
            </a:r>
          </a:p>
          <a:p>
            <a:pPr>
              <a:buFont typeface="Wingdings" panose="05000000000000000000" pitchFamily="2" charset="2"/>
              <a:buNone/>
              <a:defRPr/>
            </a:pPr>
            <a:r>
              <a:rPr lang="fr-FR" sz="1600" dirty="0">
                <a:solidFill>
                  <a:srgbClr val="000000"/>
                </a:solidFill>
                <a:latin typeface="+mj-lt"/>
                <a:cs typeface="Courier New" pitchFamily="49" charset="0"/>
                <a:hlinkClick r:id="rId2"/>
              </a:rPr>
              <a:t>http://fr2.php.net/manual/fr/function.db2-bind-param.php</a:t>
            </a:r>
            <a:r>
              <a:rPr lang="fr-FR" sz="1600" dirty="0">
                <a:solidFill>
                  <a:srgbClr val="000000"/>
                </a:solidFill>
                <a:latin typeface="+mj-lt"/>
                <a:cs typeface="Courier New" pitchFamily="49" charset="0"/>
              </a:rPr>
              <a:t>  </a:t>
            </a:r>
            <a:endParaRPr lang="fr-FR" sz="1600" dirty="0">
              <a:solidFill>
                <a:srgbClr val="FF0000"/>
              </a:solidFill>
              <a:latin typeface="+mj-lt"/>
            </a:endParaRPr>
          </a:p>
          <a:p>
            <a:pPr lvl="1">
              <a:buFont typeface="Arial" panose="020B0604020202020204" pitchFamily="34" charset="0"/>
              <a:buNone/>
              <a:defRPr/>
            </a:pPr>
            <a:endParaRPr lang="fr-FR" sz="1400" dirty="0">
              <a:latin typeface="Courier New" pitchFamily="49" charset="0"/>
              <a:cs typeface="Courier New" pitchFamily="49" charset="0"/>
            </a:endParaRPr>
          </a:p>
        </p:txBody>
      </p:sp>
      <p:sp>
        <p:nvSpPr>
          <p:cNvPr id="79876" name="Espace réservé du numéro de diapositive 3">
            <a:extLst>
              <a:ext uri="{FF2B5EF4-FFF2-40B4-BE49-F238E27FC236}">
                <a16:creationId xmlns:a16="http://schemas.microsoft.com/office/drawing/2014/main" id="{20E14F37-E27B-4C1A-B694-3CDC2586188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E768C2B5-8C06-4DFA-B676-3FAEDB670346}" type="slidenum">
              <a:rPr lang="en-US" altLang="fr-FR" sz="1000">
                <a:solidFill>
                  <a:schemeClr val="bg1"/>
                </a:solidFill>
              </a:rPr>
              <a:pPr>
                <a:buClrTx/>
                <a:buFontTx/>
                <a:buNone/>
              </a:pPr>
              <a:t>73</a:t>
            </a:fld>
            <a:endParaRPr lang="en-US" altLang="fr-FR" sz="1000">
              <a:solidFill>
                <a:schemeClr val="bg1"/>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re 1">
            <a:extLst>
              <a:ext uri="{FF2B5EF4-FFF2-40B4-BE49-F238E27FC236}">
                <a16:creationId xmlns:a16="http://schemas.microsoft.com/office/drawing/2014/main" id="{ABCE2AD2-D3B3-43EC-A90B-4CBF1217F9F6}"/>
              </a:ext>
            </a:extLst>
          </p:cNvPr>
          <p:cNvSpPr>
            <a:spLocks noGrp="1" noChangeArrowheads="1"/>
          </p:cNvSpPr>
          <p:nvPr>
            <p:ph type="title"/>
          </p:nvPr>
        </p:nvSpPr>
        <p:spPr/>
        <p:txBody>
          <a:bodyPr/>
          <a:lstStyle/>
          <a:p>
            <a:r>
              <a:rPr lang="fr-FR" altLang="fr-FR"/>
              <a:t>Les Procédures stockées</a:t>
            </a:r>
          </a:p>
        </p:txBody>
      </p:sp>
      <p:sp>
        <p:nvSpPr>
          <p:cNvPr id="80899" name="Espace réservé du contenu 2">
            <a:extLst>
              <a:ext uri="{FF2B5EF4-FFF2-40B4-BE49-F238E27FC236}">
                <a16:creationId xmlns:a16="http://schemas.microsoft.com/office/drawing/2014/main" id="{6FF2CA3C-A4CE-49D3-B6F2-4255BC686DE1}"/>
              </a:ext>
            </a:extLst>
          </p:cNvPr>
          <p:cNvSpPr>
            <a:spLocks noGrp="1" noChangeArrowheads="1"/>
          </p:cNvSpPr>
          <p:nvPr>
            <p:ph idx="1"/>
          </p:nvPr>
        </p:nvSpPr>
        <p:spPr>
          <a:xfrm>
            <a:off x="228600" y="990600"/>
            <a:ext cx="8686800" cy="1905000"/>
          </a:xfrm>
        </p:spPr>
        <p:txBody>
          <a:bodyPr/>
          <a:lstStyle/>
          <a:p>
            <a:pPr>
              <a:buFont typeface="Wingdings" panose="05000000000000000000" pitchFamily="2" charset="2"/>
              <a:buNone/>
            </a:pPr>
            <a:r>
              <a:rPr lang="fr-FR" altLang="fr-FR" sz="1600"/>
              <a:t>Un aspect déplaisant de la fonction db2_bind_param() réside dans l’obligation qui est faite de transmettre comme 3</a:t>
            </a:r>
            <a:r>
              <a:rPr lang="fr-FR" altLang="fr-FR" sz="1600" baseline="30000"/>
              <a:t>ème</a:t>
            </a:r>
            <a:r>
              <a:rPr lang="fr-FR" altLang="fr-FR" sz="1600"/>
              <a:t> paramètre un nom de variable, et non pas la variable elle-même (obligation qui n’existe pas avec PDO). Cela complique nettement l’écriture d’un composant générique de type « wrapper ». Si vous êtes confronté à ce problème, je vous invite à étudier le code source de la classe DB2_IBMi_DBWrapper intégrée au projet MacaronDB, et particulièrement la méthode callProcedure() qui propose une manière de contourner le problème (cf. extrait de code ci-dessous) :</a:t>
            </a:r>
          </a:p>
          <a:p>
            <a:pPr>
              <a:buFont typeface="Wingdings" panose="05000000000000000000" pitchFamily="2" charset="2"/>
              <a:buNone/>
            </a:pPr>
            <a:endParaRPr lang="fr-FR" altLang="fr-FR" sz="800">
              <a:solidFill>
                <a:srgbClr val="000000"/>
              </a:solidFill>
              <a:latin typeface="Courier New" panose="02070309020205020404" pitchFamily="49" charset="0"/>
              <a:cs typeface="Courier New" panose="02070309020205020404" pitchFamily="49" charset="0"/>
            </a:endParaRPr>
          </a:p>
          <a:p>
            <a:pPr lvl="1">
              <a:buFont typeface="Arial" panose="020B0604020202020204" pitchFamily="34" charset="0"/>
              <a:buNone/>
            </a:pPr>
            <a:endParaRPr lang="fr-FR" altLang="fr-FR">
              <a:latin typeface="Courier New" panose="02070309020205020404" pitchFamily="49" charset="0"/>
              <a:cs typeface="Courier New" panose="02070309020205020404" pitchFamily="49" charset="0"/>
            </a:endParaRPr>
          </a:p>
        </p:txBody>
      </p:sp>
      <p:sp>
        <p:nvSpPr>
          <p:cNvPr id="80900" name="Espace réservé du numéro de diapositive 3">
            <a:extLst>
              <a:ext uri="{FF2B5EF4-FFF2-40B4-BE49-F238E27FC236}">
                <a16:creationId xmlns:a16="http://schemas.microsoft.com/office/drawing/2014/main" id="{C0A4E682-8DB7-4818-A123-16EFEE76C11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8CE39E4E-0547-4818-B802-DFB61B6CC903}" type="slidenum">
              <a:rPr lang="en-US" altLang="fr-FR" sz="1000">
                <a:solidFill>
                  <a:schemeClr val="bg1"/>
                </a:solidFill>
              </a:rPr>
              <a:pPr>
                <a:buClrTx/>
                <a:buFontTx/>
                <a:buNone/>
              </a:pPr>
              <a:t>74</a:t>
            </a:fld>
            <a:endParaRPr lang="en-US" altLang="fr-FR" sz="1000">
              <a:solidFill>
                <a:schemeClr val="bg1"/>
              </a:solidFill>
            </a:endParaRPr>
          </a:p>
        </p:txBody>
      </p:sp>
      <p:sp>
        <p:nvSpPr>
          <p:cNvPr id="11" name="Espace réservé du contenu 2">
            <a:extLst>
              <a:ext uri="{FF2B5EF4-FFF2-40B4-BE49-F238E27FC236}">
                <a16:creationId xmlns:a16="http://schemas.microsoft.com/office/drawing/2014/main" id="{65184D95-ABC1-4818-8EA4-5169D88A766E}"/>
              </a:ext>
            </a:extLst>
          </p:cNvPr>
          <p:cNvSpPr txBox="1">
            <a:spLocks/>
          </p:cNvSpPr>
          <p:nvPr/>
        </p:nvSpPr>
        <p:spPr bwMode="auto">
          <a:xfrm>
            <a:off x="1752600" y="2743200"/>
            <a:ext cx="7086600" cy="4648200"/>
          </a:xfrm>
          <a:prstGeom prst="rect">
            <a:avLst/>
          </a:prstGeom>
          <a:noFill/>
          <a:ln w="9525">
            <a:noFill/>
            <a:miter lim="800000"/>
            <a:headEnd/>
            <a:tailEnd/>
          </a:ln>
        </p:spPr>
        <p:txBody>
          <a:bodyPr/>
          <a:lstStyle/>
          <a:p>
            <a:pPr marL="228600" indent="-228600">
              <a:spcBef>
                <a:spcPct val="50000"/>
              </a:spcBef>
              <a:buClr>
                <a:schemeClr val="accent2"/>
              </a:buClr>
              <a:buFont typeface="Wingdings" pitchFamily="2" charset="2"/>
              <a:buNone/>
              <a:defRPr/>
            </a:pPr>
            <a:r>
              <a:rPr lang="fr-FR" sz="800" kern="0" dirty="0">
                <a:solidFill>
                  <a:srgbClr val="000000"/>
                </a:solidFill>
                <a:highlight>
                  <a:srgbClr val="F0D8A8"/>
                </a:highlight>
                <a:latin typeface="Courier New" pitchFamily="49" charset="0"/>
                <a:cs typeface="Courier New" pitchFamily="49" charset="0"/>
              </a:rPr>
              <a:t>$</a:t>
            </a:r>
            <a:r>
              <a:rPr lang="fr-FR" sz="800" kern="0" dirty="0" err="1">
                <a:solidFill>
                  <a:srgbClr val="000000"/>
                </a:solidFill>
                <a:highlight>
                  <a:srgbClr val="F0D8A8"/>
                </a:highlight>
                <a:latin typeface="Courier New" pitchFamily="49" charset="0"/>
                <a:cs typeface="Courier New" pitchFamily="49" charset="0"/>
              </a:rPr>
              <a:t>args_inc</a:t>
            </a:r>
            <a:r>
              <a:rPr lang="fr-FR" sz="800" kern="0" dirty="0">
                <a:solidFill>
                  <a:srgbClr val="000000"/>
                </a:solidFill>
                <a:highlight>
                  <a:srgbClr val="F0D8A8"/>
                </a:highlight>
                <a:latin typeface="Courier New" pitchFamily="49" charset="0"/>
                <a:cs typeface="Courier New" pitchFamily="49" charset="0"/>
              </a:rPr>
              <a:t> = 0 ;</a:t>
            </a:r>
          </a:p>
          <a:p>
            <a:pPr marL="228600" indent="-228600">
              <a:spcBef>
                <a:spcPct val="50000"/>
              </a:spcBef>
              <a:buClr>
                <a:schemeClr val="accent2"/>
              </a:buClr>
              <a:buFont typeface="Wingdings" pitchFamily="2" charset="2"/>
              <a:buNone/>
              <a:defRPr/>
            </a:pPr>
            <a:r>
              <a:rPr lang="en-US" sz="800" b="1" kern="0" dirty="0" err="1">
                <a:solidFill>
                  <a:srgbClr val="7F0055"/>
                </a:solidFill>
                <a:latin typeface="Courier New" pitchFamily="49" charset="0"/>
                <a:cs typeface="Courier New" pitchFamily="49" charset="0"/>
              </a:rPr>
              <a:t>foreach</a:t>
            </a:r>
            <a:r>
              <a:rPr lang="en-US" sz="800" b="1" kern="0" dirty="0">
                <a:solidFill>
                  <a:srgbClr val="7F0055"/>
                </a:solidFill>
                <a:latin typeface="Courier New" pitchFamily="49" charset="0"/>
                <a:cs typeface="Courier New" pitchFamily="49" charset="0"/>
              </a:rPr>
              <a:t> </a:t>
            </a:r>
            <a:r>
              <a:rPr lang="en-US" sz="800" b="1" kern="0" dirty="0">
                <a:solidFill>
                  <a:srgbClr val="000000"/>
                </a:solidFill>
                <a:latin typeface="Courier New" pitchFamily="49" charset="0"/>
                <a:cs typeface="Courier New" pitchFamily="49" charset="0"/>
              </a:rPr>
              <a:t>($</a:t>
            </a:r>
            <a:r>
              <a:rPr lang="en-US" sz="800" b="1" kern="0" dirty="0" err="1">
                <a:solidFill>
                  <a:srgbClr val="000000"/>
                </a:solidFill>
                <a:latin typeface="Courier New" pitchFamily="49" charset="0"/>
                <a:cs typeface="Courier New" pitchFamily="49" charset="0"/>
              </a:rPr>
              <a:t>args</a:t>
            </a:r>
            <a:r>
              <a:rPr lang="en-US" sz="800" b="1" kern="0" dirty="0">
                <a:solidFill>
                  <a:srgbClr val="000000"/>
                </a:solidFill>
                <a:latin typeface="Courier New" pitchFamily="49" charset="0"/>
                <a:cs typeface="Courier New" pitchFamily="49" charset="0"/>
              </a:rPr>
              <a:t> </a:t>
            </a:r>
            <a:r>
              <a:rPr lang="en-US" sz="800" b="1" kern="0" dirty="0">
                <a:solidFill>
                  <a:srgbClr val="7F0055"/>
                </a:solidFill>
                <a:latin typeface="Courier New" pitchFamily="49" charset="0"/>
                <a:cs typeface="Courier New" pitchFamily="49" charset="0"/>
              </a:rPr>
              <a:t>as </a:t>
            </a:r>
            <a:r>
              <a:rPr lang="en-US" sz="800" b="1" kern="0" dirty="0">
                <a:solidFill>
                  <a:srgbClr val="000000"/>
                </a:solidFill>
                <a:latin typeface="Courier New" pitchFamily="49" charset="0"/>
                <a:cs typeface="Courier New" pitchFamily="49" charset="0"/>
              </a:rPr>
              <a:t>$key=&gt;$</a:t>
            </a:r>
            <a:r>
              <a:rPr lang="en-US" sz="800" b="1" kern="0" dirty="0" err="1">
                <a:solidFill>
                  <a:srgbClr val="000000"/>
                </a:solidFill>
                <a:latin typeface="Courier New" pitchFamily="49" charset="0"/>
                <a:cs typeface="Courier New" pitchFamily="49" charset="0"/>
              </a:rPr>
              <a:t>arg</a:t>
            </a:r>
            <a:r>
              <a:rPr lang="en-US" sz="800" b="1" kern="0" dirty="0">
                <a:solidFill>
                  <a:srgbClr val="000000"/>
                </a:solidFill>
                <a:latin typeface="Courier New" pitchFamily="49" charset="0"/>
                <a:cs typeface="Courier New" pitchFamily="49" charset="0"/>
              </a:rPr>
              <a:t>) {</a:t>
            </a:r>
          </a:p>
          <a:p>
            <a:pPr marL="228600" indent="-228600">
              <a:spcBef>
                <a:spcPct val="50000"/>
              </a:spcBef>
              <a:buClr>
                <a:schemeClr val="accent2"/>
              </a:buClr>
              <a:buFont typeface="Wingdings" pitchFamily="2" charset="2"/>
              <a:buNone/>
              <a:defRPr/>
            </a:pPr>
            <a:r>
              <a:rPr lang="fr-FR" sz="800" kern="0" dirty="0">
                <a:solidFill>
                  <a:srgbClr val="557F5F"/>
                </a:solidFill>
                <a:latin typeface="Courier New" pitchFamily="49" charset="0"/>
                <a:cs typeface="Courier New" pitchFamily="49" charset="0"/>
              </a:rPr>
              <a:t>	// crée artificiellement une variable ayant pour nom le contenu de la variable $</a:t>
            </a:r>
            <a:r>
              <a:rPr lang="fr-FR" sz="800" kern="0" dirty="0" err="1">
                <a:solidFill>
                  <a:srgbClr val="557F5F"/>
                </a:solidFill>
                <a:latin typeface="Courier New" pitchFamily="49" charset="0"/>
                <a:cs typeface="Courier New" pitchFamily="49" charset="0"/>
              </a:rPr>
              <a:t>key</a:t>
            </a:r>
            <a:endParaRPr lang="fr-FR" sz="800" kern="0" dirty="0">
              <a:solidFill>
                <a:srgbClr val="557F5F"/>
              </a:solidFill>
              <a:latin typeface="Courier New" pitchFamily="49" charset="0"/>
              <a:cs typeface="Courier New" pitchFamily="49" charset="0"/>
            </a:endParaRPr>
          </a:p>
          <a:p>
            <a:pPr marL="228600" indent="-228600">
              <a:spcBef>
                <a:spcPct val="50000"/>
              </a:spcBef>
              <a:buClr>
                <a:schemeClr val="accent2"/>
              </a:buClr>
              <a:buFont typeface="Wingdings" pitchFamily="2" charset="2"/>
              <a:buNone/>
              <a:defRPr/>
            </a:pPr>
            <a:r>
              <a:rPr lang="fr-FR" sz="800" kern="0" dirty="0">
                <a:solidFill>
                  <a:srgbClr val="000000"/>
                </a:solidFill>
                <a:latin typeface="Courier New" pitchFamily="49" charset="0"/>
                <a:cs typeface="Courier New" pitchFamily="49" charset="0"/>
              </a:rPr>
              <a:t>	$$</a:t>
            </a:r>
            <a:r>
              <a:rPr lang="fr-FR" sz="800" kern="0" dirty="0" err="1">
                <a:solidFill>
                  <a:srgbClr val="000000"/>
                </a:solidFill>
                <a:latin typeface="Courier New" pitchFamily="49" charset="0"/>
                <a:cs typeface="Courier New" pitchFamily="49" charset="0"/>
              </a:rPr>
              <a:t>key</a:t>
            </a:r>
            <a:r>
              <a:rPr lang="fr-FR" sz="800" kern="0" dirty="0">
                <a:solidFill>
                  <a:srgbClr val="000000"/>
                </a:solidFill>
                <a:latin typeface="Courier New" pitchFamily="49" charset="0"/>
                <a:cs typeface="Courier New" pitchFamily="49" charset="0"/>
              </a:rPr>
              <a:t> = $</a:t>
            </a:r>
            <a:r>
              <a:rPr lang="fr-FR" sz="800" kern="0" dirty="0" err="1">
                <a:solidFill>
                  <a:srgbClr val="000000"/>
                </a:solidFill>
                <a:latin typeface="Courier New" pitchFamily="49" charset="0"/>
                <a:cs typeface="Courier New" pitchFamily="49" charset="0"/>
              </a:rPr>
              <a:t>args</a:t>
            </a:r>
            <a:r>
              <a:rPr lang="fr-FR" sz="800" kern="0" dirty="0">
                <a:solidFill>
                  <a:srgbClr val="000000"/>
                </a:solidFill>
                <a:latin typeface="Courier New" pitchFamily="49" charset="0"/>
                <a:cs typeface="Courier New" pitchFamily="49" charset="0"/>
              </a:rPr>
              <a:t>[$</a:t>
            </a:r>
            <a:r>
              <a:rPr lang="fr-FR" sz="800" kern="0" dirty="0" err="1">
                <a:solidFill>
                  <a:srgbClr val="000000"/>
                </a:solidFill>
                <a:latin typeface="Courier New" pitchFamily="49" charset="0"/>
                <a:cs typeface="Courier New" pitchFamily="49" charset="0"/>
              </a:rPr>
              <a:t>key</a:t>
            </a:r>
            <a:r>
              <a:rPr lang="fr-FR" sz="800" kern="0" dirty="0">
                <a:solidFill>
                  <a:srgbClr val="000000"/>
                </a:solidFill>
                <a:latin typeface="Courier New" pitchFamily="49" charset="0"/>
                <a:cs typeface="Courier New" pitchFamily="49" charset="0"/>
              </a:rPr>
              <a:t>][</a:t>
            </a:r>
            <a:r>
              <a:rPr lang="fr-FR" sz="800" kern="0" dirty="0">
                <a:solidFill>
                  <a:srgbClr val="0000C0"/>
                </a:solidFill>
                <a:latin typeface="Courier New" pitchFamily="49" charset="0"/>
                <a:cs typeface="Courier New" pitchFamily="49" charset="0"/>
              </a:rPr>
              <a:t>'value'</a:t>
            </a:r>
            <a:r>
              <a:rPr lang="fr-FR" sz="800" kern="0" dirty="0">
                <a:solidFill>
                  <a:srgbClr val="000000"/>
                </a:solidFill>
                <a:latin typeface="Courier New" pitchFamily="49" charset="0"/>
                <a:cs typeface="Courier New" pitchFamily="49" charset="0"/>
              </a:rPr>
              <a:t>] ;</a:t>
            </a:r>
          </a:p>
          <a:p>
            <a:pPr marL="228600" indent="-228600">
              <a:spcBef>
                <a:spcPct val="50000"/>
              </a:spcBef>
              <a:buClr>
                <a:schemeClr val="accent2"/>
              </a:buClr>
              <a:buFont typeface="Wingdings" pitchFamily="2" charset="2"/>
              <a:buNone/>
              <a:defRPr/>
            </a:pPr>
            <a:r>
              <a:rPr lang="fr-FR" sz="800" kern="0" dirty="0">
                <a:solidFill>
                  <a:srgbClr val="000000"/>
                </a:solidFill>
                <a:highlight>
                  <a:srgbClr val="F0D8A8"/>
                </a:highlight>
                <a:latin typeface="Courier New" pitchFamily="49" charset="0"/>
                <a:cs typeface="Courier New" pitchFamily="49" charset="0"/>
              </a:rPr>
              <a:t>	$</a:t>
            </a:r>
            <a:r>
              <a:rPr lang="fr-FR" sz="800" kern="0" dirty="0" err="1">
                <a:solidFill>
                  <a:srgbClr val="000000"/>
                </a:solidFill>
                <a:highlight>
                  <a:srgbClr val="F0D8A8"/>
                </a:highlight>
                <a:latin typeface="Courier New" pitchFamily="49" charset="0"/>
                <a:cs typeface="Courier New" pitchFamily="49" charset="0"/>
              </a:rPr>
              <a:t>args_inc</a:t>
            </a:r>
            <a:r>
              <a:rPr lang="fr-FR" sz="800" kern="0" dirty="0">
                <a:solidFill>
                  <a:srgbClr val="000000"/>
                </a:solidFill>
                <a:highlight>
                  <a:srgbClr val="F0D8A8"/>
                </a:highlight>
                <a:latin typeface="Courier New" pitchFamily="49" charset="0"/>
                <a:cs typeface="Courier New" pitchFamily="49" charset="0"/>
              </a:rPr>
              <a:t>++ ;</a:t>
            </a:r>
          </a:p>
          <a:p>
            <a:pPr marL="228600" indent="-228600">
              <a:spcBef>
                <a:spcPct val="50000"/>
              </a:spcBef>
              <a:buClr>
                <a:schemeClr val="accent2"/>
              </a:buClr>
              <a:buFont typeface="Wingdings" pitchFamily="2" charset="2"/>
              <a:buNone/>
              <a:defRPr/>
            </a:pPr>
            <a:r>
              <a:rPr lang="fr-FR" sz="800" kern="0" dirty="0">
                <a:solidFill>
                  <a:srgbClr val="000000"/>
                </a:solidFill>
                <a:latin typeface="Courier New" pitchFamily="49" charset="0"/>
                <a:cs typeface="Courier New" pitchFamily="49" charset="0"/>
              </a:rPr>
              <a:t>	$</a:t>
            </a:r>
            <a:r>
              <a:rPr lang="fr-FR" sz="800" kern="0" dirty="0" err="1">
                <a:solidFill>
                  <a:srgbClr val="000000"/>
                </a:solidFill>
                <a:latin typeface="Courier New" pitchFamily="49" charset="0"/>
                <a:cs typeface="Courier New" pitchFamily="49" charset="0"/>
              </a:rPr>
              <a:t>arg</a:t>
            </a:r>
            <a:r>
              <a:rPr lang="fr-FR" sz="800" kern="0" dirty="0">
                <a:solidFill>
                  <a:srgbClr val="000000"/>
                </a:solidFill>
                <a:latin typeface="Courier New" pitchFamily="49" charset="0"/>
                <a:cs typeface="Courier New" pitchFamily="49" charset="0"/>
              </a:rPr>
              <a:t>[</a:t>
            </a:r>
            <a:r>
              <a:rPr lang="fr-FR" sz="800" kern="0" dirty="0">
                <a:solidFill>
                  <a:srgbClr val="0000C0"/>
                </a:solidFill>
                <a:latin typeface="Courier New" pitchFamily="49" charset="0"/>
                <a:cs typeface="Courier New" pitchFamily="49" charset="0"/>
              </a:rPr>
              <a:t>'type'</a:t>
            </a:r>
            <a:r>
              <a:rPr lang="fr-FR" sz="800" kern="0" dirty="0">
                <a:solidFill>
                  <a:srgbClr val="000000"/>
                </a:solidFill>
                <a:latin typeface="Courier New" pitchFamily="49" charset="0"/>
                <a:cs typeface="Courier New" pitchFamily="49" charset="0"/>
              </a:rPr>
              <a:t>] = </a:t>
            </a:r>
            <a:r>
              <a:rPr lang="fr-FR" sz="800" kern="0" dirty="0" err="1">
                <a:solidFill>
                  <a:srgbClr val="000000"/>
                </a:solidFill>
                <a:latin typeface="Courier New" pitchFamily="49" charset="0"/>
                <a:cs typeface="Courier New" pitchFamily="49" charset="0"/>
              </a:rPr>
              <a:t>strtolower</a:t>
            </a:r>
            <a:r>
              <a:rPr lang="fr-FR" sz="800" kern="0" dirty="0">
                <a:solidFill>
                  <a:srgbClr val="000000"/>
                </a:solidFill>
                <a:latin typeface="Courier New" pitchFamily="49" charset="0"/>
                <a:cs typeface="Courier New" pitchFamily="49" charset="0"/>
              </a:rPr>
              <a:t>($</a:t>
            </a:r>
            <a:r>
              <a:rPr lang="fr-FR" sz="800" kern="0" dirty="0" err="1">
                <a:solidFill>
                  <a:srgbClr val="000000"/>
                </a:solidFill>
                <a:latin typeface="Courier New" pitchFamily="49" charset="0"/>
                <a:cs typeface="Courier New" pitchFamily="49" charset="0"/>
              </a:rPr>
              <a:t>arg</a:t>
            </a:r>
            <a:r>
              <a:rPr lang="fr-FR" sz="800" kern="0" dirty="0">
                <a:solidFill>
                  <a:srgbClr val="000000"/>
                </a:solidFill>
                <a:latin typeface="Courier New" pitchFamily="49" charset="0"/>
                <a:cs typeface="Courier New" pitchFamily="49" charset="0"/>
              </a:rPr>
              <a:t>[</a:t>
            </a:r>
            <a:r>
              <a:rPr lang="fr-FR" sz="800" kern="0" dirty="0">
                <a:solidFill>
                  <a:srgbClr val="0000C0"/>
                </a:solidFill>
                <a:latin typeface="Courier New" pitchFamily="49" charset="0"/>
                <a:cs typeface="Courier New" pitchFamily="49" charset="0"/>
              </a:rPr>
              <a:t>'type'</a:t>
            </a:r>
            <a:r>
              <a:rPr lang="fr-FR" sz="800" kern="0" dirty="0">
                <a:solidFill>
                  <a:srgbClr val="000000"/>
                </a:solidFill>
                <a:latin typeface="Courier New" pitchFamily="49" charset="0"/>
                <a:cs typeface="Courier New" pitchFamily="49" charset="0"/>
              </a:rPr>
              <a:t>]);</a:t>
            </a:r>
            <a:endParaRPr lang="fr-FR" sz="800" kern="0" dirty="0">
              <a:latin typeface="Courier New" pitchFamily="49" charset="0"/>
              <a:cs typeface="Courier New" pitchFamily="49" charset="0"/>
            </a:endParaRPr>
          </a:p>
          <a:p>
            <a:pPr marL="228600" indent="-228600">
              <a:spcBef>
                <a:spcPct val="50000"/>
              </a:spcBef>
              <a:buClr>
                <a:schemeClr val="accent2"/>
              </a:buClr>
              <a:buFont typeface="Wingdings" pitchFamily="2" charset="2"/>
              <a:buNone/>
              <a:defRPr/>
            </a:pPr>
            <a:r>
              <a:rPr lang="fr-FR" sz="800" b="1" kern="0" dirty="0">
                <a:solidFill>
                  <a:srgbClr val="7F0055"/>
                </a:solidFill>
                <a:latin typeface="Courier New" pitchFamily="49" charset="0"/>
                <a:cs typeface="Courier New" pitchFamily="49" charset="0"/>
              </a:rPr>
              <a:t>	</a:t>
            </a:r>
            <a:r>
              <a:rPr lang="fr-FR" sz="800" b="1" kern="0" dirty="0" err="1">
                <a:solidFill>
                  <a:srgbClr val="7F0055"/>
                </a:solidFill>
                <a:latin typeface="Courier New" pitchFamily="49" charset="0"/>
                <a:cs typeface="Courier New" pitchFamily="49" charset="0"/>
              </a:rPr>
              <a:t>switch</a:t>
            </a:r>
            <a:r>
              <a:rPr lang="fr-FR" sz="800" b="1" kern="0" dirty="0">
                <a:solidFill>
                  <a:srgbClr val="7F0055"/>
                </a:solidFill>
                <a:latin typeface="Courier New" pitchFamily="49" charset="0"/>
                <a:cs typeface="Courier New" pitchFamily="49" charset="0"/>
              </a:rPr>
              <a:t> </a:t>
            </a:r>
            <a:r>
              <a:rPr lang="fr-FR" sz="800" b="1" kern="0" dirty="0">
                <a:solidFill>
                  <a:srgbClr val="000000"/>
                </a:solidFill>
                <a:latin typeface="Courier New" pitchFamily="49" charset="0"/>
                <a:cs typeface="Courier New" pitchFamily="49" charset="0"/>
              </a:rPr>
              <a:t>($</a:t>
            </a:r>
            <a:r>
              <a:rPr lang="fr-FR" sz="800" b="1" kern="0" dirty="0" err="1">
                <a:solidFill>
                  <a:srgbClr val="000000"/>
                </a:solidFill>
                <a:latin typeface="Courier New" pitchFamily="49" charset="0"/>
                <a:cs typeface="Courier New" pitchFamily="49" charset="0"/>
              </a:rPr>
              <a:t>arg</a:t>
            </a:r>
            <a:r>
              <a:rPr lang="fr-FR" sz="800" b="1" kern="0" dirty="0">
                <a:solidFill>
                  <a:srgbClr val="000000"/>
                </a:solidFill>
                <a:latin typeface="Courier New" pitchFamily="49" charset="0"/>
                <a:cs typeface="Courier New" pitchFamily="49" charset="0"/>
              </a:rPr>
              <a:t>[</a:t>
            </a:r>
            <a:r>
              <a:rPr lang="fr-FR" sz="800" b="1" kern="0" dirty="0">
                <a:solidFill>
                  <a:srgbClr val="0000C0"/>
                </a:solidFill>
                <a:latin typeface="Courier New" pitchFamily="49" charset="0"/>
                <a:cs typeface="Courier New" pitchFamily="49" charset="0"/>
              </a:rPr>
              <a:t>'type'</a:t>
            </a:r>
            <a:r>
              <a:rPr lang="fr-FR" sz="800" b="1" kern="0" dirty="0">
                <a:solidFill>
                  <a:srgbClr val="000000"/>
                </a:solidFill>
                <a:latin typeface="Courier New" pitchFamily="49" charset="0"/>
                <a:cs typeface="Courier New" pitchFamily="49" charset="0"/>
              </a:rPr>
              <a:t>]) {</a:t>
            </a:r>
          </a:p>
          <a:p>
            <a:pPr marL="228600" indent="-228600">
              <a:spcBef>
                <a:spcPct val="50000"/>
              </a:spcBef>
              <a:buClr>
                <a:schemeClr val="accent2"/>
              </a:buClr>
              <a:buFont typeface="Wingdings" pitchFamily="2" charset="2"/>
              <a:buNone/>
              <a:defRPr/>
            </a:pPr>
            <a:r>
              <a:rPr lang="fr-FR" sz="800" b="1" kern="0" dirty="0">
                <a:solidFill>
                  <a:srgbClr val="7F0055"/>
                </a:solidFill>
                <a:latin typeface="Courier New" pitchFamily="49" charset="0"/>
                <a:cs typeface="Courier New" pitchFamily="49" charset="0"/>
              </a:rPr>
              <a:t>	   case </a:t>
            </a:r>
            <a:r>
              <a:rPr lang="fr-FR" sz="800" b="1" kern="0" dirty="0">
                <a:solidFill>
                  <a:srgbClr val="0000C0"/>
                </a:solidFill>
                <a:latin typeface="Courier New" pitchFamily="49" charset="0"/>
                <a:cs typeface="Courier New" pitchFamily="49" charset="0"/>
              </a:rPr>
              <a:t>'out'</a:t>
            </a:r>
            <a:r>
              <a:rPr lang="fr-FR" sz="800" b="1" kern="0" dirty="0">
                <a:solidFill>
                  <a:srgbClr val="000000"/>
                </a:solidFill>
                <a:latin typeface="Courier New" pitchFamily="49" charset="0"/>
                <a:cs typeface="Courier New" pitchFamily="49" charset="0"/>
              </a:rPr>
              <a:t>: {</a:t>
            </a:r>
          </a:p>
          <a:p>
            <a:pPr marL="228600" indent="-228600">
              <a:spcBef>
                <a:spcPct val="50000"/>
              </a:spcBef>
              <a:buClr>
                <a:schemeClr val="accent2"/>
              </a:buClr>
              <a:buFont typeface="Wingdings" pitchFamily="2" charset="2"/>
              <a:buNone/>
              <a:defRPr/>
            </a:pPr>
            <a:r>
              <a:rPr lang="en-US" sz="800" kern="0" dirty="0">
                <a:solidFill>
                  <a:srgbClr val="000000"/>
                </a:solidFill>
                <a:latin typeface="Courier New" pitchFamily="49" charset="0"/>
                <a:cs typeface="Courier New" pitchFamily="49" charset="0"/>
              </a:rPr>
              <a:t>	     db2_bind_param($</a:t>
            </a:r>
            <a:r>
              <a:rPr lang="en-US" sz="800" kern="0" dirty="0" err="1">
                <a:solidFill>
                  <a:srgbClr val="000000"/>
                </a:solidFill>
                <a:latin typeface="Courier New" pitchFamily="49" charset="0"/>
                <a:cs typeface="Courier New" pitchFamily="49" charset="0"/>
              </a:rPr>
              <a:t>st</a:t>
            </a:r>
            <a:r>
              <a:rPr lang="en-US" sz="800" kern="0" dirty="0">
                <a:solidFill>
                  <a:srgbClr val="000000"/>
                </a:solidFill>
                <a:latin typeface="Courier New" pitchFamily="49" charset="0"/>
                <a:cs typeface="Courier New" pitchFamily="49" charset="0"/>
              </a:rPr>
              <a:t>, </a:t>
            </a:r>
            <a:r>
              <a:rPr lang="en-US" sz="800" kern="0" dirty="0">
                <a:solidFill>
                  <a:srgbClr val="000000"/>
                </a:solidFill>
                <a:highlight>
                  <a:srgbClr val="D4D4D4"/>
                </a:highlight>
                <a:latin typeface="Courier New" pitchFamily="49" charset="0"/>
                <a:cs typeface="Courier New" pitchFamily="49" charset="0"/>
              </a:rPr>
              <a:t>$</a:t>
            </a:r>
            <a:r>
              <a:rPr lang="en-US" sz="800" kern="0" dirty="0" err="1">
                <a:solidFill>
                  <a:srgbClr val="000000"/>
                </a:solidFill>
                <a:highlight>
                  <a:srgbClr val="D4D4D4"/>
                </a:highlight>
                <a:latin typeface="Courier New" pitchFamily="49" charset="0"/>
                <a:cs typeface="Courier New" pitchFamily="49" charset="0"/>
              </a:rPr>
              <a:t>args_inc</a:t>
            </a:r>
            <a:r>
              <a:rPr lang="en-US" sz="800" kern="0" dirty="0">
                <a:solidFill>
                  <a:srgbClr val="000000"/>
                </a:solidFill>
                <a:highlight>
                  <a:srgbClr val="D4D4D4"/>
                </a:highlight>
                <a:latin typeface="Courier New" pitchFamily="49" charset="0"/>
                <a:cs typeface="Courier New" pitchFamily="49" charset="0"/>
              </a:rPr>
              <a:t>, $key, DB2_PARAM_OUT);</a:t>
            </a:r>
          </a:p>
          <a:p>
            <a:pPr marL="228600" indent="-228600">
              <a:spcBef>
                <a:spcPct val="50000"/>
              </a:spcBef>
              <a:buClr>
                <a:schemeClr val="accent2"/>
              </a:buClr>
              <a:buFont typeface="Wingdings" pitchFamily="2" charset="2"/>
              <a:buNone/>
              <a:defRPr/>
            </a:pPr>
            <a:r>
              <a:rPr lang="fr-FR" sz="800" b="1" kern="0" dirty="0">
                <a:solidFill>
                  <a:srgbClr val="7F0055"/>
                </a:solidFill>
                <a:latin typeface="Courier New" pitchFamily="49" charset="0"/>
                <a:cs typeface="Courier New" pitchFamily="49" charset="0"/>
              </a:rPr>
              <a:t>	     break</a:t>
            </a:r>
            <a:r>
              <a:rPr lang="fr-FR" sz="800" b="1" kern="0" dirty="0">
                <a:solidFill>
                  <a:srgbClr val="000000"/>
                </a:solidFill>
                <a:latin typeface="Courier New" pitchFamily="49" charset="0"/>
                <a:cs typeface="Courier New" pitchFamily="49" charset="0"/>
              </a:rPr>
              <a:t>;</a:t>
            </a:r>
          </a:p>
          <a:p>
            <a:pPr marL="228600" indent="-228600">
              <a:spcBef>
                <a:spcPct val="50000"/>
              </a:spcBef>
              <a:buClr>
                <a:schemeClr val="accent2"/>
              </a:buClr>
              <a:buFont typeface="Wingdings" pitchFamily="2" charset="2"/>
              <a:buNone/>
              <a:defRPr/>
            </a:pPr>
            <a:r>
              <a:rPr lang="fr-FR" sz="800" kern="0" dirty="0">
                <a:solidFill>
                  <a:srgbClr val="000000"/>
                </a:solidFill>
                <a:latin typeface="Courier New" pitchFamily="49" charset="0"/>
                <a:cs typeface="Courier New" pitchFamily="49" charset="0"/>
              </a:rPr>
              <a:t>	   }</a:t>
            </a:r>
          </a:p>
          <a:p>
            <a:pPr marL="228600" indent="-228600">
              <a:spcBef>
                <a:spcPct val="50000"/>
              </a:spcBef>
              <a:buClr>
                <a:schemeClr val="accent2"/>
              </a:buClr>
              <a:buFont typeface="Wingdings" pitchFamily="2" charset="2"/>
              <a:buNone/>
              <a:defRPr/>
            </a:pPr>
            <a:r>
              <a:rPr lang="fr-FR" sz="800" b="1" kern="0" dirty="0">
                <a:solidFill>
                  <a:srgbClr val="7F0055"/>
                </a:solidFill>
                <a:latin typeface="Courier New" pitchFamily="49" charset="0"/>
                <a:cs typeface="Courier New" pitchFamily="49" charset="0"/>
              </a:rPr>
              <a:t>	   case </a:t>
            </a:r>
            <a:r>
              <a:rPr lang="fr-FR" sz="800" b="1" kern="0" dirty="0">
                <a:solidFill>
                  <a:srgbClr val="0000C0"/>
                </a:solidFill>
                <a:latin typeface="Courier New" pitchFamily="49" charset="0"/>
                <a:cs typeface="Courier New" pitchFamily="49" charset="0"/>
              </a:rPr>
              <a:t>'</a:t>
            </a:r>
            <a:r>
              <a:rPr lang="fr-FR" sz="800" b="1" kern="0" dirty="0" err="1">
                <a:solidFill>
                  <a:srgbClr val="0000C0"/>
                </a:solidFill>
                <a:latin typeface="Courier New" pitchFamily="49" charset="0"/>
                <a:cs typeface="Courier New" pitchFamily="49" charset="0"/>
              </a:rPr>
              <a:t>inout</a:t>
            </a:r>
            <a:r>
              <a:rPr lang="fr-FR" sz="800" b="1" kern="0" dirty="0">
                <a:solidFill>
                  <a:srgbClr val="0000C0"/>
                </a:solidFill>
                <a:latin typeface="Courier New" pitchFamily="49" charset="0"/>
                <a:cs typeface="Courier New" pitchFamily="49" charset="0"/>
              </a:rPr>
              <a:t>'</a:t>
            </a:r>
            <a:r>
              <a:rPr lang="fr-FR" sz="800" b="1" kern="0" dirty="0">
                <a:solidFill>
                  <a:srgbClr val="000000"/>
                </a:solidFill>
                <a:latin typeface="Courier New" pitchFamily="49" charset="0"/>
                <a:cs typeface="Courier New" pitchFamily="49" charset="0"/>
              </a:rPr>
              <a:t>: {</a:t>
            </a:r>
          </a:p>
          <a:p>
            <a:pPr marL="228600" indent="-228600">
              <a:spcBef>
                <a:spcPct val="50000"/>
              </a:spcBef>
              <a:buClr>
                <a:schemeClr val="accent2"/>
              </a:buClr>
              <a:buFont typeface="Wingdings" pitchFamily="2" charset="2"/>
              <a:buNone/>
              <a:defRPr/>
            </a:pPr>
            <a:r>
              <a:rPr lang="en-US" sz="800" kern="0" dirty="0">
                <a:solidFill>
                  <a:srgbClr val="000000"/>
                </a:solidFill>
                <a:latin typeface="Courier New" pitchFamily="49" charset="0"/>
                <a:cs typeface="Courier New" pitchFamily="49" charset="0"/>
              </a:rPr>
              <a:t>	     db2_bind_param($</a:t>
            </a:r>
            <a:r>
              <a:rPr lang="en-US" sz="800" kern="0" dirty="0" err="1">
                <a:solidFill>
                  <a:srgbClr val="000000"/>
                </a:solidFill>
                <a:latin typeface="Courier New" pitchFamily="49" charset="0"/>
                <a:cs typeface="Courier New" pitchFamily="49" charset="0"/>
              </a:rPr>
              <a:t>st</a:t>
            </a:r>
            <a:r>
              <a:rPr lang="en-US" sz="800" kern="0" dirty="0">
                <a:solidFill>
                  <a:srgbClr val="000000"/>
                </a:solidFill>
                <a:latin typeface="Courier New" pitchFamily="49" charset="0"/>
                <a:cs typeface="Courier New" pitchFamily="49" charset="0"/>
              </a:rPr>
              <a:t>, </a:t>
            </a:r>
            <a:r>
              <a:rPr lang="en-US" sz="800" kern="0" dirty="0">
                <a:solidFill>
                  <a:srgbClr val="000000"/>
                </a:solidFill>
                <a:highlight>
                  <a:srgbClr val="D4D4D4"/>
                </a:highlight>
                <a:latin typeface="Courier New" pitchFamily="49" charset="0"/>
                <a:cs typeface="Courier New" pitchFamily="49" charset="0"/>
              </a:rPr>
              <a:t>$</a:t>
            </a:r>
            <a:r>
              <a:rPr lang="en-US" sz="800" kern="0" dirty="0" err="1">
                <a:solidFill>
                  <a:srgbClr val="000000"/>
                </a:solidFill>
                <a:highlight>
                  <a:srgbClr val="D4D4D4"/>
                </a:highlight>
                <a:latin typeface="Courier New" pitchFamily="49" charset="0"/>
                <a:cs typeface="Courier New" pitchFamily="49" charset="0"/>
              </a:rPr>
              <a:t>args_inc</a:t>
            </a:r>
            <a:r>
              <a:rPr lang="en-US" sz="800" kern="0" dirty="0">
                <a:solidFill>
                  <a:srgbClr val="000000"/>
                </a:solidFill>
                <a:highlight>
                  <a:srgbClr val="D4D4D4"/>
                </a:highlight>
                <a:latin typeface="Courier New" pitchFamily="49" charset="0"/>
                <a:cs typeface="Courier New" pitchFamily="49" charset="0"/>
              </a:rPr>
              <a:t>, $key, DB2_PARAM_INOUT);</a:t>
            </a:r>
          </a:p>
          <a:p>
            <a:pPr marL="228600" indent="-228600">
              <a:spcBef>
                <a:spcPct val="50000"/>
              </a:spcBef>
              <a:buClr>
                <a:schemeClr val="accent2"/>
              </a:buClr>
              <a:buFont typeface="Wingdings" pitchFamily="2" charset="2"/>
              <a:buNone/>
              <a:defRPr/>
            </a:pPr>
            <a:r>
              <a:rPr lang="fr-FR" sz="800" b="1" kern="0" dirty="0">
                <a:solidFill>
                  <a:srgbClr val="7F0055"/>
                </a:solidFill>
                <a:latin typeface="Courier New" pitchFamily="49" charset="0"/>
                <a:cs typeface="Courier New" pitchFamily="49" charset="0"/>
              </a:rPr>
              <a:t>	     break</a:t>
            </a:r>
            <a:r>
              <a:rPr lang="fr-FR" sz="800" b="1" kern="0" dirty="0">
                <a:solidFill>
                  <a:srgbClr val="000000"/>
                </a:solidFill>
                <a:latin typeface="Courier New" pitchFamily="49" charset="0"/>
                <a:cs typeface="Courier New" pitchFamily="49" charset="0"/>
              </a:rPr>
              <a:t>;</a:t>
            </a:r>
          </a:p>
          <a:p>
            <a:pPr marL="228600" indent="-228600">
              <a:spcBef>
                <a:spcPct val="50000"/>
              </a:spcBef>
              <a:buClr>
                <a:schemeClr val="accent2"/>
              </a:buClr>
              <a:buFont typeface="Wingdings" pitchFamily="2" charset="2"/>
              <a:buNone/>
              <a:defRPr/>
            </a:pPr>
            <a:r>
              <a:rPr lang="fr-FR" sz="800" kern="0" dirty="0">
                <a:solidFill>
                  <a:srgbClr val="000000"/>
                </a:solidFill>
                <a:latin typeface="Courier New" pitchFamily="49" charset="0"/>
                <a:cs typeface="Courier New" pitchFamily="49" charset="0"/>
              </a:rPr>
              <a:t>	   }</a:t>
            </a:r>
          </a:p>
          <a:p>
            <a:pPr marL="228600" indent="-228600">
              <a:spcBef>
                <a:spcPct val="50000"/>
              </a:spcBef>
              <a:buClr>
                <a:schemeClr val="accent2"/>
              </a:buClr>
              <a:buFont typeface="Wingdings" pitchFamily="2" charset="2"/>
              <a:buNone/>
              <a:defRPr/>
            </a:pPr>
            <a:r>
              <a:rPr lang="fr-FR" sz="800" b="1" kern="0" dirty="0">
                <a:solidFill>
                  <a:srgbClr val="7F0055"/>
                </a:solidFill>
                <a:latin typeface="Courier New" pitchFamily="49" charset="0"/>
                <a:cs typeface="Courier New" pitchFamily="49" charset="0"/>
              </a:rPr>
              <a:t>	   default</a:t>
            </a:r>
            <a:r>
              <a:rPr lang="fr-FR" sz="800" b="1" kern="0" dirty="0">
                <a:solidFill>
                  <a:srgbClr val="000000"/>
                </a:solidFill>
                <a:latin typeface="Courier New" pitchFamily="49" charset="0"/>
                <a:cs typeface="Courier New" pitchFamily="49" charset="0"/>
              </a:rPr>
              <a:t>:{</a:t>
            </a:r>
          </a:p>
          <a:p>
            <a:pPr marL="228600" indent="-228600">
              <a:spcBef>
                <a:spcPct val="50000"/>
              </a:spcBef>
              <a:buClr>
                <a:schemeClr val="accent2"/>
              </a:buClr>
              <a:buFont typeface="Wingdings" pitchFamily="2" charset="2"/>
              <a:buNone/>
              <a:defRPr/>
            </a:pPr>
            <a:r>
              <a:rPr lang="en-US" sz="800" kern="0" dirty="0">
                <a:solidFill>
                  <a:srgbClr val="000000"/>
                </a:solidFill>
                <a:latin typeface="Courier New" pitchFamily="49" charset="0"/>
                <a:cs typeface="Courier New" pitchFamily="49" charset="0"/>
              </a:rPr>
              <a:t>	     db2_bind_param($</a:t>
            </a:r>
            <a:r>
              <a:rPr lang="en-US" sz="800" kern="0" dirty="0" err="1">
                <a:solidFill>
                  <a:srgbClr val="000000"/>
                </a:solidFill>
                <a:latin typeface="Courier New" pitchFamily="49" charset="0"/>
                <a:cs typeface="Courier New" pitchFamily="49" charset="0"/>
              </a:rPr>
              <a:t>st</a:t>
            </a:r>
            <a:r>
              <a:rPr lang="en-US" sz="800" kern="0" dirty="0">
                <a:solidFill>
                  <a:srgbClr val="000000"/>
                </a:solidFill>
                <a:latin typeface="Courier New" pitchFamily="49" charset="0"/>
                <a:cs typeface="Courier New" pitchFamily="49" charset="0"/>
              </a:rPr>
              <a:t>, </a:t>
            </a:r>
            <a:r>
              <a:rPr lang="en-US" sz="800" kern="0" dirty="0">
                <a:solidFill>
                  <a:srgbClr val="000000"/>
                </a:solidFill>
                <a:highlight>
                  <a:srgbClr val="D4D4D4"/>
                </a:highlight>
                <a:latin typeface="Courier New" pitchFamily="49" charset="0"/>
                <a:cs typeface="Courier New" pitchFamily="49" charset="0"/>
              </a:rPr>
              <a:t>$</a:t>
            </a:r>
            <a:r>
              <a:rPr lang="en-US" sz="800" kern="0" dirty="0" err="1">
                <a:solidFill>
                  <a:srgbClr val="000000"/>
                </a:solidFill>
                <a:highlight>
                  <a:srgbClr val="D4D4D4"/>
                </a:highlight>
                <a:latin typeface="Courier New" pitchFamily="49" charset="0"/>
                <a:cs typeface="Courier New" pitchFamily="49" charset="0"/>
              </a:rPr>
              <a:t>args_inc</a:t>
            </a:r>
            <a:r>
              <a:rPr lang="en-US" sz="800" kern="0" dirty="0">
                <a:solidFill>
                  <a:srgbClr val="000000"/>
                </a:solidFill>
                <a:highlight>
                  <a:srgbClr val="D4D4D4"/>
                </a:highlight>
                <a:latin typeface="Courier New" pitchFamily="49" charset="0"/>
                <a:cs typeface="Courier New" pitchFamily="49" charset="0"/>
              </a:rPr>
              <a:t>, $key, DB2_PARAM_IN);</a:t>
            </a:r>
          </a:p>
          <a:p>
            <a:pPr marL="228600" indent="-228600">
              <a:spcBef>
                <a:spcPct val="50000"/>
              </a:spcBef>
              <a:buClr>
                <a:schemeClr val="accent2"/>
              </a:buClr>
              <a:buFont typeface="Wingdings" pitchFamily="2" charset="2"/>
              <a:buNone/>
              <a:defRPr/>
            </a:pPr>
            <a:r>
              <a:rPr lang="fr-FR" sz="800" b="1" kern="0" dirty="0">
                <a:solidFill>
                  <a:srgbClr val="7F0055"/>
                </a:solidFill>
                <a:latin typeface="Courier New" pitchFamily="49" charset="0"/>
                <a:cs typeface="Courier New" pitchFamily="49" charset="0"/>
              </a:rPr>
              <a:t>	     break</a:t>
            </a:r>
            <a:r>
              <a:rPr lang="fr-FR" sz="800" b="1" kern="0" dirty="0">
                <a:solidFill>
                  <a:srgbClr val="000000"/>
                </a:solidFill>
                <a:latin typeface="Courier New" pitchFamily="49" charset="0"/>
                <a:cs typeface="Courier New" pitchFamily="49" charset="0"/>
              </a:rPr>
              <a:t>;</a:t>
            </a:r>
          </a:p>
          <a:p>
            <a:pPr marL="228600" indent="-228600">
              <a:spcBef>
                <a:spcPct val="50000"/>
              </a:spcBef>
              <a:buClr>
                <a:schemeClr val="accent2"/>
              </a:buClr>
              <a:buFont typeface="Wingdings" pitchFamily="2" charset="2"/>
              <a:buNone/>
              <a:defRPr/>
            </a:pPr>
            <a:r>
              <a:rPr lang="fr-FR" sz="800" kern="0" dirty="0">
                <a:solidFill>
                  <a:srgbClr val="000000"/>
                </a:solidFill>
                <a:latin typeface="Courier New" pitchFamily="49" charset="0"/>
                <a:cs typeface="Courier New" pitchFamily="49" charset="0"/>
              </a:rPr>
              <a:t>	   }</a:t>
            </a:r>
          </a:p>
          <a:p>
            <a:pPr marL="228600" indent="-228600">
              <a:spcBef>
                <a:spcPct val="50000"/>
              </a:spcBef>
              <a:buClr>
                <a:schemeClr val="accent2"/>
              </a:buClr>
              <a:buFont typeface="Wingdings" pitchFamily="2" charset="2"/>
              <a:buNone/>
              <a:defRPr/>
            </a:pPr>
            <a:r>
              <a:rPr lang="fr-FR" sz="800" kern="0" dirty="0">
                <a:solidFill>
                  <a:srgbClr val="000000"/>
                </a:solidFill>
                <a:latin typeface="Courier New" pitchFamily="49" charset="0"/>
                <a:cs typeface="Courier New" pitchFamily="49" charset="0"/>
              </a:rPr>
              <a:t>	}</a:t>
            </a:r>
          </a:p>
          <a:p>
            <a:pPr marL="228600" indent="-228600">
              <a:spcBef>
                <a:spcPct val="50000"/>
              </a:spcBef>
              <a:buClr>
                <a:schemeClr val="accent2"/>
              </a:buClr>
              <a:buFont typeface="Wingdings" pitchFamily="2" charset="2"/>
              <a:buNone/>
              <a:defRPr/>
            </a:pPr>
            <a:r>
              <a:rPr lang="fr-FR" sz="800" kern="0" dirty="0">
                <a:solidFill>
                  <a:srgbClr val="000000"/>
                </a:solidFill>
                <a:latin typeface="Courier New" pitchFamily="49" charset="0"/>
                <a:cs typeface="Courier New" pitchFamily="49" charset="0"/>
              </a:rPr>
              <a:t>}</a:t>
            </a:r>
          </a:p>
          <a:p>
            <a:pPr marL="684213" lvl="1" indent="-219075">
              <a:spcBef>
                <a:spcPct val="15000"/>
              </a:spcBef>
              <a:spcAft>
                <a:spcPct val="10000"/>
              </a:spcAft>
              <a:buClr>
                <a:schemeClr val="accent2"/>
              </a:buClr>
              <a:buFont typeface="Arial" pitchFamily="34" charset="0"/>
              <a:buNone/>
              <a:defRPr/>
            </a:pPr>
            <a:endParaRPr lang="fr-FR" sz="2000" kern="0" dirty="0">
              <a:latin typeface="Courier New" pitchFamily="49" charset="0"/>
              <a:cs typeface="Courier New" pitchFamily="49"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0D4DB97-BC19-495F-B70B-F1AD6D34DB8E}"/>
              </a:ext>
            </a:extLst>
          </p:cNvPr>
          <p:cNvSpPr>
            <a:spLocks noGrp="1"/>
          </p:cNvSpPr>
          <p:nvPr>
            <p:ph type="title"/>
          </p:nvPr>
        </p:nvSpPr>
        <p:spPr/>
        <p:txBody>
          <a:bodyPr/>
          <a:lstStyle/>
          <a:p>
            <a:pPr>
              <a:defRPr/>
            </a:pPr>
            <a:r>
              <a:rPr lang="fr-FR" dirty="0"/>
              <a:t>Gestion des verrouillages</a:t>
            </a:r>
          </a:p>
        </p:txBody>
      </p:sp>
      <p:sp>
        <p:nvSpPr>
          <p:cNvPr id="81923" name="Espace réservé du texte 5">
            <a:extLst>
              <a:ext uri="{FF2B5EF4-FFF2-40B4-BE49-F238E27FC236}">
                <a16:creationId xmlns:a16="http://schemas.microsoft.com/office/drawing/2014/main" id="{AD2568DD-EC09-4F45-9DA7-68C42827C64E}"/>
              </a:ext>
            </a:extLst>
          </p:cNvPr>
          <p:cNvSpPr>
            <a:spLocks noGrp="1" noChangeArrowheads="1"/>
          </p:cNvSpPr>
          <p:nvPr>
            <p:ph type="body" idx="1"/>
          </p:nvPr>
        </p:nvSpPr>
        <p:spPr/>
        <p:txBody>
          <a:bodyPr/>
          <a:lstStyle/>
          <a:p>
            <a:endParaRPr lang="fr-FR" altLang="fr-FR"/>
          </a:p>
        </p:txBody>
      </p:sp>
      <p:sp>
        <p:nvSpPr>
          <p:cNvPr id="81924" name="Espace réservé du numéro de diapositive 3">
            <a:extLst>
              <a:ext uri="{FF2B5EF4-FFF2-40B4-BE49-F238E27FC236}">
                <a16:creationId xmlns:a16="http://schemas.microsoft.com/office/drawing/2014/main" id="{13C04710-F6B2-46A9-A189-65A6200C6BB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104039AA-5E73-45CA-B2D6-D815D3A48D44}" type="slidenum">
              <a:rPr lang="en-US" altLang="fr-FR" sz="1000">
                <a:solidFill>
                  <a:schemeClr val="bg1"/>
                </a:solidFill>
              </a:rPr>
              <a:pPr>
                <a:buClrTx/>
                <a:buFontTx/>
                <a:buNone/>
              </a:pPr>
              <a:t>75</a:t>
            </a:fld>
            <a:endParaRPr lang="en-US" altLang="fr-FR" sz="1000">
              <a:solidFill>
                <a:schemeClr val="bg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re 1">
            <a:extLst>
              <a:ext uri="{FF2B5EF4-FFF2-40B4-BE49-F238E27FC236}">
                <a16:creationId xmlns:a16="http://schemas.microsoft.com/office/drawing/2014/main" id="{6EAB9E98-523F-4F76-A1E5-F19F01B3026F}"/>
              </a:ext>
            </a:extLst>
          </p:cNvPr>
          <p:cNvSpPr>
            <a:spLocks noGrp="1" noChangeArrowheads="1"/>
          </p:cNvSpPr>
          <p:nvPr>
            <p:ph type="title"/>
          </p:nvPr>
        </p:nvSpPr>
        <p:spPr/>
        <p:txBody>
          <a:bodyPr/>
          <a:lstStyle/>
          <a:p>
            <a:r>
              <a:rPr lang="fr-FR" altLang="fr-FR"/>
              <a:t>Gestion des verrouillages</a:t>
            </a:r>
          </a:p>
        </p:txBody>
      </p:sp>
      <p:sp>
        <p:nvSpPr>
          <p:cNvPr id="82947" name="Espace réservé du contenu 2">
            <a:extLst>
              <a:ext uri="{FF2B5EF4-FFF2-40B4-BE49-F238E27FC236}">
                <a16:creationId xmlns:a16="http://schemas.microsoft.com/office/drawing/2014/main" id="{01527D88-587C-49E3-A19F-043033BF5A4B}"/>
              </a:ext>
            </a:extLst>
          </p:cNvPr>
          <p:cNvSpPr>
            <a:spLocks noGrp="1" noChangeArrowheads="1"/>
          </p:cNvSpPr>
          <p:nvPr>
            <p:ph idx="1"/>
          </p:nvPr>
        </p:nvSpPr>
        <p:spPr/>
        <p:txBody>
          <a:bodyPr/>
          <a:lstStyle/>
          <a:p>
            <a:r>
              <a:rPr lang="fr-FR" altLang="fr-FR" sz="1800"/>
              <a:t>Dans le cadre d’un développement en RPG, il est facile de mettre en œuvre la technique du verrouillage physique des enregistrements bases de données, en utilisant les ordres de lecture de base de données natifs.</a:t>
            </a:r>
          </a:p>
          <a:p>
            <a:r>
              <a:rPr lang="fr-FR" altLang="fr-FR" sz="1800"/>
              <a:t>Dans le cadre d’un développement utilisant les techniques du web, il est impossible de mettre en œuvre un verrouillage physique des enregistrements bases de données, du fait notamment que les transactions HTTP fonctionnent en mode « stateless » (sans état).</a:t>
            </a:r>
          </a:p>
          <a:p>
            <a:r>
              <a:rPr lang="fr-FR" altLang="fr-FR" sz="1800"/>
              <a:t>Il existe une technique relativement simple et élégante pour pallier l’absence de verrouillage physique, et qui n’est pas propre à DB2, c’est la technique dite du « verrouillage optimiste ».</a:t>
            </a:r>
          </a:p>
          <a:p>
            <a:r>
              <a:rPr lang="fr-FR" altLang="fr-FR" sz="1800"/>
              <a:t>Pour que la technique du verrouillage optimiste puisse être mise oeuvre, il faut que les tables de la base de données respectent une certaine normalisation. Par exemple, il est indispensable que chaque table possède dans ses colonnes, soit un numéro de version, soit des zones mouchards dédiées au stockage des informations suivantes : « qui a mis à jour cette donnée, et quand ? »</a:t>
            </a:r>
          </a:p>
        </p:txBody>
      </p:sp>
      <p:sp>
        <p:nvSpPr>
          <p:cNvPr id="82948" name="Espace réservé du numéro de diapositive 3">
            <a:extLst>
              <a:ext uri="{FF2B5EF4-FFF2-40B4-BE49-F238E27FC236}">
                <a16:creationId xmlns:a16="http://schemas.microsoft.com/office/drawing/2014/main" id="{4855712E-C645-43CA-80AC-2A2E69B5747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ACE695FD-5EA6-4641-96DE-C42A10FEB56E}" type="slidenum">
              <a:rPr lang="en-US" altLang="fr-FR" sz="1000">
                <a:solidFill>
                  <a:schemeClr val="bg1"/>
                </a:solidFill>
              </a:rPr>
              <a:pPr>
                <a:buClrTx/>
                <a:buFontTx/>
                <a:buNone/>
              </a:pPr>
              <a:t>76</a:t>
            </a:fld>
            <a:endParaRPr lang="en-US" altLang="fr-FR" sz="1000">
              <a:solidFill>
                <a:schemeClr val="bg1"/>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re 1">
            <a:extLst>
              <a:ext uri="{FF2B5EF4-FFF2-40B4-BE49-F238E27FC236}">
                <a16:creationId xmlns:a16="http://schemas.microsoft.com/office/drawing/2014/main" id="{E63A932A-E22E-490E-BBBD-245781441EA9}"/>
              </a:ext>
            </a:extLst>
          </p:cNvPr>
          <p:cNvSpPr>
            <a:spLocks noGrp="1" noChangeArrowheads="1"/>
          </p:cNvSpPr>
          <p:nvPr>
            <p:ph type="title"/>
          </p:nvPr>
        </p:nvSpPr>
        <p:spPr/>
        <p:txBody>
          <a:bodyPr/>
          <a:lstStyle/>
          <a:p>
            <a:r>
              <a:rPr lang="fr-FR" altLang="fr-FR"/>
              <a:t>Gestion des verrouillages</a:t>
            </a:r>
          </a:p>
        </p:txBody>
      </p:sp>
      <p:sp>
        <p:nvSpPr>
          <p:cNvPr id="83971" name="Espace réservé du contenu 2">
            <a:extLst>
              <a:ext uri="{FF2B5EF4-FFF2-40B4-BE49-F238E27FC236}">
                <a16:creationId xmlns:a16="http://schemas.microsoft.com/office/drawing/2014/main" id="{9AD4860A-2EEE-4B6F-B206-BAB9575E44C1}"/>
              </a:ext>
            </a:extLst>
          </p:cNvPr>
          <p:cNvSpPr>
            <a:spLocks noGrp="1" noChangeArrowheads="1"/>
          </p:cNvSpPr>
          <p:nvPr>
            <p:ph idx="1"/>
          </p:nvPr>
        </p:nvSpPr>
        <p:spPr/>
        <p:txBody>
          <a:bodyPr/>
          <a:lstStyle/>
          <a:p>
            <a:r>
              <a:rPr lang="fr-FR" altLang="fr-FR" sz="2000"/>
              <a:t>Le principe est finalement très simple et se décompose en plusieurs étapes (prenons pour exemple l’écran de mise à jour d’un produit) :</a:t>
            </a:r>
          </a:p>
          <a:p>
            <a:pPr marL="808038" lvl="1" indent="-342900">
              <a:buFont typeface="Arial" panose="020B0604020202020204" pitchFamily="34" charset="0"/>
              <a:buAutoNum type="arabicPeriod"/>
            </a:pPr>
            <a:r>
              <a:rPr lang="fr-FR" altLang="fr-FR" sz="1600"/>
              <a:t>L’utilisateur affiche l’écran de mise à jour d’un produit. La requête SQL d’extraction de la fiche produit va récupérer les informations définissant le produit, ainsi que le contenu des zones mouchards de dernière mise à jour de cette fiche produit.</a:t>
            </a:r>
          </a:p>
          <a:p>
            <a:pPr marL="808038" lvl="1" indent="-342900">
              <a:buFont typeface="Arial" panose="020B0604020202020204" pitchFamily="34" charset="0"/>
              <a:buAutoNum type="arabicPeriod"/>
            </a:pPr>
            <a:r>
              <a:rPr lang="fr-FR" altLang="fr-FR" sz="1600"/>
              <a:t>L’utilisateur modifie des informations de la fiche produit dans un formulaire HTML, puis il valide ce formulaire ce qui a pour effet de déclencher la série d’opérations suivantes :</a:t>
            </a:r>
          </a:p>
          <a:p>
            <a:pPr marL="1266825" lvl="2" indent="-342900">
              <a:buFont typeface="Arial" panose="020B0604020202020204" pitchFamily="34" charset="0"/>
              <a:buAutoNum type="arabicPeriod"/>
            </a:pPr>
            <a:r>
              <a:rPr lang="fr-FR" altLang="fr-FR" sz="1400"/>
              <a:t>Le script PHP côté serveur contrôle la validité des informations  saisies. Si des anomalies sont détectées, le formulaire est réaffiché avec des messages d’erreur. Si aucune anomalie n’est détectée, le script passe à l’étape suivante</a:t>
            </a:r>
          </a:p>
          <a:p>
            <a:pPr marL="1266825" lvl="2" indent="-342900">
              <a:buFont typeface="Arial" panose="020B0604020202020204" pitchFamily="34" charset="0"/>
              <a:buAutoNum type="arabicPeriod"/>
            </a:pPr>
            <a:r>
              <a:rPr lang="fr-FR" altLang="fr-FR" sz="1400"/>
              <a:t>Le script PHP déclenche l’exécution d’une requête SQL de type UPDATE qui aura pour éléments de clé (dans la clause WHERE) l’identifiant de l’enregistrement modifié, ET les colonnes « mouchards »  de la dernière modification connue. Si la requête échoue, cela signifie que la ligne dans la table SQL n’existe plus, OU, que cette ligne a subi une modification par un autre utilisateur (ou un autre travail) entre le moment où la ligne a été extraite de la base et le moment où on a tenté de la mettre à jour. Si cela se produit, on informe l’utilisateur qu’il a été pris de vitesse par quelqu’un d’autre, et on peut lui proposer plusieurs possibilités : soit abandonner la transaction, soit la réactualiser avec les dernières informations en base avant de procéder à une nouvelle tentative de mise à jour. Si aucune anomalie ne s’est produite, alors la ligne a bien été modifiée en base, et l’utilisateur peut passer à autre chose.  </a:t>
            </a:r>
          </a:p>
        </p:txBody>
      </p:sp>
      <p:sp>
        <p:nvSpPr>
          <p:cNvPr id="83972" name="Espace réservé du numéro de diapositive 3">
            <a:extLst>
              <a:ext uri="{FF2B5EF4-FFF2-40B4-BE49-F238E27FC236}">
                <a16:creationId xmlns:a16="http://schemas.microsoft.com/office/drawing/2014/main" id="{F8EB0B9C-552B-4DD6-8C7A-D37212CA7A8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931B5F5B-913F-46CE-882D-FC104C667F4D}" type="slidenum">
              <a:rPr lang="en-US" altLang="fr-FR" sz="1000">
                <a:solidFill>
                  <a:schemeClr val="bg1"/>
                </a:solidFill>
              </a:rPr>
              <a:pPr>
                <a:buClrTx/>
                <a:buFontTx/>
                <a:buNone/>
              </a:pPr>
              <a:t>77</a:t>
            </a:fld>
            <a:endParaRPr lang="en-US" altLang="fr-FR" sz="1000">
              <a:solidFill>
                <a:schemeClr val="bg1"/>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7FCDC38-1F4D-4A43-8855-50B3EAA31BB1}"/>
              </a:ext>
            </a:extLst>
          </p:cNvPr>
          <p:cNvSpPr>
            <a:spLocks noGrp="1"/>
          </p:cNvSpPr>
          <p:nvPr>
            <p:ph type="title"/>
          </p:nvPr>
        </p:nvSpPr>
        <p:spPr/>
        <p:txBody>
          <a:bodyPr/>
          <a:lstStyle/>
          <a:p>
            <a:pPr>
              <a:defRPr/>
            </a:pPr>
            <a:r>
              <a:rPr lang="fr-FR" dirty="0"/>
              <a:t>Design pattern </a:t>
            </a:r>
            <a:br>
              <a:rPr lang="fr-FR" dirty="0"/>
            </a:br>
            <a:r>
              <a:rPr lang="fr-FR" dirty="0"/>
              <a:t>active record</a:t>
            </a:r>
          </a:p>
        </p:txBody>
      </p:sp>
      <p:sp>
        <p:nvSpPr>
          <p:cNvPr id="84995" name="Espace réservé du texte 5">
            <a:extLst>
              <a:ext uri="{FF2B5EF4-FFF2-40B4-BE49-F238E27FC236}">
                <a16:creationId xmlns:a16="http://schemas.microsoft.com/office/drawing/2014/main" id="{95315A30-B034-4362-B730-03AE699CB5A0}"/>
              </a:ext>
            </a:extLst>
          </p:cNvPr>
          <p:cNvSpPr>
            <a:spLocks noGrp="1" noChangeArrowheads="1"/>
          </p:cNvSpPr>
          <p:nvPr>
            <p:ph type="body" idx="1"/>
          </p:nvPr>
        </p:nvSpPr>
        <p:spPr/>
        <p:txBody>
          <a:bodyPr/>
          <a:lstStyle/>
          <a:p>
            <a:endParaRPr lang="fr-FR" altLang="fr-FR"/>
          </a:p>
        </p:txBody>
      </p:sp>
      <p:sp>
        <p:nvSpPr>
          <p:cNvPr id="84996" name="Espace réservé du numéro de diapositive 3">
            <a:extLst>
              <a:ext uri="{FF2B5EF4-FFF2-40B4-BE49-F238E27FC236}">
                <a16:creationId xmlns:a16="http://schemas.microsoft.com/office/drawing/2014/main" id="{857ECB50-0E96-4D9E-9D05-635EC72F87B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CB0F2F44-8CF0-48CE-9935-1C15B6C613F6}" type="slidenum">
              <a:rPr lang="en-US" altLang="fr-FR" sz="1000">
                <a:solidFill>
                  <a:schemeClr val="bg1"/>
                </a:solidFill>
              </a:rPr>
              <a:pPr>
                <a:buClrTx/>
                <a:buFontTx/>
                <a:buNone/>
              </a:pPr>
              <a:t>78</a:t>
            </a:fld>
            <a:endParaRPr lang="en-US" altLang="fr-FR" sz="1000">
              <a:solidFill>
                <a:schemeClr val="bg1"/>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re 1">
            <a:extLst>
              <a:ext uri="{FF2B5EF4-FFF2-40B4-BE49-F238E27FC236}">
                <a16:creationId xmlns:a16="http://schemas.microsoft.com/office/drawing/2014/main" id="{FE34230F-E9E2-414C-B70B-A4007B4E2970}"/>
              </a:ext>
            </a:extLst>
          </p:cNvPr>
          <p:cNvSpPr>
            <a:spLocks noGrp="1" noChangeArrowheads="1"/>
          </p:cNvSpPr>
          <p:nvPr>
            <p:ph type="title"/>
          </p:nvPr>
        </p:nvSpPr>
        <p:spPr/>
        <p:txBody>
          <a:bodyPr/>
          <a:lstStyle/>
          <a:p>
            <a:r>
              <a:rPr lang="fr-FR" altLang="fr-FR"/>
              <a:t>Le design pattern Active Record</a:t>
            </a:r>
          </a:p>
        </p:txBody>
      </p:sp>
      <p:sp>
        <p:nvSpPr>
          <p:cNvPr id="86019" name="Espace réservé du contenu 2">
            <a:extLst>
              <a:ext uri="{FF2B5EF4-FFF2-40B4-BE49-F238E27FC236}">
                <a16:creationId xmlns:a16="http://schemas.microsoft.com/office/drawing/2014/main" id="{F412679C-1B4A-4AAB-8C57-27FBBEFABA21}"/>
              </a:ext>
            </a:extLst>
          </p:cNvPr>
          <p:cNvSpPr>
            <a:spLocks noGrp="1" noChangeArrowheads="1"/>
          </p:cNvSpPr>
          <p:nvPr>
            <p:ph idx="1"/>
          </p:nvPr>
        </p:nvSpPr>
        <p:spPr/>
        <p:txBody>
          <a:bodyPr/>
          <a:lstStyle/>
          <a:p>
            <a:r>
              <a:rPr lang="fr-FR" altLang="fr-FR" sz="2000"/>
              <a:t>Le design pattern Active Record est particulièrement bien adapté au développement de programmes de gestion, et notamment de modules de type C.R.U.D. (dont nous parlerons juste après).</a:t>
            </a:r>
          </a:p>
          <a:p>
            <a:r>
              <a:rPr lang="fr-FR" altLang="fr-FR" sz="2000"/>
              <a:t>La définition proposée par Wikipédia a le mérite d’être relativement claire:</a:t>
            </a:r>
          </a:p>
          <a:p>
            <a:r>
              <a:rPr lang="fr-FR" altLang="fr-FR" sz="1800" i="1"/>
              <a:t>En génie logiciel, le patron de conception (design pattern) active record (enregistrement actif en anglais) est une approche pour lire les données d'une base de données. Les attributs d'une table ou d'une vue sont encapsulés dans une classe. Ainsi l'objet, instance de la classe, est lié à un tuple de la base. Après l'instanciation d'un objet, un nouveau tuple est ajouté à la base au moment de l'enregistrement. Chaque objet récupère ses données depuis la base; quand un objet est mis à jour, le tuple auquel il est lié l'est aussi. La classe implémente des accesseurs pour chaque attribut. »</a:t>
            </a:r>
          </a:p>
          <a:p>
            <a:pPr>
              <a:buFont typeface="Wingdings" panose="05000000000000000000" pitchFamily="2" charset="2"/>
              <a:buNone/>
            </a:pPr>
            <a:r>
              <a:rPr lang="fr-FR" altLang="fr-FR" sz="1800">
                <a:hlinkClick r:id="rId2"/>
              </a:rPr>
              <a:t>http://fr.wikipedia.org/wiki/Active_record_%28patron_de_conception%29</a:t>
            </a:r>
            <a:r>
              <a:rPr lang="fr-FR" altLang="fr-FR" sz="1800"/>
              <a:t> </a:t>
            </a:r>
          </a:p>
          <a:p>
            <a:endParaRPr lang="fr-FR" altLang="fr-FR" sz="1800" i="1"/>
          </a:p>
          <a:p>
            <a:endParaRPr lang="fr-FR" altLang="fr-FR" sz="1800"/>
          </a:p>
        </p:txBody>
      </p:sp>
      <p:sp>
        <p:nvSpPr>
          <p:cNvPr id="86020" name="Espace réservé du numéro de diapositive 3">
            <a:extLst>
              <a:ext uri="{FF2B5EF4-FFF2-40B4-BE49-F238E27FC236}">
                <a16:creationId xmlns:a16="http://schemas.microsoft.com/office/drawing/2014/main" id="{3EF402F8-9A7B-4D16-8960-F7C2E8A6625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C422AE5A-BE96-4563-B160-E211A35C49D0}" type="slidenum">
              <a:rPr lang="en-US" altLang="fr-FR" sz="1000">
                <a:solidFill>
                  <a:schemeClr val="bg1"/>
                </a:solidFill>
              </a:rPr>
              <a:pPr>
                <a:buClrTx/>
                <a:buFontTx/>
                <a:buNone/>
              </a:pPr>
              <a:t>79</a:t>
            </a:fld>
            <a:endParaRPr lang="en-US" altLang="fr-FR" sz="100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re 1">
            <a:extLst>
              <a:ext uri="{FF2B5EF4-FFF2-40B4-BE49-F238E27FC236}">
                <a16:creationId xmlns:a16="http://schemas.microsoft.com/office/drawing/2014/main" id="{7696635C-B1B0-401E-8112-1E665E66AE10}"/>
              </a:ext>
            </a:extLst>
          </p:cNvPr>
          <p:cNvSpPr>
            <a:spLocks noGrp="1" noChangeArrowheads="1"/>
          </p:cNvSpPr>
          <p:nvPr>
            <p:ph type="title"/>
          </p:nvPr>
        </p:nvSpPr>
        <p:spPr/>
        <p:txBody>
          <a:bodyPr/>
          <a:lstStyle/>
          <a:p>
            <a:r>
              <a:rPr lang="fr-FR" altLang="fr-FR"/>
              <a:t>Choisir son connecteur DB2</a:t>
            </a:r>
          </a:p>
        </p:txBody>
      </p:sp>
      <p:sp>
        <p:nvSpPr>
          <p:cNvPr id="13315" name="Espace réservé du contenu 2">
            <a:extLst>
              <a:ext uri="{FF2B5EF4-FFF2-40B4-BE49-F238E27FC236}">
                <a16:creationId xmlns:a16="http://schemas.microsoft.com/office/drawing/2014/main" id="{28A0039B-8DE0-40BA-99C3-43A1A1880347}"/>
              </a:ext>
            </a:extLst>
          </p:cNvPr>
          <p:cNvSpPr>
            <a:spLocks noGrp="1" noChangeArrowheads="1"/>
          </p:cNvSpPr>
          <p:nvPr>
            <p:ph idx="1"/>
          </p:nvPr>
        </p:nvSpPr>
        <p:spPr/>
        <p:txBody>
          <a:bodyPr/>
          <a:lstStyle/>
          <a:p>
            <a:pPr eaLnBrk="1" hangingPunct="1"/>
            <a:r>
              <a:rPr lang="fr-FR" altLang="fr-FR" sz="2000" b="1" dirty="0"/>
              <a:t>PDO</a:t>
            </a:r>
            <a:r>
              <a:rPr lang="fr-FR" altLang="fr-FR" sz="2000" dirty="0"/>
              <a:t> (</a:t>
            </a:r>
            <a:r>
              <a:rPr lang="en-US" altLang="fr-FR" sz="2000" dirty="0"/>
              <a:t>PHP Data Objects) </a:t>
            </a:r>
            <a:endParaRPr lang="fr-FR" altLang="fr-FR" sz="2000" b="1" dirty="0"/>
          </a:p>
          <a:p>
            <a:pPr lvl="1" eaLnBrk="1" hangingPunct="1"/>
            <a:r>
              <a:rPr lang="fr-FR" altLang="fr-FR" sz="1800" dirty="0"/>
              <a:t>PDO est une librairie PHP qui fournit une « </a:t>
            </a:r>
            <a:r>
              <a:rPr lang="fr-FR" altLang="fr-FR" sz="1800" i="1" dirty="0"/>
              <a:t>abstraction d’interface »</a:t>
            </a:r>
            <a:r>
              <a:rPr lang="fr-FR" altLang="fr-FR" sz="1800" dirty="0"/>
              <a:t>, terme barbare qui signifie que vous utilisez le même jeu de fonctions PHP pour exécuter des requêtes SQL, quelle que soit le SGBD utilisé. PDO est inclus dans le noyau de PHP depuis la version 5.1, et est en mesure de s’interfacer avec la grande majorité des bases de données, DB2 compris.</a:t>
            </a:r>
          </a:p>
          <a:p>
            <a:pPr lvl="1" eaLnBrk="1" hangingPunct="1"/>
            <a:r>
              <a:rPr lang="en-US" altLang="fr-FR" sz="1800" dirty="0"/>
              <a:t>L’ </a:t>
            </a:r>
            <a:r>
              <a:rPr lang="en-US" altLang="fr-FR" sz="1800" dirty="0" err="1"/>
              <a:t>implémentation</a:t>
            </a:r>
            <a:r>
              <a:rPr lang="en-US" altLang="fr-FR" sz="1800" dirty="0"/>
              <a:t> de </a:t>
            </a:r>
            <a:r>
              <a:rPr lang="en-US" altLang="fr-FR" sz="1800" dirty="0" err="1"/>
              <a:t>l’extension</a:t>
            </a:r>
            <a:r>
              <a:rPr lang="en-US" altLang="fr-FR" sz="1800" dirty="0"/>
              <a:t> </a:t>
            </a:r>
            <a:r>
              <a:rPr lang="en-US" altLang="fr-FR" sz="1800" dirty="0" err="1"/>
              <a:t>pdo_ibm</a:t>
            </a:r>
            <a:r>
              <a:rPr lang="en-US" altLang="fr-FR" sz="1800" dirty="0"/>
              <a:t> sur IBM </a:t>
            </a:r>
            <a:r>
              <a:rPr lang="en-US" altLang="fr-FR" sz="1800" dirty="0" err="1"/>
              <a:t>i</a:t>
            </a:r>
            <a:r>
              <a:rPr lang="en-US" altLang="fr-FR" sz="1800" dirty="0"/>
              <a:t> </a:t>
            </a:r>
            <a:r>
              <a:rPr lang="en-US" altLang="fr-FR" sz="1800" dirty="0" err="1"/>
              <a:t>fonctionne</a:t>
            </a:r>
            <a:r>
              <a:rPr lang="en-US" altLang="fr-FR" sz="1800" dirty="0"/>
              <a:t>, </a:t>
            </a:r>
            <a:r>
              <a:rPr lang="en-US" altLang="fr-FR" sz="1800" dirty="0" err="1"/>
              <a:t>mais</a:t>
            </a:r>
            <a:r>
              <a:rPr lang="en-US" altLang="fr-FR" sz="1800" dirty="0"/>
              <a:t> </a:t>
            </a:r>
            <a:r>
              <a:rPr lang="en-US" altLang="fr-FR" sz="1800" dirty="0" err="1"/>
              <a:t>elle</a:t>
            </a:r>
            <a:r>
              <a:rPr lang="en-US" altLang="fr-FR" sz="1800" dirty="0"/>
              <a:t> </a:t>
            </a:r>
            <a:r>
              <a:rPr lang="en-US" altLang="fr-FR" sz="1800" dirty="0" err="1"/>
              <a:t>est</a:t>
            </a:r>
            <a:r>
              <a:rPr lang="en-US" altLang="fr-FR" sz="1800" dirty="0"/>
              <a:t> </a:t>
            </a:r>
            <a:r>
              <a:rPr lang="en-US" altLang="fr-FR" sz="1800" dirty="0" err="1"/>
              <a:t>en</a:t>
            </a:r>
            <a:r>
              <a:rPr lang="en-US" altLang="fr-FR" sz="1800" dirty="0"/>
              <a:t> </a:t>
            </a:r>
            <a:r>
              <a:rPr lang="en-US" altLang="fr-FR" sz="1800" dirty="0" err="1"/>
              <a:t>l’état</a:t>
            </a:r>
            <a:r>
              <a:rPr lang="en-US" altLang="fr-FR" sz="1800" dirty="0"/>
              <a:t> </a:t>
            </a:r>
            <a:r>
              <a:rPr lang="en-US" altLang="fr-FR" sz="1800" dirty="0" err="1"/>
              <a:t>incomplète</a:t>
            </a:r>
            <a:r>
              <a:rPr lang="en-US" altLang="fr-FR" sz="1800" dirty="0"/>
              <a:t>, et ne </a:t>
            </a:r>
            <a:r>
              <a:rPr lang="en-US" altLang="fr-FR" sz="1800" dirty="0" err="1"/>
              <a:t>permet</a:t>
            </a:r>
            <a:r>
              <a:rPr lang="en-US" altLang="fr-FR" sz="1800" dirty="0"/>
              <a:t> pas de </a:t>
            </a:r>
            <a:r>
              <a:rPr lang="en-US" altLang="fr-FR" sz="1800" dirty="0" err="1"/>
              <a:t>gérer</a:t>
            </a:r>
            <a:r>
              <a:rPr lang="en-US" altLang="fr-FR" sz="1800" dirty="0"/>
              <a:t> </a:t>
            </a:r>
            <a:r>
              <a:rPr lang="en-US" altLang="fr-FR" sz="1800" dirty="0" err="1"/>
              <a:t>certaines</a:t>
            </a:r>
            <a:r>
              <a:rPr lang="en-US" altLang="fr-FR" sz="1800" dirty="0"/>
              <a:t> </a:t>
            </a:r>
            <a:r>
              <a:rPr lang="en-US" altLang="fr-FR" sz="1800" dirty="0" err="1"/>
              <a:t>spécificités</a:t>
            </a:r>
            <a:r>
              <a:rPr lang="en-US" altLang="fr-FR" sz="1800" dirty="0"/>
              <a:t> de la base de </a:t>
            </a:r>
            <a:r>
              <a:rPr lang="en-US" altLang="fr-FR" sz="1800" dirty="0" err="1"/>
              <a:t>données</a:t>
            </a:r>
            <a:r>
              <a:rPr lang="en-US" altLang="fr-FR" sz="1800" dirty="0"/>
              <a:t> DB2 for </a:t>
            </a:r>
            <a:r>
              <a:rPr lang="en-US" altLang="fr-FR" sz="1800" dirty="0" err="1"/>
              <a:t>i</a:t>
            </a:r>
            <a:r>
              <a:rPr lang="en-US" altLang="fr-FR" sz="1800" dirty="0"/>
              <a:t>. Il </a:t>
            </a:r>
            <a:r>
              <a:rPr lang="en-US" altLang="fr-FR" sz="1800" dirty="0" err="1"/>
              <a:t>est</a:t>
            </a:r>
            <a:r>
              <a:rPr lang="en-US" altLang="fr-FR" sz="1800" dirty="0"/>
              <a:t> </a:t>
            </a:r>
            <a:r>
              <a:rPr lang="en-US" altLang="fr-FR" sz="1800" dirty="0" err="1"/>
              <a:t>préférable</a:t>
            </a:r>
            <a:r>
              <a:rPr lang="en-US" altLang="fr-FR" sz="1800" dirty="0"/>
              <a:t> </a:t>
            </a:r>
            <a:r>
              <a:rPr lang="en-US" altLang="fr-FR" sz="1800" dirty="0" err="1"/>
              <a:t>d’utiliser</a:t>
            </a:r>
            <a:r>
              <a:rPr lang="en-US" altLang="fr-FR" sz="1800" dirty="0"/>
              <a:t> </a:t>
            </a:r>
            <a:r>
              <a:rPr lang="en-US" altLang="fr-FR" sz="1800" dirty="0" err="1"/>
              <a:t>l’extension</a:t>
            </a:r>
            <a:r>
              <a:rPr lang="en-US" altLang="fr-FR" sz="1800" dirty="0"/>
              <a:t> “ibm_db2” dans </a:t>
            </a:r>
            <a:r>
              <a:rPr lang="en-US" altLang="fr-FR" sz="1800" dirty="0" err="1"/>
              <a:t>ce</a:t>
            </a:r>
            <a:r>
              <a:rPr lang="en-US" altLang="fr-FR" sz="1800" dirty="0"/>
              <a:t> </a:t>
            </a:r>
            <a:r>
              <a:rPr lang="en-US" altLang="fr-FR" sz="1800" dirty="0" err="1"/>
              <a:t>contexte</a:t>
            </a:r>
            <a:r>
              <a:rPr lang="en-US" altLang="fr-FR" sz="1800" dirty="0"/>
              <a:t> </a:t>
            </a:r>
            <a:r>
              <a:rPr lang="en-US" altLang="fr-FR" sz="1800" dirty="0" err="1"/>
              <a:t>d’exécution</a:t>
            </a:r>
            <a:r>
              <a:rPr lang="en-US" altLang="fr-FR" sz="1800" dirty="0"/>
              <a:t>.  </a:t>
            </a:r>
          </a:p>
          <a:p>
            <a:pPr lvl="1" eaLnBrk="1" hangingPunct="1"/>
            <a:r>
              <a:rPr lang="en-US" altLang="fr-FR" sz="1800" dirty="0"/>
              <a:t>Sur un Zend Server pour Windows </a:t>
            </a:r>
            <a:r>
              <a:rPr lang="en-US" altLang="fr-FR" sz="1800" dirty="0" err="1"/>
              <a:t>ou</a:t>
            </a:r>
            <a:r>
              <a:rPr lang="en-US" altLang="fr-FR" sz="1800" dirty="0"/>
              <a:t> Linux, on </a:t>
            </a:r>
            <a:r>
              <a:rPr lang="en-US" altLang="fr-FR" sz="1800" dirty="0" err="1"/>
              <a:t>peut</a:t>
            </a:r>
            <a:r>
              <a:rPr lang="en-US" altLang="fr-FR" sz="1800" dirty="0"/>
              <a:t> </a:t>
            </a:r>
            <a:r>
              <a:rPr lang="en-US" altLang="fr-FR" sz="1800" dirty="0" err="1"/>
              <a:t>attaquer</a:t>
            </a:r>
            <a:r>
              <a:rPr lang="en-US" altLang="fr-FR" sz="1800" dirty="0"/>
              <a:t> </a:t>
            </a:r>
            <a:r>
              <a:rPr lang="en-US" altLang="fr-FR" sz="1800" dirty="0" err="1"/>
              <a:t>une</a:t>
            </a:r>
            <a:r>
              <a:rPr lang="en-US" altLang="fr-FR" sz="1800" dirty="0"/>
              <a:t> base DB2 for </a:t>
            </a:r>
            <a:r>
              <a:rPr lang="en-US" altLang="fr-FR" sz="1800" dirty="0" err="1"/>
              <a:t>i</a:t>
            </a:r>
            <a:r>
              <a:rPr lang="en-US" altLang="fr-FR" sz="1800" dirty="0"/>
              <a:t> </a:t>
            </a:r>
            <a:r>
              <a:rPr lang="en-US" altLang="fr-FR" sz="1800" dirty="0" err="1"/>
              <a:t>en</a:t>
            </a:r>
            <a:r>
              <a:rPr lang="en-US" altLang="fr-FR" sz="1800" dirty="0"/>
              <a:t> </a:t>
            </a:r>
            <a:r>
              <a:rPr lang="en-US" altLang="fr-FR" sz="1800" dirty="0" err="1"/>
              <a:t>couplant</a:t>
            </a:r>
            <a:r>
              <a:rPr lang="en-US" altLang="fr-FR" sz="1800" dirty="0"/>
              <a:t> </a:t>
            </a:r>
            <a:r>
              <a:rPr lang="en-US" altLang="fr-FR" sz="1800" dirty="0" err="1"/>
              <a:t>l’extension</a:t>
            </a:r>
            <a:r>
              <a:rPr lang="en-US" altLang="fr-FR" sz="1800" dirty="0"/>
              <a:t> PDO_ODBC avec le “</a:t>
            </a:r>
            <a:r>
              <a:rPr lang="en-US" altLang="fr-FR" sz="1800" dirty="0" err="1"/>
              <a:t>Iseries</a:t>
            </a:r>
            <a:r>
              <a:rPr lang="en-US" altLang="fr-FR" sz="1800" dirty="0"/>
              <a:t> Access ODBC Driver”, driver </a:t>
            </a:r>
            <a:r>
              <a:rPr lang="en-US" altLang="fr-FR" sz="1800" dirty="0" err="1"/>
              <a:t>fourni</a:t>
            </a:r>
            <a:r>
              <a:rPr lang="en-US" altLang="fr-FR" sz="1800" dirty="0"/>
              <a:t> </a:t>
            </a:r>
            <a:r>
              <a:rPr lang="en-US" altLang="fr-FR" sz="1800" dirty="0" err="1"/>
              <a:t>en</a:t>
            </a:r>
            <a:r>
              <a:rPr lang="en-US" altLang="fr-FR" sz="1800" dirty="0"/>
              <a:t> standard avec le </a:t>
            </a:r>
            <a:r>
              <a:rPr lang="en-US" altLang="fr-FR" sz="1800" dirty="0" err="1"/>
              <a:t>logiciel</a:t>
            </a:r>
            <a:r>
              <a:rPr lang="en-US" altLang="fr-FR" sz="1800" dirty="0"/>
              <a:t> “System I navigator” </a:t>
            </a:r>
            <a:r>
              <a:rPr lang="en-US" altLang="fr-FR" sz="1800" dirty="0" err="1"/>
              <a:t>d’IBM</a:t>
            </a:r>
            <a:r>
              <a:rPr lang="en-US" altLang="fr-FR" sz="1800" dirty="0"/>
              <a:t> (nous y </a:t>
            </a:r>
            <a:r>
              <a:rPr lang="en-US" altLang="fr-FR" sz="1800" dirty="0" err="1"/>
              <a:t>reviendrons</a:t>
            </a:r>
            <a:r>
              <a:rPr lang="en-US" altLang="fr-FR" sz="1800" dirty="0"/>
              <a:t> dans </a:t>
            </a:r>
            <a:r>
              <a:rPr lang="en-US" altLang="fr-FR" sz="1800" dirty="0" err="1"/>
              <a:t>une</a:t>
            </a:r>
            <a:r>
              <a:rPr lang="en-US" altLang="fr-FR" sz="1800" dirty="0"/>
              <a:t> des </a:t>
            </a:r>
            <a:r>
              <a:rPr lang="en-US" altLang="fr-FR" sz="1800" dirty="0" err="1"/>
              <a:t>diapos</a:t>
            </a:r>
            <a:r>
              <a:rPr lang="en-US" altLang="fr-FR" sz="1800" dirty="0"/>
              <a:t> </a:t>
            </a:r>
            <a:r>
              <a:rPr lang="en-US" altLang="fr-FR" sz="1800" dirty="0" err="1"/>
              <a:t>suivantes</a:t>
            </a:r>
            <a:r>
              <a:rPr lang="en-US" altLang="fr-FR" sz="1800" dirty="0"/>
              <a:t>). Dans </a:t>
            </a:r>
            <a:r>
              <a:rPr lang="en-US" altLang="fr-FR" sz="1800" dirty="0" err="1"/>
              <a:t>cette</a:t>
            </a:r>
            <a:r>
              <a:rPr lang="en-US" altLang="fr-FR" sz="1800" dirty="0"/>
              <a:t> configuration, PDO </a:t>
            </a:r>
            <a:r>
              <a:rPr lang="en-US" altLang="fr-FR" sz="1800" dirty="0" err="1"/>
              <a:t>offre</a:t>
            </a:r>
            <a:r>
              <a:rPr lang="en-US" altLang="fr-FR" sz="1800" dirty="0"/>
              <a:t> un support </a:t>
            </a:r>
            <a:r>
              <a:rPr lang="en-US" altLang="fr-FR" sz="1800" dirty="0" err="1"/>
              <a:t>complet</a:t>
            </a:r>
            <a:r>
              <a:rPr lang="en-US" altLang="fr-FR" sz="1800" dirty="0"/>
              <a:t> des </a:t>
            </a:r>
            <a:r>
              <a:rPr lang="en-US" altLang="fr-FR" sz="1800" dirty="0" err="1"/>
              <a:t>spécificités</a:t>
            </a:r>
            <a:r>
              <a:rPr lang="en-US" altLang="fr-FR" sz="1800" dirty="0"/>
              <a:t> de DB2 for </a:t>
            </a:r>
            <a:r>
              <a:rPr lang="en-US" altLang="fr-FR" sz="1800" dirty="0" err="1"/>
              <a:t>i</a:t>
            </a:r>
            <a:r>
              <a:rPr lang="en-US" altLang="fr-FR" sz="1800" dirty="0"/>
              <a:t> (</a:t>
            </a:r>
            <a:r>
              <a:rPr lang="en-US" altLang="fr-FR" sz="1800" dirty="0" err="1"/>
              <a:t>procédure</a:t>
            </a:r>
            <a:r>
              <a:rPr lang="en-US" altLang="fr-FR" sz="1800" dirty="0"/>
              <a:t> </a:t>
            </a:r>
            <a:r>
              <a:rPr lang="en-US" altLang="fr-FR" sz="1800" dirty="0" err="1"/>
              <a:t>stockées</a:t>
            </a:r>
            <a:r>
              <a:rPr lang="en-US" altLang="fr-FR" sz="1800" dirty="0"/>
              <a:t>, </a:t>
            </a:r>
            <a:r>
              <a:rPr lang="en-US" altLang="fr-FR" sz="1800" dirty="0" err="1"/>
              <a:t>liste</a:t>
            </a:r>
            <a:r>
              <a:rPr lang="en-US" altLang="fr-FR" sz="1800" dirty="0"/>
              <a:t> de </a:t>
            </a:r>
            <a:r>
              <a:rPr lang="en-US" altLang="fr-FR" sz="1800" dirty="0" err="1"/>
              <a:t>bibliothèques</a:t>
            </a:r>
            <a:r>
              <a:rPr lang="en-US" altLang="fr-FR" sz="1800" dirty="0"/>
              <a:t>, etc...). </a:t>
            </a:r>
          </a:p>
          <a:p>
            <a:pPr lvl="1" eaLnBrk="1" hangingPunct="1"/>
            <a:r>
              <a:rPr lang="en-US" altLang="fr-FR" sz="1800" dirty="0"/>
              <a:t>URL : </a:t>
            </a:r>
            <a:r>
              <a:rPr lang="en-US" altLang="fr-FR" sz="1800" dirty="0">
                <a:hlinkClick r:id="rId2"/>
              </a:rPr>
              <a:t>http://fr.php.net/manual/fr/book.pdo.php</a:t>
            </a:r>
            <a:r>
              <a:rPr lang="en-US" altLang="fr-FR" sz="1800" dirty="0"/>
              <a:t> </a:t>
            </a:r>
          </a:p>
          <a:p>
            <a:pPr lvl="1" eaLnBrk="1" hangingPunct="1">
              <a:buFont typeface="Arial" panose="020B0604020202020204" pitchFamily="34" charset="0"/>
              <a:buNone/>
            </a:pPr>
            <a:endParaRPr lang="en-US" altLang="fr-FR" sz="1800" dirty="0"/>
          </a:p>
          <a:p>
            <a:pPr lvl="1" eaLnBrk="1" hangingPunct="1"/>
            <a:endParaRPr lang="en-US" altLang="fr-FR" dirty="0"/>
          </a:p>
          <a:p>
            <a:endParaRPr lang="fr-FR" altLang="fr-FR" dirty="0"/>
          </a:p>
        </p:txBody>
      </p:sp>
      <p:sp>
        <p:nvSpPr>
          <p:cNvPr id="13316" name="Espace réservé du numéro de diapositive 3">
            <a:extLst>
              <a:ext uri="{FF2B5EF4-FFF2-40B4-BE49-F238E27FC236}">
                <a16:creationId xmlns:a16="http://schemas.microsoft.com/office/drawing/2014/main" id="{F33EFB84-A745-4FCA-AE97-1C27265894E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2EFE8693-E843-4E4D-8962-124647BC94FA}" type="slidenum">
              <a:rPr lang="en-US" altLang="fr-FR" sz="1000">
                <a:solidFill>
                  <a:schemeClr val="bg1"/>
                </a:solidFill>
              </a:rPr>
              <a:pPr>
                <a:buClrTx/>
                <a:buFontTx/>
                <a:buNone/>
              </a:pPr>
              <a:t>8</a:t>
            </a:fld>
            <a:endParaRPr lang="en-US" altLang="fr-FR" sz="1000">
              <a:solidFill>
                <a:schemeClr val="bg1"/>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re 1">
            <a:extLst>
              <a:ext uri="{FF2B5EF4-FFF2-40B4-BE49-F238E27FC236}">
                <a16:creationId xmlns:a16="http://schemas.microsoft.com/office/drawing/2014/main" id="{DF8E249B-47AA-4759-9528-65855FB78478}"/>
              </a:ext>
            </a:extLst>
          </p:cNvPr>
          <p:cNvSpPr>
            <a:spLocks noGrp="1" noChangeArrowheads="1"/>
          </p:cNvSpPr>
          <p:nvPr>
            <p:ph type="title"/>
          </p:nvPr>
        </p:nvSpPr>
        <p:spPr/>
        <p:txBody>
          <a:bodyPr/>
          <a:lstStyle/>
          <a:p>
            <a:r>
              <a:rPr lang="fr-FR" altLang="fr-FR"/>
              <a:t>Le design pattern Active Record</a:t>
            </a:r>
          </a:p>
        </p:txBody>
      </p:sp>
      <p:sp>
        <p:nvSpPr>
          <p:cNvPr id="87043" name="Espace réservé du contenu 2">
            <a:extLst>
              <a:ext uri="{FF2B5EF4-FFF2-40B4-BE49-F238E27FC236}">
                <a16:creationId xmlns:a16="http://schemas.microsoft.com/office/drawing/2014/main" id="{A2FF18C7-ED8B-42E7-91B5-7F2890415810}"/>
              </a:ext>
            </a:extLst>
          </p:cNvPr>
          <p:cNvSpPr>
            <a:spLocks noGrp="1" noChangeArrowheads="1"/>
          </p:cNvSpPr>
          <p:nvPr>
            <p:ph idx="1"/>
          </p:nvPr>
        </p:nvSpPr>
        <p:spPr/>
        <p:txBody>
          <a:bodyPr/>
          <a:lstStyle/>
          <a:p>
            <a:r>
              <a:rPr lang="fr-FR" altLang="fr-FR" sz="1800"/>
              <a:t>L’implémentation d’Active Record que je propose dans le projet MacaronDB ne couvre pas l’intégralité des fonctionnalités que l’on retrouve dans son implémentation pour des projets plus avancés tels que Ruby on Rails, mais j’ai repris les éléments qui me semblaient les plus pertinents pour les projets que j’ai à mettre en œuvre en environnement IBM i.</a:t>
            </a:r>
          </a:p>
          <a:p>
            <a:r>
              <a:rPr lang="fr-FR" altLang="fr-FR" sz="1800"/>
              <a:t>Reprenons l’exemple proposé dans l’article de Wikipédia, adapté à une implémentation PHP via MacaronDB :</a:t>
            </a:r>
          </a:p>
          <a:p>
            <a:pPr>
              <a:buFont typeface="Wingdings" panose="05000000000000000000" pitchFamily="2" charset="2"/>
              <a:buNone/>
            </a:pPr>
            <a:r>
              <a:rPr lang="fr-FR" altLang="fr-FR" sz="1200">
                <a:solidFill>
                  <a:srgbClr val="557F5F"/>
                </a:solidFill>
                <a:latin typeface="Courier New" panose="02070309020205020404" pitchFamily="49" charset="0"/>
                <a:cs typeface="Courier New" panose="02070309020205020404" pitchFamily="49" charset="0"/>
              </a:rPr>
              <a:t>/* du point de vue d' ActiveRecord, cela donne : */</a:t>
            </a:r>
          </a:p>
          <a:p>
            <a:pPr>
              <a:buFont typeface="Wingdings" panose="05000000000000000000" pitchFamily="2" charset="2"/>
              <a:buNone/>
            </a:pPr>
            <a:r>
              <a:rPr lang="fr-FR" altLang="fr-FR" sz="1200">
                <a:solidFill>
                  <a:srgbClr val="000000"/>
                </a:solidFill>
                <a:latin typeface="Courier New" panose="02070309020205020404" pitchFamily="49" charset="0"/>
                <a:cs typeface="Courier New" panose="02070309020205020404" pitchFamily="49" charset="0"/>
              </a:rPr>
              <a:t>$a = </a:t>
            </a:r>
            <a:r>
              <a:rPr lang="fr-FR" altLang="fr-FR" sz="1200" b="1">
                <a:solidFill>
                  <a:srgbClr val="7F0055"/>
                </a:solidFill>
                <a:latin typeface="Courier New" panose="02070309020205020404" pitchFamily="49" charset="0"/>
                <a:cs typeface="Courier New" panose="02070309020205020404" pitchFamily="49" charset="0"/>
              </a:rPr>
              <a:t>new </a:t>
            </a:r>
            <a:r>
              <a:rPr lang="fr-FR" altLang="fr-FR" sz="1200" b="1">
                <a:solidFill>
                  <a:srgbClr val="000000"/>
                </a:solidFill>
                <a:latin typeface="Courier New" panose="02070309020205020404" pitchFamily="49" charset="0"/>
                <a:cs typeface="Courier New" panose="02070309020205020404" pitchFamily="49" charset="0"/>
              </a:rPr>
              <a:t>Piece($db) ;</a:t>
            </a:r>
          </a:p>
          <a:p>
            <a:pPr>
              <a:buFont typeface="Wingdings" panose="05000000000000000000" pitchFamily="2" charset="2"/>
              <a:buNone/>
            </a:pPr>
            <a:r>
              <a:rPr lang="fr-FR" altLang="fr-FR" sz="1200">
                <a:solidFill>
                  <a:srgbClr val="000000"/>
                </a:solidFill>
                <a:latin typeface="Courier New" panose="02070309020205020404" pitchFamily="49" charset="0"/>
                <a:cs typeface="Courier New" panose="02070309020205020404" pitchFamily="49" charset="0"/>
              </a:rPr>
              <a:t>$a-&gt;</a:t>
            </a:r>
            <a:r>
              <a:rPr lang="fr-FR" altLang="fr-FR" sz="1200">
                <a:solidFill>
                  <a:srgbClr val="0000C0"/>
                </a:solidFill>
                <a:latin typeface="Courier New" panose="02070309020205020404" pitchFamily="49" charset="0"/>
                <a:cs typeface="Courier New" panose="02070309020205020404" pitchFamily="49" charset="0"/>
              </a:rPr>
              <a:t>nom</a:t>
            </a:r>
            <a:r>
              <a:rPr lang="fr-FR" altLang="fr-FR" sz="1200">
                <a:solidFill>
                  <a:srgbClr val="000000"/>
                </a:solidFill>
                <a:latin typeface="Courier New" panose="02070309020205020404" pitchFamily="49" charset="0"/>
                <a:cs typeface="Courier New" panose="02070309020205020404" pitchFamily="49" charset="0"/>
              </a:rPr>
              <a:t> = </a:t>
            </a:r>
            <a:r>
              <a:rPr lang="fr-FR" altLang="fr-FR" sz="1200">
                <a:solidFill>
                  <a:srgbClr val="0000C0"/>
                </a:solidFill>
                <a:latin typeface="Courier New" panose="02070309020205020404" pitchFamily="49" charset="0"/>
                <a:cs typeface="Courier New" panose="02070309020205020404" pitchFamily="49" charset="0"/>
              </a:rPr>
              <a:t>"Pièce test"</a:t>
            </a:r>
            <a:r>
              <a:rPr lang="fr-FR" altLang="fr-FR" sz="1200">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fr-FR" altLang="fr-FR" sz="1200">
                <a:solidFill>
                  <a:srgbClr val="000000"/>
                </a:solidFill>
                <a:latin typeface="Courier New" panose="02070309020205020404" pitchFamily="49" charset="0"/>
                <a:cs typeface="Courier New" panose="02070309020205020404" pitchFamily="49" charset="0"/>
              </a:rPr>
              <a:t>$a-&gt;</a:t>
            </a:r>
            <a:r>
              <a:rPr lang="fr-FR" altLang="fr-FR" sz="1200">
                <a:solidFill>
                  <a:srgbClr val="0000C0"/>
                </a:solidFill>
                <a:latin typeface="Courier New" panose="02070309020205020404" pitchFamily="49" charset="0"/>
                <a:cs typeface="Courier New" panose="02070309020205020404" pitchFamily="49" charset="0"/>
              </a:rPr>
              <a:t>prix</a:t>
            </a:r>
            <a:r>
              <a:rPr lang="fr-FR" altLang="fr-FR" sz="1200">
                <a:solidFill>
                  <a:srgbClr val="000000"/>
                </a:solidFill>
                <a:latin typeface="Courier New" panose="02070309020205020404" pitchFamily="49" charset="0"/>
                <a:cs typeface="Courier New" panose="02070309020205020404" pitchFamily="49" charset="0"/>
              </a:rPr>
              <a:t> = 123.45;</a:t>
            </a:r>
          </a:p>
          <a:p>
            <a:pPr>
              <a:buFont typeface="Wingdings" panose="05000000000000000000" pitchFamily="2" charset="2"/>
              <a:buNone/>
            </a:pPr>
            <a:r>
              <a:rPr lang="fr-FR" altLang="fr-FR" sz="1200">
                <a:solidFill>
                  <a:srgbClr val="000000"/>
                </a:solidFill>
                <a:latin typeface="Courier New" panose="02070309020205020404" pitchFamily="49" charset="0"/>
                <a:cs typeface="Courier New" panose="02070309020205020404" pitchFamily="49" charset="0"/>
              </a:rPr>
              <a:t>$a-&gt;save() ;</a:t>
            </a:r>
          </a:p>
          <a:p>
            <a:pPr>
              <a:buFont typeface="Wingdings" panose="05000000000000000000" pitchFamily="2" charset="2"/>
              <a:buNone/>
            </a:pPr>
            <a:endParaRPr lang="fr-FR" altLang="fr-FR" sz="1200">
              <a:latin typeface="Courier New" panose="02070309020205020404" pitchFamily="49" charset="0"/>
              <a:cs typeface="Courier New" panose="02070309020205020404" pitchFamily="49" charset="0"/>
            </a:endParaRPr>
          </a:p>
          <a:p>
            <a:pPr>
              <a:buFont typeface="Wingdings" panose="05000000000000000000" pitchFamily="2" charset="2"/>
              <a:buNone/>
            </a:pPr>
            <a:r>
              <a:rPr lang="fr-FR" altLang="fr-FR" sz="1200">
                <a:solidFill>
                  <a:srgbClr val="557F5F"/>
                </a:solidFill>
                <a:latin typeface="Courier New" panose="02070309020205020404" pitchFamily="49" charset="0"/>
                <a:cs typeface="Courier New" panose="02070309020205020404" pitchFamily="49" charset="0"/>
              </a:rPr>
              <a:t>/* d'un point de vue SQL et du point de vue du Wrapper de MacaronDB, cela donne : */</a:t>
            </a:r>
          </a:p>
          <a:p>
            <a:pPr>
              <a:buFont typeface="Wingdings" panose="05000000000000000000" pitchFamily="2" charset="2"/>
              <a:buNone/>
            </a:pPr>
            <a:r>
              <a:rPr lang="fr-FR" altLang="fr-FR" sz="1200">
                <a:solidFill>
                  <a:srgbClr val="000000"/>
                </a:solidFill>
                <a:latin typeface="Courier New" panose="02070309020205020404" pitchFamily="49" charset="0"/>
                <a:cs typeface="Courier New" panose="02070309020205020404" pitchFamily="49" charset="0"/>
              </a:rPr>
              <a:t>$arg = </a:t>
            </a:r>
            <a:r>
              <a:rPr lang="fr-FR" altLang="fr-FR" sz="1200" b="1">
                <a:solidFill>
                  <a:srgbClr val="7F0055"/>
                </a:solidFill>
                <a:latin typeface="Courier New" panose="02070309020205020404" pitchFamily="49" charset="0"/>
                <a:cs typeface="Courier New" panose="02070309020205020404" pitchFamily="49" charset="0"/>
              </a:rPr>
              <a:t>array</a:t>
            </a:r>
            <a:r>
              <a:rPr lang="fr-FR" altLang="fr-FR" sz="1200" b="1">
                <a:solidFill>
                  <a:srgbClr val="000000"/>
                </a:solidFill>
                <a:latin typeface="Courier New" panose="02070309020205020404" pitchFamily="49" charset="0"/>
                <a:cs typeface="Courier New" panose="02070309020205020404" pitchFamily="49" charset="0"/>
              </a:rPr>
              <a:t>(</a:t>
            </a:r>
            <a:r>
              <a:rPr lang="fr-FR" altLang="fr-FR" sz="1200" b="1">
                <a:solidFill>
                  <a:srgbClr val="0000C0"/>
                </a:solidFill>
                <a:latin typeface="Courier New" panose="02070309020205020404" pitchFamily="49" charset="0"/>
                <a:cs typeface="Courier New" panose="02070309020205020404" pitchFamily="49" charset="0"/>
              </a:rPr>
              <a:t>'Pièce test'</a:t>
            </a:r>
            <a:r>
              <a:rPr lang="fr-FR" altLang="fr-FR" sz="1200" b="1">
                <a:solidFill>
                  <a:srgbClr val="000000"/>
                </a:solidFill>
                <a:latin typeface="Courier New" panose="02070309020205020404" pitchFamily="49" charset="0"/>
                <a:cs typeface="Courier New" panose="02070309020205020404" pitchFamily="49" charset="0"/>
              </a:rPr>
              <a:t>, 123.45) ;</a:t>
            </a:r>
          </a:p>
          <a:p>
            <a:pPr>
              <a:buFont typeface="Wingdings" panose="05000000000000000000" pitchFamily="2" charset="2"/>
              <a:buNone/>
            </a:pPr>
            <a:r>
              <a:rPr lang="en-US" altLang="fr-FR" sz="1200">
                <a:solidFill>
                  <a:srgbClr val="000000"/>
                </a:solidFill>
                <a:latin typeface="Courier New" panose="02070309020205020404" pitchFamily="49" charset="0"/>
                <a:cs typeface="Courier New" panose="02070309020205020404" pitchFamily="49" charset="0"/>
              </a:rPr>
              <a:t>$sql = </a:t>
            </a:r>
            <a:r>
              <a:rPr lang="en-US" altLang="fr-FR" sz="1200">
                <a:solidFill>
                  <a:srgbClr val="0000C0"/>
                </a:solidFill>
                <a:latin typeface="Courier New" panose="02070309020205020404" pitchFamily="49" charset="0"/>
                <a:cs typeface="Courier New" panose="02070309020205020404" pitchFamily="49" charset="0"/>
              </a:rPr>
              <a:t>"INSERT INTO pieces (nom, prix) VALUES (?, ?)" </a:t>
            </a:r>
            <a:r>
              <a:rPr lang="en-US" altLang="fr-FR" sz="1200">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fr-FR" altLang="fr-FR" sz="1200">
                <a:solidFill>
                  <a:srgbClr val="000000"/>
                </a:solidFill>
                <a:latin typeface="Courier New" panose="02070309020205020404" pitchFamily="49" charset="0"/>
                <a:cs typeface="Courier New" panose="02070309020205020404" pitchFamily="49" charset="0"/>
              </a:rPr>
              <a:t>$db-&gt;executeCommand($sql, $arg) ;</a:t>
            </a:r>
          </a:p>
          <a:p>
            <a:endParaRPr lang="fr-FR" altLang="fr-FR" sz="2000"/>
          </a:p>
        </p:txBody>
      </p:sp>
      <p:sp>
        <p:nvSpPr>
          <p:cNvPr id="87044" name="Espace réservé du numéro de diapositive 3">
            <a:extLst>
              <a:ext uri="{FF2B5EF4-FFF2-40B4-BE49-F238E27FC236}">
                <a16:creationId xmlns:a16="http://schemas.microsoft.com/office/drawing/2014/main" id="{D8A6343A-9E59-441B-938B-56567D11B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3EC82271-345E-4F70-BEF4-514838EC8D2D}" type="slidenum">
              <a:rPr lang="en-US" altLang="fr-FR" sz="1000">
                <a:solidFill>
                  <a:schemeClr val="bg1"/>
                </a:solidFill>
              </a:rPr>
              <a:pPr>
                <a:buClrTx/>
                <a:buFontTx/>
                <a:buNone/>
              </a:pPr>
              <a:t>80</a:t>
            </a:fld>
            <a:endParaRPr lang="en-US" altLang="fr-FR" sz="1000">
              <a:solidFill>
                <a:schemeClr val="bg1"/>
              </a:solidFill>
            </a:endParaRPr>
          </a:p>
        </p:txBody>
      </p:sp>
      <p:sp>
        <p:nvSpPr>
          <p:cNvPr id="87045" name="Rectangle 4">
            <a:extLst>
              <a:ext uri="{FF2B5EF4-FFF2-40B4-BE49-F238E27FC236}">
                <a16:creationId xmlns:a16="http://schemas.microsoft.com/office/drawing/2014/main" id="{5D1307EA-B763-497C-BC96-3B7C87D35290}"/>
              </a:ext>
            </a:extLst>
          </p:cNvPr>
          <p:cNvSpPr>
            <a:spLocks noChangeArrowheads="1"/>
          </p:cNvSpPr>
          <p:nvPr/>
        </p:nvSpPr>
        <p:spPr bwMode="auto">
          <a:xfrm>
            <a:off x="228600" y="3352800"/>
            <a:ext cx="5257800" cy="1600200"/>
          </a:xfrm>
          <a:prstGeom prst="rect">
            <a:avLst/>
          </a:prstGeom>
          <a:noFill/>
          <a:ln w="19050"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fr-FR" altLang="fr-FR" sz="1800"/>
          </a:p>
        </p:txBody>
      </p:sp>
      <p:sp>
        <p:nvSpPr>
          <p:cNvPr id="87046" name="Rectangle 5">
            <a:extLst>
              <a:ext uri="{FF2B5EF4-FFF2-40B4-BE49-F238E27FC236}">
                <a16:creationId xmlns:a16="http://schemas.microsoft.com/office/drawing/2014/main" id="{1B523CD6-2A8A-4BF4-B5CD-3983EBB724DA}"/>
              </a:ext>
            </a:extLst>
          </p:cNvPr>
          <p:cNvSpPr>
            <a:spLocks noChangeArrowheads="1"/>
          </p:cNvSpPr>
          <p:nvPr/>
        </p:nvSpPr>
        <p:spPr bwMode="auto">
          <a:xfrm>
            <a:off x="228600" y="4953000"/>
            <a:ext cx="8229600" cy="1447800"/>
          </a:xfrm>
          <a:prstGeom prst="rect">
            <a:avLst/>
          </a:prstGeom>
          <a:noFill/>
          <a:ln w="19050"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fr-FR" altLang="fr-FR" sz="18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re 1">
            <a:extLst>
              <a:ext uri="{FF2B5EF4-FFF2-40B4-BE49-F238E27FC236}">
                <a16:creationId xmlns:a16="http://schemas.microsoft.com/office/drawing/2014/main" id="{0D9F6E9F-0D82-477D-9397-7F083DF3B512}"/>
              </a:ext>
            </a:extLst>
          </p:cNvPr>
          <p:cNvSpPr>
            <a:spLocks noGrp="1" noChangeArrowheads="1"/>
          </p:cNvSpPr>
          <p:nvPr>
            <p:ph type="title"/>
          </p:nvPr>
        </p:nvSpPr>
        <p:spPr/>
        <p:txBody>
          <a:bodyPr/>
          <a:lstStyle/>
          <a:p>
            <a:r>
              <a:rPr lang="fr-FR" altLang="fr-FR"/>
              <a:t>Le design pattern Active Record</a:t>
            </a:r>
          </a:p>
        </p:txBody>
      </p:sp>
      <p:sp>
        <p:nvSpPr>
          <p:cNvPr id="88067" name="Espace réservé du contenu 2">
            <a:extLst>
              <a:ext uri="{FF2B5EF4-FFF2-40B4-BE49-F238E27FC236}">
                <a16:creationId xmlns:a16="http://schemas.microsoft.com/office/drawing/2014/main" id="{07931839-3D01-4F4D-A6C4-4B476E390D68}"/>
              </a:ext>
            </a:extLst>
          </p:cNvPr>
          <p:cNvSpPr>
            <a:spLocks noGrp="1" noChangeArrowheads="1"/>
          </p:cNvSpPr>
          <p:nvPr>
            <p:ph idx="1"/>
          </p:nvPr>
        </p:nvSpPr>
        <p:spPr/>
        <p:txBody>
          <a:bodyPr/>
          <a:lstStyle/>
          <a:p>
            <a:pPr>
              <a:buFont typeface="Wingdings" panose="05000000000000000000" pitchFamily="2" charset="2"/>
              <a:buNone/>
            </a:pPr>
            <a:r>
              <a:rPr lang="fr-FR" altLang="fr-FR" sz="1200">
                <a:solidFill>
                  <a:srgbClr val="557F5F"/>
                </a:solidFill>
                <a:latin typeface="Courier New" panose="02070309020205020404" pitchFamily="49" charset="0"/>
                <a:cs typeface="Courier New" panose="02070309020205020404" pitchFamily="49" charset="0"/>
              </a:rPr>
              <a:t>/* Si l'on souhaite procéder à la mise à jour de la pièce ayant pour identifiant 10 */</a:t>
            </a:r>
          </a:p>
          <a:p>
            <a:pPr>
              <a:buFont typeface="Wingdings" panose="05000000000000000000" pitchFamily="2" charset="2"/>
              <a:buNone/>
            </a:pPr>
            <a:r>
              <a:rPr lang="fr-FR" altLang="fr-FR" sz="1200">
                <a:solidFill>
                  <a:srgbClr val="000000"/>
                </a:solidFill>
                <a:latin typeface="Courier New" panose="02070309020205020404" pitchFamily="49" charset="0"/>
                <a:cs typeface="Courier New" panose="02070309020205020404" pitchFamily="49" charset="0"/>
              </a:rPr>
              <a:t>$a = </a:t>
            </a:r>
            <a:r>
              <a:rPr lang="fr-FR" altLang="fr-FR" sz="1200" b="1">
                <a:solidFill>
                  <a:srgbClr val="7F0055"/>
                </a:solidFill>
                <a:latin typeface="Courier New" panose="02070309020205020404" pitchFamily="49" charset="0"/>
                <a:cs typeface="Courier New" panose="02070309020205020404" pitchFamily="49" charset="0"/>
              </a:rPr>
              <a:t>new </a:t>
            </a:r>
            <a:r>
              <a:rPr lang="fr-FR" altLang="fr-FR" sz="1200" b="1">
                <a:solidFill>
                  <a:srgbClr val="000000"/>
                </a:solidFill>
                <a:latin typeface="Courier New" panose="02070309020205020404" pitchFamily="49" charset="0"/>
                <a:cs typeface="Courier New" panose="02070309020205020404" pitchFamily="49" charset="0"/>
              </a:rPr>
              <a:t>Piece($db) ;</a:t>
            </a:r>
          </a:p>
          <a:p>
            <a:pPr>
              <a:buFont typeface="Wingdings" panose="05000000000000000000" pitchFamily="2" charset="2"/>
              <a:buNone/>
            </a:pPr>
            <a:r>
              <a:rPr lang="fr-FR" altLang="fr-FR" sz="1200">
                <a:solidFill>
                  <a:srgbClr val="000000"/>
                </a:solidFill>
                <a:latin typeface="Courier New" panose="02070309020205020404" pitchFamily="49" charset="0"/>
                <a:cs typeface="Courier New" panose="02070309020205020404" pitchFamily="49" charset="0"/>
              </a:rPr>
              <a:t>$a-&gt;load(10) ;</a:t>
            </a:r>
          </a:p>
          <a:p>
            <a:pPr>
              <a:buFont typeface="Wingdings" panose="05000000000000000000" pitchFamily="2" charset="2"/>
              <a:buNone/>
            </a:pPr>
            <a:r>
              <a:rPr lang="fr-FR" altLang="fr-FR" sz="1200">
                <a:solidFill>
                  <a:srgbClr val="000000"/>
                </a:solidFill>
                <a:latin typeface="Courier New" panose="02070309020205020404" pitchFamily="49" charset="0"/>
                <a:cs typeface="Courier New" panose="02070309020205020404" pitchFamily="49" charset="0"/>
              </a:rPr>
              <a:t>$a-&gt;</a:t>
            </a:r>
            <a:r>
              <a:rPr lang="fr-FR" altLang="fr-FR" sz="1200">
                <a:solidFill>
                  <a:srgbClr val="0000C0"/>
                </a:solidFill>
                <a:latin typeface="Courier New" panose="02070309020205020404" pitchFamily="49" charset="0"/>
                <a:cs typeface="Courier New" panose="02070309020205020404" pitchFamily="49" charset="0"/>
              </a:rPr>
              <a:t>nom</a:t>
            </a:r>
            <a:r>
              <a:rPr lang="fr-FR" altLang="fr-FR" sz="1200">
                <a:solidFill>
                  <a:srgbClr val="000000"/>
                </a:solidFill>
                <a:latin typeface="Courier New" panose="02070309020205020404" pitchFamily="49" charset="0"/>
                <a:cs typeface="Courier New" panose="02070309020205020404" pitchFamily="49" charset="0"/>
              </a:rPr>
              <a:t> = </a:t>
            </a:r>
            <a:r>
              <a:rPr lang="fr-FR" altLang="fr-FR" sz="1200">
                <a:solidFill>
                  <a:srgbClr val="0000C0"/>
                </a:solidFill>
                <a:latin typeface="Courier New" panose="02070309020205020404" pitchFamily="49" charset="0"/>
                <a:cs typeface="Courier New" panose="02070309020205020404" pitchFamily="49" charset="0"/>
              </a:rPr>
              <a:t>"Pièce test"</a:t>
            </a:r>
            <a:r>
              <a:rPr lang="fr-FR" altLang="fr-FR" sz="1200">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fr-FR" altLang="fr-FR" sz="1200">
                <a:solidFill>
                  <a:srgbClr val="000000"/>
                </a:solidFill>
                <a:latin typeface="Courier New" panose="02070309020205020404" pitchFamily="49" charset="0"/>
                <a:cs typeface="Courier New" panose="02070309020205020404" pitchFamily="49" charset="0"/>
              </a:rPr>
              <a:t>$a-&gt;</a:t>
            </a:r>
            <a:r>
              <a:rPr lang="fr-FR" altLang="fr-FR" sz="1200">
                <a:solidFill>
                  <a:srgbClr val="0000C0"/>
                </a:solidFill>
                <a:latin typeface="Courier New" panose="02070309020205020404" pitchFamily="49" charset="0"/>
                <a:cs typeface="Courier New" panose="02070309020205020404" pitchFamily="49" charset="0"/>
              </a:rPr>
              <a:t>prix</a:t>
            </a:r>
            <a:r>
              <a:rPr lang="fr-FR" altLang="fr-FR" sz="1200">
                <a:solidFill>
                  <a:srgbClr val="000000"/>
                </a:solidFill>
                <a:latin typeface="Courier New" panose="02070309020205020404" pitchFamily="49" charset="0"/>
                <a:cs typeface="Courier New" panose="02070309020205020404" pitchFamily="49" charset="0"/>
              </a:rPr>
              <a:t> = 123.45;</a:t>
            </a:r>
          </a:p>
          <a:p>
            <a:pPr>
              <a:buFont typeface="Wingdings" panose="05000000000000000000" pitchFamily="2" charset="2"/>
              <a:buNone/>
            </a:pPr>
            <a:r>
              <a:rPr lang="fr-FR" altLang="fr-FR" sz="1200">
                <a:solidFill>
                  <a:srgbClr val="000000"/>
                </a:solidFill>
                <a:latin typeface="Courier New" panose="02070309020205020404" pitchFamily="49" charset="0"/>
                <a:cs typeface="Courier New" panose="02070309020205020404" pitchFamily="49" charset="0"/>
              </a:rPr>
              <a:t>$a-&gt;save() ;</a:t>
            </a:r>
            <a:endParaRPr lang="fr-FR" altLang="fr-FR" sz="1200">
              <a:latin typeface="Courier New" panose="02070309020205020404" pitchFamily="49" charset="0"/>
              <a:cs typeface="Courier New" panose="02070309020205020404" pitchFamily="49" charset="0"/>
            </a:endParaRPr>
          </a:p>
          <a:p>
            <a:pPr>
              <a:buFont typeface="Wingdings" panose="05000000000000000000" pitchFamily="2" charset="2"/>
              <a:buNone/>
            </a:pPr>
            <a:r>
              <a:rPr lang="fr-FR" altLang="fr-FR" sz="1200">
                <a:solidFill>
                  <a:srgbClr val="557F5F"/>
                </a:solidFill>
                <a:latin typeface="Courier New" panose="02070309020205020404" pitchFamily="49" charset="0"/>
                <a:cs typeface="Courier New" panose="02070309020205020404" pitchFamily="49" charset="0"/>
              </a:rPr>
              <a:t>/* d'un point de vue SQL et point du vue du Wrapper de MacaronDB, cela donne : */</a:t>
            </a:r>
          </a:p>
          <a:p>
            <a:pPr>
              <a:buFont typeface="Wingdings" panose="05000000000000000000" pitchFamily="2" charset="2"/>
              <a:buNone/>
            </a:pPr>
            <a:r>
              <a:rPr lang="fr-FR" altLang="fr-FR" sz="1200">
                <a:solidFill>
                  <a:srgbClr val="000000"/>
                </a:solidFill>
                <a:latin typeface="Courier New" panose="02070309020205020404" pitchFamily="49" charset="0"/>
                <a:cs typeface="Courier New" panose="02070309020205020404" pitchFamily="49" charset="0"/>
              </a:rPr>
              <a:t>$arg = </a:t>
            </a:r>
            <a:r>
              <a:rPr lang="fr-FR" altLang="fr-FR" sz="1200" b="1">
                <a:solidFill>
                  <a:srgbClr val="7F0055"/>
                </a:solidFill>
                <a:latin typeface="Courier New" panose="02070309020205020404" pitchFamily="49" charset="0"/>
                <a:cs typeface="Courier New" panose="02070309020205020404" pitchFamily="49" charset="0"/>
              </a:rPr>
              <a:t>array</a:t>
            </a:r>
            <a:r>
              <a:rPr lang="fr-FR" altLang="fr-FR" sz="1200" b="1">
                <a:solidFill>
                  <a:srgbClr val="000000"/>
                </a:solidFill>
                <a:latin typeface="Courier New" panose="02070309020205020404" pitchFamily="49" charset="0"/>
                <a:cs typeface="Courier New" panose="02070309020205020404" pitchFamily="49" charset="0"/>
              </a:rPr>
              <a:t>(</a:t>
            </a:r>
            <a:r>
              <a:rPr lang="fr-FR" altLang="fr-FR" sz="1200" b="1">
                <a:solidFill>
                  <a:srgbClr val="0000C0"/>
                </a:solidFill>
                <a:latin typeface="Courier New" panose="02070309020205020404" pitchFamily="49" charset="0"/>
                <a:cs typeface="Courier New" panose="02070309020205020404" pitchFamily="49" charset="0"/>
              </a:rPr>
              <a:t>'Pièce test'</a:t>
            </a:r>
            <a:r>
              <a:rPr lang="fr-FR" altLang="fr-FR" sz="1200" b="1">
                <a:solidFill>
                  <a:srgbClr val="000000"/>
                </a:solidFill>
                <a:latin typeface="Courier New" panose="02070309020205020404" pitchFamily="49" charset="0"/>
                <a:cs typeface="Courier New" panose="02070309020205020404" pitchFamily="49" charset="0"/>
              </a:rPr>
              <a:t>, 123.45, 10) ;</a:t>
            </a:r>
          </a:p>
          <a:p>
            <a:pPr>
              <a:buFont typeface="Wingdings" panose="05000000000000000000" pitchFamily="2" charset="2"/>
              <a:buNone/>
            </a:pPr>
            <a:r>
              <a:rPr lang="en-US" altLang="fr-FR" sz="1200">
                <a:solidFill>
                  <a:srgbClr val="000000"/>
                </a:solidFill>
                <a:latin typeface="Courier New" panose="02070309020205020404" pitchFamily="49" charset="0"/>
                <a:cs typeface="Courier New" panose="02070309020205020404" pitchFamily="49" charset="0"/>
              </a:rPr>
              <a:t>$sql = </a:t>
            </a:r>
            <a:r>
              <a:rPr lang="en-US" altLang="fr-FR" sz="1200">
                <a:solidFill>
                  <a:srgbClr val="0000C0"/>
                </a:solidFill>
                <a:latin typeface="Courier New" panose="02070309020205020404" pitchFamily="49" charset="0"/>
                <a:cs typeface="Courier New" panose="02070309020205020404" pitchFamily="49" charset="0"/>
              </a:rPr>
              <a:t>"UPDATE pieces set nom = ?, prix = ? where id = ?" </a:t>
            </a:r>
            <a:r>
              <a:rPr lang="en-US" altLang="fr-FR" sz="1200">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fr-FR" altLang="fr-FR" sz="1200">
                <a:solidFill>
                  <a:srgbClr val="000000"/>
                </a:solidFill>
                <a:latin typeface="Courier New" panose="02070309020205020404" pitchFamily="49" charset="0"/>
                <a:cs typeface="Courier New" panose="02070309020205020404" pitchFamily="49" charset="0"/>
              </a:rPr>
              <a:t>$db-&gt;executeCommand($sql, $arg) ;</a:t>
            </a:r>
            <a:endParaRPr lang="fr-FR" altLang="fr-FR" sz="1200">
              <a:latin typeface="Courier New" panose="02070309020205020404" pitchFamily="49" charset="0"/>
              <a:cs typeface="Courier New" panose="02070309020205020404" pitchFamily="49" charset="0"/>
            </a:endParaRPr>
          </a:p>
          <a:p>
            <a:pPr>
              <a:buFont typeface="Wingdings" panose="05000000000000000000" pitchFamily="2" charset="2"/>
              <a:buNone/>
            </a:pPr>
            <a:r>
              <a:rPr lang="fr-FR" altLang="fr-FR" sz="1400"/>
              <a:t>A noter : dans l’implémentation d’Active Record pour MacaronDB, la méthode save() a pour effet de vérifier que l’enregistrement lu par la méthode load() a bien été trouvé. S’il n’est pas trouvé, la requête de mise à jour de la base de données ne sera pas un UPDATE mais un INSERT (comme dans la diapo précédente). On peut modifier ce comportement en écrivant ceci  (à la place de la méthode save() ):</a:t>
            </a:r>
            <a:endParaRPr lang="fr-FR" altLang="fr-FR" sz="1400">
              <a:latin typeface="Courier New" panose="02070309020205020404" pitchFamily="49" charset="0"/>
              <a:cs typeface="Courier New" panose="02070309020205020404" pitchFamily="49" charset="0"/>
            </a:endParaRPr>
          </a:p>
          <a:p>
            <a:pPr>
              <a:buFont typeface="Wingdings" panose="05000000000000000000" pitchFamily="2" charset="2"/>
              <a:buNone/>
            </a:pPr>
            <a:r>
              <a:rPr lang="fr-FR" altLang="fr-FR" sz="1200" b="1">
                <a:solidFill>
                  <a:srgbClr val="7F0055"/>
                </a:solidFill>
                <a:latin typeface="Courier New" panose="02070309020205020404" pitchFamily="49" charset="0"/>
                <a:cs typeface="Courier New" panose="02070309020205020404" pitchFamily="49" charset="0"/>
              </a:rPr>
              <a:t>if </a:t>
            </a:r>
            <a:r>
              <a:rPr lang="fr-FR" altLang="fr-FR" sz="1200">
                <a:solidFill>
                  <a:srgbClr val="000000"/>
                </a:solidFill>
                <a:latin typeface="Courier New" panose="02070309020205020404" pitchFamily="49" charset="0"/>
                <a:cs typeface="Courier New" panose="02070309020205020404" pitchFamily="49" charset="0"/>
              </a:rPr>
              <a:t>($a-&gt;isLoaded()) {</a:t>
            </a:r>
          </a:p>
          <a:p>
            <a:pPr>
              <a:buFont typeface="Wingdings" panose="05000000000000000000" pitchFamily="2" charset="2"/>
              <a:buNone/>
            </a:pPr>
            <a:r>
              <a:rPr lang="fr-FR" altLang="fr-FR" sz="1200">
                <a:solidFill>
                  <a:srgbClr val="000000"/>
                </a:solidFill>
                <a:latin typeface="Courier New" panose="02070309020205020404" pitchFamily="49" charset="0"/>
                <a:cs typeface="Courier New" panose="02070309020205020404" pitchFamily="49" charset="0"/>
              </a:rPr>
              <a:t>	$a-&gt;update() ;</a:t>
            </a:r>
          </a:p>
          <a:p>
            <a:pPr>
              <a:buFont typeface="Wingdings" panose="05000000000000000000" pitchFamily="2" charset="2"/>
              <a:buNone/>
            </a:pPr>
            <a:r>
              <a:rPr lang="fr-FR" altLang="fr-FR" sz="1200">
                <a:solidFill>
                  <a:srgbClr val="000000"/>
                </a:solidFill>
                <a:latin typeface="Courier New" panose="02070309020205020404" pitchFamily="49" charset="0"/>
                <a:cs typeface="Courier New" panose="02070309020205020404" pitchFamily="49" charset="0"/>
              </a:rPr>
              <a:t>} </a:t>
            </a:r>
            <a:r>
              <a:rPr lang="fr-FR" altLang="fr-FR" sz="1200" b="1">
                <a:solidFill>
                  <a:srgbClr val="7F0055"/>
                </a:solidFill>
                <a:latin typeface="Courier New" panose="02070309020205020404" pitchFamily="49" charset="0"/>
                <a:cs typeface="Courier New" panose="02070309020205020404" pitchFamily="49" charset="0"/>
              </a:rPr>
              <a:t>else </a:t>
            </a:r>
            <a:r>
              <a:rPr lang="fr-FR" altLang="fr-FR" sz="1200">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fr-FR" altLang="fr-FR" sz="1200">
                <a:solidFill>
                  <a:srgbClr val="557F5F"/>
                </a:solidFill>
                <a:latin typeface="Courier New" panose="02070309020205020404" pitchFamily="49" charset="0"/>
                <a:cs typeface="Courier New" panose="02070309020205020404" pitchFamily="49" charset="0"/>
              </a:rPr>
              <a:t>	// message d'erreur à implémenter</a:t>
            </a:r>
          </a:p>
          <a:p>
            <a:pPr>
              <a:buFont typeface="Wingdings" panose="05000000000000000000" pitchFamily="2" charset="2"/>
              <a:buNone/>
            </a:pPr>
            <a:r>
              <a:rPr lang="fr-FR" altLang="fr-FR" sz="1200">
                <a:solidFill>
                  <a:srgbClr val="000000"/>
                </a:solidFill>
                <a:latin typeface="Courier New" panose="02070309020205020404" pitchFamily="49" charset="0"/>
                <a:cs typeface="Courier New" panose="02070309020205020404" pitchFamily="49" charset="0"/>
              </a:rPr>
              <a:t>}</a:t>
            </a:r>
            <a:endParaRPr lang="fr-FR" altLang="fr-FR" sz="1200">
              <a:latin typeface="Courier New" panose="02070309020205020404" pitchFamily="49" charset="0"/>
              <a:cs typeface="Courier New" panose="02070309020205020404" pitchFamily="49" charset="0"/>
            </a:endParaRPr>
          </a:p>
        </p:txBody>
      </p:sp>
      <p:sp>
        <p:nvSpPr>
          <p:cNvPr id="88068" name="Espace réservé du numéro de diapositive 3">
            <a:extLst>
              <a:ext uri="{FF2B5EF4-FFF2-40B4-BE49-F238E27FC236}">
                <a16:creationId xmlns:a16="http://schemas.microsoft.com/office/drawing/2014/main" id="{FD695BD7-C327-405F-B30F-2ADB1275908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0E1DF908-6F7D-4B6A-81AA-D658C5E9C30A}" type="slidenum">
              <a:rPr lang="en-US" altLang="fr-FR" sz="1000">
                <a:solidFill>
                  <a:schemeClr val="bg1"/>
                </a:solidFill>
              </a:rPr>
              <a:pPr>
                <a:buClrTx/>
                <a:buFontTx/>
                <a:buNone/>
              </a:pPr>
              <a:t>81</a:t>
            </a:fld>
            <a:endParaRPr lang="en-US" altLang="fr-FR" sz="1000">
              <a:solidFill>
                <a:schemeClr val="bg1"/>
              </a:solidFill>
            </a:endParaRPr>
          </a:p>
        </p:txBody>
      </p:sp>
      <p:sp>
        <p:nvSpPr>
          <p:cNvPr id="88069" name="Rectangle 4">
            <a:extLst>
              <a:ext uri="{FF2B5EF4-FFF2-40B4-BE49-F238E27FC236}">
                <a16:creationId xmlns:a16="http://schemas.microsoft.com/office/drawing/2014/main" id="{2472AA57-6F5F-4B13-A049-A3AB06F54DA9}"/>
              </a:ext>
            </a:extLst>
          </p:cNvPr>
          <p:cNvSpPr>
            <a:spLocks noChangeArrowheads="1"/>
          </p:cNvSpPr>
          <p:nvPr/>
        </p:nvSpPr>
        <p:spPr bwMode="auto">
          <a:xfrm>
            <a:off x="152400" y="1143000"/>
            <a:ext cx="8305800" cy="1752600"/>
          </a:xfrm>
          <a:prstGeom prst="rect">
            <a:avLst/>
          </a:prstGeom>
          <a:noFill/>
          <a:ln w="19050"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fr-FR" altLang="fr-FR" sz="1800"/>
          </a:p>
        </p:txBody>
      </p:sp>
      <p:sp>
        <p:nvSpPr>
          <p:cNvPr id="88070" name="Rectangle 5">
            <a:extLst>
              <a:ext uri="{FF2B5EF4-FFF2-40B4-BE49-F238E27FC236}">
                <a16:creationId xmlns:a16="http://schemas.microsoft.com/office/drawing/2014/main" id="{4D844514-1502-40AD-9E07-3D016AD443DC}"/>
              </a:ext>
            </a:extLst>
          </p:cNvPr>
          <p:cNvSpPr>
            <a:spLocks noChangeArrowheads="1"/>
          </p:cNvSpPr>
          <p:nvPr/>
        </p:nvSpPr>
        <p:spPr bwMode="auto">
          <a:xfrm>
            <a:off x="152400" y="2895600"/>
            <a:ext cx="8305800" cy="1066800"/>
          </a:xfrm>
          <a:prstGeom prst="rect">
            <a:avLst/>
          </a:prstGeom>
          <a:noFill/>
          <a:ln w="19050"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fr-FR" altLang="fr-FR" sz="18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re 1">
            <a:extLst>
              <a:ext uri="{FF2B5EF4-FFF2-40B4-BE49-F238E27FC236}">
                <a16:creationId xmlns:a16="http://schemas.microsoft.com/office/drawing/2014/main" id="{76523E70-0939-4784-81FB-7E09CF2F1891}"/>
              </a:ext>
            </a:extLst>
          </p:cNvPr>
          <p:cNvSpPr>
            <a:spLocks noGrp="1" noChangeArrowheads="1"/>
          </p:cNvSpPr>
          <p:nvPr>
            <p:ph type="title"/>
          </p:nvPr>
        </p:nvSpPr>
        <p:spPr/>
        <p:txBody>
          <a:bodyPr/>
          <a:lstStyle/>
          <a:p>
            <a:r>
              <a:rPr lang="fr-FR" altLang="fr-FR"/>
              <a:t>Le design pattern Active Record</a:t>
            </a:r>
          </a:p>
        </p:txBody>
      </p:sp>
      <p:sp>
        <p:nvSpPr>
          <p:cNvPr id="89091" name="Espace réservé du contenu 2">
            <a:extLst>
              <a:ext uri="{FF2B5EF4-FFF2-40B4-BE49-F238E27FC236}">
                <a16:creationId xmlns:a16="http://schemas.microsoft.com/office/drawing/2014/main" id="{D9CDA1AA-0E0A-466D-8CC7-4E9B82AA5CF2}"/>
              </a:ext>
            </a:extLst>
          </p:cNvPr>
          <p:cNvSpPr>
            <a:spLocks noGrp="1" noChangeArrowheads="1"/>
          </p:cNvSpPr>
          <p:nvPr>
            <p:ph idx="1"/>
          </p:nvPr>
        </p:nvSpPr>
        <p:spPr/>
        <p:txBody>
          <a:bodyPr/>
          <a:lstStyle/>
          <a:p>
            <a:pPr>
              <a:buFont typeface="Wingdings" panose="05000000000000000000" pitchFamily="2" charset="2"/>
              <a:buNone/>
            </a:pPr>
            <a:r>
              <a:rPr lang="fr-FR" altLang="fr-FR" sz="1800"/>
              <a:t>La classe ActiveRecord implémentée dans MacaronDB fournit le jeu de méthodes suivantes :</a:t>
            </a:r>
            <a:endParaRPr lang="fr-FR" altLang="fr-FR" sz="1400">
              <a:solidFill>
                <a:srgbClr val="7F0055"/>
              </a:solidFill>
              <a:latin typeface="Courier New" panose="02070309020205020404" pitchFamily="49" charset="0"/>
              <a:cs typeface="Courier New" panose="02070309020205020404" pitchFamily="49" charset="0"/>
            </a:endParaRPr>
          </a:p>
          <a:p>
            <a:pPr>
              <a:buFont typeface="Wingdings" panose="05000000000000000000" pitchFamily="2" charset="2"/>
              <a:buNone/>
            </a:pPr>
            <a:r>
              <a:rPr lang="fr-FR" altLang="fr-FR" sz="1400">
                <a:solidFill>
                  <a:srgbClr val="7F0055"/>
                </a:solidFill>
                <a:latin typeface="Courier New" panose="02070309020205020404" pitchFamily="49" charset="0"/>
                <a:cs typeface="Courier New" panose="02070309020205020404" pitchFamily="49" charset="0"/>
              </a:rPr>
              <a:t>function </a:t>
            </a:r>
            <a:r>
              <a:rPr lang="fr-FR" altLang="fr-FR" sz="1400">
                <a:solidFill>
                  <a:srgbClr val="000000"/>
                </a:solidFill>
                <a:latin typeface="Courier New" panose="02070309020205020404" pitchFamily="49" charset="0"/>
                <a:cs typeface="Courier New" panose="02070309020205020404" pitchFamily="49" charset="0"/>
              </a:rPr>
              <a:t>load($id)</a:t>
            </a:r>
            <a:r>
              <a:rPr lang="fr-FR" altLang="fr-FR" sz="1400" u="sng">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fr-FR" altLang="fr-FR" sz="1400">
                <a:solidFill>
                  <a:srgbClr val="7F0055"/>
                </a:solidFill>
                <a:latin typeface="Courier New" panose="02070309020205020404" pitchFamily="49" charset="0"/>
                <a:cs typeface="Courier New" panose="02070309020205020404" pitchFamily="49" charset="0"/>
              </a:rPr>
              <a:t>function </a:t>
            </a:r>
            <a:r>
              <a:rPr lang="fr-FR" altLang="fr-FR" sz="1400">
                <a:solidFill>
                  <a:srgbClr val="000000"/>
                </a:solidFill>
                <a:latin typeface="Courier New" panose="02070309020205020404" pitchFamily="49" charset="0"/>
                <a:cs typeface="Courier New" panose="02070309020205020404" pitchFamily="49" charset="0"/>
              </a:rPr>
              <a:t>save()</a:t>
            </a:r>
            <a:r>
              <a:rPr lang="fr-FR" altLang="fr-FR" sz="1400" u="sng">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fr-FR" altLang="fr-FR" sz="1400">
                <a:solidFill>
                  <a:srgbClr val="7F0055"/>
                </a:solidFill>
                <a:latin typeface="Courier New" panose="02070309020205020404" pitchFamily="49" charset="0"/>
                <a:cs typeface="Courier New" panose="02070309020205020404" pitchFamily="49" charset="0"/>
              </a:rPr>
              <a:t>function </a:t>
            </a:r>
            <a:r>
              <a:rPr lang="fr-FR" altLang="fr-FR" sz="1400">
                <a:solidFill>
                  <a:srgbClr val="000000"/>
                </a:solidFill>
                <a:latin typeface="Courier New" panose="02070309020205020404" pitchFamily="49" charset="0"/>
                <a:cs typeface="Courier New" panose="02070309020205020404" pitchFamily="49" charset="0"/>
              </a:rPr>
              <a:t>update()</a:t>
            </a:r>
            <a:r>
              <a:rPr lang="fr-FR" altLang="fr-FR" sz="1400" u="sng">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fr-FR" altLang="fr-FR" sz="1400">
                <a:solidFill>
                  <a:srgbClr val="7F0055"/>
                </a:solidFill>
                <a:latin typeface="Courier New" panose="02070309020205020404" pitchFamily="49" charset="0"/>
                <a:cs typeface="Courier New" panose="02070309020205020404" pitchFamily="49" charset="0"/>
              </a:rPr>
              <a:t>function </a:t>
            </a:r>
            <a:r>
              <a:rPr lang="fr-FR" altLang="fr-FR" sz="1400">
                <a:solidFill>
                  <a:srgbClr val="000000"/>
                </a:solidFill>
                <a:latin typeface="Courier New" panose="02070309020205020404" pitchFamily="49" charset="0"/>
                <a:cs typeface="Courier New" panose="02070309020205020404" pitchFamily="49" charset="0"/>
              </a:rPr>
              <a:t>create()</a:t>
            </a:r>
            <a:r>
              <a:rPr lang="fr-FR" altLang="fr-FR" sz="1400" u="sng">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fr-FR" altLang="fr-FR" sz="1400">
                <a:solidFill>
                  <a:srgbClr val="7F0055"/>
                </a:solidFill>
                <a:latin typeface="Courier New" panose="02070309020205020404" pitchFamily="49" charset="0"/>
                <a:cs typeface="Courier New" panose="02070309020205020404" pitchFamily="49" charset="0"/>
              </a:rPr>
              <a:t>function </a:t>
            </a:r>
            <a:r>
              <a:rPr lang="fr-FR" altLang="fr-FR" sz="1400">
                <a:solidFill>
                  <a:srgbClr val="000000"/>
                </a:solidFill>
                <a:latin typeface="Courier New" panose="02070309020205020404" pitchFamily="49" charset="0"/>
                <a:cs typeface="Courier New" panose="02070309020205020404" pitchFamily="49" charset="0"/>
              </a:rPr>
              <a:t>delete() </a:t>
            </a:r>
            <a:r>
              <a:rPr lang="fr-FR" altLang="fr-FR" sz="1400" u="sng">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fr-FR" altLang="fr-FR" sz="1400">
                <a:solidFill>
                  <a:srgbClr val="7F0055"/>
                </a:solidFill>
                <a:latin typeface="Courier New" panose="02070309020205020404" pitchFamily="49" charset="0"/>
                <a:cs typeface="Courier New" panose="02070309020205020404" pitchFamily="49" charset="0"/>
              </a:rPr>
              <a:t>function </a:t>
            </a:r>
            <a:r>
              <a:rPr lang="fr-FR" altLang="fr-FR" sz="1400">
                <a:solidFill>
                  <a:srgbClr val="000000"/>
                </a:solidFill>
                <a:latin typeface="Courier New" panose="02070309020205020404" pitchFamily="49" charset="0"/>
                <a:cs typeface="Courier New" panose="02070309020205020404" pitchFamily="49" charset="0"/>
              </a:rPr>
              <a:t>isLoaded ()</a:t>
            </a:r>
            <a:r>
              <a:rPr lang="fr-FR" altLang="fr-FR" sz="1400" u="sng">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fr-FR" altLang="fr-FR" sz="1400">
                <a:solidFill>
                  <a:srgbClr val="7F0055"/>
                </a:solidFill>
                <a:latin typeface="Courier New" panose="02070309020205020404" pitchFamily="49" charset="0"/>
                <a:cs typeface="Courier New" panose="02070309020205020404" pitchFamily="49" charset="0"/>
              </a:rPr>
              <a:t>function </a:t>
            </a:r>
            <a:r>
              <a:rPr lang="fr-FR" altLang="fr-FR" sz="1400">
                <a:solidFill>
                  <a:srgbClr val="000000"/>
                </a:solidFill>
                <a:latin typeface="Courier New" panose="02070309020205020404" pitchFamily="49" charset="0"/>
                <a:cs typeface="Courier New" panose="02070309020205020404" pitchFamily="49" charset="0"/>
              </a:rPr>
              <a:t>isCreated ()</a:t>
            </a:r>
            <a:r>
              <a:rPr lang="fr-FR" altLang="fr-FR" sz="1400" u="sng">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fr-FR" altLang="fr-FR" sz="1400">
                <a:solidFill>
                  <a:srgbClr val="7F0055"/>
                </a:solidFill>
                <a:latin typeface="Courier New" panose="02070309020205020404" pitchFamily="49" charset="0"/>
                <a:cs typeface="Courier New" panose="02070309020205020404" pitchFamily="49" charset="0"/>
              </a:rPr>
              <a:t>function </a:t>
            </a:r>
            <a:r>
              <a:rPr lang="fr-FR" altLang="fr-FR" sz="1400">
                <a:solidFill>
                  <a:srgbClr val="000000"/>
                </a:solidFill>
                <a:latin typeface="Courier New" panose="02070309020205020404" pitchFamily="49" charset="0"/>
                <a:cs typeface="Courier New" panose="02070309020205020404" pitchFamily="49" charset="0"/>
              </a:rPr>
              <a:t>isUpdated ()</a:t>
            </a:r>
            <a:r>
              <a:rPr lang="fr-FR" altLang="fr-FR" sz="1400" u="sng">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fr-FR" altLang="fr-FR" sz="1400">
                <a:solidFill>
                  <a:srgbClr val="7F0055"/>
                </a:solidFill>
                <a:latin typeface="Courier New" panose="02070309020205020404" pitchFamily="49" charset="0"/>
                <a:cs typeface="Courier New" panose="02070309020205020404" pitchFamily="49" charset="0"/>
              </a:rPr>
              <a:t>function </a:t>
            </a:r>
            <a:r>
              <a:rPr lang="fr-FR" altLang="fr-FR" sz="1400">
                <a:solidFill>
                  <a:srgbClr val="000000"/>
                </a:solidFill>
                <a:latin typeface="Courier New" panose="02070309020205020404" pitchFamily="49" charset="0"/>
                <a:cs typeface="Courier New" panose="02070309020205020404" pitchFamily="49" charset="0"/>
              </a:rPr>
              <a:t>isDeleted ()</a:t>
            </a:r>
            <a:r>
              <a:rPr lang="fr-FR" altLang="fr-FR" sz="1400" u="sng">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fr-FR" altLang="fr-FR" sz="1400">
                <a:solidFill>
                  <a:srgbClr val="7F0055"/>
                </a:solidFill>
                <a:latin typeface="Courier New" panose="02070309020205020404" pitchFamily="49" charset="0"/>
                <a:cs typeface="Courier New" panose="02070309020205020404" pitchFamily="49" charset="0"/>
              </a:rPr>
              <a:t>function </a:t>
            </a:r>
            <a:r>
              <a:rPr lang="fr-FR" altLang="fr-FR" sz="1400">
                <a:solidFill>
                  <a:srgbClr val="000000"/>
                </a:solidFill>
                <a:latin typeface="Courier New" panose="02070309020205020404" pitchFamily="49" charset="0"/>
                <a:cs typeface="Courier New" panose="02070309020205020404" pitchFamily="49" charset="0"/>
              </a:rPr>
              <a:t>isSaved () </a:t>
            </a:r>
            <a:r>
              <a:rPr lang="fr-FR" altLang="fr-FR" sz="1400" u="sng">
                <a:solidFill>
                  <a:srgbClr val="000000"/>
                </a:solidFill>
                <a:latin typeface="Courier New" panose="02070309020205020404" pitchFamily="49" charset="0"/>
                <a:cs typeface="Courier New" panose="02070309020205020404" pitchFamily="49" charset="0"/>
              </a:rPr>
              <a:t>;</a:t>
            </a:r>
          </a:p>
        </p:txBody>
      </p:sp>
      <p:sp>
        <p:nvSpPr>
          <p:cNvPr id="89092" name="Espace réservé du numéro de diapositive 3">
            <a:extLst>
              <a:ext uri="{FF2B5EF4-FFF2-40B4-BE49-F238E27FC236}">
                <a16:creationId xmlns:a16="http://schemas.microsoft.com/office/drawing/2014/main" id="{EFE2815D-7705-4FA7-991C-DDDA0D15454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419DCF98-2F01-412C-A562-59D59FB3FFDD}" type="slidenum">
              <a:rPr lang="en-US" altLang="fr-FR" sz="1000">
                <a:solidFill>
                  <a:schemeClr val="bg1"/>
                </a:solidFill>
              </a:rPr>
              <a:pPr>
                <a:buClrTx/>
                <a:buFontTx/>
                <a:buNone/>
              </a:pPr>
              <a:t>82</a:t>
            </a:fld>
            <a:endParaRPr lang="en-US" altLang="fr-FR" sz="1000">
              <a:solidFill>
                <a:schemeClr val="bg1"/>
              </a:solidFill>
            </a:endParaRPr>
          </a:p>
        </p:txBody>
      </p:sp>
      <p:sp>
        <p:nvSpPr>
          <p:cNvPr id="89093" name="Espace réservé du contenu 4">
            <a:extLst>
              <a:ext uri="{FF2B5EF4-FFF2-40B4-BE49-F238E27FC236}">
                <a16:creationId xmlns:a16="http://schemas.microsoft.com/office/drawing/2014/main" id="{9F7DA984-9599-4195-863C-51249FD11F76}"/>
              </a:ext>
            </a:extLst>
          </p:cNvPr>
          <p:cNvSpPr>
            <a:spLocks noGrp="1" noChangeArrowheads="1"/>
          </p:cNvSpPr>
          <p:nvPr>
            <p:ph sz="half" idx="4294967295"/>
          </p:nvPr>
        </p:nvSpPr>
        <p:spPr>
          <a:xfrm>
            <a:off x="4876800" y="1905000"/>
            <a:ext cx="4267200" cy="3581400"/>
          </a:xfrm>
        </p:spPr>
        <p:txBody>
          <a:bodyPr/>
          <a:lstStyle/>
          <a:p>
            <a:pPr>
              <a:buFont typeface="Wingdings" panose="05000000000000000000" pitchFamily="2" charset="2"/>
              <a:buNone/>
            </a:pPr>
            <a:r>
              <a:rPr lang="fr-FR" altLang="fr-FR" sz="1400">
                <a:solidFill>
                  <a:srgbClr val="7F0055"/>
                </a:solidFill>
                <a:latin typeface="Courier New" panose="02070309020205020404" pitchFamily="49" charset="0"/>
                <a:cs typeface="Courier New" panose="02070309020205020404" pitchFamily="49" charset="0"/>
              </a:rPr>
              <a:t>function </a:t>
            </a:r>
            <a:r>
              <a:rPr lang="fr-FR" altLang="fr-FR" sz="1400">
                <a:solidFill>
                  <a:srgbClr val="000000"/>
                </a:solidFill>
                <a:latin typeface="Courier New" panose="02070309020205020404" pitchFamily="49" charset="0"/>
                <a:cs typeface="Courier New" panose="02070309020205020404" pitchFamily="49" charset="0"/>
              </a:rPr>
              <a:t>getDatas ()</a:t>
            </a:r>
            <a:r>
              <a:rPr lang="fr-FR" altLang="fr-FR" sz="1400" u="sng">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fr-FR" altLang="fr-FR" sz="1400">
                <a:solidFill>
                  <a:srgbClr val="7F0055"/>
                </a:solidFill>
                <a:latin typeface="Courier New" panose="02070309020205020404" pitchFamily="49" charset="0"/>
                <a:cs typeface="Courier New" panose="02070309020205020404" pitchFamily="49" charset="0"/>
              </a:rPr>
              <a:t>function </a:t>
            </a:r>
            <a:r>
              <a:rPr lang="fr-FR" altLang="fr-FR" sz="1400">
                <a:solidFill>
                  <a:srgbClr val="000000"/>
                </a:solidFill>
                <a:latin typeface="Courier New" panose="02070309020205020404" pitchFamily="49" charset="0"/>
                <a:cs typeface="Courier New" panose="02070309020205020404" pitchFamily="49" charset="0"/>
              </a:rPr>
              <a:t>setDatas ($datas)</a:t>
            </a:r>
            <a:r>
              <a:rPr lang="fr-FR" altLang="fr-FR" sz="1400" u="sng">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fr-FR" altLang="fr-FR" sz="1400">
                <a:solidFill>
                  <a:srgbClr val="7F0055"/>
                </a:solidFill>
                <a:latin typeface="Courier New" panose="02070309020205020404" pitchFamily="49" charset="0"/>
                <a:cs typeface="Courier New" panose="02070309020205020404" pitchFamily="49" charset="0"/>
              </a:rPr>
              <a:t>function </a:t>
            </a:r>
            <a:r>
              <a:rPr lang="fr-FR" altLang="fr-FR" sz="1400">
                <a:solidFill>
                  <a:srgbClr val="000000"/>
                </a:solidFill>
                <a:latin typeface="Courier New" panose="02070309020205020404" pitchFamily="49" charset="0"/>
                <a:cs typeface="Courier New" panose="02070309020205020404" pitchFamily="49" charset="0"/>
              </a:rPr>
              <a:t>getFormElements ()</a:t>
            </a:r>
            <a:r>
              <a:rPr lang="fr-FR" altLang="fr-FR" sz="1400" u="sng">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fr-FR" altLang="fr-FR" sz="1400">
                <a:solidFill>
                  <a:srgbClr val="7F0055"/>
                </a:solidFill>
                <a:latin typeface="Courier New" panose="02070309020205020404" pitchFamily="49" charset="0"/>
                <a:cs typeface="Courier New" panose="02070309020205020404" pitchFamily="49" charset="0"/>
              </a:rPr>
              <a:t>function </a:t>
            </a:r>
            <a:r>
              <a:rPr lang="fr-FR" altLang="fr-FR" sz="1400">
                <a:solidFill>
                  <a:srgbClr val="000000"/>
                </a:solidFill>
                <a:latin typeface="Courier New" panose="02070309020205020404" pitchFamily="49" charset="0"/>
                <a:cs typeface="Courier New" panose="02070309020205020404" pitchFamily="49" charset="0"/>
              </a:rPr>
              <a:t>isKeyUsed ($key) </a:t>
            </a:r>
            <a:r>
              <a:rPr lang="fr-FR" altLang="fr-FR" sz="1400" u="sng">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fr-FR" altLang="fr-FR" sz="1400">
                <a:solidFill>
                  <a:srgbClr val="7F0055"/>
                </a:solidFill>
                <a:latin typeface="Courier New" panose="02070309020205020404" pitchFamily="49" charset="0"/>
                <a:cs typeface="Courier New" panose="02070309020205020404" pitchFamily="49" charset="0"/>
              </a:rPr>
              <a:t>function </a:t>
            </a:r>
            <a:r>
              <a:rPr lang="fr-FR" altLang="fr-FR" sz="1400">
                <a:solidFill>
                  <a:srgbClr val="000000"/>
                </a:solidFill>
                <a:latin typeface="Courier New" panose="02070309020205020404" pitchFamily="49" charset="0"/>
                <a:cs typeface="Courier New" panose="02070309020205020404" pitchFamily="49" charset="0"/>
              </a:rPr>
              <a:t>getCrudSelectDefault()</a:t>
            </a:r>
            <a:r>
              <a:rPr lang="fr-FR" altLang="fr-FR" sz="1400" u="sng">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fr-FR" altLang="fr-FR" sz="1400">
                <a:solidFill>
                  <a:srgbClr val="7F0055"/>
                </a:solidFill>
                <a:latin typeface="Courier New" panose="02070309020205020404" pitchFamily="49" charset="0"/>
                <a:cs typeface="Courier New" panose="02070309020205020404" pitchFamily="49" charset="0"/>
              </a:rPr>
              <a:t>function </a:t>
            </a:r>
            <a:r>
              <a:rPr lang="fr-FR" altLang="fr-FR" sz="1400">
                <a:solidFill>
                  <a:srgbClr val="000000"/>
                </a:solidFill>
                <a:latin typeface="Courier New" panose="02070309020205020404" pitchFamily="49" charset="0"/>
                <a:cs typeface="Courier New" panose="02070309020205020404" pitchFamily="49" charset="0"/>
              </a:rPr>
              <a:t>getCrudSelectField() </a:t>
            </a:r>
            <a:r>
              <a:rPr lang="fr-FR" altLang="fr-FR" sz="1400" u="sng">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fr-FR" altLang="fr-FR" sz="1400">
                <a:solidFill>
                  <a:srgbClr val="7F0055"/>
                </a:solidFill>
                <a:latin typeface="Courier New" panose="02070309020205020404" pitchFamily="49" charset="0"/>
                <a:cs typeface="Courier New" panose="02070309020205020404" pitchFamily="49" charset="0"/>
              </a:rPr>
              <a:t>function </a:t>
            </a:r>
            <a:r>
              <a:rPr lang="fr-FR" altLang="fr-FR" sz="1400">
                <a:solidFill>
                  <a:srgbClr val="000000"/>
                </a:solidFill>
                <a:latin typeface="Courier New" panose="02070309020205020404" pitchFamily="49" charset="0"/>
                <a:cs typeface="Courier New" panose="02070309020205020404" pitchFamily="49" charset="0"/>
              </a:rPr>
              <a:t>getTableName ()</a:t>
            </a:r>
            <a:r>
              <a:rPr lang="fr-FR" altLang="fr-FR" sz="1400" u="sng">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fr-FR" altLang="fr-FR" sz="1400">
                <a:solidFill>
                  <a:srgbClr val="7F0055"/>
                </a:solidFill>
                <a:latin typeface="Courier New" panose="02070309020205020404" pitchFamily="49" charset="0"/>
                <a:cs typeface="Courier New" panose="02070309020205020404" pitchFamily="49" charset="0"/>
              </a:rPr>
              <a:t>function </a:t>
            </a:r>
            <a:r>
              <a:rPr lang="fr-FR" altLang="fr-FR" sz="1400">
                <a:solidFill>
                  <a:srgbClr val="000000"/>
                </a:solidFill>
                <a:latin typeface="Courier New" panose="02070309020205020404" pitchFamily="49" charset="0"/>
                <a:cs typeface="Courier New" panose="02070309020205020404" pitchFamily="49" charset="0"/>
              </a:rPr>
              <a:t>getClassName () </a:t>
            </a:r>
            <a:r>
              <a:rPr lang="fr-FR" altLang="fr-FR" sz="1400" u="sng">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fr-FR" altLang="fr-FR" sz="1400">
                <a:solidFill>
                  <a:srgbClr val="7F0055"/>
                </a:solidFill>
                <a:latin typeface="Courier New" panose="02070309020205020404" pitchFamily="49" charset="0"/>
                <a:cs typeface="Courier New" panose="02070309020205020404" pitchFamily="49" charset="0"/>
              </a:rPr>
              <a:t>function </a:t>
            </a:r>
            <a:r>
              <a:rPr lang="fr-FR" altLang="fr-FR" sz="1400">
                <a:solidFill>
                  <a:srgbClr val="000000"/>
                </a:solidFill>
                <a:latin typeface="Courier New" panose="02070309020205020404" pitchFamily="49" charset="0"/>
                <a:cs typeface="Courier New" panose="02070309020205020404" pitchFamily="49" charset="0"/>
              </a:rPr>
              <a:t>getModeIncrId () </a:t>
            </a:r>
            <a:r>
              <a:rPr lang="fr-FR" altLang="fr-FR" sz="1400" u="sng">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fr-FR" altLang="fr-FR" sz="1400">
                <a:solidFill>
                  <a:srgbClr val="7F0055"/>
                </a:solidFill>
                <a:latin typeface="Courier New" panose="02070309020205020404" pitchFamily="49" charset="0"/>
                <a:cs typeface="Courier New" panose="02070309020205020404" pitchFamily="49" charset="0"/>
              </a:rPr>
              <a:t>function </a:t>
            </a:r>
            <a:r>
              <a:rPr lang="fr-FR" altLang="fr-FR" sz="1400">
                <a:solidFill>
                  <a:srgbClr val="000000"/>
                </a:solidFill>
                <a:latin typeface="Courier New" panose="02070309020205020404" pitchFamily="49" charset="0"/>
                <a:cs typeface="Courier New" panose="02070309020205020404" pitchFamily="49" charset="0"/>
              </a:rPr>
              <a:t>getLastIdInserted() </a:t>
            </a:r>
            <a:r>
              <a:rPr lang="fr-FR" altLang="fr-FR" sz="1400" u="sng">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endParaRPr lang="fr-FR" altLang="fr-FR" sz="1400"/>
          </a:p>
        </p:txBody>
      </p:sp>
      <p:sp>
        <p:nvSpPr>
          <p:cNvPr id="89094" name="ZoneTexte 6">
            <a:extLst>
              <a:ext uri="{FF2B5EF4-FFF2-40B4-BE49-F238E27FC236}">
                <a16:creationId xmlns:a16="http://schemas.microsoft.com/office/drawing/2014/main" id="{68543DDD-01B0-46F6-A374-8DC2B9E30E9B}"/>
              </a:ext>
            </a:extLst>
          </p:cNvPr>
          <p:cNvSpPr txBox="1">
            <a:spLocks noChangeArrowheads="1"/>
          </p:cNvSpPr>
          <p:nvPr/>
        </p:nvSpPr>
        <p:spPr bwMode="auto">
          <a:xfrm>
            <a:off x="304800" y="5373688"/>
            <a:ext cx="83820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fr-FR" altLang="fr-FR" sz="1600"/>
              <a:t>Le rôle de chacune de ces méthodes est expliqué dans les commentaires de la classe DBActiveRecord (cf. fichier DBActiveRecord.php).</a:t>
            </a:r>
          </a:p>
          <a:p>
            <a:pPr eaLnBrk="1" hangingPunct="1">
              <a:spcBef>
                <a:spcPct val="0"/>
              </a:spcBef>
              <a:buClrTx/>
              <a:buFontTx/>
              <a:buNone/>
            </a:pPr>
            <a:r>
              <a:rPr lang="fr-FR" altLang="fr-FR" sz="1600"/>
              <a:t>A noter : la méthode getFormElements renvoie un tableau formaté pour permettre la production de formulaires HTML (en s’appuyant sur le projet HTML Quickform 2).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re 1">
            <a:extLst>
              <a:ext uri="{FF2B5EF4-FFF2-40B4-BE49-F238E27FC236}">
                <a16:creationId xmlns:a16="http://schemas.microsoft.com/office/drawing/2014/main" id="{57018358-F665-45CA-9BFB-20F2379B65AF}"/>
              </a:ext>
            </a:extLst>
          </p:cNvPr>
          <p:cNvSpPr>
            <a:spLocks noGrp="1" noChangeArrowheads="1"/>
          </p:cNvSpPr>
          <p:nvPr>
            <p:ph type="title"/>
          </p:nvPr>
        </p:nvSpPr>
        <p:spPr/>
        <p:txBody>
          <a:bodyPr/>
          <a:lstStyle/>
          <a:p>
            <a:r>
              <a:rPr lang="fr-FR" altLang="fr-FR"/>
              <a:t>Le design pattern Active Record</a:t>
            </a:r>
          </a:p>
        </p:txBody>
      </p:sp>
      <p:sp>
        <p:nvSpPr>
          <p:cNvPr id="90115" name="Espace réservé du contenu 2">
            <a:extLst>
              <a:ext uri="{FF2B5EF4-FFF2-40B4-BE49-F238E27FC236}">
                <a16:creationId xmlns:a16="http://schemas.microsoft.com/office/drawing/2014/main" id="{F97116C1-C8A8-468F-A860-87860ED5EC5A}"/>
              </a:ext>
            </a:extLst>
          </p:cNvPr>
          <p:cNvSpPr>
            <a:spLocks noGrp="1"/>
          </p:cNvSpPr>
          <p:nvPr>
            <p:ph sz="half" idx="1"/>
          </p:nvPr>
        </p:nvSpPr>
        <p:spPr>
          <a:xfrm>
            <a:off x="228600" y="2133600"/>
            <a:ext cx="4267200" cy="4267200"/>
          </a:xfrm>
          <a:ln>
            <a:solidFill>
              <a:schemeClr val="accent1"/>
            </a:solidFill>
            <a:miter lim="800000"/>
            <a:headEnd/>
            <a:tailEnd/>
          </a:ln>
        </p:spPr>
        <p:txBody>
          <a:bodyPr/>
          <a:lstStyle/>
          <a:p>
            <a:pPr>
              <a:buFont typeface="Wingdings" panose="05000000000000000000" pitchFamily="2" charset="2"/>
              <a:buNone/>
            </a:pPr>
            <a:r>
              <a:rPr lang="fr-FR" altLang="fr-FR" sz="1000" b="1">
                <a:solidFill>
                  <a:srgbClr val="7F0055"/>
                </a:solidFill>
                <a:latin typeface="Courier New" panose="02070309020205020404" pitchFamily="49" charset="0"/>
                <a:cs typeface="Courier New" panose="02070309020205020404" pitchFamily="49" charset="0"/>
              </a:rPr>
              <a:t>CREATE</a:t>
            </a:r>
            <a:r>
              <a:rPr lang="fr-FR" altLang="fr-FR" sz="1000" b="1">
                <a:solidFill>
                  <a:srgbClr val="000000"/>
                </a:solidFill>
                <a:latin typeface="Courier New" panose="02070309020205020404" pitchFamily="49" charset="0"/>
                <a:cs typeface="Courier New" panose="02070309020205020404" pitchFamily="49" charset="0"/>
              </a:rPr>
              <a:t> </a:t>
            </a:r>
            <a:r>
              <a:rPr lang="fr-FR" altLang="fr-FR" sz="1000" b="1">
                <a:solidFill>
                  <a:srgbClr val="7F0055"/>
                </a:solidFill>
                <a:latin typeface="Courier New" panose="02070309020205020404" pitchFamily="49" charset="0"/>
                <a:cs typeface="Courier New" panose="02070309020205020404" pitchFamily="49" charset="0"/>
              </a:rPr>
              <a:t>TABLE</a:t>
            </a:r>
            <a:r>
              <a:rPr lang="fr-FR" altLang="fr-FR" sz="1000" b="1">
                <a:solidFill>
                  <a:srgbClr val="000000"/>
                </a:solidFill>
                <a:latin typeface="Courier New" panose="02070309020205020404" pitchFamily="49" charset="0"/>
                <a:cs typeface="Courier New" panose="02070309020205020404" pitchFamily="49" charset="0"/>
              </a:rPr>
              <a:t> GJABASE.PIECES ( </a:t>
            </a:r>
          </a:p>
          <a:p>
            <a:pPr>
              <a:buFont typeface="Wingdings" panose="05000000000000000000" pitchFamily="2" charset="2"/>
              <a:buNone/>
            </a:pPr>
            <a:r>
              <a:rPr lang="fr-FR" altLang="fr-FR" sz="1000">
                <a:solidFill>
                  <a:srgbClr val="000000"/>
                </a:solidFill>
                <a:latin typeface="Courier New" panose="02070309020205020404" pitchFamily="49" charset="0"/>
                <a:cs typeface="Courier New" panose="02070309020205020404" pitchFamily="49" charset="0"/>
              </a:rPr>
              <a:t>	ID </a:t>
            </a:r>
            <a:r>
              <a:rPr lang="fr-FR" altLang="fr-FR" sz="1000" b="1">
                <a:solidFill>
                  <a:srgbClr val="4000C8"/>
                </a:solidFill>
                <a:latin typeface="Courier New" panose="02070309020205020404" pitchFamily="49" charset="0"/>
                <a:cs typeface="Courier New" panose="02070309020205020404" pitchFamily="49" charset="0"/>
              </a:rPr>
              <a:t>INTEGER</a:t>
            </a:r>
          </a:p>
          <a:p>
            <a:pPr>
              <a:buFont typeface="Wingdings" panose="05000000000000000000" pitchFamily="2" charset="2"/>
              <a:buNone/>
            </a:pPr>
            <a:r>
              <a:rPr lang="fr-FR" altLang="fr-FR" sz="1000" b="1">
                <a:solidFill>
                  <a:srgbClr val="4000C8"/>
                </a:solidFill>
                <a:latin typeface="Courier New" panose="02070309020205020404" pitchFamily="49" charset="0"/>
                <a:cs typeface="Courier New" panose="02070309020205020404" pitchFamily="49" charset="0"/>
              </a:rPr>
              <a:t>		</a:t>
            </a:r>
            <a:r>
              <a:rPr lang="fr-FR" altLang="fr-FR" sz="1000">
                <a:solidFill>
                  <a:srgbClr val="000000"/>
                </a:solidFill>
                <a:latin typeface="Courier New" panose="02070309020205020404" pitchFamily="49" charset="0"/>
                <a:cs typeface="Courier New" panose="02070309020205020404" pitchFamily="49" charset="0"/>
              </a:rPr>
              <a:t>GENERATED ALWAYS </a:t>
            </a:r>
            <a:r>
              <a:rPr lang="fr-FR" altLang="fr-FR" sz="1000" b="1">
                <a:solidFill>
                  <a:srgbClr val="7F0055"/>
                </a:solidFill>
                <a:latin typeface="Courier New" panose="02070309020205020404" pitchFamily="49" charset="0"/>
                <a:cs typeface="Courier New" panose="02070309020205020404" pitchFamily="49" charset="0"/>
              </a:rPr>
              <a:t>AS</a:t>
            </a:r>
            <a:r>
              <a:rPr lang="fr-FR" altLang="fr-FR" sz="1000" b="1">
                <a:solidFill>
                  <a:srgbClr val="000000"/>
                </a:solidFill>
                <a:latin typeface="Courier New" panose="02070309020205020404" pitchFamily="49" charset="0"/>
                <a:cs typeface="Courier New" panose="02070309020205020404" pitchFamily="49" charset="0"/>
              </a:rPr>
              <a:t> IDENTITY</a:t>
            </a:r>
          </a:p>
          <a:p>
            <a:pPr>
              <a:buFont typeface="Wingdings" panose="05000000000000000000" pitchFamily="2" charset="2"/>
              <a:buNone/>
            </a:pPr>
            <a:r>
              <a:rPr lang="en-US" altLang="fr-FR" sz="1000">
                <a:solidFill>
                  <a:srgbClr val="000000"/>
                </a:solidFill>
                <a:latin typeface="Courier New" panose="02070309020205020404" pitchFamily="49" charset="0"/>
                <a:cs typeface="Courier New" panose="02070309020205020404" pitchFamily="49" charset="0"/>
              </a:rPr>
              <a:t>   	(START </a:t>
            </a:r>
            <a:r>
              <a:rPr lang="en-US" altLang="fr-FR" sz="1000" b="1">
                <a:solidFill>
                  <a:srgbClr val="7F0055"/>
                </a:solidFill>
                <a:latin typeface="Courier New" panose="02070309020205020404" pitchFamily="49" charset="0"/>
                <a:cs typeface="Courier New" panose="02070309020205020404" pitchFamily="49" charset="0"/>
              </a:rPr>
              <a:t>WITH</a:t>
            </a:r>
            <a:r>
              <a:rPr lang="en-US" altLang="fr-FR" sz="1000" b="1">
                <a:solidFill>
                  <a:srgbClr val="000000"/>
                </a:solidFill>
                <a:latin typeface="Courier New" panose="02070309020205020404" pitchFamily="49" charset="0"/>
                <a:cs typeface="Courier New" panose="02070309020205020404" pitchFamily="49" charset="0"/>
              </a:rPr>
              <a:t> 1, INCREMENT </a:t>
            </a:r>
            <a:r>
              <a:rPr lang="en-US" altLang="fr-FR" sz="1000" b="1">
                <a:solidFill>
                  <a:srgbClr val="7F0055"/>
                </a:solidFill>
                <a:latin typeface="Courier New" panose="02070309020205020404" pitchFamily="49" charset="0"/>
                <a:cs typeface="Courier New" panose="02070309020205020404" pitchFamily="49" charset="0"/>
              </a:rPr>
              <a:t>BY</a:t>
            </a:r>
            <a:r>
              <a:rPr lang="en-US" altLang="fr-FR" sz="1000" b="1">
                <a:solidFill>
                  <a:srgbClr val="000000"/>
                </a:solidFill>
                <a:latin typeface="Courier New" panose="02070309020205020404" pitchFamily="49" charset="0"/>
                <a:cs typeface="Courier New" panose="02070309020205020404" pitchFamily="49" charset="0"/>
              </a:rPr>
              <a:t> 1), </a:t>
            </a:r>
          </a:p>
          <a:p>
            <a:pPr>
              <a:buFont typeface="Wingdings" panose="05000000000000000000" pitchFamily="2" charset="2"/>
              <a:buNone/>
            </a:pPr>
            <a:r>
              <a:rPr lang="en-US" altLang="fr-FR" sz="1000">
                <a:solidFill>
                  <a:srgbClr val="000000"/>
                </a:solidFill>
                <a:latin typeface="Courier New" panose="02070309020205020404" pitchFamily="49" charset="0"/>
                <a:cs typeface="Courier New" panose="02070309020205020404" pitchFamily="49" charset="0"/>
              </a:rPr>
              <a:t>	NOM   </a:t>
            </a:r>
            <a:r>
              <a:rPr lang="en-US" altLang="fr-FR" sz="1000" b="1">
                <a:solidFill>
                  <a:srgbClr val="7F0055"/>
                </a:solidFill>
                <a:latin typeface="Courier New" panose="02070309020205020404" pitchFamily="49" charset="0"/>
                <a:cs typeface="Courier New" panose="02070309020205020404" pitchFamily="49" charset="0"/>
              </a:rPr>
              <a:t>CHAR</a:t>
            </a:r>
            <a:r>
              <a:rPr lang="en-US" altLang="fr-FR" sz="1000" b="1">
                <a:solidFill>
                  <a:srgbClr val="000000"/>
                </a:solidFill>
                <a:latin typeface="Courier New" panose="02070309020205020404" pitchFamily="49" charset="0"/>
                <a:cs typeface="Courier New" panose="02070309020205020404" pitchFamily="49" charset="0"/>
              </a:rPr>
              <a:t>(30) </a:t>
            </a:r>
            <a:r>
              <a:rPr lang="en-US" altLang="fr-FR" sz="1000" b="1">
                <a:solidFill>
                  <a:srgbClr val="7F0055"/>
                </a:solidFill>
                <a:latin typeface="Courier New" panose="02070309020205020404" pitchFamily="49" charset="0"/>
                <a:cs typeface="Courier New" panose="02070309020205020404" pitchFamily="49" charset="0"/>
              </a:rPr>
              <a:t>NOT</a:t>
            </a:r>
            <a:r>
              <a:rPr lang="en-US" altLang="fr-FR" sz="1000" b="1">
                <a:solidFill>
                  <a:srgbClr val="000000"/>
                </a:solidFill>
                <a:latin typeface="Courier New" panose="02070309020205020404" pitchFamily="49" charset="0"/>
                <a:cs typeface="Courier New" panose="02070309020205020404" pitchFamily="49" charset="0"/>
              </a:rPr>
              <a:t> </a:t>
            </a:r>
            <a:r>
              <a:rPr lang="en-US" altLang="fr-FR" sz="1000" b="1">
                <a:solidFill>
                  <a:srgbClr val="4000C8"/>
                </a:solidFill>
                <a:latin typeface="Courier New" panose="02070309020205020404" pitchFamily="49" charset="0"/>
                <a:cs typeface="Courier New" panose="02070309020205020404" pitchFamily="49" charset="0"/>
              </a:rPr>
              <a:t>NULL</a:t>
            </a:r>
            <a:r>
              <a:rPr lang="en-US" altLang="fr-FR" sz="1000" b="1">
                <a:solidFill>
                  <a:srgbClr val="000000"/>
                </a:solidFill>
                <a:latin typeface="Courier New" panose="02070309020205020404" pitchFamily="49" charset="0"/>
                <a:cs typeface="Courier New" panose="02070309020205020404" pitchFamily="49" charset="0"/>
              </a:rPr>
              <a:t> </a:t>
            </a:r>
            <a:r>
              <a:rPr lang="en-US" altLang="fr-FR" sz="1000" b="1">
                <a:solidFill>
                  <a:srgbClr val="7F0055"/>
                </a:solidFill>
                <a:latin typeface="Courier New" panose="02070309020205020404" pitchFamily="49" charset="0"/>
                <a:cs typeface="Courier New" panose="02070309020205020404" pitchFamily="49" charset="0"/>
              </a:rPr>
              <a:t>DEFAULT</a:t>
            </a:r>
            <a:r>
              <a:rPr lang="en-US" altLang="fr-FR" sz="1000" b="1">
                <a:solidFill>
                  <a:srgbClr val="000000"/>
                </a:solidFill>
                <a:latin typeface="Courier New" panose="02070309020205020404" pitchFamily="49" charset="0"/>
                <a:cs typeface="Courier New" panose="02070309020205020404" pitchFamily="49" charset="0"/>
              </a:rPr>
              <a:t> </a:t>
            </a:r>
            <a:r>
              <a:rPr lang="en-US" altLang="fr-FR" sz="1000" b="1">
                <a:solidFill>
                  <a:srgbClr val="0000FF"/>
                </a:solidFill>
                <a:latin typeface="Courier New" panose="02070309020205020404" pitchFamily="49" charset="0"/>
                <a:cs typeface="Courier New" panose="02070309020205020404" pitchFamily="49" charset="0"/>
              </a:rPr>
              <a:t>''</a:t>
            </a:r>
            <a:r>
              <a:rPr lang="en-US" altLang="fr-FR" sz="1000" b="1">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fr-FR" altLang="fr-FR" sz="1000">
                <a:solidFill>
                  <a:srgbClr val="000000"/>
                </a:solidFill>
                <a:latin typeface="Courier New" panose="02070309020205020404" pitchFamily="49" charset="0"/>
                <a:cs typeface="Courier New" panose="02070309020205020404" pitchFamily="49" charset="0"/>
              </a:rPr>
              <a:t>	PRIX  </a:t>
            </a:r>
            <a:r>
              <a:rPr lang="fr-FR" altLang="fr-FR" sz="1000" b="1">
                <a:solidFill>
                  <a:srgbClr val="4000C8"/>
                </a:solidFill>
                <a:latin typeface="Courier New" panose="02070309020205020404" pitchFamily="49" charset="0"/>
                <a:cs typeface="Courier New" panose="02070309020205020404" pitchFamily="49" charset="0"/>
              </a:rPr>
              <a:t>DECIMAL</a:t>
            </a:r>
            <a:r>
              <a:rPr lang="fr-FR" altLang="fr-FR" sz="1000" b="1">
                <a:solidFill>
                  <a:srgbClr val="000000"/>
                </a:solidFill>
                <a:latin typeface="Courier New" panose="02070309020205020404" pitchFamily="49" charset="0"/>
                <a:cs typeface="Courier New" panose="02070309020205020404" pitchFamily="49" charset="0"/>
              </a:rPr>
              <a:t>(11, 5) </a:t>
            </a:r>
            <a:r>
              <a:rPr lang="fr-FR" altLang="fr-FR" sz="1000" b="1">
                <a:solidFill>
                  <a:srgbClr val="7F0055"/>
                </a:solidFill>
                <a:latin typeface="Courier New" panose="02070309020205020404" pitchFamily="49" charset="0"/>
                <a:cs typeface="Courier New" panose="02070309020205020404" pitchFamily="49" charset="0"/>
              </a:rPr>
              <a:t>NOT</a:t>
            </a:r>
            <a:r>
              <a:rPr lang="fr-FR" altLang="fr-FR" sz="1000" b="1">
                <a:solidFill>
                  <a:srgbClr val="000000"/>
                </a:solidFill>
                <a:latin typeface="Courier New" panose="02070309020205020404" pitchFamily="49" charset="0"/>
                <a:cs typeface="Courier New" panose="02070309020205020404" pitchFamily="49" charset="0"/>
              </a:rPr>
              <a:t> </a:t>
            </a:r>
            <a:r>
              <a:rPr lang="fr-FR" altLang="fr-FR" sz="1000" b="1">
                <a:solidFill>
                  <a:srgbClr val="4000C8"/>
                </a:solidFill>
                <a:latin typeface="Courier New" panose="02070309020205020404" pitchFamily="49" charset="0"/>
                <a:cs typeface="Courier New" panose="02070309020205020404" pitchFamily="49" charset="0"/>
              </a:rPr>
              <a:t>NULL</a:t>
            </a:r>
            <a:r>
              <a:rPr lang="fr-FR" altLang="fr-FR" sz="1000" b="1">
                <a:solidFill>
                  <a:srgbClr val="000000"/>
                </a:solidFill>
                <a:latin typeface="Courier New" panose="02070309020205020404" pitchFamily="49" charset="0"/>
                <a:cs typeface="Courier New" panose="02070309020205020404" pitchFamily="49" charset="0"/>
              </a:rPr>
              <a:t> </a:t>
            </a:r>
            <a:r>
              <a:rPr lang="fr-FR" altLang="fr-FR" sz="1000" b="1">
                <a:solidFill>
                  <a:srgbClr val="7F0055"/>
                </a:solidFill>
                <a:latin typeface="Courier New" panose="02070309020205020404" pitchFamily="49" charset="0"/>
                <a:cs typeface="Courier New" panose="02070309020205020404" pitchFamily="49" charset="0"/>
              </a:rPr>
              <a:t>DEFAULT</a:t>
            </a:r>
            <a:r>
              <a:rPr lang="fr-FR" altLang="fr-FR" sz="1000" b="1">
                <a:solidFill>
                  <a:srgbClr val="000000"/>
                </a:solidFill>
                <a:latin typeface="Courier New" panose="02070309020205020404" pitchFamily="49" charset="0"/>
                <a:cs typeface="Courier New" panose="02070309020205020404" pitchFamily="49" charset="0"/>
              </a:rPr>
              <a:t> 0, </a:t>
            </a:r>
          </a:p>
          <a:p>
            <a:pPr>
              <a:buFont typeface="Wingdings" panose="05000000000000000000" pitchFamily="2" charset="2"/>
              <a:buNone/>
            </a:pPr>
            <a:r>
              <a:rPr lang="en-US" altLang="fr-FR" sz="1000">
                <a:solidFill>
                  <a:srgbClr val="000000"/>
                </a:solidFill>
                <a:latin typeface="Courier New" panose="02070309020205020404" pitchFamily="49" charset="0"/>
                <a:cs typeface="Courier New" panose="02070309020205020404" pitchFamily="49" charset="0"/>
              </a:rPr>
              <a:t>	CRE_DATE </a:t>
            </a:r>
            <a:r>
              <a:rPr lang="en-US" altLang="fr-FR" sz="1000" b="1">
                <a:solidFill>
                  <a:srgbClr val="7F0055"/>
                </a:solidFill>
                <a:latin typeface="Courier New" panose="02070309020205020404" pitchFamily="49" charset="0"/>
                <a:cs typeface="Courier New" panose="02070309020205020404" pitchFamily="49" charset="0"/>
              </a:rPr>
              <a:t>DATE</a:t>
            </a:r>
            <a:r>
              <a:rPr lang="en-US" altLang="fr-FR" sz="1000" b="1">
                <a:solidFill>
                  <a:srgbClr val="000000"/>
                </a:solidFill>
                <a:latin typeface="Courier New" panose="02070309020205020404" pitchFamily="49" charset="0"/>
                <a:cs typeface="Courier New" panose="02070309020205020404" pitchFamily="49" charset="0"/>
              </a:rPr>
              <a:t> </a:t>
            </a:r>
            <a:r>
              <a:rPr lang="en-US" altLang="fr-FR" sz="1000" b="1">
                <a:solidFill>
                  <a:srgbClr val="7F0055"/>
                </a:solidFill>
                <a:latin typeface="Courier New" panose="02070309020205020404" pitchFamily="49" charset="0"/>
                <a:cs typeface="Courier New" panose="02070309020205020404" pitchFamily="49" charset="0"/>
              </a:rPr>
              <a:t>NOT</a:t>
            </a:r>
            <a:r>
              <a:rPr lang="en-US" altLang="fr-FR" sz="1000" b="1">
                <a:solidFill>
                  <a:srgbClr val="000000"/>
                </a:solidFill>
                <a:latin typeface="Courier New" panose="02070309020205020404" pitchFamily="49" charset="0"/>
                <a:cs typeface="Courier New" panose="02070309020205020404" pitchFamily="49" charset="0"/>
              </a:rPr>
              <a:t> </a:t>
            </a:r>
            <a:r>
              <a:rPr lang="en-US" altLang="fr-FR" sz="1000" b="1">
                <a:solidFill>
                  <a:srgbClr val="4000C8"/>
                </a:solidFill>
                <a:latin typeface="Courier New" panose="02070309020205020404" pitchFamily="49" charset="0"/>
                <a:cs typeface="Courier New" panose="02070309020205020404" pitchFamily="49" charset="0"/>
              </a:rPr>
              <a:t>NULL</a:t>
            </a:r>
            <a:r>
              <a:rPr lang="en-US" altLang="fr-FR" sz="1000" b="1">
                <a:solidFill>
                  <a:srgbClr val="000000"/>
                </a:solidFill>
                <a:latin typeface="Courier New" panose="02070309020205020404" pitchFamily="49" charset="0"/>
                <a:cs typeface="Courier New" panose="02070309020205020404" pitchFamily="49" charset="0"/>
              </a:rPr>
              <a:t> </a:t>
            </a:r>
            <a:r>
              <a:rPr lang="en-US" altLang="fr-FR" sz="1000" b="1">
                <a:solidFill>
                  <a:srgbClr val="7F0055"/>
                </a:solidFill>
                <a:latin typeface="Courier New" panose="02070309020205020404" pitchFamily="49" charset="0"/>
                <a:cs typeface="Courier New" panose="02070309020205020404" pitchFamily="49" charset="0"/>
              </a:rPr>
              <a:t>DEFAULT</a:t>
            </a:r>
            <a:r>
              <a:rPr lang="en-US" altLang="fr-FR" sz="1000" b="1">
                <a:solidFill>
                  <a:srgbClr val="000000"/>
                </a:solidFill>
                <a:latin typeface="Courier New" panose="02070309020205020404" pitchFamily="49" charset="0"/>
                <a:cs typeface="Courier New" panose="02070309020205020404" pitchFamily="49" charset="0"/>
              </a:rPr>
              <a:t> CURRENT_DATE , </a:t>
            </a:r>
          </a:p>
          <a:p>
            <a:pPr>
              <a:buFont typeface="Wingdings" panose="05000000000000000000" pitchFamily="2" charset="2"/>
              <a:buNone/>
            </a:pPr>
            <a:r>
              <a:rPr lang="en-US" altLang="fr-FR" sz="1000">
                <a:solidFill>
                  <a:srgbClr val="000000"/>
                </a:solidFill>
                <a:latin typeface="Courier New" panose="02070309020205020404" pitchFamily="49" charset="0"/>
                <a:cs typeface="Courier New" panose="02070309020205020404" pitchFamily="49" charset="0"/>
              </a:rPr>
              <a:t>	CRE_TIME </a:t>
            </a:r>
            <a:r>
              <a:rPr lang="en-US" altLang="fr-FR" sz="1000" b="1">
                <a:solidFill>
                  <a:srgbClr val="7F0055"/>
                </a:solidFill>
                <a:latin typeface="Courier New" panose="02070309020205020404" pitchFamily="49" charset="0"/>
                <a:cs typeface="Courier New" panose="02070309020205020404" pitchFamily="49" charset="0"/>
              </a:rPr>
              <a:t>TIME</a:t>
            </a:r>
            <a:r>
              <a:rPr lang="en-US" altLang="fr-FR" sz="1000" b="1">
                <a:solidFill>
                  <a:srgbClr val="000000"/>
                </a:solidFill>
                <a:latin typeface="Courier New" panose="02070309020205020404" pitchFamily="49" charset="0"/>
                <a:cs typeface="Courier New" panose="02070309020205020404" pitchFamily="49" charset="0"/>
              </a:rPr>
              <a:t> </a:t>
            </a:r>
            <a:r>
              <a:rPr lang="en-US" altLang="fr-FR" sz="1000" b="1">
                <a:solidFill>
                  <a:srgbClr val="7F0055"/>
                </a:solidFill>
                <a:latin typeface="Courier New" panose="02070309020205020404" pitchFamily="49" charset="0"/>
                <a:cs typeface="Courier New" panose="02070309020205020404" pitchFamily="49" charset="0"/>
              </a:rPr>
              <a:t>NOT</a:t>
            </a:r>
            <a:r>
              <a:rPr lang="en-US" altLang="fr-FR" sz="1000" b="1">
                <a:solidFill>
                  <a:srgbClr val="000000"/>
                </a:solidFill>
                <a:latin typeface="Courier New" panose="02070309020205020404" pitchFamily="49" charset="0"/>
                <a:cs typeface="Courier New" panose="02070309020205020404" pitchFamily="49" charset="0"/>
              </a:rPr>
              <a:t> </a:t>
            </a:r>
            <a:r>
              <a:rPr lang="en-US" altLang="fr-FR" sz="1000" b="1">
                <a:solidFill>
                  <a:srgbClr val="4000C8"/>
                </a:solidFill>
                <a:latin typeface="Courier New" panose="02070309020205020404" pitchFamily="49" charset="0"/>
                <a:cs typeface="Courier New" panose="02070309020205020404" pitchFamily="49" charset="0"/>
              </a:rPr>
              <a:t>NULL</a:t>
            </a:r>
            <a:r>
              <a:rPr lang="en-US" altLang="fr-FR" sz="1000" b="1">
                <a:solidFill>
                  <a:srgbClr val="000000"/>
                </a:solidFill>
                <a:latin typeface="Courier New" panose="02070309020205020404" pitchFamily="49" charset="0"/>
                <a:cs typeface="Courier New" panose="02070309020205020404" pitchFamily="49" charset="0"/>
              </a:rPr>
              <a:t> </a:t>
            </a:r>
            <a:r>
              <a:rPr lang="en-US" altLang="fr-FR" sz="1000" b="1">
                <a:solidFill>
                  <a:srgbClr val="7F0055"/>
                </a:solidFill>
                <a:latin typeface="Courier New" panose="02070309020205020404" pitchFamily="49" charset="0"/>
                <a:cs typeface="Courier New" panose="02070309020205020404" pitchFamily="49" charset="0"/>
              </a:rPr>
              <a:t>DEFAULT</a:t>
            </a:r>
            <a:r>
              <a:rPr lang="en-US" altLang="fr-FR" sz="1000" b="1">
                <a:solidFill>
                  <a:srgbClr val="000000"/>
                </a:solidFill>
                <a:latin typeface="Courier New" panose="02070309020205020404" pitchFamily="49" charset="0"/>
                <a:cs typeface="Courier New" panose="02070309020205020404" pitchFamily="49" charset="0"/>
              </a:rPr>
              <a:t> CURRENT_TIME , </a:t>
            </a:r>
          </a:p>
          <a:p>
            <a:pPr>
              <a:buFont typeface="Wingdings" panose="05000000000000000000" pitchFamily="2" charset="2"/>
              <a:buNone/>
            </a:pPr>
            <a:r>
              <a:rPr lang="en-US" altLang="fr-FR" sz="1000">
                <a:solidFill>
                  <a:srgbClr val="000000"/>
                </a:solidFill>
                <a:latin typeface="Courier New" panose="02070309020205020404" pitchFamily="49" charset="0"/>
                <a:cs typeface="Courier New" panose="02070309020205020404" pitchFamily="49" charset="0"/>
              </a:rPr>
              <a:t>	CRE_USID </a:t>
            </a:r>
            <a:r>
              <a:rPr lang="en-US" altLang="fr-FR" sz="1000" b="1">
                <a:solidFill>
                  <a:srgbClr val="7F0055"/>
                </a:solidFill>
                <a:latin typeface="Courier New" panose="02070309020205020404" pitchFamily="49" charset="0"/>
                <a:cs typeface="Courier New" panose="02070309020205020404" pitchFamily="49" charset="0"/>
              </a:rPr>
              <a:t>CHAR</a:t>
            </a:r>
            <a:r>
              <a:rPr lang="en-US" altLang="fr-FR" sz="1000" b="1">
                <a:solidFill>
                  <a:srgbClr val="000000"/>
                </a:solidFill>
                <a:latin typeface="Courier New" panose="02070309020205020404" pitchFamily="49" charset="0"/>
                <a:cs typeface="Courier New" panose="02070309020205020404" pitchFamily="49" charset="0"/>
              </a:rPr>
              <a:t>(20) </a:t>
            </a:r>
            <a:r>
              <a:rPr lang="en-US" altLang="fr-FR" sz="1000" b="1">
                <a:solidFill>
                  <a:srgbClr val="7F0055"/>
                </a:solidFill>
                <a:latin typeface="Courier New" panose="02070309020205020404" pitchFamily="49" charset="0"/>
                <a:cs typeface="Courier New" panose="02070309020205020404" pitchFamily="49" charset="0"/>
              </a:rPr>
              <a:t>NOT</a:t>
            </a:r>
            <a:r>
              <a:rPr lang="en-US" altLang="fr-FR" sz="1000" b="1">
                <a:solidFill>
                  <a:srgbClr val="000000"/>
                </a:solidFill>
                <a:latin typeface="Courier New" panose="02070309020205020404" pitchFamily="49" charset="0"/>
                <a:cs typeface="Courier New" panose="02070309020205020404" pitchFamily="49" charset="0"/>
              </a:rPr>
              <a:t> </a:t>
            </a:r>
            <a:r>
              <a:rPr lang="en-US" altLang="fr-FR" sz="1000" b="1">
                <a:solidFill>
                  <a:srgbClr val="4000C8"/>
                </a:solidFill>
                <a:latin typeface="Courier New" panose="02070309020205020404" pitchFamily="49" charset="0"/>
                <a:cs typeface="Courier New" panose="02070309020205020404" pitchFamily="49" charset="0"/>
              </a:rPr>
              <a:t>NULL</a:t>
            </a:r>
            <a:r>
              <a:rPr lang="en-US" altLang="fr-FR" sz="1000" b="1">
                <a:solidFill>
                  <a:srgbClr val="000000"/>
                </a:solidFill>
                <a:latin typeface="Courier New" panose="02070309020205020404" pitchFamily="49" charset="0"/>
                <a:cs typeface="Courier New" panose="02070309020205020404" pitchFamily="49" charset="0"/>
              </a:rPr>
              <a:t> </a:t>
            </a:r>
            <a:r>
              <a:rPr lang="en-US" altLang="fr-FR" sz="1000" b="1">
                <a:solidFill>
                  <a:srgbClr val="7F0055"/>
                </a:solidFill>
                <a:latin typeface="Courier New" panose="02070309020205020404" pitchFamily="49" charset="0"/>
                <a:cs typeface="Courier New" panose="02070309020205020404" pitchFamily="49" charset="0"/>
              </a:rPr>
              <a:t>DEFAULT</a:t>
            </a:r>
            <a:r>
              <a:rPr lang="en-US" altLang="fr-FR" sz="1000" b="1">
                <a:solidFill>
                  <a:srgbClr val="000000"/>
                </a:solidFill>
                <a:latin typeface="Courier New" panose="02070309020205020404" pitchFamily="49" charset="0"/>
                <a:cs typeface="Courier New" panose="02070309020205020404" pitchFamily="49" charset="0"/>
              </a:rPr>
              <a:t> </a:t>
            </a:r>
            <a:r>
              <a:rPr lang="en-US" altLang="fr-FR" sz="1000" b="1">
                <a:solidFill>
                  <a:srgbClr val="7F0055"/>
                </a:solidFill>
                <a:latin typeface="Courier New" panose="02070309020205020404" pitchFamily="49" charset="0"/>
                <a:cs typeface="Courier New" panose="02070309020205020404" pitchFamily="49" charset="0"/>
              </a:rPr>
              <a:t>USER</a:t>
            </a:r>
            <a:r>
              <a:rPr lang="en-US" altLang="fr-FR" sz="1000" b="1">
                <a:solidFill>
                  <a:srgbClr val="000000"/>
                </a:solidFill>
                <a:latin typeface="Courier New" panose="02070309020205020404" pitchFamily="49" charset="0"/>
                <a:cs typeface="Courier New" panose="02070309020205020404" pitchFamily="49" charset="0"/>
              </a:rPr>
              <a:t> , </a:t>
            </a:r>
          </a:p>
          <a:p>
            <a:pPr>
              <a:buFont typeface="Wingdings" panose="05000000000000000000" pitchFamily="2" charset="2"/>
              <a:buNone/>
            </a:pPr>
            <a:r>
              <a:rPr lang="en-US" altLang="fr-FR" sz="1000">
                <a:solidFill>
                  <a:srgbClr val="000000"/>
                </a:solidFill>
                <a:latin typeface="Courier New" panose="02070309020205020404" pitchFamily="49" charset="0"/>
                <a:cs typeface="Courier New" panose="02070309020205020404" pitchFamily="49" charset="0"/>
              </a:rPr>
              <a:t>	UPD_DATE </a:t>
            </a:r>
            <a:r>
              <a:rPr lang="en-US" altLang="fr-FR" sz="1000" b="1">
                <a:solidFill>
                  <a:srgbClr val="7F0055"/>
                </a:solidFill>
                <a:latin typeface="Courier New" panose="02070309020205020404" pitchFamily="49" charset="0"/>
                <a:cs typeface="Courier New" panose="02070309020205020404" pitchFamily="49" charset="0"/>
              </a:rPr>
              <a:t>DATE</a:t>
            </a:r>
            <a:r>
              <a:rPr lang="en-US" altLang="fr-FR" sz="1000" b="1">
                <a:solidFill>
                  <a:srgbClr val="000000"/>
                </a:solidFill>
                <a:latin typeface="Courier New" panose="02070309020205020404" pitchFamily="49" charset="0"/>
                <a:cs typeface="Courier New" panose="02070309020205020404" pitchFamily="49" charset="0"/>
              </a:rPr>
              <a:t> </a:t>
            </a:r>
            <a:r>
              <a:rPr lang="en-US" altLang="fr-FR" sz="1000" b="1">
                <a:solidFill>
                  <a:srgbClr val="7F0055"/>
                </a:solidFill>
                <a:latin typeface="Courier New" panose="02070309020205020404" pitchFamily="49" charset="0"/>
                <a:cs typeface="Courier New" panose="02070309020205020404" pitchFamily="49" charset="0"/>
              </a:rPr>
              <a:t>NOT</a:t>
            </a:r>
            <a:r>
              <a:rPr lang="en-US" altLang="fr-FR" sz="1000" b="1">
                <a:solidFill>
                  <a:srgbClr val="000000"/>
                </a:solidFill>
                <a:latin typeface="Courier New" panose="02070309020205020404" pitchFamily="49" charset="0"/>
                <a:cs typeface="Courier New" panose="02070309020205020404" pitchFamily="49" charset="0"/>
              </a:rPr>
              <a:t> </a:t>
            </a:r>
            <a:r>
              <a:rPr lang="en-US" altLang="fr-FR" sz="1000" b="1">
                <a:solidFill>
                  <a:srgbClr val="4000C8"/>
                </a:solidFill>
                <a:latin typeface="Courier New" panose="02070309020205020404" pitchFamily="49" charset="0"/>
                <a:cs typeface="Courier New" panose="02070309020205020404" pitchFamily="49" charset="0"/>
              </a:rPr>
              <a:t>NULL</a:t>
            </a:r>
            <a:r>
              <a:rPr lang="en-US" altLang="fr-FR" sz="1000" b="1">
                <a:solidFill>
                  <a:srgbClr val="000000"/>
                </a:solidFill>
                <a:latin typeface="Courier New" panose="02070309020205020404" pitchFamily="49" charset="0"/>
                <a:cs typeface="Courier New" panose="02070309020205020404" pitchFamily="49" charset="0"/>
              </a:rPr>
              <a:t> </a:t>
            </a:r>
            <a:r>
              <a:rPr lang="en-US" altLang="fr-FR" sz="1000" b="1">
                <a:solidFill>
                  <a:srgbClr val="7F0055"/>
                </a:solidFill>
                <a:latin typeface="Courier New" panose="02070309020205020404" pitchFamily="49" charset="0"/>
                <a:cs typeface="Courier New" panose="02070309020205020404" pitchFamily="49" charset="0"/>
              </a:rPr>
              <a:t>DEFAULT</a:t>
            </a:r>
            <a:r>
              <a:rPr lang="en-US" altLang="fr-FR" sz="1000" b="1">
                <a:solidFill>
                  <a:srgbClr val="000000"/>
                </a:solidFill>
                <a:latin typeface="Courier New" panose="02070309020205020404" pitchFamily="49" charset="0"/>
                <a:cs typeface="Courier New" panose="02070309020205020404" pitchFamily="49" charset="0"/>
              </a:rPr>
              <a:t> CURRENT_DATE , </a:t>
            </a:r>
          </a:p>
          <a:p>
            <a:pPr>
              <a:buFont typeface="Wingdings" panose="05000000000000000000" pitchFamily="2" charset="2"/>
              <a:buNone/>
            </a:pPr>
            <a:r>
              <a:rPr lang="en-US" altLang="fr-FR" sz="1000">
                <a:solidFill>
                  <a:srgbClr val="000000"/>
                </a:solidFill>
                <a:latin typeface="Courier New" panose="02070309020205020404" pitchFamily="49" charset="0"/>
                <a:cs typeface="Courier New" panose="02070309020205020404" pitchFamily="49" charset="0"/>
              </a:rPr>
              <a:t>	UPD_TIME </a:t>
            </a:r>
            <a:r>
              <a:rPr lang="en-US" altLang="fr-FR" sz="1000" b="1">
                <a:solidFill>
                  <a:srgbClr val="7F0055"/>
                </a:solidFill>
                <a:latin typeface="Courier New" panose="02070309020205020404" pitchFamily="49" charset="0"/>
                <a:cs typeface="Courier New" panose="02070309020205020404" pitchFamily="49" charset="0"/>
              </a:rPr>
              <a:t>TIME</a:t>
            </a:r>
            <a:r>
              <a:rPr lang="en-US" altLang="fr-FR" sz="1000" b="1">
                <a:solidFill>
                  <a:srgbClr val="000000"/>
                </a:solidFill>
                <a:latin typeface="Courier New" panose="02070309020205020404" pitchFamily="49" charset="0"/>
                <a:cs typeface="Courier New" panose="02070309020205020404" pitchFamily="49" charset="0"/>
              </a:rPr>
              <a:t> </a:t>
            </a:r>
            <a:r>
              <a:rPr lang="en-US" altLang="fr-FR" sz="1000" b="1">
                <a:solidFill>
                  <a:srgbClr val="7F0055"/>
                </a:solidFill>
                <a:latin typeface="Courier New" panose="02070309020205020404" pitchFamily="49" charset="0"/>
                <a:cs typeface="Courier New" panose="02070309020205020404" pitchFamily="49" charset="0"/>
              </a:rPr>
              <a:t>NOT</a:t>
            </a:r>
            <a:r>
              <a:rPr lang="en-US" altLang="fr-FR" sz="1000" b="1">
                <a:solidFill>
                  <a:srgbClr val="000000"/>
                </a:solidFill>
                <a:latin typeface="Courier New" panose="02070309020205020404" pitchFamily="49" charset="0"/>
                <a:cs typeface="Courier New" panose="02070309020205020404" pitchFamily="49" charset="0"/>
              </a:rPr>
              <a:t> </a:t>
            </a:r>
            <a:r>
              <a:rPr lang="en-US" altLang="fr-FR" sz="1000" b="1">
                <a:solidFill>
                  <a:srgbClr val="4000C8"/>
                </a:solidFill>
                <a:latin typeface="Courier New" panose="02070309020205020404" pitchFamily="49" charset="0"/>
                <a:cs typeface="Courier New" panose="02070309020205020404" pitchFamily="49" charset="0"/>
              </a:rPr>
              <a:t>NULL</a:t>
            </a:r>
            <a:r>
              <a:rPr lang="en-US" altLang="fr-FR" sz="1000" b="1">
                <a:solidFill>
                  <a:srgbClr val="000000"/>
                </a:solidFill>
                <a:latin typeface="Courier New" panose="02070309020205020404" pitchFamily="49" charset="0"/>
                <a:cs typeface="Courier New" panose="02070309020205020404" pitchFamily="49" charset="0"/>
              </a:rPr>
              <a:t> </a:t>
            </a:r>
            <a:r>
              <a:rPr lang="en-US" altLang="fr-FR" sz="1000" b="1">
                <a:solidFill>
                  <a:srgbClr val="7F0055"/>
                </a:solidFill>
                <a:latin typeface="Courier New" panose="02070309020205020404" pitchFamily="49" charset="0"/>
                <a:cs typeface="Courier New" panose="02070309020205020404" pitchFamily="49" charset="0"/>
              </a:rPr>
              <a:t>DEFAULT</a:t>
            </a:r>
            <a:r>
              <a:rPr lang="en-US" altLang="fr-FR" sz="1000" b="1">
                <a:solidFill>
                  <a:srgbClr val="000000"/>
                </a:solidFill>
                <a:latin typeface="Courier New" panose="02070309020205020404" pitchFamily="49" charset="0"/>
                <a:cs typeface="Courier New" panose="02070309020205020404" pitchFamily="49" charset="0"/>
              </a:rPr>
              <a:t> CURRENT_TIME , </a:t>
            </a:r>
          </a:p>
          <a:p>
            <a:pPr>
              <a:buFont typeface="Wingdings" panose="05000000000000000000" pitchFamily="2" charset="2"/>
              <a:buNone/>
            </a:pPr>
            <a:r>
              <a:rPr lang="en-US" altLang="fr-FR" sz="1000">
                <a:solidFill>
                  <a:srgbClr val="000000"/>
                </a:solidFill>
                <a:latin typeface="Courier New" panose="02070309020205020404" pitchFamily="49" charset="0"/>
                <a:cs typeface="Courier New" panose="02070309020205020404" pitchFamily="49" charset="0"/>
              </a:rPr>
              <a:t>	UPD_USID </a:t>
            </a:r>
            <a:r>
              <a:rPr lang="en-US" altLang="fr-FR" sz="1000" b="1">
                <a:solidFill>
                  <a:srgbClr val="7F0055"/>
                </a:solidFill>
                <a:latin typeface="Courier New" panose="02070309020205020404" pitchFamily="49" charset="0"/>
                <a:cs typeface="Courier New" panose="02070309020205020404" pitchFamily="49" charset="0"/>
              </a:rPr>
              <a:t>CHAR</a:t>
            </a:r>
            <a:r>
              <a:rPr lang="en-US" altLang="fr-FR" sz="1000" b="1">
                <a:solidFill>
                  <a:srgbClr val="000000"/>
                </a:solidFill>
                <a:latin typeface="Courier New" panose="02070309020205020404" pitchFamily="49" charset="0"/>
                <a:cs typeface="Courier New" panose="02070309020205020404" pitchFamily="49" charset="0"/>
              </a:rPr>
              <a:t>(20) </a:t>
            </a:r>
            <a:r>
              <a:rPr lang="en-US" altLang="fr-FR" sz="1000" b="1">
                <a:solidFill>
                  <a:srgbClr val="7F0055"/>
                </a:solidFill>
                <a:latin typeface="Courier New" panose="02070309020205020404" pitchFamily="49" charset="0"/>
                <a:cs typeface="Courier New" panose="02070309020205020404" pitchFamily="49" charset="0"/>
              </a:rPr>
              <a:t>NOT</a:t>
            </a:r>
            <a:r>
              <a:rPr lang="en-US" altLang="fr-FR" sz="1000" b="1">
                <a:solidFill>
                  <a:srgbClr val="000000"/>
                </a:solidFill>
                <a:latin typeface="Courier New" panose="02070309020205020404" pitchFamily="49" charset="0"/>
                <a:cs typeface="Courier New" panose="02070309020205020404" pitchFamily="49" charset="0"/>
              </a:rPr>
              <a:t> </a:t>
            </a:r>
            <a:r>
              <a:rPr lang="en-US" altLang="fr-FR" sz="1000" b="1">
                <a:solidFill>
                  <a:srgbClr val="4000C8"/>
                </a:solidFill>
                <a:latin typeface="Courier New" panose="02070309020205020404" pitchFamily="49" charset="0"/>
                <a:cs typeface="Courier New" panose="02070309020205020404" pitchFamily="49" charset="0"/>
              </a:rPr>
              <a:t>NULL</a:t>
            </a:r>
            <a:r>
              <a:rPr lang="en-US" altLang="fr-FR" sz="1000" b="1">
                <a:solidFill>
                  <a:srgbClr val="000000"/>
                </a:solidFill>
                <a:latin typeface="Courier New" panose="02070309020205020404" pitchFamily="49" charset="0"/>
                <a:cs typeface="Courier New" panose="02070309020205020404" pitchFamily="49" charset="0"/>
              </a:rPr>
              <a:t> </a:t>
            </a:r>
            <a:r>
              <a:rPr lang="en-US" altLang="fr-FR" sz="1000" b="1">
                <a:solidFill>
                  <a:srgbClr val="7F0055"/>
                </a:solidFill>
                <a:latin typeface="Courier New" panose="02070309020205020404" pitchFamily="49" charset="0"/>
                <a:cs typeface="Courier New" panose="02070309020205020404" pitchFamily="49" charset="0"/>
              </a:rPr>
              <a:t>DEFAULT</a:t>
            </a:r>
            <a:r>
              <a:rPr lang="en-US" altLang="fr-FR" sz="1000" b="1">
                <a:solidFill>
                  <a:srgbClr val="000000"/>
                </a:solidFill>
                <a:latin typeface="Courier New" panose="02070309020205020404" pitchFamily="49" charset="0"/>
                <a:cs typeface="Courier New" panose="02070309020205020404" pitchFamily="49" charset="0"/>
              </a:rPr>
              <a:t> </a:t>
            </a:r>
            <a:r>
              <a:rPr lang="en-US" altLang="fr-FR" sz="1000" b="1">
                <a:solidFill>
                  <a:srgbClr val="7F0055"/>
                </a:solidFill>
                <a:latin typeface="Courier New" panose="02070309020205020404" pitchFamily="49" charset="0"/>
                <a:cs typeface="Courier New" panose="02070309020205020404" pitchFamily="49" charset="0"/>
              </a:rPr>
              <a:t>USER</a:t>
            </a:r>
            <a:r>
              <a:rPr lang="en-US" altLang="fr-FR" sz="1000" b="1">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en-US" altLang="fr-FR" sz="1000">
                <a:solidFill>
                  <a:srgbClr val="000000"/>
                </a:solidFill>
                <a:latin typeface="Courier New" panose="02070309020205020404" pitchFamily="49" charset="0"/>
                <a:cs typeface="Courier New" panose="02070309020205020404" pitchFamily="49" charset="0"/>
              </a:rPr>
              <a:t>	STATUT </a:t>
            </a:r>
            <a:r>
              <a:rPr lang="en-US" altLang="fr-FR" sz="1000" b="1">
                <a:solidFill>
                  <a:srgbClr val="7F0055"/>
                </a:solidFill>
                <a:latin typeface="Courier New" panose="02070309020205020404" pitchFamily="49" charset="0"/>
                <a:cs typeface="Courier New" panose="02070309020205020404" pitchFamily="49" charset="0"/>
              </a:rPr>
              <a:t>CHAR</a:t>
            </a:r>
            <a:r>
              <a:rPr lang="en-US" altLang="fr-FR" sz="1000" b="1">
                <a:solidFill>
                  <a:srgbClr val="000000"/>
                </a:solidFill>
                <a:latin typeface="Courier New" panose="02070309020205020404" pitchFamily="49" charset="0"/>
                <a:cs typeface="Courier New" panose="02070309020205020404" pitchFamily="49" charset="0"/>
              </a:rPr>
              <a:t> (1 ) </a:t>
            </a:r>
            <a:r>
              <a:rPr lang="en-US" altLang="fr-FR" sz="1000" b="1">
                <a:solidFill>
                  <a:srgbClr val="7F0055"/>
                </a:solidFill>
                <a:latin typeface="Courier New" panose="02070309020205020404" pitchFamily="49" charset="0"/>
                <a:cs typeface="Courier New" panose="02070309020205020404" pitchFamily="49" charset="0"/>
              </a:rPr>
              <a:t>NOT</a:t>
            </a:r>
            <a:r>
              <a:rPr lang="en-US" altLang="fr-FR" sz="1000" b="1">
                <a:solidFill>
                  <a:srgbClr val="000000"/>
                </a:solidFill>
                <a:latin typeface="Courier New" panose="02070309020205020404" pitchFamily="49" charset="0"/>
                <a:cs typeface="Courier New" panose="02070309020205020404" pitchFamily="49" charset="0"/>
              </a:rPr>
              <a:t> </a:t>
            </a:r>
            <a:r>
              <a:rPr lang="en-US" altLang="fr-FR" sz="1000" b="1">
                <a:solidFill>
                  <a:srgbClr val="4000C8"/>
                </a:solidFill>
                <a:latin typeface="Courier New" panose="02070309020205020404" pitchFamily="49" charset="0"/>
                <a:cs typeface="Courier New" panose="02070309020205020404" pitchFamily="49" charset="0"/>
              </a:rPr>
              <a:t>NULL</a:t>
            </a:r>
            <a:r>
              <a:rPr lang="en-US" altLang="fr-FR" sz="1000" b="1">
                <a:solidFill>
                  <a:srgbClr val="000000"/>
                </a:solidFill>
                <a:latin typeface="Courier New" panose="02070309020205020404" pitchFamily="49" charset="0"/>
                <a:cs typeface="Courier New" panose="02070309020205020404" pitchFamily="49" charset="0"/>
              </a:rPr>
              <a:t> </a:t>
            </a:r>
            <a:r>
              <a:rPr lang="en-US" altLang="fr-FR" sz="1000" b="1">
                <a:solidFill>
                  <a:srgbClr val="7F0055"/>
                </a:solidFill>
                <a:latin typeface="Courier New" panose="02070309020205020404" pitchFamily="49" charset="0"/>
                <a:cs typeface="Courier New" panose="02070309020205020404" pitchFamily="49" charset="0"/>
              </a:rPr>
              <a:t>WITH</a:t>
            </a:r>
            <a:r>
              <a:rPr lang="en-US" altLang="fr-FR" sz="1000" b="1">
                <a:solidFill>
                  <a:srgbClr val="000000"/>
                </a:solidFill>
                <a:latin typeface="Courier New" panose="02070309020205020404" pitchFamily="49" charset="0"/>
                <a:cs typeface="Courier New" panose="02070309020205020404" pitchFamily="49" charset="0"/>
              </a:rPr>
              <a:t> </a:t>
            </a:r>
            <a:r>
              <a:rPr lang="en-US" altLang="fr-FR" sz="1000" b="1">
                <a:solidFill>
                  <a:srgbClr val="7F0055"/>
                </a:solidFill>
                <a:latin typeface="Courier New" panose="02070309020205020404" pitchFamily="49" charset="0"/>
                <a:cs typeface="Courier New" panose="02070309020205020404" pitchFamily="49" charset="0"/>
              </a:rPr>
              <a:t>DEFAULT</a:t>
            </a:r>
            <a:r>
              <a:rPr lang="en-US" altLang="fr-FR" sz="1000" b="1">
                <a:solidFill>
                  <a:srgbClr val="000000"/>
                </a:solidFill>
                <a:latin typeface="Courier New" panose="02070309020205020404" pitchFamily="49" charset="0"/>
                <a:cs typeface="Courier New" panose="02070309020205020404" pitchFamily="49" charset="0"/>
              </a:rPr>
              <a:t> </a:t>
            </a:r>
            <a:r>
              <a:rPr lang="en-US" altLang="fr-FR" sz="1000" b="1">
                <a:solidFill>
                  <a:srgbClr val="0000FF"/>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fr-FR" altLang="fr-FR" sz="1000">
                <a:solidFill>
                  <a:srgbClr val="000000"/>
                </a:solidFill>
                <a:latin typeface="Courier New" panose="02070309020205020404" pitchFamily="49" charset="0"/>
                <a:cs typeface="Courier New" panose="02070309020205020404" pitchFamily="49" charset="0"/>
              </a:rPr>
              <a:t>)  ; </a:t>
            </a:r>
            <a:endParaRPr lang="fr-FR" altLang="fr-FR" sz="100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fr-FR" sz="1000" b="1">
                <a:solidFill>
                  <a:srgbClr val="7F0055"/>
                </a:solidFill>
                <a:latin typeface="Courier New" panose="02070309020205020404" pitchFamily="49" charset="0"/>
                <a:cs typeface="Courier New" panose="02070309020205020404" pitchFamily="49" charset="0"/>
              </a:rPr>
              <a:t>CREATE</a:t>
            </a:r>
            <a:r>
              <a:rPr lang="en-US" altLang="fr-FR" sz="1000" b="1">
                <a:solidFill>
                  <a:srgbClr val="000000"/>
                </a:solidFill>
                <a:latin typeface="Courier New" panose="02070309020205020404" pitchFamily="49" charset="0"/>
                <a:cs typeface="Courier New" panose="02070309020205020404" pitchFamily="49" charset="0"/>
              </a:rPr>
              <a:t> </a:t>
            </a:r>
            <a:r>
              <a:rPr lang="en-US" altLang="fr-FR" sz="1000" b="1">
                <a:solidFill>
                  <a:srgbClr val="7F0055"/>
                </a:solidFill>
                <a:latin typeface="Courier New" panose="02070309020205020404" pitchFamily="49" charset="0"/>
                <a:cs typeface="Courier New" panose="02070309020205020404" pitchFamily="49" charset="0"/>
              </a:rPr>
              <a:t>INDEX</a:t>
            </a:r>
            <a:r>
              <a:rPr lang="en-US" altLang="fr-FR" sz="1000" b="1">
                <a:solidFill>
                  <a:srgbClr val="000000"/>
                </a:solidFill>
                <a:latin typeface="Courier New" panose="02070309020205020404" pitchFamily="49" charset="0"/>
                <a:cs typeface="Courier New" panose="02070309020205020404" pitchFamily="49" charset="0"/>
              </a:rPr>
              <a:t> GJABASE.PIECES01 </a:t>
            </a:r>
            <a:r>
              <a:rPr lang="en-US" altLang="fr-FR" sz="1000" b="1">
                <a:solidFill>
                  <a:srgbClr val="7F0055"/>
                </a:solidFill>
                <a:latin typeface="Courier New" panose="02070309020205020404" pitchFamily="49" charset="0"/>
                <a:cs typeface="Courier New" panose="02070309020205020404" pitchFamily="49" charset="0"/>
              </a:rPr>
              <a:t>ON</a:t>
            </a:r>
            <a:r>
              <a:rPr lang="en-US" altLang="fr-FR" sz="1000" b="1">
                <a:solidFill>
                  <a:srgbClr val="000000"/>
                </a:solidFill>
                <a:latin typeface="Courier New" panose="02070309020205020404" pitchFamily="49" charset="0"/>
                <a:cs typeface="Courier New" panose="02070309020205020404" pitchFamily="49" charset="0"/>
              </a:rPr>
              <a:t> GJABASE.PIECES (ID);</a:t>
            </a:r>
          </a:p>
          <a:p>
            <a:pPr>
              <a:buFont typeface="Wingdings" panose="05000000000000000000" pitchFamily="2" charset="2"/>
              <a:buNone/>
            </a:pPr>
            <a:r>
              <a:rPr lang="en-US" altLang="fr-FR" sz="1000" b="1">
                <a:solidFill>
                  <a:srgbClr val="7F0055"/>
                </a:solidFill>
                <a:latin typeface="Courier New" panose="02070309020205020404" pitchFamily="49" charset="0"/>
                <a:cs typeface="Courier New" panose="02070309020205020404" pitchFamily="49" charset="0"/>
              </a:rPr>
              <a:t>CREATE</a:t>
            </a:r>
            <a:r>
              <a:rPr lang="en-US" altLang="fr-FR" sz="1000" b="1">
                <a:solidFill>
                  <a:srgbClr val="000000"/>
                </a:solidFill>
                <a:latin typeface="Courier New" panose="02070309020205020404" pitchFamily="49" charset="0"/>
                <a:cs typeface="Courier New" panose="02070309020205020404" pitchFamily="49" charset="0"/>
              </a:rPr>
              <a:t> </a:t>
            </a:r>
            <a:r>
              <a:rPr lang="en-US" altLang="fr-FR" sz="1000" b="1">
                <a:solidFill>
                  <a:srgbClr val="7F0055"/>
                </a:solidFill>
                <a:latin typeface="Courier New" panose="02070309020205020404" pitchFamily="49" charset="0"/>
                <a:cs typeface="Courier New" panose="02070309020205020404" pitchFamily="49" charset="0"/>
              </a:rPr>
              <a:t>INDEX</a:t>
            </a:r>
            <a:r>
              <a:rPr lang="en-US" altLang="fr-FR" sz="1000" b="1">
                <a:solidFill>
                  <a:srgbClr val="000000"/>
                </a:solidFill>
                <a:latin typeface="Courier New" panose="02070309020205020404" pitchFamily="49" charset="0"/>
                <a:cs typeface="Courier New" panose="02070309020205020404" pitchFamily="49" charset="0"/>
              </a:rPr>
              <a:t> GJABASE.PIECES02 </a:t>
            </a:r>
            <a:r>
              <a:rPr lang="en-US" altLang="fr-FR" sz="1000" b="1">
                <a:solidFill>
                  <a:srgbClr val="7F0055"/>
                </a:solidFill>
                <a:latin typeface="Courier New" panose="02070309020205020404" pitchFamily="49" charset="0"/>
                <a:cs typeface="Courier New" panose="02070309020205020404" pitchFamily="49" charset="0"/>
              </a:rPr>
              <a:t>ON</a:t>
            </a:r>
            <a:r>
              <a:rPr lang="en-US" altLang="fr-FR" sz="1000" b="1">
                <a:solidFill>
                  <a:srgbClr val="000000"/>
                </a:solidFill>
                <a:latin typeface="Courier New" panose="02070309020205020404" pitchFamily="49" charset="0"/>
                <a:cs typeface="Courier New" panose="02070309020205020404" pitchFamily="49" charset="0"/>
              </a:rPr>
              <a:t> GJABASE.PIECES</a:t>
            </a:r>
          </a:p>
          <a:p>
            <a:pPr>
              <a:buFont typeface="Wingdings" panose="05000000000000000000" pitchFamily="2" charset="2"/>
              <a:buNone/>
            </a:pPr>
            <a:r>
              <a:rPr lang="en-US" altLang="fr-FR" sz="1000" b="1">
                <a:solidFill>
                  <a:srgbClr val="000000"/>
                </a:solidFill>
                <a:latin typeface="Courier New" panose="02070309020205020404" pitchFamily="49" charset="0"/>
                <a:cs typeface="Courier New" panose="02070309020205020404" pitchFamily="49" charset="0"/>
              </a:rPr>
              <a:t>	 (NOM, ID) ;</a:t>
            </a:r>
            <a:endParaRPr lang="fr-FR" altLang="fr-FR" sz="1000">
              <a:latin typeface="Courier New" panose="02070309020205020404" pitchFamily="49" charset="0"/>
              <a:cs typeface="Courier New" panose="02070309020205020404" pitchFamily="49" charset="0"/>
            </a:endParaRPr>
          </a:p>
          <a:p>
            <a:pPr>
              <a:buFont typeface="Wingdings" panose="05000000000000000000" pitchFamily="2" charset="2"/>
              <a:buNone/>
            </a:pPr>
            <a:r>
              <a:rPr lang="fr-FR" altLang="fr-FR" sz="1000">
                <a:solidFill>
                  <a:srgbClr val="000000"/>
                </a:solidFill>
                <a:latin typeface="Courier New" panose="02070309020205020404" pitchFamily="49" charset="0"/>
                <a:cs typeface="Courier New" panose="02070309020205020404" pitchFamily="49" charset="0"/>
              </a:rPr>
              <a:t>COMMENT </a:t>
            </a:r>
            <a:r>
              <a:rPr lang="fr-FR" altLang="fr-FR" sz="1000" b="1">
                <a:solidFill>
                  <a:srgbClr val="7F0055"/>
                </a:solidFill>
                <a:latin typeface="Courier New" panose="02070309020205020404" pitchFamily="49" charset="0"/>
                <a:cs typeface="Courier New" panose="02070309020205020404" pitchFamily="49" charset="0"/>
              </a:rPr>
              <a:t>ON</a:t>
            </a:r>
            <a:r>
              <a:rPr lang="fr-FR" altLang="fr-FR" sz="1000" b="1">
                <a:solidFill>
                  <a:srgbClr val="000000"/>
                </a:solidFill>
                <a:latin typeface="Courier New" panose="02070309020205020404" pitchFamily="49" charset="0"/>
                <a:cs typeface="Courier New" panose="02070309020205020404" pitchFamily="49" charset="0"/>
              </a:rPr>
              <a:t> </a:t>
            </a:r>
            <a:r>
              <a:rPr lang="fr-FR" altLang="fr-FR" sz="1000" b="1">
                <a:solidFill>
                  <a:srgbClr val="7F0055"/>
                </a:solidFill>
                <a:latin typeface="Courier New" panose="02070309020205020404" pitchFamily="49" charset="0"/>
                <a:cs typeface="Courier New" panose="02070309020205020404" pitchFamily="49" charset="0"/>
              </a:rPr>
              <a:t>TABLE</a:t>
            </a:r>
            <a:r>
              <a:rPr lang="fr-FR" altLang="fr-FR" sz="1000" b="1">
                <a:solidFill>
                  <a:srgbClr val="000000"/>
                </a:solidFill>
                <a:latin typeface="Courier New" panose="02070309020205020404" pitchFamily="49" charset="0"/>
                <a:cs typeface="Courier New" panose="02070309020205020404" pitchFamily="49" charset="0"/>
              </a:rPr>
              <a:t> GJABASE.PIECES </a:t>
            </a:r>
            <a:r>
              <a:rPr lang="fr-FR" altLang="fr-FR" sz="1000" b="1">
                <a:solidFill>
                  <a:srgbClr val="7F0055"/>
                </a:solidFill>
                <a:latin typeface="Courier New" panose="02070309020205020404" pitchFamily="49" charset="0"/>
                <a:cs typeface="Courier New" panose="02070309020205020404" pitchFamily="49" charset="0"/>
              </a:rPr>
              <a:t>IS</a:t>
            </a:r>
            <a:r>
              <a:rPr lang="fr-FR" altLang="fr-FR" sz="1000" b="1">
                <a:solidFill>
                  <a:srgbClr val="000000"/>
                </a:solidFill>
                <a:latin typeface="Courier New" panose="02070309020205020404" pitchFamily="49" charset="0"/>
                <a:cs typeface="Courier New" panose="02070309020205020404" pitchFamily="49" charset="0"/>
              </a:rPr>
              <a:t> </a:t>
            </a:r>
            <a:r>
              <a:rPr lang="fr-FR" altLang="fr-FR" sz="1000" b="1">
                <a:solidFill>
                  <a:srgbClr val="0000FF"/>
                </a:solidFill>
                <a:latin typeface="Courier New" panose="02070309020205020404" pitchFamily="49" charset="0"/>
                <a:cs typeface="Courier New" panose="02070309020205020404" pitchFamily="49" charset="0"/>
              </a:rPr>
              <a:t>'Liste des Pièces'</a:t>
            </a:r>
            <a:r>
              <a:rPr lang="fr-FR" altLang="fr-FR" sz="1000" b="1">
                <a:solidFill>
                  <a:srgbClr val="000000"/>
                </a:solidFill>
                <a:latin typeface="Courier New" panose="02070309020205020404" pitchFamily="49" charset="0"/>
                <a:cs typeface="Courier New" panose="02070309020205020404" pitchFamily="49" charset="0"/>
              </a:rPr>
              <a:t> ;</a:t>
            </a:r>
            <a:endParaRPr lang="fr-FR" altLang="fr-FR" sz="1000" u="sng">
              <a:solidFill>
                <a:srgbClr val="000000"/>
              </a:solidFill>
              <a:latin typeface="Courier New" panose="02070309020205020404" pitchFamily="49" charset="0"/>
              <a:cs typeface="Courier New" panose="02070309020205020404" pitchFamily="49" charset="0"/>
            </a:endParaRPr>
          </a:p>
        </p:txBody>
      </p:sp>
      <p:sp>
        <p:nvSpPr>
          <p:cNvPr id="90116" name="Espace réservé du numéro de diapositive 3">
            <a:extLst>
              <a:ext uri="{FF2B5EF4-FFF2-40B4-BE49-F238E27FC236}">
                <a16:creationId xmlns:a16="http://schemas.microsoft.com/office/drawing/2014/main" id="{3A747627-4676-4D89-9020-D01DAEAB4A9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8B0AE3D5-7A33-4695-B0D6-870F3962F95B}" type="slidenum">
              <a:rPr lang="en-US" altLang="fr-FR" sz="1000">
                <a:solidFill>
                  <a:schemeClr val="bg1"/>
                </a:solidFill>
              </a:rPr>
              <a:pPr>
                <a:buClrTx/>
                <a:buFontTx/>
                <a:buNone/>
              </a:pPr>
              <a:t>83</a:t>
            </a:fld>
            <a:endParaRPr lang="en-US" altLang="fr-FR" sz="1000">
              <a:solidFill>
                <a:schemeClr val="bg1"/>
              </a:solidFill>
            </a:endParaRPr>
          </a:p>
        </p:txBody>
      </p:sp>
      <p:sp>
        <p:nvSpPr>
          <p:cNvPr id="90117" name="Espace réservé du contenu 7">
            <a:extLst>
              <a:ext uri="{FF2B5EF4-FFF2-40B4-BE49-F238E27FC236}">
                <a16:creationId xmlns:a16="http://schemas.microsoft.com/office/drawing/2014/main" id="{5F0042C7-CD9D-4EBB-8729-E2A3C4DDA1CA}"/>
              </a:ext>
            </a:extLst>
          </p:cNvPr>
          <p:cNvSpPr>
            <a:spLocks noGrp="1"/>
          </p:cNvSpPr>
          <p:nvPr>
            <p:ph sz="half" idx="2"/>
          </p:nvPr>
        </p:nvSpPr>
        <p:spPr>
          <a:xfrm>
            <a:off x="4648200" y="1066800"/>
            <a:ext cx="4267200" cy="5638800"/>
          </a:xfrm>
          <a:ln>
            <a:solidFill>
              <a:schemeClr val="accent1"/>
            </a:solidFill>
            <a:miter lim="800000"/>
            <a:headEnd/>
            <a:tailEnd/>
          </a:ln>
        </p:spPr>
        <p:txBody>
          <a:bodyPr/>
          <a:lstStyle/>
          <a:p>
            <a:pPr>
              <a:buFont typeface="Wingdings" panose="05000000000000000000" pitchFamily="2" charset="2"/>
              <a:buNone/>
            </a:pPr>
            <a:r>
              <a:rPr lang="en-US" altLang="fr-FR" sz="1000" b="1">
                <a:solidFill>
                  <a:srgbClr val="7F0055"/>
                </a:solidFill>
                <a:latin typeface="Courier New" panose="02070309020205020404" pitchFamily="49" charset="0"/>
                <a:cs typeface="Courier New" panose="02070309020205020404" pitchFamily="49" charset="0"/>
              </a:rPr>
              <a:t>class </a:t>
            </a:r>
            <a:r>
              <a:rPr lang="en-US" altLang="fr-FR" sz="1000" b="1">
                <a:solidFill>
                  <a:srgbClr val="000000"/>
                </a:solidFill>
                <a:latin typeface="Courier New" panose="02070309020205020404" pitchFamily="49" charset="0"/>
                <a:cs typeface="Courier New" panose="02070309020205020404" pitchFamily="49" charset="0"/>
              </a:rPr>
              <a:t>PieceModel </a:t>
            </a:r>
            <a:r>
              <a:rPr lang="en-US" altLang="fr-FR" sz="1000" b="1">
                <a:solidFill>
                  <a:srgbClr val="7F0055"/>
                </a:solidFill>
                <a:latin typeface="Courier New" panose="02070309020205020404" pitchFamily="49" charset="0"/>
                <a:cs typeface="Courier New" panose="02070309020205020404" pitchFamily="49" charset="0"/>
              </a:rPr>
              <a:t>extends </a:t>
            </a:r>
            <a:r>
              <a:rPr lang="en-US" altLang="fr-FR" sz="1000" b="1">
                <a:solidFill>
                  <a:srgbClr val="000000"/>
                </a:solidFill>
                <a:latin typeface="Courier New" panose="02070309020205020404" pitchFamily="49" charset="0"/>
                <a:cs typeface="Courier New" panose="02070309020205020404" pitchFamily="49" charset="0"/>
              </a:rPr>
              <a:t>DBActiveRecord </a:t>
            </a:r>
          </a:p>
          <a:p>
            <a:pPr>
              <a:buFont typeface="Wingdings" panose="05000000000000000000" pitchFamily="2" charset="2"/>
              <a:buNone/>
            </a:pPr>
            <a:r>
              <a:rPr lang="en-US" altLang="fr-FR" sz="1000" b="1">
                <a:solidFill>
                  <a:srgbClr val="000000"/>
                </a:solidFill>
                <a:latin typeface="Courier New" panose="02070309020205020404" pitchFamily="49" charset="0"/>
                <a:cs typeface="Courier New" panose="02070309020205020404" pitchFamily="49" charset="0"/>
              </a:rPr>
              <a:t>    </a:t>
            </a:r>
            <a:r>
              <a:rPr lang="en-US" altLang="fr-FR" sz="1000" b="1">
                <a:solidFill>
                  <a:srgbClr val="7F0055"/>
                </a:solidFill>
                <a:latin typeface="Courier New" panose="02070309020205020404" pitchFamily="49" charset="0"/>
                <a:cs typeface="Courier New" panose="02070309020205020404" pitchFamily="49" charset="0"/>
              </a:rPr>
              <a:t>implements </a:t>
            </a:r>
            <a:r>
              <a:rPr lang="en-US" altLang="fr-FR" sz="1000" b="1">
                <a:solidFill>
                  <a:srgbClr val="000000"/>
                </a:solidFill>
                <a:latin typeface="Courier New" panose="02070309020205020404" pitchFamily="49" charset="0"/>
                <a:cs typeface="Courier New" panose="02070309020205020404" pitchFamily="49" charset="0"/>
              </a:rPr>
              <a:t>intDBActiveRecord {</a:t>
            </a:r>
          </a:p>
          <a:p>
            <a:pPr>
              <a:buFont typeface="Wingdings" panose="05000000000000000000" pitchFamily="2" charset="2"/>
              <a:buNone/>
            </a:pPr>
            <a:r>
              <a:rPr lang="fr-FR" altLang="fr-FR" sz="1000" b="1">
                <a:solidFill>
                  <a:srgbClr val="7F0055"/>
                </a:solidFill>
                <a:latin typeface="Courier New" panose="02070309020205020404" pitchFamily="49" charset="0"/>
                <a:cs typeface="Courier New" panose="02070309020205020404" pitchFamily="49" charset="0"/>
              </a:rPr>
              <a:t>  public function </a:t>
            </a:r>
            <a:r>
              <a:rPr lang="fr-FR" altLang="fr-FR" sz="1000" b="1">
                <a:solidFill>
                  <a:srgbClr val="000000"/>
                </a:solidFill>
                <a:latin typeface="Courier New" panose="02070309020205020404" pitchFamily="49" charset="0"/>
                <a:cs typeface="Courier New" panose="02070309020205020404" pitchFamily="49" charset="0"/>
              </a:rPr>
              <a:t>__construct($base) {</a:t>
            </a:r>
          </a:p>
          <a:p>
            <a:pPr>
              <a:buFont typeface="Wingdings" panose="05000000000000000000" pitchFamily="2" charset="2"/>
              <a:buNone/>
            </a:pPr>
            <a:r>
              <a:rPr lang="fr-FR" altLang="fr-FR" sz="1000">
                <a:solidFill>
                  <a:srgbClr val="000000"/>
                </a:solidFill>
                <a:latin typeface="Courier New" panose="02070309020205020404" pitchFamily="49" charset="0"/>
                <a:cs typeface="Courier New" panose="02070309020205020404" pitchFamily="49" charset="0"/>
              </a:rPr>
              <a:t>	 $this-&gt;</a:t>
            </a:r>
            <a:r>
              <a:rPr lang="fr-FR" altLang="fr-FR" sz="1000">
                <a:solidFill>
                  <a:srgbClr val="0000C0"/>
                </a:solidFill>
                <a:latin typeface="Courier New" panose="02070309020205020404" pitchFamily="49" charset="0"/>
                <a:cs typeface="Courier New" panose="02070309020205020404" pitchFamily="49" charset="0"/>
              </a:rPr>
              <a:t>table_name</a:t>
            </a:r>
            <a:r>
              <a:rPr lang="fr-FR" altLang="fr-FR" sz="1000">
                <a:solidFill>
                  <a:srgbClr val="000000"/>
                </a:solidFill>
                <a:latin typeface="Courier New" panose="02070309020205020404" pitchFamily="49" charset="0"/>
                <a:cs typeface="Courier New" panose="02070309020205020404" pitchFamily="49" charset="0"/>
              </a:rPr>
              <a:t> = </a:t>
            </a:r>
            <a:r>
              <a:rPr lang="fr-FR" altLang="fr-FR" sz="1000">
                <a:solidFill>
                  <a:srgbClr val="0000C0"/>
                </a:solidFill>
                <a:latin typeface="Courier New" panose="02070309020205020404" pitchFamily="49" charset="0"/>
                <a:cs typeface="Courier New" panose="02070309020205020404" pitchFamily="49" charset="0"/>
              </a:rPr>
              <a:t>'PIECES'</a:t>
            </a:r>
            <a:r>
              <a:rPr lang="fr-FR" altLang="fr-FR" sz="1000">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fr-FR" altLang="fr-FR" sz="1000">
                <a:solidFill>
                  <a:srgbClr val="000000"/>
                </a:solidFill>
                <a:latin typeface="Courier New" panose="02070309020205020404" pitchFamily="49" charset="0"/>
                <a:cs typeface="Courier New" panose="02070309020205020404" pitchFamily="49" charset="0"/>
              </a:rPr>
              <a:t>	 $this-&gt;</a:t>
            </a:r>
            <a:r>
              <a:rPr lang="fr-FR" altLang="fr-FR" sz="1000">
                <a:solidFill>
                  <a:srgbClr val="0000C0"/>
                </a:solidFill>
                <a:latin typeface="Courier New" panose="02070309020205020404" pitchFamily="49" charset="0"/>
                <a:cs typeface="Courier New" panose="02070309020205020404" pitchFamily="49" charset="0"/>
              </a:rPr>
              <a:t>schema_name</a:t>
            </a:r>
            <a:r>
              <a:rPr lang="fr-FR" altLang="fr-FR" sz="1000">
                <a:solidFill>
                  <a:srgbClr val="000000"/>
                </a:solidFill>
                <a:latin typeface="Courier New" panose="02070309020205020404" pitchFamily="49" charset="0"/>
                <a:cs typeface="Courier New" panose="02070309020205020404" pitchFamily="49" charset="0"/>
              </a:rPr>
              <a:t> = </a:t>
            </a:r>
            <a:r>
              <a:rPr lang="fr-FR" altLang="fr-FR" sz="1000">
                <a:solidFill>
                  <a:srgbClr val="0000C0"/>
                </a:solidFill>
                <a:latin typeface="Courier New" panose="02070309020205020404" pitchFamily="49" charset="0"/>
                <a:cs typeface="Courier New" panose="02070309020205020404" pitchFamily="49" charset="0"/>
              </a:rPr>
              <a:t>'GJABASE'</a:t>
            </a:r>
            <a:r>
              <a:rPr lang="fr-FR" altLang="fr-FR" sz="1000">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fr-FR" sz="1000">
                <a:solidFill>
                  <a:srgbClr val="000000"/>
                </a:solidFill>
                <a:latin typeface="Courier New" panose="02070309020205020404" pitchFamily="49" charset="0"/>
                <a:cs typeface="Courier New" panose="02070309020205020404" pitchFamily="49" charset="0"/>
              </a:rPr>
              <a:t>	 $this-&gt;</a:t>
            </a:r>
            <a:r>
              <a:rPr lang="en-US" altLang="fr-FR" sz="1000">
                <a:solidFill>
                  <a:srgbClr val="0000C0"/>
                </a:solidFill>
                <a:latin typeface="Courier New" panose="02070309020205020404" pitchFamily="49" charset="0"/>
                <a:cs typeface="Courier New" panose="02070309020205020404" pitchFamily="49" charset="0"/>
              </a:rPr>
              <a:t>fields_name</a:t>
            </a:r>
            <a:r>
              <a:rPr lang="en-US" altLang="fr-FR" sz="1000">
                <a:solidFill>
                  <a:srgbClr val="000000"/>
                </a:solidFill>
                <a:latin typeface="Courier New" panose="02070309020205020404" pitchFamily="49" charset="0"/>
                <a:cs typeface="Courier New" panose="02070309020205020404" pitchFamily="49" charset="0"/>
              </a:rPr>
              <a:t> = </a:t>
            </a:r>
            <a:r>
              <a:rPr lang="en-US" altLang="fr-FR" sz="1000">
                <a:solidFill>
                  <a:srgbClr val="7F0055"/>
                </a:solidFill>
                <a:latin typeface="Courier New" panose="02070309020205020404" pitchFamily="49" charset="0"/>
                <a:cs typeface="Courier New" panose="02070309020205020404" pitchFamily="49" charset="0"/>
              </a:rPr>
              <a:t>array </a:t>
            </a:r>
            <a:r>
              <a:rPr lang="en-US" altLang="fr-FR" sz="1000">
                <a:solidFill>
                  <a:srgbClr val="000000"/>
                </a:solidFill>
                <a:latin typeface="Courier New" panose="02070309020205020404" pitchFamily="49" charset="0"/>
                <a:cs typeface="Courier New" panose="02070309020205020404" pitchFamily="49" charset="0"/>
              </a:rPr>
              <a:t>(</a:t>
            </a:r>
            <a:r>
              <a:rPr lang="en-US" altLang="fr-FR" sz="1000">
                <a:solidFill>
                  <a:srgbClr val="0000C0"/>
                </a:solidFill>
                <a:latin typeface="Courier New" panose="02070309020205020404" pitchFamily="49" charset="0"/>
                <a:cs typeface="Courier New" panose="02070309020205020404" pitchFamily="49" charset="0"/>
              </a:rPr>
              <a:t>'id'</a:t>
            </a:r>
            <a:r>
              <a:rPr lang="en-US" altLang="fr-FR" sz="1000">
                <a:solidFill>
                  <a:srgbClr val="000000"/>
                </a:solidFill>
                <a:latin typeface="Courier New" panose="02070309020205020404" pitchFamily="49" charset="0"/>
                <a:cs typeface="Courier New" panose="02070309020205020404" pitchFamily="49" charset="0"/>
              </a:rPr>
              <a:t>, </a:t>
            </a:r>
            <a:r>
              <a:rPr lang="en-US" altLang="fr-FR" sz="1000">
                <a:solidFill>
                  <a:srgbClr val="0000C0"/>
                </a:solidFill>
                <a:latin typeface="Courier New" panose="02070309020205020404" pitchFamily="49" charset="0"/>
                <a:cs typeface="Courier New" panose="02070309020205020404" pitchFamily="49" charset="0"/>
              </a:rPr>
              <a:t>'nom'</a:t>
            </a:r>
            <a:r>
              <a:rPr lang="en-US" altLang="fr-FR" sz="1000">
                <a:solidFill>
                  <a:srgbClr val="000000"/>
                </a:solidFill>
                <a:latin typeface="Courier New" panose="02070309020205020404" pitchFamily="49" charset="0"/>
                <a:cs typeface="Courier New" panose="02070309020205020404" pitchFamily="49" charset="0"/>
              </a:rPr>
              <a:t>, </a:t>
            </a:r>
            <a:r>
              <a:rPr lang="en-US" altLang="fr-FR" sz="1000">
                <a:solidFill>
                  <a:srgbClr val="0000C0"/>
                </a:solidFill>
                <a:latin typeface="Courier New" panose="02070309020205020404" pitchFamily="49" charset="0"/>
                <a:cs typeface="Courier New" panose="02070309020205020404" pitchFamily="49" charset="0"/>
              </a:rPr>
              <a:t>'prix'</a:t>
            </a:r>
            <a:r>
              <a:rPr lang="en-US" altLang="fr-FR" sz="1000">
                <a:solidFill>
                  <a:srgbClr val="000000"/>
                </a:solidFill>
                <a:latin typeface="Courier New" panose="02070309020205020404" pitchFamily="49" charset="0"/>
                <a:cs typeface="Courier New" panose="02070309020205020404" pitchFamily="49" charset="0"/>
              </a:rPr>
              <a:t>, 	</a:t>
            </a:r>
            <a:r>
              <a:rPr lang="en-US" altLang="fr-FR" sz="1000">
                <a:solidFill>
                  <a:srgbClr val="0000C0"/>
                </a:solidFill>
                <a:latin typeface="Courier New" panose="02070309020205020404" pitchFamily="49" charset="0"/>
                <a:cs typeface="Courier New" panose="02070309020205020404" pitchFamily="49" charset="0"/>
              </a:rPr>
              <a:t>'cre_date'</a:t>
            </a:r>
            <a:r>
              <a:rPr lang="en-US" altLang="fr-FR" sz="1000">
                <a:solidFill>
                  <a:srgbClr val="000000"/>
                </a:solidFill>
                <a:latin typeface="Courier New" panose="02070309020205020404" pitchFamily="49" charset="0"/>
                <a:cs typeface="Courier New" panose="02070309020205020404" pitchFamily="49" charset="0"/>
              </a:rPr>
              <a:t>, </a:t>
            </a:r>
            <a:r>
              <a:rPr lang="en-US" altLang="fr-FR" sz="1000">
                <a:solidFill>
                  <a:srgbClr val="0000C0"/>
                </a:solidFill>
                <a:latin typeface="Courier New" panose="02070309020205020404" pitchFamily="49" charset="0"/>
                <a:cs typeface="Courier New" panose="02070309020205020404" pitchFamily="49" charset="0"/>
              </a:rPr>
              <a:t>'cre_time'</a:t>
            </a:r>
            <a:r>
              <a:rPr lang="en-US" altLang="fr-FR" sz="1000">
                <a:solidFill>
                  <a:srgbClr val="000000"/>
                </a:solidFill>
                <a:latin typeface="Courier New" panose="02070309020205020404" pitchFamily="49" charset="0"/>
                <a:cs typeface="Courier New" panose="02070309020205020404" pitchFamily="49" charset="0"/>
              </a:rPr>
              <a:t>, </a:t>
            </a:r>
            <a:r>
              <a:rPr lang="fr-FR" altLang="fr-FR" sz="1000">
                <a:solidFill>
                  <a:srgbClr val="0000C0"/>
                </a:solidFill>
                <a:latin typeface="Courier New" panose="02070309020205020404" pitchFamily="49" charset="0"/>
                <a:cs typeface="Courier New" panose="02070309020205020404" pitchFamily="49" charset="0"/>
              </a:rPr>
              <a:t>'cre_usid'</a:t>
            </a:r>
            <a:r>
              <a:rPr lang="fr-FR" altLang="fr-FR" sz="1000">
                <a:solidFill>
                  <a:srgbClr val="000000"/>
                </a:solidFill>
                <a:latin typeface="Courier New" panose="02070309020205020404" pitchFamily="49" charset="0"/>
                <a:cs typeface="Courier New" panose="02070309020205020404" pitchFamily="49" charset="0"/>
              </a:rPr>
              <a:t>, 	</a:t>
            </a:r>
            <a:r>
              <a:rPr lang="fr-FR" altLang="fr-FR" sz="1000">
                <a:solidFill>
                  <a:srgbClr val="0000C0"/>
                </a:solidFill>
                <a:latin typeface="Courier New" panose="02070309020205020404" pitchFamily="49" charset="0"/>
                <a:cs typeface="Courier New" panose="02070309020205020404" pitchFamily="49" charset="0"/>
              </a:rPr>
              <a:t>'upd_date'</a:t>
            </a:r>
            <a:r>
              <a:rPr lang="fr-FR" altLang="fr-FR" sz="1000">
                <a:solidFill>
                  <a:srgbClr val="000000"/>
                </a:solidFill>
                <a:latin typeface="Courier New" panose="02070309020205020404" pitchFamily="49" charset="0"/>
                <a:cs typeface="Courier New" panose="02070309020205020404" pitchFamily="49" charset="0"/>
              </a:rPr>
              <a:t>, </a:t>
            </a:r>
            <a:r>
              <a:rPr lang="fr-FR" altLang="fr-FR" sz="1000">
                <a:solidFill>
                  <a:srgbClr val="0000C0"/>
                </a:solidFill>
                <a:latin typeface="Courier New" panose="02070309020205020404" pitchFamily="49" charset="0"/>
                <a:cs typeface="Courier New" panose="02070309020205020404" pitchFamily="49" charset="0"/>
              </a:rPr>
              <a:t>'upd_time'</a:t>
            </a:r>
            <a:r>
              <a:rPr lang="fr-FR" altLang="fr-FR" sz="1000">
                <a:solidFill>
                  <a:srgbClr val="000000"/>
                </a:solidFill>
                <a:latin typeface="Courier New" panose="02070309020205020404" pitchFamily="49" charset="0"/>
                <a:cs typeface="Courier New" panose="02070309020205020404" pitchFamily="49" charset="0"/>
              </a:rPr>
              <a:t>, </a:t>
            </a:r>
            <a:r>
              <a:rPr lang="fr-FR" altLang="fr-FR" sz="1000">
                <a:solidFill>
                  <a:srgbClr val="0000C0"/>
                </a:solidFill>
                <a:latin typeface="Courier New" panose="02070309020205020404" pitchFamily="49" charset="0"/>
                <a:cs typeface="Courier New" panose="02070309020205020404" pitchFamily="49" charset="0"/>
              </a:rPr>
              <a:t>'upd_usid'</a:t>
            </a:r>
            <a:r>
              <a:rPr lang="fr-FR" altLang="fr-FR" sz="1000">
                <a:solidFill>
                  <a:srgbClr val="000000"/>
                </a:solidFill>
                <a:latin typeface="Courier New" panose="02070309020205020404" pitchFamily="49" charset="0"/>
                <a:cs typeface="Courier New" panose="02070309020205020404" pitchFamily="49" charset="0"/>
              </a:rPr>
              <a:t>, 	</a:t>
            </a:r>
            <a:r>
              <a:rPr lang="fr-FR" altLang="fr-FR" sz="1000">
                <a:solidFill>
                  <a:srgbClr val="0000C0"/>
                </a:solidFill>
                <a:latin typeface="Courier New" panose="02070309020205020404" pitchFamily="49" charset="0"/>
                <a:cs typeface="Courier New" panose="02070309020205020404" pitchFamily="49" charset="0"/>
              </a:rPr>
              <a:t>'statut' </a:t>
            </a:r>
            <a:r>
              <a:rPr lang="fr-FR" altLang="fr-FR" sz="1000">
                <a:solidFill>
                  <a:srgbClr val="000000"/>
                </a:solidFill>
                <a:latin typeface="Courier New" panose="02070309020205020404" pitchFamily="49" charset="0"/>
                <a:cs typeface="Courier New" panose="02070309020205020404" pitchFamily="49" charset="0"/>
              </a:rPr>
              <a:t>);</a:t>
            </a:r>
            <a:endParaRPr lang="fr-FR" altLang="fr-FR" sz="1000">
              <a:latin typeface="Courier New" panose="02070309020205020404" pitchFamily="49" charset="0"/>
              <a:cs typeface="Courier New" panose="02070309020205020404" pitchFamily="49" charset="0"/>
            </a:endParaRPr>
          </a:p>
          <a:p>
            <a:pPr>
              <a:buFont typeface="Wingdings" panose="05000000000000000000" pitchFamily="2" charset="2"/>
              <a:buNone/>
            </a:pPr>
            <a:r>
              <a:rPr lang="fr-FR" altLang="fr-FR" sz="1000">
                <a:solidFill>
                  <a:srgbClr val="000000"/>
                </a:solidFill>
                <a:latin typeface="Courier New" panose="02070309020205020404" pitchFamily="49" charset="0"/>
                <a:cs typeface="Courier New" panose="02070309020205020404" pitchFamily="49" charset="0"/>
              </a:rPr>
              <a:t>	 $this-&gt;</a:t>
            </a:r>
            <a:r>
              <a:rPr lang="fr-FR" altLang="fr-FR" sz="1000">
                <a:solidFill>
                  <a:srgbClr val="0000C0"/>
                </a:solidFill>
                <a:latin typeface="Courier New" panose="02070309020205020404" pitchFamily="49" charset="0"/>
                <a:cs typeface="Courier New" panose="02070309020205020404" pitchFamily="49" charset="0"/>
              </a:rPr>
              <a:t>key_name</a:t>
            </a:r>
            <a:r>
              <a:rPr lang="fr-FR" altLang="fr-FR" sz="1000">
                <a:solidFill>
                  <a:srgbClr val="000000"/>
                </a:solidFill>
                <a:latin typeface="Courier New" panose="02070309020205020404" pitchFamily="49" charset="0"/>
                <a:cs typeface="Courier New" panose="02070309020205020404" pitchFamily="49" charset="0"/>
              </a:rPr>
              <a:t> = </a:t>
            </a:r>
            <a:r>
              <a:rPr lang="fr-FR" altLang="fr-FR" sz="1000">
                <a:solidFill>
                  <a:srgbClr val="0000C0"/>
                </a:solidFill>
                <a:latin typeface="Courier New" panose="02070309020205020404" pitchFamily="49" charset="0"/>
                <a:cs typeface="Courier New" panose="02070309020205020404" pitchFamily="49" charset="0"/>
              </a:rPr>
              <a:t>'id'</a:t>
            </a:r>
            <a:r>
              <a:rPr lang="fr-FR" altLang="fr-FR" sz="1000">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fr-FR" altLang="fr-FR" sz="1000">
                <a:solidFill>
                  <a:srgbClr val="000000"/>
                </a:solidFill>
                <a:latin typeface="Courier New" panose="02070309020205020404" pitchFamily="49" charset="0"/>
                <a:cs typeface="Courier New" panose="02070309020205020404" pitchFamily="49" charset="0"/>
              </a:rPr>
              <a:t>	 $this-&gt;</a:t>
            </a:r>
            <a:r>
              <a:rPr lang="fr-FR" altLang="fr-FR" sz="1000">
                <a:solidFill>
                  <a:srgbClr val="0000C0"/>
                </a:solidFill>
                <a:latin typeface="Courier New" panose="02070309020205020404" pitchFamily="49" charset="0"/>
                <a:cs typeface="Courier New" panose="02070309020205020404" pitchFamily="49" charset="0"/>
              </a:rPr>
              <a:t>key_value</a:t>
            </a:r>
            <a:r>
              <a:rPr lang="fr-FR" altLang="fr-FR" sz="1000">
                <a:solidFill>
                  <a:srgbClr val="000000"/>
                </a:solidFill>
                <a:latin typeface="Courier New" panose="02070309020205020404" pitchFamily="49" charset="0"/>
                <a:cs typeface="Courier New" panose="02070309020205020404" pitchFamily="49" charset="0"/>
              </a:rPr>
              <a:t> = </a:t>
            </a:r>
            <a:r>
              <a:rPr lang="fr-FR" altLang="fr-FR" sz="1000" b="1">
                <a:solidFill>
                  <a:srgbClr val="7F0055"/>
                </a:solidFill>
                <a:latin typeface="Courier New" panose="02070309020205020404" pitchFamily="49" charset="0"/>
                <a:cs typeface="Courier New" panose="02070309020205020404" pitchFamily="49" charset="0"/>
              </a:rPr>
              <a:t>null</a:t>
            </a:r>
            <a:r>
              <a:rPr lang="fr-FR" altLang="fr-FR" sz="1000" b="1">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fr-FR" altLang="fr-FR" sz="1000">
                <a:solidFill>
                  <a:srgbClr val="000000"/>
                </a:solidFill>
                <a:latin typeface="Courier New" panose="02070309020205020404" pitchFamily="49" charset="0"/>
                <a:cs typeface="Courier New" panose="02070309020205020404" pitchFamily="49" charset="0"/>
              </a:rPr>
              <a:t>	 $this-&gt;</a:t>
            </a:r>
            <a:r>
              <a:rPr lang="fr-FR" altLang="fr-FR" sz="1000">
                <a:solidFill>
                  <a:srgbClr val="0000C0"/>
                </a:solidFill>
                <a:latin typeface="Courier New" panose="02070309020205020404" pitchFamily="49" charset="0"/>
                <a:cs typeface="Courier New" panose="02070309020205020404" pitchFamily="49" charset="0"/>
              </a:rPr>
              <a:t>user_key</a:t>
            </a:r>
            <a:r>
              <a:rPr lang="fr-FR" altLang="fr-FR" sz="1000">
                <a:solidFill>
                  <a:srgbClr val="000000"/>
                </a:solidFill>
                <a:latin typeface="Courier New" panose="02070309020205020404" pitchFamily="49" charset="0"/>
                <a:cs typeface="Courier New" panose="02070309020205020404" pitchFamily="49" charset="0"/>
              </a:rPr>
              <a:t> = $this-&gt;</a:t>
            </a:r>
            <a:r>
              <a:rPr lang="fr-FR" altLang="fr-FR" sz="1000">
                <a:solidFill>
                  <a:srgbClr val="0000C0"/>
                </a:solidFill>
                <a:latin typeface="Courier New" panose="02070309020205020404" pitchFamily="49" charset="0"/>
                <a:cs typeface="Courier New" panose="02070309020205020404" pitchFamily="49" charset="0"/>
              </a:rPr>
              <a:t>key_name</a:t>
            </a:r>
            <a:r>
              <a:rPr lang="fr-FR" altLang="fr-FR" sz="100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fr-FR" altLang="fr-FR" sz="1000">
                <a:solidFill>
                  <a:srgbClr val="000000"/>
                </a:solidFill>
                <a:latin typeface="Courier New" panose="02070309020205020404" pitchFamily="49" charset="0"/>
                <a:cs typeface="Courier New" panose="02070309020205020404" pitchFamily="49" charset="0"/>
              </a:rPr>
              <a:t>	 $this-&gt;</a:t>
            </a:r>
            <a:r>
              <a:rPr lang="fr-FR" altLang="fr-FR" sz="1000">
                <a:solidFill>
                  <a:srgbClr val="0000C0"/>
                </a:solidFill>
                <a:latin typeface="Courier New" panose="02070309020205020404" pitchFamily="49" charset="0"/>
                <a:cs typeface="Courier New" panose="02070309020205020404" pitchFamily="49" charset="0"/>
              </a:rPr>
              <a:t>description_field</a:t>
            </a:r>
            <a:r>
              <a:rPr lang="fr-FR" altLang="fr-FR" sz="1000">
                <a:solidFill>
                  <a:srgbClr val="000000"/>
                </a:solidFill>
                <a:latin typeface="Courier New" panose="02070309020205020404" pitchFamily="49" charset="0"/>
                <a:cs typeface="Courier New" panose="02070309020205020404" pitchFamily="49" charset="0"/>
              </a:rPr>
              <a:t> = </a:t>
            </a:r>
            <a:r>
              <a:rPr lang="fr-FR" altLang="fr-FR" sz="1000">
                <a:solidFill>
                  <a:srgbClr val="0000C0"/>
                </a:solidFill>
                <a:latin typeface="Courier New" panose="02070309020205020404" pitchFamily="49" charset="0"/>
                <a:cs typeface="Courier New" panose="02070309020205020404" pitchFamily="49" charset="0"/>
              </a:rPr>
              <a:t>'nom'</a:t>
            </a:r>
            <a:r>
              <a:rPr lang="fr-FR" altLang="fr-FR" sz="1000">
                <a:solidFill>
                  <a:srgbClr val="000000"/>
                </a:solidFill>
                <a:latin typeface="Courier New" panose="02070309020205020404" pitchFamily="49" charset="0"/>
                <a:cs typeface="Courier New" panose="02070309020205020404" pitchFamily="49" charset="0"/>
              </a:rPr>
              <a:t>;</a:t>
            </a:r>
            <a:endParaRPr lang="fr-FR" altLang="fr-FR" sz="1000">
              <a:latin typeface="Courier New" panose="02070309020205020404" pitchFamily="49" charset="0"/>
              <a:cs typeface="Courier New" panose="02070309020205020404" pitchFamily="49" charset="0"/>
            </a:endParaRPr>
          </a:p>
          <a:p>
            <a:pPr>
              <a:buFont typeface="Wingdings" panose="05000000000000000000" pitchFamily="2" charset="2"/>
              <a:buNone/>
            </a:pPr>
            <a:r>
              <a:rPr lang="fr-FR" altLang="fr-FR" sz="1000">
                <a:solidFill>
                  <a:srgbClr val="000000"/>
                </a:solidFill>
                <a:latin typeface="Courier New" panose="02070309020205020404" pitchFamily="49" charset="0"/>
                <a:cs typeface="Courier New" panose="02070309020205020404" pitchFamily="49" charset="0"/>
              </a:rPr>
              <a:t>	 $this-&gt;</a:t>
            </a:r>
            <a:r>
              <a:rPr lang="fr-FR" altLang="fr-FR" sz="1000">
                <a:solidFill>
                  <a:srgbClr val="0000C0"/>
                </a:solidFill>
                <a:latin typeface="Courier New" panose="02070309020205020404" pitchFamily="49" charset="0"/>
                <a:cs typeface="Courier New" panose="02070309020205020404" pitchFamily="49" charset="0"/>
              </a:rPr>
              <a:t>autofill_on_update</a:t>
            </a:r>
            <a:r>
              <a:rPr lang="fr-FR" altLang="fr-FR" sz="1000">
                <a:solidFill>
                  <a:srgbClr val="000000"/>
                </a:solidFill>
                <a:latin typeface="Courier New" panose="02070309020205020404" pitchFamily="49" charset="0"/>
                <a:cs typeface="Courier New" panose="02070309020205020404" pitchFamily="49" charset="0"/>
              </a:rPr>
              <a:t> = </a:t>
            </a:r>
            <a:r>
              <a:rPr lang="fr-FR" altLang="fr-FR" sz="1000" b="1">
                <a:solidFill>
                  <a:srgbClr val="7F0055"/>
                </a:solidFill>
                <a:latin typeface="Courier New" panose="02070309020205020404" pitchFamily="49" charset="0"/>
                <a:cs typeface="Courier New" panose="02070309020205020404" pitchFamily="49" charset="0"/>
              </a:rPr>
              <a:t>array</a:t>
            </a:r>
            <a:r>
              <a:rPr lang="fr-FR" altLang="fr-FR" sz="1000" b="1">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fr-FR" altLang="fr-FR" sz="1000">
                <a:solidFill>
                  <a:srgbClr val="000000"/>
                </a:solidFill>
                <a:latin typeface="Courier New" panose="02070309020205020404" pitchFamily="49" charset="0"/>
                <a:cs typeface="Courier New" panose="02070309020205020404" pitchFamily="49" charset="0"/>
              </a:rPr>
              <a:t>        </a:t>
            </a:r>
            <a:r>
              <a:rPr lang="fr-FR" altLang="fr-FR" sz="1000">
                <a:solidFill>
                  <a:srgbClr val="0000C0"/>
                </a:solidFill>
                <a:latin typeface="Courier New" panose="02070309020205020404" pitchFamily="49" charset="0"/>
                <a:cs typeface="Courier New" panose="02070309020205020404" pitchFamily="49" charset="0"/>
              </a:rPr>
              <a:t>'upd_date'</a:t>
            </a:r>
            <a:r>
              <a:rPr lang="fr-FR" altLang="fr-FR" sz="1000">
                <a:solidFill>
                  <a:srgbClr val="000000"/>
                </a:solidFill>
                <a:latin typeface="Courier New" panose="02070309020205020404" pitchFamily="49" charset="0"/>
                <a:cs typeface="Courier New" panose="02070309020205020404" pitchFamily="49" charset="0"/>
              </a:rPr>
              <a:t>=&gt;</a:t>
            </a:r>
            <a:r>
              <a:rPr lang="fr-FR" altLang="fr-FR" sz="1000">
                <a:solidFill>
                  <a:srgbClr val="0000C0"/>
                </a:solidFill>
                <a:latin typeface="Courier New" panose="02070309020205020404" pitchFamily="49" charset="0"/>
                <a:cs typeface="Courier New" panose="02070309020205020404" pitchFamily="49" charset="0"/>
              </a:rPr>
              <a:t>'*date'</a:t>
            </a:r>
            <a:r>
              <a:rPr lang="fr-FR" altLang="fr-FR" sz="100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fr-FR" altLang="fr-FR" sz="1000">
                <a:solidFill>
                  <a:srgbClr val="000000"/>
                </a:solidFill>
                <a:latin typeface="Courier New" panose="02070309020205020404" pitchFamily="49" charset="0"/>
                <a:cs typeface="Courier New" panose="02070309020205020404" pitchFamily="49" charset="0"/>
              </a:rPr>
              <a:t>        </a:t>
            </a:r>
            <a:r>
              <a:rPr lang="fr-FR" altLang="fr-FR" sz="1000">
                <a:solidFill>
                  <a:srgbClr val="0000C0"/>
                </a:solidFill>
                <a:latin typeface="Courier New" panose="02070309020205020404" pitchFamily="49" charset="0"/>
                <a:cs typeface="Courier New" panose="02070309020205020404" pitchFamily="49" charset="0"/>
              </a:rPr>
              <a:t>'upd_time'</a:t>
            </a:r>
            <a:r>
              <a:rPr lang="fr-FR" altLang="fr-FR" sz="1000">
                <a:solidFill>
                  <a:srgbClr val="000000"/>
                </a:solidFill>
                <a:latin typeface="Courier New" panose="02070309020205020404" pitchFamily="49" charset="0"/>
                <a:cs typeface="Courier New" panose="02070309020205020404" pitchFamily="49" charset="0"/>
              </a:rPr>
              <a:t>=&gt;</a:t>
            </a:r>
            <a:r>
              <a:rPr lang="fr-FR" altLang="fr-FR" sz="1000">
                <a:solidFill>
                  <a:srgbClr val="0000C0"/>
                </a:solidFill>
                <a:latin typeface="Courier New" panose="02070309020205020404" pitchFamily="49" charset="0"/>
                <a:cs typeface="Courier New" panose="02070309020205020404" pitchFamily="49" charset="0"/>
              </a:rPr>
              <a:t>'*time'</a:t>
            </a:r>
            <a:r>
              <a:rPr lang="fr-FR" altLang="fr-FR" sz="1000">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fr-FR" altLang="fr-FR" sz="1000">
                <a:solidFill>
                  <a:srgbClr val="000000"/>
                </a:solidFill>
                <a:latin typeface="Courier New" panose="02070309020205020404" pitchFamily="49" charset="0"/>
                <a:cs typeface="Courier New" panose="02070309020205020404" pitchFamily="49" charset="0"/>
              </a:rPr>
              <a:t>        </a:t>
            </a:r>
            <a:r>
              <a:rPr lang="fr-FR" altLang="fr-FR" sz="1000">
                <a:solidFill>
                  <a:srgbClr val="0000C0"/>
                </a:solidFill>
                <a:latin typeface="Courier New" panose="02070309020205020404" pitchFamily="49" charset="0"/>
                <a:cs typeface="Courier New" panose="02070309020205020404" pitchFamily="49" charset="0"/>
              </a:rPr>
              <a:t>'upd_usid'</a:t>
            </a:r>
            <a:r>
              <a:rPr lang="fr-FR" altLang="fr-FR" sz="1000">
                <a:solidFill>
                  <a:srgbClr val="000000"/>
                </a:solidFill>
                <a:latin typeface="Courier New" panose="02070309020205020404" pitchFamily="49" charset="0"/>
                <a:cs typeface="Courier New" panose="02070309020205020404" pitchFamily="49" charset="0"/>
              </a:rPr>
              <a:t>=&gt;</a:t>
            </a:r>
            <a:r>
              <a:rPr lang="fr-FR" altLang="fr-FR" sz="1000">
                <a:solidFill>
                  <a:srgbClr val="0000C0"/>
                </a:solidFill>
                <a:latin typeface="Courier New" panose="02070309020205020404" pitchFamily="49" charset="0"/>
                <a:cs typeface="Courier New" panose="02070309020205020404" pitchFamily="49" charset="0"/>
              </a:rPr>
              <a:t>'*user'</a:t>
            </a:r>
          </a:p>
          <a:p>
            <a:pPr>
              <a:buFont typeface="Wingdings" panose="05000000000000000000" pitchFamily="2" charset="2"/>
              <a:buNone/>
            </a:pPr>
            <a:r>
              <a:rPr lang="fr-FR" altLang="fr-FR" sz="1000">
                <a:solidFill>
                  <a:srgbClr val="0000C0"/>
                </a:solidFill>
                <a:latin typeface="Courier New" panose="02070309020205020404" pitchFamily="49" charset="0"/>
                <a:cs typeface="Courier New" panose="02070309020205020404" pitchFamily="49" charset="0"/>
              </a:rPr>
              <a:t>        </a:t>
            </a:r>
            <a:r>
              <a:rPr lang="fr-FR" altLang="fr-FR" sz="100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fr-FR" altLang="fr-FR" sz="1000">
                <a:solidFill>
                  <a:srgbClr val="000000"/>
                </a:solidFill>
                <a:latin typeface="Courier New" panose="02070309020205020404" pitchFamily="49" charset="0"/>
                <a:cs typeface="Courier New" panose="02070309020205020404" pitchFamily="49" charset="0"/>
              </a:rPr>
              <a:t>	 $this-&gt;</a:t>
            </a:r>
            <a:r>
              <a:rPr lang="fr-FR" altLang="fr-FR" sz="1000">
                <a:solidFill>
                  <a:srgbClr val="0000C0"/>
                </a:solidFill>
                <a:latin typeface="Courier New" panose="02070309020205020404" pitchFamily="49" charset="0"/>
                <a:cs typeface="Courier New" panose="02070309020205020404" pitchFamily="49" charset="0"/>
              </a:rPr>
              <a:t>autofill_on_insert</a:t>
            </a:r>
            <a:r>
              <a:rPr lang="fr-FR" altLang="fr-FR" sz="1000">
                <a:solidFill>
                  <a:srgbClr val="000000"/>
                </a:solidFill>
                <a:latin typeface="Courier New" panose="02070309020205020404" pitchFamily="49" charset="0"/>
                <a:cs typeface="Courier New" panose="02070309020205020404" pitchFamily="49" charset="0"/>
              </a:rPr>
              <a:t> = </a:t>
            </a:r>
            <a:r>
              <a:rPr lang="fr-FR" altLang="fr-FR" sz="1000" b="1">
                <a:solidFill>
                  <a:srgbClr val="7F0055"/>
                </a:solidFill>
                <a:latin typeface="Courier New" panose="02070309020205020404" pitchFamily="49" charset="0"/>
                <a:cs typeface="Courier New" panose="02070309020205020404" pitchFamily="49" charset="0"/>
              </a:rPr>
              <a:t>array</a:t>
            </a:r>
            <a:r>
              <a:rPr lang="fr-FR" altLang="fr-FR" sz="1000" b="1">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fr-FR" altLang="fr-FR" sz="1000">
                <a:solidFill>
                  <a:srgbClr val="000000"/>
                </a:solidFill>
                <a:latin typeface="Courier New" panose="02070309020205020404" pitchFamily="49" charset="0"/>
                <a:cs typeface="Courier New" panose="02070309020205020404" pitchFamily="49" charset="0"/>
              </a:rPr>
              <a:t>        </a:t>
            </a:r>
            <a:r>
              <a:rPr lang="fr-FR" altLang="fr-FR" sz="1000">
                <a:solidFill>
                  <a:srgbClr val="0000C0"/>
                </a:solidFill>
                <a:latin typeface="Courier New" panose="02070309020205020404" pitchFamily="49" charset="0"/>
                <a:cs typeface="Courier New" panose="02070309020205020404" pitchFamily="49" charset="0"/>
              </a:rPr>
              <a:t>'cre_date'</a:t>
            </a:r>
            <a:r>
              <a:rPr lang="fr-FR" altLang="fr-FR" sz="1000">
                <a:solidFill>
                  <a:srgbClr val="000000"/>
                </a:solidFill>
                <a:latin typeface="Courier New" panose="02070309020205020404" pitchFamily="49" charset="0"/>
                <a:cs typeface="Courier New" panose="02070309020205020404" pitchFamily="49" charset="0"/>
              </a:rPr>
              <a:t>=&gt;</a:t>
            </a:r>
            <a:r>
              <a:rPr lang="fr-FR" altLang="fr-FR" sz="1000">
                <a:solidFill>
                  <a:srgbClr val="0000C0"/>
                </a:solidFill>
                <a:latin typeface="Courier New" panose="02070309020205020404" pitchFamily="49" charset="0"/>
                <a:cs typeface="Courier New" panose="02070309020205020404" pitchFamily="49" charset="0"/>
              </a:rPr>
              <a:t>'*date'</a:t>
            </a:r>
            <a:r>
              <a:rPr lang="fr-FR" altLang="fr-FR" sz="1000">
                <a:solidFill>
                  <a:srgbClr val="000000"/>
                </a:solidFill>
                <a:latin typeface="Courier New" panose="02070309020205020404" pitchFamily="49" charset="0"/>
                <a:cs typeface="Courier New" panose="02070309020205020404" pitchFamily="49" charset="0"/>
              </a:rPr>
              <a:t>, </a:t>
            </a:r>
          </a:p>
          <a:p>
            <a:pPr>
              <a:buFont typeface="Wingdings" panose="05000000000000000000" pitchFamily="2" charset="2"/>
              <a:buNone/>
            </a:pPr>
            <a:r>
              <a:rPr lang="fr-FR" altLang="fr-FR" sz="1000">
                <a:solidFill>
                  <a:srgbClr val="000000"/>
                </a:solidFill>
                <a:latin typeface="Courier New" panose="02070309020205020404" pitchFamily="49" charset="0"/>
                <a:cs typeface="Courier New" panose="02070309020205020404" pitchFamily="49" charset="0"/>
              </a:rPr>
              <a:t>        </a:t>
            </a:r>
            <a:r>
              <a:rPr lang="fr-FR" altLang="fr-FR" sz="1000">
                <a:solidFill>
                  <a:srgbClr val="0000C0"/>
                </a:solidFill>
                <a:latin typeface="Courier New" panose="02070309020205020404" pitchFamily="49" charset="0"/>
                <a:cs typeface="Courier New" panose="02070309020205020404" pitchFamily="49" charset="0"/>
              </a:rPr>
              <a:t>'cre_time'</a:t>
            </a:r>
            <a:r>
              <a:rPr lang="fr-FR" altLang="fr-FR" sz="1000">
                <a:solidFill>
                  <a:srgbClr val="000000"/>
                </a:solidFill>
                <a:latin typeface="Courier New" panose="02070309020205020404" pitchFamily="49" charset="0"/>
                <a:cs typeface="Courier New" panose="02070309020205020404" pitchFamily="49" charset="0"/>
              </a:rPr>
              <a:t>=&gt;</a:t>
            </a:r>
            <a:r>
              <a:rPr lang="fr-FR" altLang="fr-FR" sz="1000">
                <a:solidFill>
                  <a:srgbClr val="0000C0"/>
                </a:solidFill>
                <a:latin typeface="Courier New" panose="02070309020205020404" pitchFamily="49" charset="0"/>
                <a:cs typeface="Courier New" panose="02070309020205020404" pitchFamily="49" charset="0"/>
              </a:rPr>
              <a:t>'*time'</a:t>
            </a:r>
            <a:r>
              <a:rPr lang="fr-FR" altLang="fr-FR" sz="1000">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r>
              <a:rPr lang="fr-FR" altLang="fr-FR" sz="1000">
                <a:solidFill>
                  <a:srgbClr val="000000"/>
                </a:solidFill>
                <a:latin typeface="Courier New" panose="02070309020205020404" pitchFamily="49" charset="0"/>
                <a:cs typeface="Courier New" panose="02070309020205020404" pitchFamily="49" charset="0"/>
              </a:rPr>
              <a:t>        </a:t>
            </a:r>
            <a:r>
              <a:rPr lang="fr-FR" altLang="fr-FR" sz="1000">
                <a:solidFill>
                  <a:srgbClr val="0000C0"/>
                </a:solidFill>
                <a:latin typeface="Courier New" panose="02070309020205020404" pitchFamily="49" charset="0"/>
                <a:cs typeface="Courier New" panose="02070309020205020404" pitchFamily="49" charset="0"/>
              </a:rPr>
              <a:t>'cre_usid'</a:t>
            </a:r>
            <a:r>
              <a:rPr lang="fr-FR" altLang="fr-FR" sz="1000">
                <a:solidFill>
                  <a:srgbClr val="000000"/>
                </a:solidFill>
                <a:latin typeface="Courier New" panose="02070309020205020404" pitchFamily="49" charset="0"/>
                <a:cs typeface="Courier New" panose="02070309020205020404" pitchFamily="49" charset="0"/>
              </a:rPr>
              <a:t>=&gt;</a:t>
            </a:r>
            <a:r>
              <a:rPr lang="fr-FR" altLang="fr-FR" sz="1000">
                <a:solidFill>
                  <a:srgbClr val="0000C0"/>
                </a:solidFill>
                <a:latin typeface="Courier New" panose="02070309020205020404" pitchFamily="49" charset="0"/>
                <a:cs typeface="Courier New" panose="02070309020205020404" pitchFamily="49" charset="0"/>
              </a:rPr>
              <a:t>'*user'</a:t>
            </a:r>
          </a:p>
          <a:p>
            <a:pPr>
              <a:buFont typeface="Wingdings" panose="05000000000000000000" pitchFamily="2" charset="2"/>
              <a:buNone/>
            </a:pPr>
            <a:r>
              <a:rPr lang="fr-FR" altLang="fr-FR" sz="1000">
                <a:solidFill>
                  <a:srgbClr val="0000C0"/>
                </a:solidFill>
                <a:latin typeface="Courier New" panose="02070309020205020404" pitchFamily="49" charset="0"/>
                <a:cs typeface="Courier New" panose="02070309020205020404" pitchFamily="49" charset="0"/>
              </a:rPr>
              <a:t>        </a:t>
            </a:r>
            <a:r>
              <a:rPr lang="fr-FR" altLang="fr-FR" sz="1000">
                <a:solidFill>
                  <a:srgbClr val="000000"/>
                </a:solidFill>
                <a:latin typeface="Courier New" panose="02070309020205020404" pitchFamily="49" charset="0"/>
                <a:cs typeface="Courier New" panose="02070309020205020404" pitchFamily="49" charset="0"/>
              </a:rPr>
              <a:t>) ;</a:t>
            </a:r>
            <a:endParaRPr lang="fr-FR" altLang="fr-FR" sz="1000">
              <a:latin typeface="Courier New" panose="02070309020205020404" pitchFamily="49" charset="0"/>
              <a:cs typeface="Courier New" panose="02070309020205020404" pitchFamily="49" charset="0"/>
            </a:endParaRPr>
          </a:p>
          <a:p>
            <a:pPr>
              <a:buFont typeface="Wingdings" panose="05000000000000000000" pitchFamily="2" charset="2"/>
              <a:buNone/>
            </a:pPr>
            <a:r>
              <a:rPr lang="fr-FR" altLang="fr-FR" sz="1000" b="1">
                <a:solidFill>
                  <a:srgbClr val="7F0055"/>
                </a:solidFill>
                <a:latin typeface="Courier New" panose="02070309020205020404" pitchFamily="49" charset="0"/>
                <a:cs typeface="Courier New" panose="02070309020205020404" pitchFamily="49" charset="0"/>
              </a:rPr>
              <a:t>	 parent</a:t>
            </a:r>
            <a:r>
              <a:rPr lang="fr-FR" altLang="fr-FR" sz="1000" b="1">
                <a:solidFill>
                  <a:srgbClr val="000000"/>
                </a:solidFill>
                <a:latin typeface="Courier New" panose="02070309020205020404" pitchFamily="49" charset="0"/>
                <a:cs typeface="Courier New" panose="02070309020205020404" pitchFamily="49" charset="0"/>
              </a:rPr>
              <a:t>::</a:t>
            </a:r>
            <a:r>
              <a:rPr lang="fr-FR" altLang="fr-FR" sz="1000" b="1" i="1">
                <a:solidFill>
                  <a:srgbClr val="000000"/>
                </a:solidFill>
                <a:latin typeface="Courier New" panose="02070309020205020404" pitchFamily="49" charset="0"/>
                <a:cs typeface="Courier New" panose="02070309020205020404" pitchFamily="49" charset="0"/>
              </a:rPr>
              <a:t>__construct ( $base );</a:t>
            </a:r>
          </a:p>
          <a:p>
            <a:pPr>
              <a:buFont typeface="Wingdings" panose="05000000000000000000" pitchFamily="2" charset="2"/>
              <a:buNone/>
            </a:pPr>
            <a:r>
              <a:rPr lang="fr-FR" altLang="fr-FR" sz="1000">
                <a:solidFill>
                  <a:srgbClr val="000000"/>
                </a:solidFill>
                <a:latin typeface="Courier New" panose="02070309020205020404" pitchFamily="49" charset="0"/>
                <a:cs typeface="Courier New" panose="02070309020205020404" pitchFamily="49" charset="0"/>
              </a:rPr>
              <a:t>  }</a:t>
            </a:r>
            <a:endParaRPr lang="fr-FR" altLang="fr-FR" sz="1000">
              <a:latin typeface="Courier New" panose="02070309020205020404" pitchFamily="49" charset="0"/>
              <a:cs typeface="Courier New" panose="02070309020205020404" pitchFamily="49" charset="0"/>
            </a:endParaRPr>
          </a:p>
          <a:p>
            <a:pPr>
              <a:buFont typeface="Wingdings" panose="05000000000000000000" pitchFamily="2" charset="2"/>
              <a:buNone/>
            </a:pPr>
            <a:r>
              <a:rPr lang="fr-FR" altLang="fr-FR" sz="1000">
                <a:solidFill>
                  <a:srgbClr val="000000"/>
                </a:solidFill>
                <a:latin typeface="Courier New" panose="02070309020205020404" pitchFamily="49" charset="0"/>
                <a:cs typeface="Courier New" panose="02070309020205020404" pitchFamily="49" charset="0"/>
              </a:rPr>
              <a:t>}</a:t>
            </a:r>
          </a:p>
          <a:p>
            <a:pPr>
              <a:buFont typeface="Wingdings" panose="05000000000000000000" pitchFamily="2" charset="2"/>
              <a:buNone/>
            </a:pPr>
            <a:endParaRPr lang="fr-FR" altLang="fr-FR" sz="1000">
              <a:latin typeface="Courier New" panose="02070309020205020404" pitchFamily="49" charset="0"/>
              <a:cs typeface="Courier New" panose="02070309020205020404" pitchFamily="49" charset="0"/>
            </a:endParaRPr>
          </a:p>
        </p:txBody>
      </p:sp>
      <p:sp>
        <p:nvSpPr>
          <p:cNvPr id="90118" name="ZoneTexte 8">
            <a:extLst>
              <a:ext uri="{FF2B5EF4-FFF2-40B4-BE49-F238E27FC236}">
                <a16:creationId xmlns:a16="http://schemas.microsoft.com/office/drawing/2014/main" id="{5ED991BB-3949-4FE8-98F2-FBA6CBA2ED9B}"/>
              </a:ext>
            </a:extLst>
          </p:cNvPr>
          <p:cNvSpPr txBox="1">
            <a:spLocks noChangeArrowheads="1"/>
          </p:cNvSpPr>
          <p:nvPr/>
        </p:nvSpPr>
        <p:spPr bwMode="auto">
          <a:xfrm>
            <a:off x="381000" y="1143000"/>
            <a:ext cx="4114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fr-FR" altLang="fr-FR" sz="1400"/>
              <a:t>Dans l’exemple ci-contre, vous avez ci-dessous le code SQL DB2 de création de la table PIECES, et à droite le code de création de la classe Pieces dérivée d’Active Record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2145548C-4A93-48B3-949B-51AC2968EB5A}"/>
              </a:ext>
            </a:extLst>
          </p:cNvPr>
          <p:cNvSpPr>
            <a:spLocks noGrp="1"/>
          </p:cNvSpPr>
          <p:nvPr>
            <p:ph type="title"/>
          </p:nvPr>
        </p:nvSpPr>
        <p:spPr/>
        <p:txBody>
          <a:bodyPr/>
          <a:lstStyle/>
          <a:p>
            <a:pPr>
              <a:defRPr/>
            </a:pPr>
            <a:r>
              <a:rPr lang="fr-FR" dirty="0"/>
              <a:t>C.R.U.D.</a:t>
            </a:r>
            <a:br>
              <a:rPr lang="fr-FR" dirty="0"/>
            </a:br>
            <a:r>
              <a:rPr lang="fr-FR" sz="2800" dirty="0" err="1"/>
              <a:t>Create</a:t>
            </a:r>
            <a:r>
              <a:rPr lang="fr-FR" sz="2800" dirty="0"/>
              <a:t> - </a:t>
            </a:r>
            <a:r>
              <a:rPr lang="fr-FR" sz="2800" dirty="0" err="1"/>
              <a:t>retrieve</a:t>
            </a:r>
            <a:r>
              <a:rPr lang="fr-FR" sz="2800" dirty="0"/>
              <a:t> - update - </a:t>
            </a:r>
            <a:r>
              <a:rPr lang="fr-FR" sz="2800" dirty="0" err="1"/>
              <a:t>delete</a:t>
            </a:r>
            <a:endParaRPr lang="fr-FR" dirty="0"/>
          </a:p>
        </p:txBody>
      </p:sp>
      <p:sp>
        <p:nvSpPr>
          <p:cNvPr id="91139" name="Espace réservé du texte 5">
            <a:extLst>
              <a:ext uri="{FF2B5EF4-FFF2-40B4-BE49-F238E27FC236}">
                <a16:creationId xmlns:a16="http://schemas.microsoft.com/office/drawing/2014/main" id="{DC4092AA-E743-4393-9E71-251F16580C4D}"/>
              </a:ext>
            </a:extLst>
          </p:cNvPr>
          <p:cNvSpPr>
            <a:spLocks noGrp="1" noChangeArrowheads="1"/>
          </p:cNvSpPr>
          <p:nvPr>
            <p:ph type="body" idx="1"/>
          </p:nvPr>
        </p:nvSpPr>
        <p:spPr/>
        <p:txBody>
          <a:bodyPr/>
          <a:lstStyle/>
          <a:p>
            <a:endParaRPr lang="fr-FR" altLang="fr-FR"/>
          </a:p>
        </p:txBody>
      </p:sp>
      <p:sp>
        <p:nvSpPr>
          <p:cNvPr id="91140" name="Espace réservé du numéro de diapositive 3">
            <a:extLst>
              <a:ext uri="{FF2B5EF4-FFF2-40B4-BE49-F238E27FC236}">
                <a16:creationId xmlns:a16="http://schemas.microsoft.com/office/drawing/2014/main" id="{CE172A8C-CAA8-4BD3-AD2B-5C873E6A105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AA3CABF1-352D-4546-B44F-5BDE96FC3E55}" type="slidenum">
              <a:rPr lang="en-US" altLang="fr-FR" sz="1000">
                <a:solidFill>
                  <a:schemeClr val="bg1"/>
                </a:solidFill>
              </a:rPr>
              <a:pPr>
                <a:buClrTx/>
                <a:buFontTx/>
                <a:buNone/>
              </a:pPr>
              <a:t>84</a:t>
            </a:fld>
            <a:endParaRPr lang="en-US" altLang="fr-FR" sz="1000">
              <a:solidFill>
                <a:schemeClr val="bg1"/>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re 1">
            <a:extLst>
              <a:ext uri="{FF2B5EF4-FFF2-40B4-BE49-F238E27FC236}">
                <a16:creationId xmlns:a16="http://schemas.microsoft.com/office/drawing/2014/main" id="{C720D877-7516-4C5D-963D-FE7CEB7A622E}"/>
              </a:ext>
            </a:extLst>
          </p:cNvPr>
          <p:cNvSpPr>
            <a:spLocks noGrp="1" noChangeArrowheads="1"/>
          </p:cNvSpPr>
          <p:nvPr>
            <p:ph type="title"/>
          </p:nvPr>
        </p:nvSpPr>
        <p:spPr/>
        <p:txBody>
          <a:bodyPr/>
          <a:lstStyle/>
          <a:p>
            <a:r>
              <a:rPr lang="fr-FR" altLang="fr-FR"/>
              <a:t>Le C.R.U.D.</a:t>
            </a:r>
          </a:p>
        </p:txBody>
      </p:sp>
      <p:sp>
        <p:nvSpPr>
          <p:cNvPr id="92163" name="Espace réservé du contenu 2">
            <a:extLst>
              <a:ext uri="{FF2B5EF4-FFF2-40B4-BE49-F238E27FC236}">
                <a16:creationId xmlns:a16="http://schemas.microsoft.com/office/drawing/2014/main" id="{AAD83D95-BCA6-4475-AD94-9E132799D4A5}"/>
              </a:ext>
            </a:extLst>
          </p:cNvPr>
          <p:cNvSpPr>
            <a:spLocks noGrp="1" noChangeArrowheads="1"/>
          </p:cNvSpPr>
          <p:nvPr>
            <p:ph idx="1"/>
          </p:nvPr>
        </p:nvSpPr>
        <p:spPr/>
        <p:txBody>
          <a:bodyPr/>
          <a:lstStyle/>
          <a:p>
            <a:r>
              <a:rPr lang="fr-FR" altLang="fr-FR" sz="2000"/>
              <a:t>Le sigle C.R.U.D. est utilisé par les développeurs anglophones pour désigner les 4 opérations unitaires que l’on retrouve de manière récurrente dans la plupart des modules de gestion:</a:t>
            </a:r>
          </a:p>
          <a:p>
            <a:pPr lvl="1"/>
            <a:r>
              <a:rPr lang="fr-FR" altLang="fr-FR" sz="1600"/>
              <a:t>C (Create) : la création de nouvelles lignes dans une table SQL</a:t>
            </a:r>
          </a:p>
          <a:p>
            <a:pPr lvl="1"/>
            <a:r>
              <a:rPr lang="fr-FR" altLang="fr-FR" sz="1600"/>
              <a:t>R (Retrieve) : la récupération de ligne (génération pour affichage) </a:t>
            </a:r>
          </a:p>
          <a:p>
            <a:pPr lvl="1"/>
            <a:r>
              <a:rPr lang="fr-FR" altLang="fr-FR" sz="1600"/>
              <a:t>U (Update) : la mise à jour de ligne de table SQL</a:t>
            </a:r>
          </a:p>
          <a:p>
            <a:pPr lvl="1"/>
            <a:r>
              <a:rPr lang="fr-FR" altLang="fr-FR" sz="1600"/>
              <a:t>D (Delete) : la suppression de ligne de table SQL </a:t>
            </a:r>
          </a:p>
          <a:p>
            <a:r>
              <a:rPr lang="fr-FR" altLang="fr-FR" sz="2000"/>
              <a:t>L’utilisation de boîte à outils dédiées à la génération et la maintenance de modules de type CRUD se révèle vite indispensable, dès lors que l’on souhaite industrialiser le développement d’un projet. D’un point de vue SQL, de quoi a-t-on besoin :</a:t>
            </a:r>
          </a:p>
          <a:p>
            <a:pPr lvl="1"/>
            <a:r>
              <a:rPr lang="fr-FR" altLang="fr-FR" sz="1600"/>
              <a:t>De l’une des techniques de pagination vues précédemment (pour l’affichage des listes) (qui sont intégrées dans le projet MacaronDB)</a:t>
            </a:r>
          </a:p>
          <a:p>
            <a:pPr lvl="1"/>
            <a:r>
              <a:rPr lang="fr-FR" altLang="fr-FR" sz="1600"/>
              <a:t>Des fonctionnalités équivalentes à celles proposées par le design pattern « Active Record » pour les opérations de maintenance unitaire de la base de données</a:t>
            </a:r>
          </a:p>
        </p:txBody>
      </p:sp>
      <p:sp>
        <p:nvSpPr>
          <p:cNvPr id="92164" name="Espace réservé du numéro de diapositive 3">
            <a:extLst>
              <a:ext uri="{FF2B5EF4-FFF2-40B4-BE49-F238E27FC236}">
                <a16:creationId xmlns:a16="http://schemas.microsoft.com/office/drawing/2014/main" id="{879E837B-927B-4E0E-B174-33FB80927EA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A5B8D5AB-7395-4759-84F8-ABCF52E2CA19}" type="slidenum">
              <a:rPr lang="en-US" altLang="fr-FR" sz="1000">
                <a:solidFill>
                  <a:schemeClr val="bg1"/>
                </a:solidFill>
              </a:rPr>
              <a:pPr>
                <a:buClrTx/>
                <a:buFontTx/>
                <a:buNone/>
              </a:pPr>
              <a:t>85</a:t>
            </a:fld>
            <a:endParaRPr lang="en-US" altLang="fr-FR" sz="1000">
              <a:solidFill>
                <a:schemeClr val="bg1"/>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re 1">
            <a:extLst>
              <a:ext uri="{FF2B5EF4-FFF2-40B4-BE49-F238E27FC236}">
                <a16:creationId xmlns:a16="http://schemas.microsoft.com/office/drawing/2014/main" id="{0D5F929C-27D3-4284-A5A9-C9C394608D3C}"/>
              </a:ext>
            </a:extLst>
          </p:cNvPr>
          <p:cNvSpPr>
            <a:spLocks noGrp="1" noChangeArrowheads="1"/>
          </p:cNvSpPr>
          <p:nvPr>
            <p:ph type="title"/>
          </p:nvPr>
        </p:nvSpPr>
        <p:spPr/>
        <p:txBody>
          <a:bodyPr/>
          <a:lstStyle/>
          <a:p>
            <a:r>
              <a:rPr lang="fr-FR" altLang="fr-FR"/>
              <a:t>Le C.R.U.D.</a:t>
            </a:r>
          </a:p>
        </p:txBody>
      </p:sp>
      <p:sp>
        <p:nvSpPr>
          <p:cNvPr id="93187" name="Espace réservé du contenu 2">
            <a:extLst>
              <a:ext uri="{FF2B5EF4-FFF2-40B4-BE49-F238E27FC236}">
                <a16:creationId xmlns:a16="http://schemas.microsoft.com/office/drawing/2014/main" id="{F145EDCB-B787-4E96-BD7C-3B31C3645DFE}"/>
              </a:ext>
            </a:extLst>
          </p:cNvPr>
          <p:cNvSpPr>
            <a:spLocks noGrp="1" noChangeArrowheads="1"/>
          </p:cNvSpPr>
          <p:nvPr>
            <p:ph idx="1"/>
          </p:nvPr>
        </p:nvSpPr>
        <p:spPr>
          <a:xfrm>
            <a:off x="228600" y="1219200"/>
            <a:ext cx="8686800" cy="5257800"/>
          </a:xfrm>
        </p:spPr>
        <p:txBody>
          <a:bodyPr/>
          <a:lstStyle/>
          <a:p>
            <a:r>
              <a:rPr lang="fr-FR" altLang="fr-FR" sz="2000"/>
              <a:t>D’un point de vue de la génération des pages webs, de quoi a-t-on besoin :</a:t>
            </a:r>
          </a:p>
          <a:p>
            <a:pPr lvl="1"/>
            <a:r>
              <a:rPr lang="fr-FR" altLang="fr-FR" sz="1600"/>
              <a:t>De fonctions de génération de formulaire (je vous recommande le projet HTML Quickform, et plus particulièrement la version 2. Récemment réécrit en PHP 5, et bien qu’encore en bêta, il est déjà pleinement opérationnel)</a:t>
            </a:r>
          </a:p>
          <a:p>
            <a:pPr lvl="1">
              <a:buFont typeface="Arial" panose="020B0604020202020204" pitchFamily="34" charset="0"/>
              <a:buNone/>
            </a:pPr>
            <a:r>
              <a:rPr lang="fr-FR" altLang="fr-FR" sz="1600">
                <a:hlinkClick r:id="rId2"/>
              </a:rPr>
              <a:t>http://pear.php.net/package/HTML_QuickForm2</a:t>
            </a:r>
            <a:r>
              <a:rPr lang="fr-FR" altLang="fr-FR" sz="1600"/>
              <a:t> </a:t>
            </a:r>
          </a:p>
          <a:p>
            <a:pPr lvl="1"/>
            <a:r>
              <a:rPr lang="fr-FR" altLang="fr-FR" sz="1600"/>
              <a:t>De connaissances en HTML et CSS (pour la mise en forme des pages webs)</a:t>
            </a:r>
          </a:p>
          <a:p>
            <a:pPr lvl="1"/>
            <a:r>
              <a:rPr lang="fr-FR" altLang="fr-FR" sz="1600"/>
              <a:t>De connaissances plus ou moins approfondies en Javascript, selon le type d’ergonomie recherché. Par exemple, plus vous voudrez vous orienter vers une ergonomie de type RIA (Rich Internet Application), et plus vous devrez élever votre niveau de compétence en Javascript. Vous aurez tout intérêt dans ce cas à vous tourner vers un framework Javascript tel que Jquery, Dojo, ExtJS ou YahooUI, pour ne citer que les plus connus. Vous pourrez ainsi mettre en œuvre assez rapidement des interfaces à l’ergonomie « enrichie » de fonctionnalités telles que :</a:t>
            </a:r>
          </a:p>
          <a:p>
            <a:pPr lvl="2"/>
            <a:r>
              <a:rPr lang="fr-FR" altLang="fr-FR" sz="1400"/>
              <a:t>l’auto-complétion, </a:t>
            </a:r>
          </a:p>
          <a:p>
            <a:pPr lvl="2"/>
            <a:r>
              <a:rPr lang="fr-FR" altLang="fr-FR" sz="1400"/>
              <a:t>des champs de type « ascenseur » (slider), </a:t>
            </a:r>
          </a:p>
          <a:p>
            <a:pPr lvl="2"/>
            <a:r>
              <a:rPr lang="fr-FR" altLang="fr-FR" sz="1400"/>
              <a:t>des affichages de type « tabulaire » ou « accordéon », </a:t>
            </a:r>
          </a:p>
          <a:p>
            <a:pPr lvl="2"/>
            <a:r>
              <a:rPr lang="fr-FR" altLang="fr-FR" sz="1400"/>
              <a:t>des champs de saisie de date avec calendrier (datepicker), </a:t>
            </a:r>
          </a:p>
          <a:p>
            <a:pPr lvl="2"/>
            <a:r>
              <a:rPr lang="fr-FR" altLang="fr-FR" sz="1400"/>
              <a:t>la réactualisation de portions d’écran sans rechargement complet de la page,</a:t>
            </a:r>
          </a:p>
          <a:p>
            <a:pPr lvl="2"/>
            <a:r>
              <a:rPr lang="fr-FR" altLang="fr-FR" sz="1400"/>
              <a:t>etc…</a:t>
            </a:r>
          </a:p>
          <a:p>
            <a:pPr lvl="1">
              <a:buFont typeface="Arial" panose="020B0604020202020204" pitchFamily="34" charset="0"/>
              <a:buNone/>
            </a:pPr>
            <a:endParaRPr lang="fr-FR" altLang="fr-FR" sz="1600"/>
          </a:p>
        </p:txBody>
      </p:sp>
      <p:sp>
        <p:nvSpPr>
          <p:cNvPr id="93188" name="Espace réservé du numéro de diapositive 3">
            <a:extLst>
              <a:ext uri="{FF2B5EF4-FFF2-40B4-BE49-F238E27FC236}">
                <a16:creationId xmlns:a16="http://schemas.microsoft.com/office/drawing/2014/main" id="{B37C9A1B-1C52-487C-969D-794643EEA62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B7C779D6-5412-4789-B90D-7002862E3530}" type="slidenum">
              <a:rPr lang="en-US" altLang="fr-FR" sz="1000">
                <a:solidFill>
                  <a:schemeClr val="bg1"/>
                </a:solidFill>
              </a:rPr>
              <a:pPr>
                <a:buClrTx/>
                <a:buFontTx/>
                <a:buNone/>
              </a:pPr>
              <a:t>86</a:t>
            </a:fld>
            <a:endParaRPr lang="en-US" altLang="fr-FR" sz="1000">
              <a:solidFill>
                <a:schemeClr val="bg1"/>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re 1">
            <a:extLst>
              <a:ext uri="{FF2B5EF4-FFF2-40B4-BE49-F238E27FC236}">
                <a16:creationId xmlns:a16="http://schemas.microsoft.com/office/drawing/2014/main" id="{4D97B481-31B8-451A-BEF2-550606F8B8F7}"/>
              </a:ext>
            </a:extLst>
          </p:cNvPr>
          <p:cNvSpPr>
            <a:spLocks noGrp="1" noChangeArrowheads="1"/>
          </p:cNvSpPr>
          <p:nvPr>
            <p:ph type="title"/>
          </p:nvPr>
        </p:nvSpPr>
        <p:spPr/>
        <p:txBody>
          <a:bodyPr/>
          <a:lstStyle/>
          <a:p>
            <a:r>
              <a:rPr lang="fr-FR" altLang="fr-FR"/>
              <a:t>Le C.R.U.D.</a:t>
            </a:r>
          </a:p>
        </p:txBody>
      </p:sp>
      <p:sp>
        <p:nvSpPr>
          <p:cNvPr id="94211" name="Espace réservé du contenu 2">
            <a:extLst>
              <a:ext uri="{FF2B5EF4-FFF2-40B4-BE49-F238E27FC236}">
                <a16:creationId xmlns:a16="http://schemas.microsoft.com/office/drawing/2014/main" id="{29E54669-210D-4650-9C1D-402AEF16A95D}"/>
              </a:ext>
            </a:extLst>
          </p:cNvPr>
          <p:cNvSpPr>
            <a:spLocks noGrp="1" noChangeArrowheads="1"/>
          </p:cNvSpPr>
          <p:nvPr>
            <p:ph idx="1"/>
          </p:nvPr>
        </p:nvSpPr>
        <p:spPr>
          <a:xfrm>
            <a:off x="228600" y="1219200"/>
            <a:ext cx="8686800" cy="914400"/>
          </a:xfrm>
        </p:spPr>
        <p:txBody>
          <a:bodyPr/>
          <a:lstStyle/>
          <a:p>
            <a:pPr>
              <a:buFont typeface="Wingdings" panose="05000000000000000000" pitchFamily="2" charset="2"/>
              <a:buNone/>
            </a:pPr>
            <a:r>
              <a:rPr lang="fr-FR" altLang="fr-FR" sz="1800"/>
              <a:t>La constitution d’une boîte à outils adaptée à vos besoins peut vous permet de produire très rapidement des écrans de recherche et de mise à jour tels que celui ci-dessous :</a:t>
            </a:r>
          </a:p>
          <a:p>
            <a:pPr lvl="1">
              <a:buFont typeface="Arial" panose="020B0604020202020204" pitchFamily="34" charset="0"/>
              <a:buNone/>
            </a:pPr>
            <a:endParaRPr lang="fr-FR" altLang="fr-FR" sz="1600"/>
          </a:p>
        </p:txBody>
      </p:sp>
      <p:sp>
        <p:nvSpPr>
          <p:cNvPr id="94212" name="Espace réservé du numéro de diapositive 3">
            <a:extLst>
              <a:ext uri="{FF2B5EF4-FFF2-40B4-BE49-F238E27FC236}">
                <a16:creationId xmlns:a16="http://schemas.microsoft.com/office/drawing/2014/main" id="{E5E5FCB9-0339-45EB-9CF4-C29C60A7D07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58CB4861-B782-4415-A593-2C73E740D8EF}" type="slidenum">
              <a:rPr lang="en-US" altLang="fr-FR" sz="1000">
                <a:solidFill>
                  <a:schemeClr val="bg1"/>
                </a:solidFill>
              </a:rPr>
              <a:pPr>
                <a:buClrTx/>
                <a:buFontTx/>
                <a:buNone/>
              </a:pPr>
              <a:t>87</a:t>
            </a:fld>
            <a:endParaRPr lang="en-US" altLang="fr-FR" sz="1000">
              <a:solidFill>
                <a:schemeClr val="bg1"/>
              </a:solidFill>
            </a:endParaRPr>
          </a:p>
        </p:txBody>
      </p:sp>
      <p:pic>
        <p:nvPicPr>
          <p:cNvPr id="94213" name="Image 6">
            <a:extLst>
              <a:ext uri="{FF2B5EF4-FFF2-40B4-BE49-F238E27FC236}">
                <a16:creationId xmlns:a16="http://schemas.microsoft.com/office/drawing/2014/main" id="{5A45C110-8595-4819-9F96-4BC741FBD3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439" t="27940" r="9213" b="10294"/>
          <a:stretch>
            <a:fillRect/>
          </a:stretch>
        </p:blipFill>
        <p:spPr bwMode="auto">
          <a:xfrm>
            <a:off x="304800" y="2209800"/>
            <a:ext cx="7239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4" name="Image 7">
            <a:extLst>
              <a:ext uri="{FF2B5EF4-FFF2-40B4-BE49-F238E27FC236}">
                <a16:creationId xmlns:a16="http://schemas.microsoft.com/office/drawing/2014/main" id="{370BC349-2F64-4D3E-857B-7B6C5E1D32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466" t="33530" r="41113" b="39751"/>
          <a:stretch>
            <a:fillRect/>
          </a:stretch>
        </p:blipFill>
        <p:spPr bwMode="auto">
          <a:xfrm>
            <a:off x="2514600" y="3733800"/>
            <a:ext cx="5972175" cy="1647825"/>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re 1">
            <a:extLst>
              <a:ext uri="{FF2B5EF4-FFF2-40B4-BE49-F238E27FC236}">
                <a16:creationId xmlns:a16="http://schemas.microsoft.com/office/drawing/2014/main" id="{EB09D0F9-38AF-4D8E-BCE4-7BEAEBAC14BA}"/>
              </a:ext>
            </a:extLst>
          </p:cNvPr>
          <p:cNvSpPr>
            <a:spLocks noGrp="1" noChangeArrowheads="1"/>
          </p:cNvSpPr>
          <p:nvPr>
            <p:ph type="title"/>
          </p:nvPr>
        </p:nvSpPr>
        <p:spPr/>
        <p:txBody>
          <a:bodyPr/>
          <a:lstStyle/>
          <a:p>
            <a:r>
              <a:rPr lang="fr-FR" altLang="fr-FR"/>
              <a:t>Ressources bibliographiques pour DB2</a:t>
            </a:r>
          </a:p>
        </p:txBody>
      </p:sp>
      <p:sp>
        <p:nvSpPr>
          <p:cNvPr id="95235" name="Espace réservé du contenu 2">
            <a:extLst>
              <a:ext uri="{FF2B5EF4-FFF2-40B4-BE49-F238E27FC236}">
                <a16:creationId xmlns:a16="http://schemas.microsoft.com/office/drawing/2014/main" id="{CC659869-9A5F-4320-835E-4641939A3EB8}"/>
              </a:ext>
            </a:extLst>
          </p:cNvPr>
          <p:cNvSpPr>
            <a:spLocks noGrp="1" noChangeArrowheads="1"/>
          </p:cNvSpPr>
          <p:nvPr>
            <p:ph idx="1"/>
          </p:nvPr>
        </p:nvSpPr>
        <p:spPr/>
        <p:txBody>
          <a:bodyPr/>
          <a:lstStyle/>
          <a:p>
            <a:r>
              <a:rPr lang="fr-FR" altLang="fr-FR" sz="1800"/>
              <a:t>Le site IBM Data Management propose régulièrement de très bons articles (en anglais) présentant des techniques SQL avancées pour DB2:</a:t>
            </a:r>
          </a:p>
          <a:p>
            <a:pPr lvl="1"/>
            <a:r>
              <a:rPr lang="fr-FR" altLang="fr-FR" sz="1400">
                <a:hlinkClick r:id="rId2"/>
              </a:rPr>
              <a:t>http://ibmdatamag.com</a:t>
            </a:r>
            <a:r>
              <a:rPr lang="fr-FR" altLang="fr-FR" sz="1400"/>
              <a:t> </a:t>
            </a:r>
          </a:p>
          <a:p>
            <a:r>
              <a:rPr lang="fr-FR" altLang="fr-FR" sz="1800"/>
              <a:t>Deux très bons ouvrages (en français), très complémentaires, pour découvrir de nombreuses techniques SQL avancées. Chaque technique est présentée dans différentes versions (une par SGBD). Contrairement au premier, </a:t>
            </a:r>
            <a:r>
              <a:rPr lang="fr-FR" altLang="fr-FR" sz="2000"/>
              <a:t>l</a:t>
            </a:r>
            <a:r>
              <a:rPr lang="fr-FR" altLang="fr-FR" sz="1800"/>
              <a:t>e second ouvrage ne donne pas d’exemples pour DB2, mais de nombreuses techniques présentées pour MySQL peuvent être facilement adaptées à DB2). </a:t>
            </a:r>
            <a:r>
              <a:rPr lang="fr-FR" altLang="fr-FR" sz="2000"/>
              <a:t>:</a:t>
            </a:r>
            <a:endParaRPr lang="fr-FR" altLang="fr-FR" sz="1800"/>
          </a:p>
          <a:p>
            <a:pPr lvl="1"/>
            <a:r>
              <a:rPr lang="fr-FR" altLang="fr-FR" sz="1400"/>
              <a:t>SQL, le livre de recettes, par Anthony Molinaro</a:t>
            </a:r>
          </a:p>
          <a:p>
            <a:pPr lvl="1"/>
            <a:r>
              <a:rPr lang="fr-FR" altLang="fr-FR" sz="1400"/>
              <a:t>SQL à 200 %, par </a:t>
            </a:r>
            <a:r>
              <a:rPr lang="nb-NO" altLang="fr-FR" sz="1400"/>
              <a:t>Andrew Cumming et Gordon Russell</a:t>
            </a:r>
            <a:endParaRPr lang="fr-FR" altLang="fr-FR" sz="1400"/>
          </a:p>
          <a:p>
            <a:pPr lvl="1">
              <a:buFont typeface="Arial" panose="020B0604020202020204" pitchFamily="34" charset="0"/>
              <a:buNone/>
            </a:pPr>
            <a:r>
              <a:rPr lang="fr-FR" altLang="fr-FR" sz="1400"/>
              <a:t>Ces 2 ouvrages peuvent être commandés en PDF sur </a:t>
            </a:r>
            <a:r>
              <a:rPr lang="fr-FR" altLang="fr-FR" sz="1400">
                <a:hlinkClick r:id="rId3"/>
              </a:rPr>
              <a:t>http://librairie.immateriel.fr</a:t>
            </a:r>
            <a:r>
              <a:rPr lang="fr-FR" altLang="fr-FR" sz="1400"/>
              <a:t> </a:t>
            </a:r>
          </a:p>
          <a:p>
            <a:r>
              <a:rPr lang="fr-FR" altLang="fr-FR" sz="1800"/>
              <a:t>Un très bon ouvrage (en anglais) pour apprendre à reconnaître les mauvaises pratiques SQL, et la manière de les corriger :</a:t>
            </a:r>
          </a:p>
          <a:p>
            <a:pPr lvl="1"/>
            <a:r>
              <a:rPr lang="en-US" altLang="fr-FR" sz="1400"/>
              <a:t>SQL Antipatterns: Avoiding the Pitfalls of Database Programming, par Bill Karwin</a:t>
            </a:r>
          </a:p>
          <a:p>
            <a:pPr lvl="1"/>
            <a:r>
              <a:rPr lang="en-US" altLang="fr-FR" sz="1400"/>
              <a:t>Disponible en PDF ici : </a:t>
            </a:r>
            <a:r>
              <a:rPr lang="en-US" altLang="fr-FR" sz="1400">
                <a:hlinkClick r:id="rId4"/>
              </a:rPr>
              <a:t>http://pragprog.com/book/bksqla/sql-antipatterns</a:t>
            </a:r>
            <a:r>
              <a:rPr lang="en-US" altLang="fr-FR" sz="1400"/>
              <a:t> </a:t>
            </a:r>
          </a:p>
          <a:p>
            <a:pPr lvl="1"/>
            <a:endParaRPr lang="fr-FR" altLang="fr-FR" sz="1400"/>
          </a:p>
        </p:txBody>
      </p:sp>
      <p:sp>
        <p:nvSpPr>
          <p:cNvPr id="95236" name="Espace réservé du numéro de diapositive 3">
            <a:extLst>
              <a:ext uri="{FF2B5EF4-FFF2-40B4-BE49-F238E27FC236}">
                <a16:creationId xmlns:a16="http://schemas.microsoft.com/office/drawing/2014/main" id="{708E4DE0-C515-4EAC-B6A1-001179263B5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6F9535D8-F1CC-4CAF-9AA6-FB23F1B215C2}" type="slidenum">
              <a:rPr lang="en-US" altLang="fr-FR" sz="1000">
                <a:solidFill>
                  <a:schemeClr val="bg1"/>
                </a:solidFill>
              </a:rPr>
              <a:pPr>
                <a:buClrTx/>
                <a:buFontTx/>
                <a:buNone/>
              </a:pPr>
              <a:t>88</a:t>
            </a:fld>
            <a:endParaRPr lang="en-US" altLang="fr-FR" sz="1000">
              <a:solidFill>
                <a:schemeClr val="bg1"/>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re 1">
            <a:extLst>
              <a:ext uri="{FF2B5EF4-FFF2-40B4-BE49-F238E27FC236}">
                <a16:creationId xmlns:a16="http://schemas.microsoft.com/office/drawing/2014/main" id="{719C7060-F76F-4B09-875D-EBED380B559B}"/>
              </a:ext>
            </a:extLst>
          </p:cNvPr>
          <p:cNvSpPr>
            <a:spLocks noGrp="1" noChangeArrowheads="1"/>
          </p:cNvSpPr>
          <p:nvPr>
            <p:ph type="title"/>
          </p:nvPr>
        </p:nvSpPr>
        <p:spPr/>
        <p:txBody>
          <a:bodyPr/>
          <a:lstStyle/>
          <a:p>
            <a:r>
              <a:rPr lang="fr-FR" altLang="fr-FR"/>
              <a:t>Ressources bibliographiques pour PHP</a:t>
            </a:r>
          </a:p>
        </p:txBody>
      </p:sp>
      <p:sp>
        <p:nvSpPr>
          <p:cNvPr id="93187" name="Espace réservé du contenu 2">
            <a:extLst>
              <a:ext uri="{FF2B5EF4-FFF2-40B4-BE49-F238E27FC236}">
                <a16:creationId xmlns:a16="http://schemas.microsoft.com/office/drawing/2014/main" id="{A54C7276-F9BA-4CA4-8D04-CDEAF1E41C7D}"/>
              </a:ext>
            </a:extLst>
          </p:cNvPr>
          <p:cNvSpPr>
            <a:spLocks noGrp="1"/>
          </p:cNvSpPr>
          <p:nvPr>
            <p:ph idx="1"/>
          </p:nvPr>
        </p:nvSpPr>
        <p:spPr/>
        <p:txBody>
          <a:bodyPr/>
          <a:lstStyle/>
          <a:p>
            <a:pPr>
              <a:defRPr/>
            </a:pPr>
            <a:r>
              <a:rPr lang="fr-FR" altLang="fr-FR" sz="1800" dirty="0"/>
              <a:t>Un ouvrage au contenu très riche, édité chez </a:t>
            </a:r>
            <a:r>
              <a:rPr lang="fr-FR" altLang="fr-FR" sz="1800" dirty="0" err="1"/>
              <a:t>Sitepoint</a:t>
            </a:r>
            <a:r>
              <a:rPr lang="fr-FR" altLang="fr-FR" sz="1800" dirty="0"/>
              <a:t> : </a:t>
            </a:r>
          </a:p>
          <a:p>
            <a:pPr lvl="1">
              <a:buFont typeface="Arial" panose="020B0604020202020204" pitchFamily="34" charset="0"/>
              <a:buNone/>
              <a:defRPr/>
            </a:pPr>
            <a:r>
              <a:rPr lang="fr-FR" altLang="fr-FR" sz="1600" dirty="0"/>
              <a:t>PHP Master,  Write Cutting-Edge Code</a:t>
            </a:r>
          </a:p>
          <a:p>
            <a:pPr lvl="2">
              <a:defRPr/>
            </a:pPr>
            <a:r>
              <a:rPr lang="fr-FR" altLang="fr-FR" sz="1600" dirty="0"/>
              <a:t>par Lorna Mitchell, </a:t>
            </a:r>
            <a:r>
              <a:rPr lang="fr-FR" altLang="fr-FR" sz="1600" dirty="0" err="1"/>
              <a:t>Davey</a:t>
            </a:r>
            <a:r>
              <a:rPr lang="fr-FR" altLang="fr-FR" sz="1600" dirty="0"/>
              <a:t> </a:t>
            </a:r>
            <a:r>
              <a:rPr lang="fr-FR" altLang="fr-FR" sz="1600" dirty="0" err="1"/>
              <a:t>Shafik</a:t>
            </a:r>
            <a:r>
              <a:rPr lang="fr-FR" altLang="fr-FR" sz="1600" dirty="0"/>
              <a:t> &amp; Matthew </a:t>
            </a:r>
            <a:r>
              <a:rPr lang="fr-FR" altLang="fr-FR" sz="1600" dirty="0" err="1"/>
              <a:t>Turland</a:t>
            </a:r>
            <a:r>
              <a:rPr lang="fr-FR" altLang="fr-FR" sz="1600" dirty="0"/>
              <a:t> , Ed. </a:t>
            </a:r>
            <a:r>
              <a:rPr lang="fr-FR" altLang="fr-FR" sz="1600" dirty="0" err="1"/>
              <a:t>Sitepoint</a:t>
            </a:r>
            <a:endParaRPr lang="fr-FR" altLang="fr-FR" sz="1600" dirty="0"/>
          </a:p>
          <a:p>
            <a:pPr lvl="2">
              <a:defRPr/>
            </a:pPr>
            <a:r>
              <a:rPr lang="fr-FR" altLang="fr-FR" sz="1600" dirty="0">
                <a:hlinkClick r:id="rId2"/>
              </a:rPr>
              <a:t>http://www.sitepoint.com/books/phppro1/</a:t>
            </a:r>
            <a:r>
              <a:rPr lang="fr-FR" altLang="fr-FR" sz="1600" dirty="0"/>
              <a:t> </a:t>
            </a:r>
            <a:endParaRPr lang="fr-FR" altLang="fr-FR" sz="1400" dirty="0"/>
          </a:p>
          <a:p>
            <a:pPr>
              <a:defRPr/>
            </a:pPr>
            <a:r>
              <a:rPr lang="fr-FR" altLang="fr-FR" sz="1800" dirty="0" err="1"/>
              <a:t>Packt</a:t>
            </a:r>
            <a:r>
              <a:rPr lang="fr-FR" altLang="fr-FR" sz="1800" dirty="0"/>
              <a:t> </a:t>
            </a:r>
            <a:r>
              <a:rPr lang="fr-FR" altLang="fr-FR" sz="1800" dirty="0" err="1"/>
              <a:t>Publishing</a:t>
            </a:r>
            <a:r>
              <a:rPr lang="fr-FR" altLang="fr-FR" sz="1800" dirty="0"/>
              <a:t> propose un riche catalogue d’ouvrages consacrés à PHP </a:t>
            </a:r>
            <a:r>
              <a:rPr lang="fr-FR" altLang="fr-FR" sz="1400" dirty="0"/>
              <a:t>(je vous recommande notamment « PHP </a:t>
            </a:r>
            <a:r>
              <a:rPr lang="fr-FR" altLang="fr-FR" sz="1400" dirty="0" err="1"/>
              <a:t>Jquery</a:t>
            </a:r>
            <a:r>
              <a:rPr lang="fr-FR" altLang="fr-FR" sz="1400" dirty="0"/>
              <a:t> </a:t>
            </a:r>
            <a:r>
              <a:rPr lang="fr-FR" altLang="fr-FR" sz="1400" dirty="0" err="1"/>
              <a:t>Cookbook</a:t>
            </a:r>
            <a:r>
              <a:rPr lang="fr-FR" altLang="fr-FR" sz="1400" dirty="0"/>
              <a:t> ») </a:t>
            </a:r>
            <a:r>
              <a:rPr lang="fr-FR" altLang="fr-FR" sz="1800" dirty="0"/>
              <a:t>: </a:t>
            </a:r>
          </a:p>
          <a:p>
            <a:pPr lvl="1">
              <a:defRPr/>
            </a:pPr>
            <a:r>
              <a:rPr lang="en-US" sz="1400" dirty="0">
                <a:hlinkClick r:id="rId3"/>
              </a:rPr>
              <a:t>Search results for: '</a:t>
            </a:r>
            <a:r>
              <a:rPr lang="en-US" sz="1400" dirty="0" err="1">
                <a:hlinkClick r:id="rId3"/>
              </a:rPr>
              <a:t>php</a:t>
            </a:r>
            <a:r>
              <a:rPr lang="en-US" sz="1400" dirty="0">
                <a:hlinkClick r:id="rId3"/>
              </a:rPr>
              <a:t>' (packtpub.com)</a:t>
            </a:r>
            <a:endParaRPr lang="en-US" sz="1400" dirty="0"/>
          </a:p>
          <a:p>
            <a:pPr marL="352425" indent="-342900">
              <a:defRPr/>
            </a:pPr>
            <a:r>
              <a:rPr lang="fr-FR" altLang="fr-FR" sz="1800" dirty="0"/>
              <a:t>PHP Architect propose également un fond très intéressant d’ouvrages dédiés à PHP (plusieurs ouvrages sont édités avec le soutien de Zend) :</a:t>
            </a:r>
          </a:p>
          <a:p>
            <a:pPr lvl="1">
              <a:defRPr/>
            </a:pPr>
            <a:r>
              <a:rPr lang="fr-FR" altLang="fr-FR" sz="1600" dirty="0">
                <a:hlinkClick r:id="rId4"/>
              </a:rPr>
              <a:t>http://www.phparch.com/books/</a:t>
            </a:r>
            <a:r>
              <a:rPr lang="fr-FR" altLang="fr-FR" sz="1600" dirty="0"/>
              <a:t>     (je recommande notamment « PHP </a:t>
            </a:r>
            <a:r>
              <a:rPr lang="fr-FR" altLang="fr-FR" sz="1600" dirty="0" err="1"/>
              <a:t>Playbook</a:t>
            </a:r>
            <a:r>
              <a:rPr lang="fr-FR" altLang="fr-FR" sz="1600" dirty="0"/>
              <a:t> »)</a:t>
            </a:r>
          </a:p>
          <a:p>
            <a:pPr>
              <a:defRPr/>
            </a:pPr>
            <a:r>
              <a:rPr lang="fr-FR" altLang="fr-FR" sz="1800" dirty="0"/>
              <a:t>L’éditeur américain </a:t>
            </a:r>
            <a:r>
              <a:rPr lang="fr-FR" altLang="fr-FR" sz="1800" dirty="0" err="1"/>
              <a:t>Oreilly</a:t>
            </a:r>
            <a:r>
              <a:rPr lang="fr-FR" altLang="fr-FR" sz="1800" dirty="0"/>
              <a:t> propose un impressionnant catalogue dématérialisé, avec la possibilité de consulter les livres en ligne, selon différentes formules d’abonnement. On peut y consulter de nombreux ouvrages consacrés à PHP : </a:t>
            </a:r>
          </a:p>
          <a:p>
            <a:pPr lvl="1">
              <a:defRPr/>
            </a:pPr>
            <a:r>
              <a:rPr lang="fr-FR" altLang="fr-FR" sz="1600">
                <a:hlinkClick r:id="rId5"/>
              </a:rPr>
              <a:t>http://www.oreilly.</a:t>
            </a:r>
            <a:r>
              <a:rPr lang="fr-FR" altLang="fr-FR" sz="1600" dirty="0">
                <a:hlinkClick r:id="rId5"/>
              </a:rPr>
              <a:t>com</a:t>
            </a:r>
            <a:r>
              <a:rPr lang="fr-FR" altLang="fr-FR" sz="1600" dirty="0"/>
              <a:t> </a:t>
            </a:r>
          </a:p>
          <a:p>
            <a:pPr>
              <a:defRPr/>
            </a:pPr>
            <a:endParaRPr lang="fr-FR" altLang="fr-FR" sz="2000" dirty="0"/>
          </a:p>
        </p:txBody>
      </p:sp>
      <p:sp>
        <p:nvSpPr>
          <p:cNvPr id="96260" name="Espace réservé du numéro de diapositive 3">
            <a:extLst>
              <a:ext uri="{FF2B5EF4-FFF2-40B4-BE49-F238E27FC236}">
                <a16:creationId xmlns:a16="http://schemas.microsoft.com/office/drawing/2014/main" id="{E6A4A90A-F9D1-4C8F-AB24-8C65F39A566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69E035EB-FBED-4802-B520-79624ECEF709}" type="slidenum">
              <a:rPr lang="en-US" altLang="fr-FR" sz="1000">
                <a:solidFill>
                  <a:schemeClr val="bg1"/>
                </a:solidFill>
              </a:rPr>
              <a:pPr>
                <a:buClrTx/>
                <a:buFontTx/>
                <a:buNone/>
              </a:pPr>
              <a:t>89</a:t>
            </a:fld>
            <a:endParaRPr lang="en-US" altLang="fr-FR" sz="100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re 1">
            <a:extLst>
              <a:ext uri="{FF2B5EF4-FFF2-40B4-BE49-F238E27FC236}">
                <a16:creationId xmlns:a16="http://schemas.microsoft.com/office/drawing/2014/main" id="{3899D086-9F7D-435D-B1A1-EED1188C6EE1}"/>
              </a:ext>
            </a:extLst>
          </p:cNvPr>
          <p:cNvSpPr>
            <a:spLocks noGrp="1" noChangeArrowheads="1"/>
          </p:cNvSpPr>
          <p:nvPr>
            <p:ph type="title"/>
          </p:nvPr>
        </p:nvSpPr>
        <p:spPr/>
        <p:txBody>
          <a:bodyPr/>
          <a:lstStyle/>
          <a:p>
            <a:r>
              <a:rPr lang="fr-FR" altLang="fr-FR"/>
              <a:t>Choisir son connecteur DB2</a:t>
            </a:r>
          </a:p>
        </p:txBody>
      </p:sp>
      <p:sp>
        <p:nvSpPr>
          <p:cNvPr id="10243" name="Espace réservé du contenu 2">
            <a:extLst>
              <a:ext uri="{FF2B5EF4-FFF2-40B4-BE49-F238E27FC236}">
                <a16:creationId xmlns:a16="http://schemas.microsoft.com/office/drawing/2014/main" id="{1AEA3F4E-0376-4609-948F-17E3BEB4B39C}"/>
              </a:ext>
            </a:extLst>
          </p:cNvPr>
          <p:cNvSpPr>
            <a:spLocks noGrp="1"/>
          </p:cNvSpPr>
          <p:nvPr>
            <p:ph idx="1"/>
          </p:nvPr>
        </p:nvSpPr>
        <p:spPr/>
        <p:txBody>
          <a:bodyPr/>
          <a:lstStyle/>
          <a:p>
            <a:pPr>
              <a:defRPr/>
            </a:pPr>
            <a:r>
              <a:rPr lang="fr-FR" b="1" dirty="0"/>
              <a:t>PDO</a:t>
            </a:r>
            <a:r>
              <a:rPr lang="fr-FR" dirty="0"/>
              <a:t> (…</a:t>
            </a:r>
            <a:r>
              <a:rPr lang="en-US" dirty="0"/>
              <a:t>suite) :</a:t>
            </a:r>
          </a:p>
          <a:p>
            <a:pPr lvl="1">
              <a:defRPr/>
            </a:pPr>
            <a:r>
              <a:rPr lang="en-US" sz="1800" dirty="0" err="1"/>
              <a:t>Exemple</a:t>
            </a:r>
            <a:r>
              <a:rPr lang="en-US" sz="1800" dirty="0"/>
              <a:t> 1 : </a:t>
            </a:r>
            <a:r>
              <a:rPr lang="en-US" sz="1800" dirty="0" err="1"/>
              <a:t>connexion</a:t>
            </a:r>
            <a:r>
              <a:rPr lang="en-US" sz="1800" dirty="0"/>
              <a:t> à </a:t>
            </a:r>
            <a:r>
              <a:rPr lang="en-US" sz="1800" dirty="0" err="1"/>
              <a:t>MySQL</a:t>
            </a:r>
            <a:r>
              <a:rPr lang="en-US" sz="1800" dirty="0"/>
              <a:t> </a:t>
            </a: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$user = </a:t>
            </a:r>
            <a:r>
              <a:rPr lang="fr-FR" sz="1200" dirty="0">
                <a:solidFill>
                  <a:srgbClr val="0000C0"/>
                </a:solidFill>
                <a:latin typeface="Courier New" pitchFamily="49" charset="0"/>
                <a:cs typeface="Courier New" pitchFamily="49" charset="0"/>
              </a:rPr>
              <a:t>"à définir"</a:t>
            </a:r>
            <a:r>
              <a:rPr lang="fr-FR" sz="1200" dirty="0">
                <a:solidFill>
                  <a:srgbClr val="000000"/>
                </a:solidFill>
                <a:latin typeface="Courier New" pitchFamily="49" charset="0"/>
                <a:cs typeface="Courier New" pitchFamily="49" charset="0"/>
              </a:rPr>
              <a:t>; $</a:t>
            </a:r>
            <a:r>
              <a:rPr lang="fr-FR" sz="1200" dirty="0" err="1">
                <a:solidFill>
                  <a:srgbClr val="000000"/>
                </a:solidFill>
                <a:latin typeface="Courier New" pitchFamily="49" charset="0"/>
                <a:cs typeface="Courier New" pitchFamily="49" charset="0"/>
              </a:rPr>
              <a:t>password</a:t>
            </a:r>
            <a:r>
              <a:rPr lang="fr-FR" sz="1200" dirty="0">
                <a:solidFill>
                  <a:srgbClr val="000000"/>
                </a:solidFill>
                <a:latin typeface="Courier New" pitchFamily="49" charset="0"/>
                <a:cs typeface="Courier New" pitchFamily="49" charset="0"/>
              </a:rPr>
              <a:t> = </a:t>
            </a:r>
            <a:r>
              <a:rPr lang="fr-FR" sz="1200" dirty="0">
                <a:solidFill>
                  <a:srgbClr val="0000C0"/>
                </a:solidFill>
                <a:latin typeface="Courier New" pitchFamily="49" charset="0"/>
                <a:cs typeface="Courier New" pitchFamily="49" charset="0"/>
              </a:rPr>
              <a:t>"à définir"</a:t>
            </a:r>
            <a:r>
              <a:rPr lang="fr-FR" sz="1200" dirty="0">
                <a:solidFill>
                  <a:srgbClr val="000000"/>
                </a:solidFill>
                <a:latin typeface="Courier New" pitchFamily="49" charset="0"/>
                <a:cs typeface="Courier New" pitchFamily="49" charset="0"/>
              </a:rPr>
              <a:t>; $</a:t>
            </a:r>
            <a:r>
              <a:rPr lang="fr-FR" sz="1200" dirty="0" err="1">
                <a:solidFill>
                  <a:srgbClr val="000000"/>
                </a:solidFill>
                <a:latin typeface="Courier New" pitchFamily="49" charset="0"/>
                <a:cs typeface="Courier New" pitchFamily="49" charset="0"/>
              </a:rPr>
              <a:t>database</a:t>
            </a:r>
            <a:r>
              <a:rPr lang="fr-FR" sz="1200" dirty="0">
                <a:solidFill>
                  <a:srgbClr val="000000"/>
                </a:solidFill>
                <a:latin typeface="Courier New" pitchFamily="49" charset="0"/>
                <a:cs typeface="Courier New" pitchFamily="49" charset="0"/>
              </a:rPr>
              <a:t> = </a:t>
            </a:r>
            <a:r>
              <a:rPr lang="fr-FR" sz="1200" dirty="0">
                <a:solidFill>
                  <a:srgbClr val="0000C0"/>
                </a:solidFill>
                <a:latin typeface="Courier New" pitchFamily="49" charset="0"/>
                <a:cs typeface="Courier New" pitchFamily="49" charset="0"/>
              </a:rPr>
              <a:t>"à définir"</a:t>
            </a:r>
            <a:r>
              <a:rPr lang="fr-FR" sz="1200" dirty="0">
                <a:solidFill>
                  <a:srgbClr val="000000"/>
                </a:solidFill>
                <a:latin typeface="Courier New" pitchFamily="49" charset="0"/>
                <a:cs typeface="Courier New" pitchFamily="49" charset="0"/>
              </a:rPr>
              <a:t>;</a:t>
            </a: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a:t>
            </a:r>
            <a:r>
              <a:rPr lang="fr-FR" sz="1200" dirty="0" err="1">
                <a:solidFill>
                  <a:srgbClr val="000000"/>
                </a:solidFill>
                <a:latin typeface="Courier New" pitchFamily="49" charset="0"/>
                <a:cs typeface="Courier New" pitchFamily="49" charset="0"/>
              </a:rPr>
              <a:t>dsn</a:t>
            </a:r>
            <a:r>
              <a:rPr lang="fr-FR" sz="1200" dirty="0">
                <a:solidFill>
                  <a:srgbClr val="000000"/>
                </a:solidFill>
                <a:latin typeface="Courier New" pitchFamily="49" charset="0"/>
                <a:cs typeface="Courier New" pitchFamily="49" charset="0"/>
              </a:rPr>
              <a:t> = </a:t>
            </a:r>
            <a:r>
              <a:rPr lang="fr-FR" sz="1200" dirty="0">
                <a:solidFill>
                  <a:srgbClr val="0000C0"/>
                </a:solidFill>
                <a:latin typeface="Courier New" pitchFamily="49" charset="0"/>
                <a:cs typeface="Courier New" pitchFamily="49" charset="0"/>
              </a:rPr>
              <a:t>'</a:t>
            </a:r>
            <a:r>
              <a:rPr lang="fr-FR" sz="1200" b="1" dirty="0" err="1">
                <a:solidFill>
                  <a:srgbClr val="0000C0"/>
                </a:solidFill>
                <a:latin typeface="Courier New" pitchFamily="49" charset="0"/>
                <a:cs typeface="Courier New" pitchFamily="49" charset="0"/>
              </a:rPr>
              <a:t>mysql</a:t>
            </a:r>
            <a:r>
              <a:rPr lang="fr-FR" sz="1200" dirty="0" err="1">
                <a:solidFill>
                  <a:srgbClr val="0000C0"/>
                </a:solidFill>
                <a:latin typeface="Courier New" pitchFamily="49" charset="0"/>
                <a:cs typeface="Courier New" pitchFamily="49" charset="0"/>
              </a:rPr>
              <a:t>:host</a:t>
            </a:r>
            <a:r>
              <a:rPr lang="fr-FR" sz="1200" dirty="0">
                <a:solidFill>
                  <a:srgbClr val="0000C0"/>
                </a:solidFill>
                <a:latin typeface="Courier New" pitchFamily="49" charset="0"/>
                <a:cs typeface="Courier New" pitchFamily="49" charset="0"/>
              </a:rPr>
              <a:t>=</a:t>
            </a:r>
            <a:r>
              <a:rPr lang="fr-FR" sz="1200" b="1" dirty="0" err="1">
                <a:solidFill>
                  <a:srgbClr val="0000C0"/>
                </a:solidFill>
                <a:latin typeface="Courier New" pitchFamily="49" charset="0"/>
                <a:cs typeface="Courier New" pitchFamily="49" charset="0"/>
              </a:rPr>
              <a:t>localhost</a:t>
            </a:r>
            <a:r>
              <a:rPr lang="fr-FR" sz="1200" dirty="0" err="1">
                <a:solidFill>
                  <a:srgbClr val="0000C0"/>
                </a:solidFill>
                <a:latin typeface="Courier New" pitchFamily="49" charset="0"/>
                <a:cs typeface="Courier New" pitchFamily="49" charset="0"/>
              </a:rPr>
              <a:t>;dbname</a:t>
            </a:r>
            <a:r>
              <a:rPr lang="fr-FR" sz="1200" dirty="0">
                <a:solidFill>
                  <a:srgbClr val="0000C0"/>
                </a:solidFill>
                <a:latin typeface="Courier New" pitchFamily="49" charset="0"/>
                <a:cs typeface="Courier New" pitchFamily="49" charset="0"/>
              </a:rPr>
              <a:t>=</a:t>
            </a:r>
            <a:r>
              <a:rPr lang="fr-FR" sz="1200" b="1" dirty="0">
                <a:solidFill>
                  <a:srgbClr val="0000C0"/>
                </a:solidFill>
                <a:latin typeface="Courier New" pitchFamily="49" charset="0"/>
                <a:cs typeface="Courier New" pitchFamily="49" charset="0"/>
              </a:rPr>
              <a:t>' .</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database</a:t>
            </a:r>
            <a:r>
              <a:rPr lang="fr-FR" sz="1200" b="1" dirty="0">
                <a:solidFill>
                  <a:srgbClr val="0000C0"/>
                </a:solidFill>
                <a:latin typeface="Courier New" pitchFamily="49" charset="0"/>
                <a:cs typeface="Courier New" pitchFamily="49" charset="0"/>
              </a:rPr>
              <a:t>; </a:t>
            </a:r>
            <a:r>
              <a:rPr lang="fr-FR" sz="1050" dirty="0">
                <a:solidFill>
                  <a:srgbClr val="0000C0"/>
                </a:solidFill>
                <a:latin typeface="Courier New" pitchFamily="49" charset="0"/>
                <a:cs typeface="Courier New" pitchFamily="49" charset="0"/>
              </a:rPr>
              <a:t>// définition de la « data source </a:t>
            </a:r>
            <a:r>
              <a:rPr lang="fr-FR" sz="1050" dirty="0" err="1">
                <a:solidFill>
                  <a:srgbClr val="0000C0"/>
                </a:solidFill>
                <a:latin typeface="Courier New" pitchFamily="49" charset="0"/>
                <a:cs typeface="Courier New" pitchFamily="49" charset="0"/>
              </a:rPr>
              <a:t>name</a:t>
            </a:r>
            <a:r>
              <a:rPr lang="fr-FR" sz="1050" dirty="0">
                <a:solidFill>
                  <a:srgbClr val="0000C0"/>
                </a:solidFill>
                <a:latin typeface="Courier New" pitchFamily="49" charset="0"/>
                <a:cs typeface="Courier New" pitchFamily="49" charset="0"/>
              </a:rPr>
              <a:t> » (DSN)</a:t>
            </a:r>
            <a:endParaRPr lang="fr-FR" sz="1200" dirty="0">
              <a:solidFill>
                <a:srgbClr val="000000"/>
              </a:solidFill>
              <a:latin typeface="Courier New" pitchFamily="49" charset="0"/>
              <a:cs typeface="Courier New" pitchFamily="49" charset="0"/>
            </a:endParaRP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a:t>
            </a:r>
            <a:r>
              <a:rPr lang="fr-FR" sz="1200" dirty="0" err="1">
                <a:solidFill>
                  <a:srgbClr val="000000"/>
                </a:solidFill>
                <a:latin typeface="Courier New" pitchFamily="49" charset="0"/>
                <a:cs typeface="Courier New" pitchFamily="49" charset="0"/>
              </a:rPr>
              <a:t>db</a:t>
            </a:r>
            <a:r>
              <a:rPr lang="fr-FR" sz="1200" dirty="0">
                <a:solidFill>
                  <a:srgbClr val="000000"/>
                </a:solidFill>
                <a:latin typeface="Courier New" pitchFamily="49" charset="0"/>
                <a:cs typeface="Courier New" pitchFamily="49" charset="0"/>
              </a:rPr>
              <a:t> = </a:t>
            </a:r>
            <a:r>
              <a:rPr lang="fr-FR" sz="1200" b="1" dirty="0">
                <a:solidFill>
                  <a:srgbClr val="7F0055"/>
                </a:solidFill>
                <a:latin typeface="Courier New" pitchFamily="49" charset="0"/>
                <a:cs typeface="Courier New" pitchFamily="49" charset="0"/>
              </a:rPr>
              <a:t>new </a:t>
            </a:r>
            <a:r>
              <a:rPr lang="fr-FR" sz="1200" b="1" dirty="0">
                <a:solidFill>
                  <a:srgbClr val="000000"/>
                </a:solidFill>
                <a:latin typeface="Courier New" pitchFamily="49" charset="0"/>
                <a:cs typeface="Courier New" pitchFamily="49" charset="0"/>
              </a:rPr>
              <a:t>PDO($</a:t>
            </a:r>
            <a:r>
              <a:rPr lang="fr-FR" sz="1200" b="1" dirty="0" err="1">
                <a:solidFill>
                  <a:srgbClr val="000000"/>
                </a:solidFill>
                <a:latin typeface="Courier New" pitchFamily="49" charset="0"/>
                <a:cs typeface="Courier New" pitchFamily="49" charset="0"/>
              </a:rPr>
              <a:t>dsn</a:t>
            </a:r>
            <a:r>
              <a:rPr lang="fr-FR" sz="1200" b="1" dirty="0">
                <a:solidFill>
                  <a:srgbClr val="000000"/>
                </a:solidFill>
                <a:latin typeface="Courier New" pitchFamily="49" charset="0"/>
                <a:cs typeface="Courier New" pitchFamily="49" charset="0"/>
              </a:rPr>
              <a:t>, $user, $</a:t>
            </a:r>
            <a:r>
              <a:rPr lang="fr-FR" sz="1200" b="1" dirty="0" err="1">
                <a:solidFill>
                  <a:srgbClr val="000000"/>
                </a:solidFill>
                <a:latin typeface="Courier New" pitchFamily="49" charset="0"/>
                <a:cs typeface="Courier New" pitchFamily="49" charset="0"/>
              </a:rPr>
              <a:t>password</a:t>
            </a:r>
            <a:r>
              <a:rPr lang="fr-FR" sz="1200" b="1" dirty="0">
                <a:solidFill>
                  <a:srgbClr val="000000"/>
                </a:solidFill>
                <a:latin typeface="Courier New" pitchFamily="49" charset="0"/>
                <a:cs typeface="Courier New" pitchFamily="49" charset="0"/>
              </a:rPr>
              <a:t>);</a:t>
            </a:r>
            <a:endParaRPr lang="fr-FR" sz="1200" dirty="0">
              <a:latin typeface="Courier New" pitchFamily="49" charset="0"/>
              <a:cs typeface="Courier New" pitchFamily="49" charset="0"/>
            </a:endParaRPr>
          </a:p>
          <a:p>
            <a:pPr>
              <a:buFont typeface="Wingdings" panose="05000000000000000000" pitchFamily="2" charset="2"/>
              <a:buNone/>
              <a:defRPr/>
            </a:pPr>
            <a:r>
              <a:rPr lang="en-US" sz="1200" dirty="0">
                <a:solidFill>
                  <a:srgbClr val="0000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st</a:t>
            </a:r>
            <a:r>
              <a:rPr lang="en-US" sz="1200" dirty="0">
                <a:solidFill>
                  <a:srgbClr val="000000"/>
                </a:solidFill>
                <a:latin typeface="Courier New" pitchFamily="49" charset="0"/>
                <a:cs typeface="Courier New" pitchFamily="49" charset="0"/>
              </a:rPr>
              <a:t> = $db-&gt;query(</a:t>
            </a:r>
            <a:r>
              <a:rPr lang="en-US" sz="1200" dirty="0">
                <a:solidFill>
                  <a:srgbClr val="0000C0"/>
                </a:solidFill>
                <a:latin typeface="Courier New" pitchFamily="49" charset="0"/>
                <a:cs typeface="Courier New" pitchFamily="49" charset="0"/>
              </a:rPr>
              <a:t>'SELECT id, </a:t>
            </a:r>
            <a:r>
              <a:rPr lang="en-US" sz="1200" dirty="0" err="1">
                <a:solidFill>
                  <a:srgbClr val="0000C0"/>
                </a:solidFill>
                <a:latin typeface="Courier New" pitchFamily="49" charset="0"/>
                <a:cs typeface="Courier New" pitchFamily="49" charset="0"/>
              </a:rPr>
              <a:t>libelle</a:t>
            </a:r>
            <a:r>
              <a:rPr lang="en-US" sz="1200" dirty="0">
                <a:solidFill>
                  <a:srgbClr val="0000C0"/>
                </a:solidFill>
                <a:latin typeface="Courier New" pitchFamily="49" charset="0"/>
                <a:cs typeface="Courier New" pitchFamily="49" charset="0"/>
              </a:rPr>
              <a:t> FROM </a:t>
            </a:r>
            <a:r>
              <a:rPr lang="en-US" sz="1200" dirty="0" err="1">
                <a:solidFill>
                  <a:srgbClr val="0000C0"/>
                </a:solidFill>
                <a:latin typeface="Courier New" pitchFamily="49" charset="0"/>
                <a:cs typeface="Courier New" pitchFamily="49" charset="0"/>
              </a:rPr>
              <a:t>ma_table</a:t>
            </a:r>
            <a:r>
              <a:rPr lang="en-US" sz="1200" dirty="0">
                <a:solidFill>
                  <a:srgbClr val="0000C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a:t>
            </a:r>
          </a:p>
          <a:p>
            <a:pPr>
              <a:buFont typeface="Wingdings" panose="05000000000000000000" pitchFamily="2" charset="2"/>
              <a:buNone/>
              <a:defRPr/>
            </a:pPr>
            <a:r>
              <a:rPr lang="en-US" sz="1200" b="1" dirty="0" err="1">
                <a:solidFill>
                  <a:srgbClr val="7F0055"/>
                </a:solidFill>
                <a:latin typeface="Courier New" pitchFamily="49" charset="0"/>
                <a:cs typeface="Courier New" pitchFamily="49" charset="0"/>
              </a:rPr>
              <a:t>foreach</a:t>
            </a:r>
            <a:r>
              <a:rPr lang="en-US" sz="1200" b="1" dirty="0">
                <a:solidFill>
                  <a:srgbClr val="7F0055"/>
                </a:solidFill>
                <a:latin typeface="Courier New" pitchFamily="49" charset="0"/>
                <a:cs typeface="Courier New" pitchFamily="49" charset="0"/>
              </a:rPr>
              <a:t> </a:t>
            </a:r>
            <a:r>
              <a:rPr lang="en-US" sz="1200" b="1" dirty="0">
                <a:solidFill>
                  <a:srgbClr val="000000"/>
                </a:solidFill>
                <a:latin typeface="Courier New" pitchFamily="49" charset="0"/>
                <a:cs typeface="Courier New" pitchFamily="49" charset="0"/>
              </a:rPr>
              <a:t>($</a:t>
            </a:r>
            <a:r>
              <a:rPr lang="en-US" sz="1200" b="1" dirty="0" err="1">
                <a:solidFill>
                  <a:srgbClr val="000000"/>
                </a:solidFill>
                <a:latin typeface="Courier New" pitchFamily="49" charset="0"/>
                <a:cs typeface="Courier New" pitchFamily="49" charset="0"/>
              </a:rPr>
              <a:t>st</a:t>
            </a:r>
            <a:r>
              <a:rPr lang="en-US" sz="1200" b="1" dirty="0">
                <a:solidFill>
                  <a:srgbClr val="000000"/>
                </a:solidFill>
                <a:latin typeface="Courier New" pitchFamily="49" charset="0"/>
                <a:cs typeface="Courier New" pitchFamily="49" charset="0"/>
              </a:rPr>
              <a:t>-&gt;</a:t>
            </a:r>
            <a:r>
              <a:rPr lang="en-US" sz="1200" b="1" dirty="0" err="1">
                <a:solidFill>
                  <a:srgbClr val="000000"/>
                </a:solidFill>
                <a:latin typeface="Courier New" pitchFamily="49" charset="0"/>
                <a:cs typeface="Courier New" pitchFamily="49" charset="0"/>
              </a:rPr>
              <a:t>fetchAll</a:t>
            </a:r>
            <a:r>
              <a:rPr lang="en-US" sz="1200" b="1" dirty="0">
                <a:solidFill>
                  <a:srgbClr val="000000"/>
                </a:solidFill>
                <a:latin typeface="Courier New" pitchFamily="49" charset="0"/>
                <a:cs typeface="Courier New" pitchFamily="49" charset="0"/>
              </a:rPr>
              <a:t>() </a:t>
            </a:r>
            <a:r>
              <a:rPr lang="en-US" sz="1200" b="1" dirty="0">
                <a:solidFill>
                  <a:srgbClr val="7F0055"/>
                </a:solidFill>
                <a:latin typeface="Courier New" pitchFamily="49" charset="0"/>
                <a:cs typeface="Courier New" pitchFamily="49" charset="0"/>
              </a:rPr>
              <a:t>as </a:t>
            </a:r>
            <a:r>
              <a:rPr lang="en-US" sz="1200" b="1" dirty="0">
                <a:solidFill>
                  <a:srgbClr val="000000"/>
                </a:solidFill>
                <a:latin typeface="Courier New" pitchFamily="49" charset="0"/>
                <a:cs typeface="Courier New" pitchFamily="49" charset="0"/>
              </a:rPr>
              <a:t>$row) {</a:t>
            </a: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    </a:t>
            </a:r>
            <a:r>
              <a:rPr lang="fr-FR" sz="1200" b="1" dirty="0" err="1">
                <a:solidFill>
                  <a:srgbClr val="7F0055"/>
                </a:solidFill>
                <a:latin typeface="Courier New" pitchFamily="49" charset="0"/>
                <a:cs typeface="Courier New" pitchFamily="49" charset="0"/>
              </a:rPr>
              <a:t>print</a:t>
            </a:r>
            <a:r>
              <a:rPr lang="fr-FR" sz="1200" b="1" dirty="0">
                <a:solidFill>
                  <a:srgbClr val="7F0055"/>
                </a:solidFill>
                <a:latin typeface="Courier New" pitchFamily="49" charset="0"/>
                <a:cs typeface="Courier New" pitchFamily="49" charset="0"/>
              </a:rPr>
              <a:t> </a:t>
            </a:r>
            <a:r>
              <a:rPr lang="fr-FR" sz="1200" b="1" dirty="0">
                <a:solidFill>
                  <a:srgbClr val="0000C0"/>
                </a:solidFill>
                <a:latin typeface="Courier New" pitchFamily="49" charset="0"/>
                <a:cs typeface="Courier New" pitchFamily="49" charset="0"/>
              </a:rPr>
              <a:t>"id = </a:t>
            </a:r>
            <a:r>
              <a:rPr lang="fr-FR" sz="1200" b="1" dirty="0">
                <a:solidFill>
                  <a:srgbClr val="000000"/>
                </a:solidFill>
                <a:latin typeface="Courier New" pitchFamily="49" charset="0"/>
                <a:cs typeface="Courier New" pitchFamily="49" charset="0"/>
              </a:rPr>
              <a:t>{$</a:t>
            </a:r>
            <a:r>
              <a:rPr lang="fr-FR" sz="1200" b="1" dirty="0" err="1">
                <a:solidFill>
                  <a:srgbClr val="000000"/>
                </a:solidFill>
                <a:latin typeface="Courier New" pitchFamily="49" charset="0"/>
                <a:cs typeface="Courier New" pitchFamily="49" charset="0"/>
              </a:rPr>
              <a:t>row</a:t>
            </a:r>
            <a:r>
              <a:rPr lang="fr-FR" sz="1200" b="1" dirty="0">
                <a:solidFill>
                  <a:srgbClr val="000000"/>
                </a:solidFill>
                <a:latin typeface="Courier New" pitchFamily="49" charset="0"/>
                <a:cs typeface="Courier New" pitchFamily="49" charset="0"/>
              </a:rPr>
              <a:t>[</a:t>
            </a:r>
            <a:r>
              <a:rPr lang="fr-FR" sz="1200" b="1" dirty="0">
                <a:solidFill>
                  <a:srgbClr val="0000C0"/>
                </a:solidFill>
                <a:latin typeface="Courier New" pitchFamily="49" charset="0"/>
                <a:cs typeface="Courier New" pitchFamily="49" charset="0"/>
              </a:rPr>
              <a:t>'id'</a:t>
            </a:r>
            <a:r>
              <a:rPr lang="fr-FR" sz="1200" b="1" dirty="0">
                <a:solidFill>
                  <a:srgbClr val="000000"/>
                </a:solidFill>
                <a:latin typeface="Courier New" pitchFamily="49" charset="0"/>
                <a:cs typeface="Courier New" pitchFamily="49" charset="0"/>
              </a:rPr>
              <a:t>]}</a:t>
            </a:r>
            <a:r>
              <a:rPr lang="fr-FR" sz="1200" b="1" dirty="0">
                <a:solidFill>
                  <a:srgbClr val="0000C0"/>
                </a:solidFill>
                <a:latin typeface="Courier New" pitchFamily="49" charset="0"/>
                <a:cs typeface="Courier New" pitchFamily="49" charset="0"/>
              </a:rPr>
              <a:t> , nom = </a:t>
            </a:r>
            <a:r>
              <a:rPr lang="fr-FR" sz="1200" b="1" dirty="0">
                <a:solidFill>
                  <a:srgbClr val="000000"/>
                </a:solidFill>
                <a:latin typeface="Courier New" pitchFamily="49" charset="0"/>
                <a:cs typeface="Courier New" pitchFamily="49" charset="0"/>
              </a:rPr>
              <a:t>{$</a:t>
            </a:r>
            <a:r>
              <a:rPr lang="fr-FR" sz="1200" b="1" dirty="0" err="1">
                <a:solidFill>
                  <a:srgbClr val="000000"/>
                </a:solidFill>
                <a:latin typeface="Courier New" pitchFamily="49" charset="0"/>
                <a:cs typeface="Courier New" pitchFamily="49" charset="0"/>
              </a:rPr>
              <a:t>row</a:t>
            </a:r>
            <a:r>
              <a:rPr lang="fr-FR" sz="1200" b="1" dirty="0">
                <a:solidFill>
                  <a:srgbClr val="000000"/>
                </a:solidFill>
                <a:latin typeface="Courier New" pitchFamily="49" charset="0"/>
                <a:cs typeface="Courier New" pitchFamily="49" charset="0"/>
              </a:rPr>
              <a:t>[</a:t>
            </a:r>
            <a:r>
              <a:rPr lang="fr-FR" sz="1200" b="1" dirty="0">
                <a:solidFill>
                  <a:srgbClr val="0000C0"/>
                </a:solidFill>
                <a:latin typeface="Courier New" pitchFamily="49" charset="0"/>
                <a:cs typeface="Courier New" pitchFamily="49" charset="0"/>
              </a:rPr>
              <a:t>'libelle'</a:t>
            </a:r>
            <a:r>
              <a:rPr lang="fr-FR" sz="1200" b="1" dirty="0">
                <a:solidFill>
                  <a:srgbClr val="000000"/>
                </a:solidFill>
                <a:latin typeface="Courier New" pitchFamily="49" charset="0"/>
                <a:cs typeface="Courier New" pitchFamily="49" charset="0"/>
              </a:rPr>
              <a:t>]}</a:t>
            </a:r>
            <a:r>
              <a:rPr lang="fr-FR" sz="1200" b="1" dirty="0">
                <a:solidFill>
                  <a:srgbClr val="0000C0"/>
                </a:solidFill>
                <a:latin typeface="Courier New" pitchFamily="49" charset="0"/>
                <a:cs typeface="Courier New" pitchFamily="49" charset="0"/>
              </a:rPr>
              <a:t> &lt;</a:t>
            </a:r>
            <a:r>
              <a:rPr lang="fr-FR" sz="1200" b="1" dirty="0" err="1">
                <a:solidFill>
                  <a:srgbClr val="0000C0"/>
                </a:solidFill>
                <a:latin typeface="Courier New" pitchFamily="49" charset="0"/>
                <a:cs typeface="Courier New" pitchFamily="49" charset="0"/>
              </a:rPr>
              <a:t>br</a:t>
            </a:r>
            <a:r>
              <a:rPr lang="fr-FR" sz="1200" b="1" dirty="0">
                <a:solidFill>
                  <a:srgbClr val="0000C0"/>
                </a:solidFill>
                <a:latin typeface="Courier New" pitchFamily="49" charset="0"/>
                <a:cs typeface="Courier New" pitchFamily="49" charset="0"/>
              </a:rPr>
              <a:t> /&gt;" </a:t>
            </a:r>
            <a:r>
              <a:rPr lang="fr-FR" sz="1200" b="1" dirty="0">
                <a:latin typeface="Courier New" pitchFamily="49" charset="0"/>
                <a:cs typeface="Courier New" pitchFamily="49" charset="0"/>
              </a:rPr>
              <a:t>. PHP_EOL</a:t>
            </a:r>
            <a:r>
              <a:rPr lang="fr-FR" sz="1200" b="1" dirty="0">
                <a:solidFill>
                  <a:srgbClr val="000000"/>
                </a:solidFill>
                <a:latin typeface="Courier New" pitchFamily="49" charset="0"/>
                <a:cs typeface="Courier New" pitchFamily="49" charset="0"/>
              </a:rPr>
              <a:t>;</a:t>
            </a: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a:t>
            </a:r>
            <a:endParaRPr lang="fr-FR" sz="1400" b="1" dirty="0">
              <a:latin typeface="Courier New" pitchFamily="49" charset="0"/>
              <a:cs typeface="Courier New" pitchFamily="49" charset="0"/>
            </a:endParaRPr>
          </a:p>
          <a:p>
            <a:pPr marL="685800" lvl="2">
              <a:spcBef>
                <a:spcPct val="50000"/>
              </a:spcBef>
              <a:spcAft>
                <a:spcPct val="0"/>
              </a:spcAft>
              <a:buFont typeface="Wingdings" pitchFamily="2" charset="2"/>
              <a:buChar char="§"/>
              <a:defRPr/>
            </a:pPr>
            <a:r>
              <a:rPr lang="en-US" dirty="0" err="1"/>
              <a:t>Exemple</a:t>
            </a:r>
            <a:r>
              <a:rPr lang="en-US" dirty="0"/>
              <a:t> 2 : </a:t>
            </a:r>
            <a:r>
              <a:rPr lang="en-US" dirty="0" err="1"/>
              <a:t>connexion</a:t>
            </a:r>
            <a:r>
              <a:rPr lang="en-US" dirty="0"/>
              <a:t> à DB2 Express C (avec </a:t>
            </a:r>
            <a:r>
              <a:rPr lang="en-US" dirty="0" err="1"/>
              <a:t>Zend</a:t>
            </a:r>
            <a:r>
              <a:rPr lang="en-US" dirty="0"/>
              <a:t> Server pour Windows)</a:t>
            </a: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$user = </a:t>
            </a:r>
            <a:r>
              <a:rPr lang="fr-FR" sz="1200" dirty="0">
                <a:solidFill>
                  <a:srgbClr val="0000C0"/>
                </a:solidFill>
                <a:latin typeface="Courier New" pitchFamily="49" charset="0"/>
                <a:cs typeface="Courier New" pitchFamily="49" charset="0"/>
              </a:rPr>
              <a:t>"à définir"</a:t>
            </a:r>
            <a:r>
              <a:rPr lang="fr-FR" sz="1200" dirty="0">
                <a:solidFill>
                  <a:srgbClr val="000000"/>
                </a:solidFill>
                <a:latin typeface="Courier New" pitchFamily="49" charset="0"/>
                <a:cs typeface="Courier New" pitchFamily="49" charset="0"/>
              </a:rPr>
              <a:t>; $</a:t>
            </a:r>
            <a:r>
              <a:rPr lang="fr-FR" sz="1200" dirty="0" err="1">
                <a:solidFill>
                  <a:srgbClr val="000000"/>
                </a:solidFill>
                <a:latin typeface="Courier New" pitchFamily="49" charset="0"/>
                <a:cs typeface="Courier New" pitchFamily="49" charset="0"/>
              </a:rPr>
              <a:t>password</a:t>
            </a:r>
            <a:r>
              <a:rPr lang="fr-FR" sz="1200" dirty="0">
                <a:solidFill>
                  <a:srgbClr val="000000"/>
                </a:solidFill>
                <a:latin typeface="Courier New" pitchFamily="49" charset="0"/>
                <a:cs typeface="Courier New" pitchFamily="49" charset="0"/>
              </a:rPr>
              <a:t> = </a:t>
            </a:r>
            <a:r>
              <a:rPr lang="fr-FR" sz="1200" dirty="0">
                <a:solidFill>
                  <a:srgbClr val="0000C0"/>
                </a:solidFill>
                <a:latin typeface="Courier New" pitchFamily="49" charset="0"/>
                <a:cs typeface="Courier New" pitchFamily="49" charset="0"/>
              </a:rPr>
              <a:t>"à définir"</a:t>
            </a:r>
            <a:r>
              <a:rPr lang="fr-FR" sz="1200" dirty="0">
                <a:solidFill>
                  <a:srgbClr val="000000"/>
                </a:solidFill>
                <a:latin typeface="Courier New" pitchFamily="49" charset="0"/>
                <a:cs typeface="Courier New" pitchFamily="49" charset="0"/>
              </a:rPr>
              <a:t>; $</a:t>
            </a:r>
            <a:r>
              <a:rPr lang="fr-FR" sz="1200" dirty="0" err="1">
                <a:solidFill>
                  <a:srgbClr val="000000"/>
                </a:solidFill>
                <a:latin typeface="Courier New" pitchFamily="49" charset="0"/>
                <a:cs typeface="Courier New" pitchFamily="49" charset="0"/>
              </a:rPr>
              <a:t>database</a:t>
            </a:r>
            <a:r>
              <a:rPr lang="fr-FR" sz="1200" dirty="0">
                <a:solidFill>
                  <a:srgbClr val="000000"/>
                </a:solidFill>
                <a:latin typeface="Courier New" pitchFamily="49" charset="0"/>
                <a:cs typeface="Courier New" pitchFamily="49" charset="0"/>
              </a:rPr>
              <a:t> = </a:t>
            </a:r>
            <a:r>
              <a:rPr lang="fr-FR" sz="1200" dirty="0">
                <a:solidFill>
                  <a:srgbClr val="0000C0"/>
                </a:solidFill>
                <a:latin typeface="Courier New" pitchFamily="49" charset="0"/>
                <a:cs typeface="Courier New" pitchFamily="49" charset="0"/>
              </a:rPr>
              <a:t>"à définir"</a:t>
            </a:r>
            <a:r>
              <a:rPr lang="fr-FR" sz="1200" dirty="0">
                <a:solidFill>
                  <a:srgbClr val="000000"/>
                </a:solidFill>
                <a:latin typeface="Courier New" pitchFamily="49" charset="0"/>
                <a:cs typeface="Courier New" pitchFamily="49" charset="0"/>
              </a:rPr>
              <a:t>;</a:t>
            </a:r>
          </a:p>
          <a:p>
            <a:pPr>
              <a:buFont typeface="Wingdings" panose="05000000000000000000" pitchFamily="2" charset="2"/>
              <a:buNone/>
              <a:defRPr/>
            </a:pPr>
            <a:r>
              <a:rPr lang="en-GB" sz="1200" dirty="0">
                <a:latin typeface="Courier New" pitchFamily="49" charset="0"/>
                <a:cs typeface="Courier New" pitchFamily="49" charset="0"/>
              </a:rPr>
              <a:t>$</a:t>
            </a:r>
            <a:r>
              <a:rPr lang="en-GB" sz="1200" dirty="0" err="1">
                <a:latin typeface="Courier New" pitchFamily="49" charset="0"/>
                <a:cs typeface="Courier New" pitchFamily="49" charset="0"/>
              </a:rPr>
              <a:t>dsn</a:t>
            </a:r>
            <a:r>
              <a:rPr lang="en-GB" sz="1200" dirty="0">
                <a:latin typeface="Courier New" pitchFamily="49" charset="0"/>
                <a:cs typeface="Courier New" pitchFamily="49" charset="0"/>
              </a:rPr>
              <a:t> = "</a:t>
            </a:r>
            <a:r>
              <a:rPr lang="en-GB" sz="1200" b="1" dirty="0" err="1">
                <a:solidFill>
                  <a:schemeClr val="bg2">
                    <a:lumMod val="50000"/>
                  </a:schemeClr>
                </a:solidFill>
                <a:latin typeface="Courier New" pitchFamily="49" charset="0"/>
                <a:cs typeface="Courier New" pitchFamily="49" charset="0"/>
              </a:rPr>
              <a:t>odbc</a:t>
            </a:r>
            <a:r>
              <a:rPr lang="en-GB" sz="1200" dirty="0" err="1">
                <a:solidFill>
                  <a:schemeClr val="bg2">
                    <a:lumMod val="50000"/>
                  </a:schemeClr>
                </a:solidFill>
                <a:latin typeface="Courier New" pitchFamily="49" charset="0"/>
                <a:cs typeface="Courier New" pitchFamily="49" charset="0"/>
              </a:rPr>
              <a:t>:DRIVER</a:t>
            </a:r>
            <a:r>
              <a:rPr lang="en-GB" sz="1200" dirty="0">
                <a:solidFill>
                  <a:schemeClr val="bg2">
                    <a:lumMod val="50000"/>
                  </a:schemeClr>
                </a:solidFill>
                <a:latin typeface="Courier New" pitchFamily="49" charset="0"/>
                <a:cs typeface="Courier New" pitchFamily="49" charset="0"/>
              </a:rPr>
              <a:t>={</a:t>
            </a:r>
            <a:r>
              <a:rPr lang="en-GB" sz="1200" b="1" dirty="0">
                <a:solidFill>
                  <a:schemeClr val="bg2">
                    <a:lumMod val="50000"/>
                  </a:schemeClr>
                </a:solidFill>
                <a:latin typeface="Courier New" pitchFamily="49" charset="0"/>
                <a:cs typeface="Courier New" pitchFamily="49" charset="0"/>
              </a:rPr>
              <a:t>IBM DB2 ODBC DRIVER</a:t>
            </a:r>
            <a:r>
              <a:rPr lang="en-GB" sz="1200" dirty="0">
                <a:solidFill>
                  <a:schemeClr val="bg2">
                    <a:lumMod val="50000"/>
                  </a:schemeClr>
                </a:solidFill>
                <a:latin typeface="Courier New" pitchFamily="49" charset="0"/>
                <a:cs typeface="Courier New" pitchFamily="49" charset="0"/>
              </a:rPr>
              <a:t>};HOSTNAME=</a:t>
            </a:r>
            <a:r>
              <a:rPr lang="en-GB" sz="1200" b="1" dirty="0" err="1">
                <a:solidFill>
                  <a:schemeClr val="bg2">
                    <a:lumMod val="50000"/>
                  </a:schemeClr>
                </a:solidFill>
                <a:latin typeface="Courier New" pitchFamily="49" charset="0"/>
                <a:cs typeface="Courier New" pitchFamily="49" charset="0"/>
              </a:rPr>
              <a:t>localhost</a:t>
            </a:r>
            <a:r>
              <a:rPr lang="en-GB" sz="1200" dirty="0" err="1">
                <a:solidFill>
                  <a:schemeClr val="bg2">
                    <a:lumMod val="50000"/>
                  </a:schemeClr>
                </a:solidFill>
                <a:latin typeface="Courier New" pitchFamily="49" charset="0"/>
                <a:cs typeface="Courier New" pitchFamily="49" charset="0"/>
              </a:rPr>
              <a:t>;PORT</a:t>
            </a:r>
            <a:r>
              <a:rPr lang="en-GB" sz="1200" dirty="0">
                <a:solidFill>
                  <a:schemeClr val="bg2">
                    <a:lumMod val="50000"/>
                  </a:schemeClr>
                </a:solidFill>
                <a:latin typeface="Courier New" pitchFamily="49" charset="0"/>
                <a:cs typeface="Courier New" pitchFamily="49" charset="0"/>
              </a:rPr>
              <a:t>=</a:t>
            </a:r>
            <a:r>
              <a:rPr lang="en-GB" sz="1200" b="1" dirty="0">
                <a:solidFill>
                  <a:schemeClr val="bg2">
                    <a:lumMod val="50000"/>
                  </a:schemeClr>
                </a:solidFill>
                <a:latin typeface="Courier New" pitchFamily="49" charset="0"/>
                <a:cs typeface="Courier New" pitchFamily="49" charset="0"/>
              </a:rPr>
              <a:t>50000</a:t>
            </a:r>
            <a:r>
              <a:rPr lang="en-GB" sz="1200" dirty="0">
                <a:solidFill>
                  <a:schemeClr val="bg2">
                    <a:lumMod val="50000"/>
                  </a:schemeClr>
                </a:solidFill>
                <a:latin typeface="Courier New" pitchFamily="49" charset="0"/>
                <a:cs typeface="Courier New" pitchFamily="49" charset="0"/>
              </a:rPr>
              <a:t>;PROTOCOL=</a:t>
            </a:r>
            <a:r>
              <a:rPr lang="en-GB" sz="1200" b="1" dirty="0">
                <a:solidFill>
                  <a:schemeClr val="bg2">
                    <a:lumMod val="50000"/>
                  </a:schemeClr>
                </a:solidFill>
                <a:latin typeface="Courier New" pitchFamily="49" charset="0"/>
                <a:cs typeface="Courier New" pitchFamily="49" charset="0"/>
              </a:rPr>
              <a:t>TCPIP</a:t>
            </a:r>
            <a:r>
              <a:rPr lang="en-GB" sz="1200" dirty="0">
                <a:solidFill>
                  <a:schemeClr val="bg2">
                    <a:lumMod val="50000"/>
                  </a:schemeClr>
                </a:solidFill>
                <a:latin typeface="Courier New" pitchFamily="49" charset="0"/>
                <a:cs typeface="Courier New" pitchFamily="49" charset="0"/>
              </a:rPr>
              <a:t>; DATABASE=</a:t>
            </a:r>
            <a:r>
              <a:rPr lang="en-GB" sz="1200" b="1" dirty="0">
                <a:solidFill>
                  <a:schemeClr val="bg2">
                    <a:lumMod val="50000"/>
                  </a:schemeClr>
                </a:solidFill>
                <a:latin typeface="Courier New" pitchFamily="49" charset="0"/>
                <a:cs typeface="Courier New" pitchFamily="49" charset="0"/>
              </a:rPr>
              <a:t>$database</a:t>
            </a:r>
            <a:r>
              <a:rPr lang="en-GB" sz="1200" dirty="0">
                <a:latin typeface="Courier New" pitchFamily="49" charset="0"/>
                <a:cs typeface="Courier New" pitchFamily="49" charset="0"/>
              </a:rPr>
              <a:t>";</a:t>
            </a:r>
            <a:endParaRPr lang="fr-FR" sz="1200" dirty="0">
              <a:latin typeface="Courier New" pitchFamily="49" charset="0"/>
              <a:cs typeface="Courier New" pitchFamily="49" charset="0"/>
            </a:endParaRP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a:t>
            </a:r>
            <a:r>
              <a:rPr lang="fr-FR" sz="1200" dirty="0" err="1">
                <a:solidFill>
                  <a:srgbClr val="000000"/>
                </a:solidFill>
                <a:latin typeface="Courier New" pitchFamily="49" charset="0"/>
                <a:cs typeface="Courier New" pitchFamily="49" charset="0"/>
              </a:rPr>
              <a:t>db</a:t>
            </a:r>
            <a:r>
              <a:rPr lang="fr-FR" sz="1200" dirty="0">
                <a:solidFill>
                  <a:srgbClr val="000000"/>
                </a:solidFill>
                <a:latin typeface="Courier New" pitchFamily="49" charset="0"/>
                <a:cs typeface="Courier New" pitchFamily="49" charset="0"/>
              </a:rPr>
              <a:t> = </a:t>
            </a:r>
            <a:r>
              <a:rPr lang="fr-FR" sz="1200" b="1" dirty="0">
                <a:solidFill>
                  <a:srgbClr val="7F0055"/>
                </a:solidFill>
                <a:latin typeface="Courier New" pitchFamily="49" charset="0"/>
                <a:cs typeface="Courier New" pitchFamily="49" charset="0"/>
              </a:rPr>
              <a:t>new </a:t>
            </a:r>
            <a:r>
              <a:rPr lang="fr-FR" sz="1200" b="1" dirty="0">
                <a:solidFill>
                  <a:srgbClr val="000000"/>
                </a:solidFill>
                <a:latin typeface="Courier New" pitchFamily="49" charset="0"/>
                <a:cs typeface="Courier New" pitchFamily="49" charset="0"/>
              </a:rPr>
              <a:t>PDO($</a:t>
            </a:r>
            <a:r>
              <a:rPr lang="fr-FR" sz="1200" b="1" dirty="0" err="1">
                <a:solidFill>
                  <a:srgbClr val="000000"/>
                </a:solidFill>
                <a:latin typeface="Courier New" pitchFamily="49" charset="0"/>
                <a:cs typeface="Courier New" pitchFamily="49" charset="0"/>
              </a:rPr>
              <a:t>dsn</a:t>
            </a:r>
            <a:r>
              <a:rPr lang="fr-FR" sz="1200" b="1" dirty="0">
                <a:solidFill>
                  <a:srgbClr val="000000"/>
                </a:solidFill>
                <a:latin typeface="Courier New" pitchFamily="49" charset="0"/>
                <a:cs typeface="Courier New" pitchFamily="49" charset="0"/>
              </a:rPr>
              <a:t>, $user, $</a:t>
            </a:r>
            <a:r>
              <a:rPr lang="fr-FR" sz="1200" b="1" dirty="0" err="1">
                <a:solidFill>
                  <a:srgbClr val="000000"/>
                </a:solidFill>
                <a:latin typeface="Courier New" pitchFamily="49" charset="0"/>
                <a:cs typeface="Courier New" pitchFamily="49" charset="0"/>
              </a:rPr>
              <a:t>password</a:t>
            </a:r>
            <a:r>
              <a:rPr lang="fr-FR" sz="1200" b="1" dirty="0">
                <a:solidFill>
                  <a:srgbClr val="000000"/>
                </a:solidFill>
                <a:latin typeface="Courier New" pitchFamily="49" charset="0"/>
                <a:cs typeface="Courier New" pitchFamily="49" charset="0"/>
              </a:rPr>
              <a:t>);</a:t>
            </a:r>
            <a:endParaRPr lang="fr-FR" sz="1200" dirty="0">
              <a:latin typeface="Courier New" pitchFamily="49" charset="0"/>
              <a:cs typeface="Courier New" pitchFamily="49" charset="0"/>
            </a:endParaRPr>
          </a:p>
          <a:p>
            <a:pPr>
              <a:buFont typeface="Wingdings" panose="05000000000000000000" pitchFamily="2" charset="2"/>
              <a:buNone/>
              <a:defRPr/>
            </a:pPr>
            <a:r>
              <a:rPr lang="en-US" sz="1200" dirty="0">
                <a:solidFill>
                  <a:srgbClr val="0000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st</a:t>
            </a:r>
            <a:r>
              <a:rPr lang="en-US" sz="1200" dirty="0">
                <a:solidFill>
                  <a:srgbClr val="000000"/>
                </a:solidFill>
                <a:latin typeface="Courier New" pitchFamily="49" charset="0"/>
                <a:cs typeface="Courier New" pitchFamily="49" charset="0"/>
              </a:rPr>
              <a:t> = $db-&gt;query(</a:t>
            </a:r>
            <a:r>
              <a:rPr lang="en-US" sz="1200" dirty="0">
                <a:solidFill>
                  <a:srgbClr val="0000C0"/>
                </a:solidFill>
                <a:latin typeface="Courier New" pitchFamily="49" charset="0"/>
                <a:cs typeface="Courier New" pitchFamily="49" charset="0"/>
              </a:rPr>
              <a:t>'SELECT id, </a:t>
            </a:r>
            <a:r>
              <a:rPr lang="en-US" sz="1200" dirty="0" err="1">
                <a:solidFill>
                  <a:srgbClr val="0000C0"/>
                </a:solidFill>
                <a:latin typeface="Courier New" pitchFamily="49" charset="0"/>
                <a:cs typeface="Courier New" pitchFamily="49" charset="0"/>
              </a:rPr>
              <a:t>libelle</a:t>
            </a:r>
            <a:r>
              <a:rPr lang="en-US" sz="1200" dirty="0">
                <a:solidFill>
                  <a:srgbClr val="0000C0"/>
                </a:solidFill>
                <a:latin typeface="Courier New" pitchFamily="49" charset="0"/>
                <a:cs typeface="Courier New" pitchFamily="49" charset="0"/>
              </a:rPr>
              <a:t> FROM </a:t>
            </a:r>
            <a:r>
              <a:rPr lang="en-US" sz="1200" dirty="0" err="1">
                <a:solidFill>
                  <a:srgbClr val="0000C0"/>
                </a:solidFill>
                <a:latin typeface="Courier New" pitchFamily="49" charset="0"/>
                <a:cs typeface="Courier New" pitchFamily="49" charset="0"/>
              </a:rPr>
              <a:t>ma_table</a:t>
            </a:r>
            <a:r>
              <a:rPr lang="en-US" sz="1200" dirty="0">
                <a:solidFill>
                  <a:srgbClr val="0000C0"/>
                </a:solidFill>
                <a:latin typeface="Courier New" pitchFamily="49" charset="0"/>
                <a:cs typeface="Courier New" pitchFamily="49" charset="0"/>
              </a:rPr>
              <a:t>'</a:t>
            </a:r>
            <a:r>
              <a:rPr lang="en-US" sz="1200" dirty="0">
                <a:solidFill>
                  <a:srgbClr val="000000"/>
                </a:solidFill>
                <a:latin typeface="Courier New" pitchFamily="49" charset="0"/>
                <a:cs typeface="Courier New" pitchFamily="49" charset="0"/>
              </a:rPr>
              <a:t>);</a:t>
            </a:r>
          </a:p>
          <a:p>
            <a:pPr>
              <a:buFont typeface="Wingdings" panose="05000000000000000000" pitchFamily="2" charset="2"/>
              <a:buNone/>
              <a:defRPr/>
            </a:pPr>
            <a:r>
              <a:rPr lang="en-US" sz="1200" b="1" dirty="0" err="1">
                <a:solidFill>
                  <a:srgbClr val="7F0055"/>
                </a:solidFill>
                <a:latin typeface="Courier New" pitchFamily="49" charset="0"/>
                <a:cs typeface="Courier New" pitchFamily="49" charset="0"/>
              </a:rPr>
              <a:t>foreach</a:t>
            </a:r>
            <a:r>
              <a:rPr lang="en-US" sz="1200" b="1" dirty="0">
                <a:solidFill>
                  <a:srgbClr val="7F0055"/>
                </a:solidFill>
                <a:latin typeface="Courier New" pitchFamily="49" charset="0"/>
                <a:cs typeface="Courier New" pitchFamily="49" charset="0"/>
              </a:rPr>
              <a:t> </a:t>
            </a:r>
            <a:r>
              <a:rPr lang="en-US" sz="1200" b="1" dirty="0">
                <a:solidFill>
                  <a:srgbClr val="000000"/>
                </a:solidFill>
                <a:latin typeface="Courier New" pitchFamily="49" charset="0"/>
                <a:cs typeface="Courier New" pitchFamily="49" charset="0"/>
              </a:rPr>
              <a:t>($</a:t>
            </a:r>
            <a:r>
              <a:rPr lang="en-US" sz="1200" b="1" dirty="0" err="1">
                <a:solidFill>
                  <a:srgbClr val="000000"/>
                </a:solidFill>
                <a:latin typeface="Courier New" pitchFamily="49" charset="0"/>
                <a:cs typeface="Courier New" pitchFamily="49" charset="0"/>
              </a:rPr>
              <a:t>st</a:t>
            </a:r>
            <a:r>
              <a:rPr lang="en-US" sz="1200" b="1" dirty="0">
                <a:solidFill>
                  <a:srgbClr val="000000"/>
                </a:solidFill>
                <a:latin typeface="Courier New" pitchFamily="49" charset="0"/>
                <a:cs typeface="Courier New" pitchFamily="49" charset="0"/>
              </a:rPr>
              <a:t>-&gt;</a:t>
            </a:r>
            <a:r>
              <a:rPr lang="en-US" sz="1200" b="1" dirty="0" err="1">
                <a:solidFill>
                  <a:srgbClr val="000000"/>
                </a:solidFill>
                <a:latin typeface="Courier New" pitchFamily="49" charset="0"/>
                <a:cs typeface="Courier New" pitchFamily="49" charset="0"/>
              </a:rPr>
              <a:t>fetchAll</a:t>
            </a:r>
            <a:r>
              <a:rPr lang="en-US" sz="1200" b="1" dirty="0">
                <a:solidFill>
                  <a:srgbClr val="000000"/>
                </a:solidFill>
                <a:latin typeface="Courier New" pitchFamily="49" charset="0"/>
                <a:cs typeface="Courier New" pitchFamily="49" charset="0"/>
              </a:rPr>
              <a:t>() </a:t>
            </a:r>
            <a:r>
              <a:rPr lang="en-US" sz="1200" b="1" dirty="0">
                <a:solidFill>
                  <a:srgbClr val="7F0055"/>
                </a:solidFill>
                <a:latin typeface="Courier New" pitchFamily="49" charset="0"/>
                <a:cs typeface="Courier New" pitchFamily="49" charset="0"/>
              </a:rPr>
              <a:t>as </a:t>
            </a:r>
            <a:r>
              <a:rPr lang="en-US" sz="1200" b="1" dirty="0">
                <a:solidFill>
                  <a:srgbClr val="000000"/>
                </a:solidFill>
                <a:latin typeface="Courier New" pitchFamily="49" charset="0"/>
                <a:cs typeface="Courier New" pitchFamily="49" charset="0"/>
              </a:rPr>
              <a:t>$row) {</a:t>
            </a: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    </a:t>
            </a:r>
            <a:r>
              <a:rPr lang="fr-FR" sz="1200" b="1" dirty="0" err="1">
                <a:solidFill>
                  <a:srgbClr val="7F0055"/>
                </a:solidFill>
                <a:latin typeface="Courier New" pitchFamily="49" charset="0"/>
                <a:cs typeface="Courier New" pitchFamily="49" charset="0"/>
              </a:rPr>
              <a:t>print</a:t>
            </a:r>
            <a:r>
              <a:rPr lang="fr-FR" sz="1200" b="1" dirty="0">
                <a:solidFill>
                  <a:srgbClr val="7F0055"/>
                </a:solidFill>
                <a:latin typeface="Courier New" pitchFamily="49" charset="0"/>
                <a:cs typeface="Courier New" pitchFamily="49" charset="0"/>
              </a:rPr>
              <a:t> </a:t>
            </a:r>
            <a:r>
              <a:rPr lang="fr-FR" sz="1200" b="1" dirty="0">
                <a:solidFill>
                  <a:srgbClr val="0000C0"/>
                </a:solidFill>
                <a:latin typeface="Courier New" pitchFamily="49" charset="0"/>
                <a:cs typeface="Courier New" pitchFamily="49" charset="0"/>
              </a:rPr>
              <a:t>"id = </a:t>
            </a:r>
            <a:r>
              <a:rPr lang="fr-FR" sz="1200" b="1" dirty="0">
                <a:solidFill>
                  <a:srgbClr val="000000"/>
                </a:solidFill>
                <a:latin typeface="Courier New" pitchFamily="49" charset="0"/>
                <a:cs typeface="Courier New" pitchFamily="49" charset="0"/>
              </a:rPr>
              <a:t>{$</a:t>
            </a:r>
            <a:r>
              <a:rPr lang="fr-FR" sz="1200" b="1" dirty="0" err="1">
                <a:solidFill>
                  <a:srgbClr val="000000"/>
                </a:solidFill>
                <a:latin typeface="Courier New" pitchFamily="49" charset="0"/>
                <a:cs typeface="Courier New" pitchFamily="49" charset="0"/>
              </a:rPr>
              <a:t>row</a:t>
            </a:r>
            <a:r>
              <a:rPr lang="fr-FR" sz="1200" b="1" dirty="0">
                <a:solidFill>
                  <a:srgbClr val="000000"/>
                </a:solidFill>
                <a:latin typeface="Courier New" pitchFamily="49" charset="0"/>
                <a:cs typeface="Courier New" pitchFamily="49" charset="0"/>
              </a:rPr>
              <a:t>[</a:t>
            </a:r>
            <a:r>
              <a:rPr lang="fr-FR" sz="1200" b="1" dirty="0">
                <a:solidFill>
                  <a:srgbClr val="0000C0"/>
                </a:solidFill>
                <a:latin typeface="Courier New" pitchFamily="49" charset="0"/>
                <a:cs typeface="Courier New" pitchFamily="49" charset="0"/>
              </a:rPr>
              <a:t>'id'</a:t>
            </a:r>
            <a:r>
              <a:rPr lang="fr-FR" sz="1200" b="1" dirty="0">
                <a:solidFill>
                  <a:srgbClr val="000000"/>
                </a:solidFill>
                <a:latin typeface="Courier New" pitchFamily="49" charset="0"/>
                <a:cs typeface="Courier New" pitchFamily="49" charset="0"/>
              </a:rPr>
              <a:t>]}</a:t>
            </a:r>
            <a:r>
              <a:rPr lang="fr-FR" sz="1200" b="1" dirty="0">
                <a:solidFill>
                  <a:srgbClr val="0000C0"/>
                </a:solidFill>
                <a:latin typeface="Courier New" pitchFamily="49" charset="0"/>
                <a:cs typeface="Courier New" pitchFamily="49" charset="0"/>
              </a:rPr>
              <a:t> , nom = </a:t>
            </a:r>
            <a:r>
              <a:rPr lang="fr-FR" sz="1200" b="1" dirty="0">
                <a:solidFill>
                  <a:srgbClr val="000000"/>
                </a:solidFill>
                <a:latin typeface="Courier New" pitchFamily="49" charset="0"/>
                <a:cs typeface="Courier New" pitchFamily="49" charset="0"/>
              </a:rPr>
              <a:t>{$</a:t>
            </a:r>
            <a:r>
              <a:rPr lang="fr-FR" sz="1200" b="1" dirty="0" err="1">
                <a:solidFill>
                  <a:srgbClr val="000000"/>
                </a:solidFill>
                <a:latin typeface="Courier New" pitchFamily="49" charset="0"/>
                <a:cs typeface="Courier New" pitchFamily="49" charset="0"/>
              </a:rPr>
              <a:t>row</a:t>
            </a:r>
            <a:r>
              <a:rPr lang="fr-FR" sz="1200" b="1" dirty="0">
                <a:solidFill>
                  <a:srgbClr val="000000"/>
                </a:solidFill>
                <a:latin typeface="Courier New" pitchFamily="49" charset="0"/>
                <a:cs typeface="Courier New" pitchFamily="49" charset="0"/>
              </a:rPr>
              <a:t>[</a:t>
            </a:r>
            <a:r>
              <a:rPr lang="fr-FR" sz="1200" b="1" dirty="0">
                <a:solidFill>
                  <a:srgbClr val="0000C0"/>
                </a:solidFill>
                <a:latin typeface="Courier New" pitchFamily="49" charset="0"/>
                <a:cs typeface="Courier New" pitchFamily="49" charset="0"/>
              </a:rPr>
              <a:t>'libelle'</a:t>
            </a:r>
            <a:r>
              <a:rPr lang="fr-FR" sz="1200" b="1" dirty="0">
                <a:solidFill>
                  <a:srgbClr val="000000"/>
                </a:solidFill>
                <a:latin typeface="Courier New" pitchFamily="49" charset="0"/>
                <a:cs typeface="Courier New" pitchFamily="49" charset="0"/>
              </a:rPr>
              <a:t>]}</a:t>
            </a:r>
            <a:r>
              <a:rPr lang="fr-FR" sz="1200" b="1" dirty="0">
                <a:solidFill>
                  <a:srgbClr val="0000C0"/>
                </a:solidFill>
                <a:latin typeface="Courier New" pitchFamily="49" charset="0"/>
                <a:cs typeface="Courier New" pitchFamily="49" charset="0"/>
              </a:rPr>
              <a:t> &lt;</a:t>
            </a:r>
            <a:r>
              <a:rPr lang="fr-FR" sz="1200" b="1" dirty="0" err="1">
                <a:solidFill>
                  <a:srgbClr val="0000C0"/>
                </a:solidFill>
                <a:latin typeface="Courier New" pitchFamily="49" charset="0"/>
                <a:cs typeface="Courier New" pitchFamily="49" charset="0"/>
              </a:rPr>
              <a:t>br</a:t>
            </a:r>
            <a:r>
              <a:rPr lang="fr-FR" sz="1200" b="1" dirty="0">
                <a:solidFill>
                  <a:srgbClr val="0000C0"/>
                </a:solidFill>
                <a:latin typeface="Courier New" pitchFamily="49" charset="0"/>
                <a:cs typeface="Courier New" pitchFamily="49" charset="0"/>
              </a:rPr>
              <a:t> /&gt;" </a:t>
            </a:r>
            <a:r>
              <a:rPr lang="fr-FR" sz="1200" b="1" dirty="0">
                <a:latin typeface="Courier New" pitchFamily="49" charset="0"/>
                <a:cs typeface="Courier New" pitchFamily="49" charset="0"/>
              </a:rPr>
              <a:t>. PHP_EOL</a:t>
            </a:r>
            <a:r>
              <a:rPr lang="fr-FR" sz="1200" b="1" dirty="0">
                <a:solidFill>
                  <a:srgbClr val="000000"/>
                </a:solidFill>
                <a:latin typeface="Courier New" pitchFamily="49" charset="0"/>
                <a:cs typeface="Courier New" pitchFamily="49" charset="0"/>
              </a:rPr>
              <a:t>;</a:t>
            </a:r>
          </a:p>
          <a:p>
            <a:pPr>
              <a:buFont typeface="Wingdings" panose="05000000000000000000" pitchFamily="2" charset="2"/>
              <a:buNone/>
              <a:defRPr/>
            </a:pPr>
            <a:r>
              <a:rPr lang="fr-FR" sz="1200" dirty="0">
                <a:solidFill>
                  <a:srgbClr val="000000"/>
                </a:solidFill>
                <a:latin typeface="Courier New" pitchFamily="49" charset="0"/>
                <a:cs typeface="Courier New" pitchFamily="49" charset="0"/>
              </a:rPr>
              <a:t>}</a:t>
            </a:r>
            <a:endParaRPr lang="fr-FR" sz="1200" dirty="0">
              <a:latin typeface="Courier New" pitchFamily="49" charset="0"/>
              <a:cs typeface="Courier New" pitchFamily="49" charset="0"/>
            </a:endParaRPr>
          </a:p>
        </p:txBody>
      </p:sp>
      <p:sp>
        <p:nvSpPr>
          <p:cNvPr id="14340" name="Espace réservé du numéro de diapositive 3">
            <a:extLst>
              <a:ext uri="{FF2B5EF4-FFF2-40B4-BE49-F238E27FC236}">
                <a16:creationId xmlns:a16="http://schemas.microsoft.com/office/drawing/2014/main" id="{950C487C-C39E-4AC2-85EE-19EA9AA8CAC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A1D3BA55-820D-48DA-A306-5C4657768003}" type="slidenum">
              <a:rPr lang="en-US" altLang="fr-FR" sz="1000">
                <a:solidFill>
                  <a:schemeClr val="bg1"/>
                </a:solidFill>
              </a:rPr>
              <a:pPr>
                <a:buClrTx/>
                <a:buFontTx/>
                <a:buNone/>
              </a:pPr>
              <a:t>9</a:t>
            </a:fld>
            <a:endParaRPr lang="en-US" altLang="fr-FR" sz="1000">
              <a:solidFill>
                <a:schemeClr val="bg1"/>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re 1">
            <a:extLst>
              <a:ext uri="{FF2B5EF4-FFF2-40B4-BE49-F238E27FC236}">
                <a16:creationId xmlns:a16="http://schemas.microsoft.com/office/drawing/2014/main" id="{A6CCB6CC-299C-4196-918E-5084FC2E6F0F}"/>
              </a:ext>
            </a:extLst>
          </p:cNvPr>
          <p:cNvSpPr>
            <a:spLocks noGrp="1" noChangeArrowheads="1"/>
          </p:cNvSpPr>
          <p:nvPr>
            <p:ph type="title"/>
          </p:nvPr>
        </p:nvSpPr>
        <p:spPr/>
        <p:txBody>
          <a:bodyPr/>
          <a:lstStyle/>
          <a:p>
            <a:r>
              <a:rPr lang="fr-FR" altLang="fr-FR"/>
              <a:t>Ressources en ligne</a:t>
            </a:r>
          </a:p>
        </p:txBody>
      </p:sp>
      <p:sp>
        <p:nvSpPr>
          <p:cNvPr id="97283" name="Espace réservé du contenu 2">
            <a:extLst>
              <a:ext uri="{FF2B5EF4-FFF2-40B4-BE49-F238E27FC236}">
                <a16:creationId xmlns:a16="http://schemas.microsoft.com/office/drawing/2014/main" id="{02048B2B-3854-4F2F-AEB1-A5578203A3CC}"/>
              </a:ext>
            </a:extLst>
          </p:cNvPr>
          <p:cNvSpPr>
            <a:spLocks noGrp="1" noChangeArrowheads="1"/>
          </p:cNvSpPr>
          <p:nvPr>
            <p:ph idx="1"/>
          </p:nvPr>
        </p:nvSpPr>
        <p:spPr/>
        <p:txBody>
          <a:bodyPr/>
          <a:lstStyle/>
          <a:p>
            <a:r>
              <a:rPr lang="fr-FR" altLang="fr-FR" sz="1800"/>
              <a:t>Le site DeveloperWorks propose de très bons articles consacrés à PHP :</a:t>
            </a:r>
          </a:p>
          <a:p>
            <a:r>
              <a:rPr lang="fr-FR" altLang="fr-FR" sz="1600">
                <a:hlinkClick r:id="rId2"/>
              </a:rPr>
              <a:t>http://www.ibm.com/developerworks/topics/php/</a:t>
            </a:r>
            <a:r>
              <a:rPr lang="fr-FR" altLang="fr-FR" sz="1600"/>
              <a:t> </a:t>
            </a:r>
          </a:p>
          <a:p>
            <a:pPr>
              <a:buFont typeface="Wingdings" panose="05000000000000000000" pitchFamily="2" charset="2"/>
              <a:buNone/>
            </a:pPr>
            <a:r>
              <a:rPr lang="fr-FR" altLang="fr-FR" sz="1600"/>
              <a:t>La plupart des articles proposés par Developerworks sont excellents. Si vous ne savez pas par quoi commencer, je vous recommande de lire en priorité les articles écrits par Wez Furlong (notamment sur PDO), Jack Herrington (notamment sur l’utilisation de XML avec PHP), et Nathan A. Good (notamment sur les « good habits » et les « design patterns »). </a:t>
            </a:r>
          </a:p>
          <a:p>
            <a:endParaRPr lang="fr-FR" altLang="fr-FR" sz="1800"/>
          </a:p>
          <a:p>
            <a:r>
              <a:rPr lang="fr-FR" altLang="fr-FR" sz="1800"/>
              <a:t>Les redbooks proposés en téléchargement libre par IBM constituent une précieuse source d’information. Plusieurs redbooks sont consacrés à PHP et à DB2 :</a:t>
            </a:r>
          </a:p>
          <a:p>
            <a:pPr lvl="1"/>
            <a:r>
              <a:rPr lang="fr-FR" altLang="fr-FR" sz="1600">
                <a:hlinkClick r:id="rId3"/>
              </a:rPr>
              <a:t>http://www.redbooks.ibm.com</a:t>
            </a:r>
            <a:r>
              <a:rPr lang="fr-FR" altLang="fr-FR" sz="1600"/>
              <a:t> </a:t>
            </a:r>
            <a:endParaRPr lang="fr-FR" altLang="fr-FR" sz="1200"/>
          </a:p>
          <a:p>
            <a:pPr lvl="1"/>
            <a:endParaRPr lang="fr-FR" altLang="fr-FR" sz="1400"/>
          </a:p>
        </p:txBody>
      </p:sp>
      <p:sp>
        <p:nvSpPr>
          <p:cNvPr id="97284" name="Espace réservé du numéro de diapositive 3">
            <a:extLst>
              <a:ext uri="{FF2B5EF4-FFF2-40B4-BE49-F238E27FC236}">
                <a16:creationId xmlns:a16="http://schemas.microsoft.com/office/drawing/2014/main" id="{BF02EC0D-7CE0-4F3A-BD23-94919C34A7F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DEB4A65E-9479-4C41-873D-B708712EC33B}" type="slidenum">
              <a:rPr lang="en-US" altLang="fr-FR" sz="1000">
                <a:solidFill>
                  <a:schemeClr val="bg1"/>
                </a:solidFill>
              </a:rPr>
              <a:pPr>
                <a:buClrTx/>
                <a:buFontTx/>
                <a:buNone/>
              </a:pPr>
              <a:t>90</a:t>
            </a:fld>
            <a:endParaRPr lang="en-US" altLang="fr-FR" sz="1000">
              <a:solidFill>
                <a:schemeClr val="bg1"/>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re 1">
            <a:extLst>
              <a:ext uri="{FF2B5EF4-FFF2-40B4-BE49-F238E27FC236}">
                <a16:creationId xmlns:a16="http://schemas.microsoft.com/office/drawing/2014/main" id="{8B15426B-FECD-49CC-94A7-BBC1475C4D99}"/>
              </a:ext>
            </a:extLst>
          </p:cNvPr>
          <p:cNvSpPr>
            <a:spLocks noGrp="1" noChangeArrowheads="1"/>
          </p:cNvSpPr>
          <p:nvPr>
            <p:ph type="title"/>
          </p:nvPr>
        </p:nvSpPr>
        <p:spPr/>
        <p:txBody>
          <a:bodyPr/>
          <a:lstStyle/>
          <a:p>
            <a:r>
              <a:rPr lang="fr-FR" altLang="fr-FR"/>
              <a:t>Tribune libre</a:t>
            </a:r>
          </a:p>
        </p:txBody>
      </p:sp>
      <p:sp>
        <p:nvSpPr>
          <p:cNvPr id="98307" name="Espace réservé du contenu 2">
            <a:extLst>
              <a:ext uri="{FF2B5EF4-FFF2-40B4-BE49-F238E27FC236}">
                <a16:creationId xmlns:a16="http://schemas.microsoft.com/office/drawing/2014/main" id="{819E7C0D-A2A4-4DC0-92C2-D3EB193CA4AD}"/>
              </a:ext>
            </a:extLst>
          </p:cNvPr>
          <p:cNvSpPr>
            <a:spLocks noGrp="1" noChangeArrowheads="1"/>
          </p:cNvSpPr>
          <p:nvPr>
            <p:ph idx="1"/>
          </p:nvPr>
        </p:nvSpPr>
        <p:spPr/>
        <p:txBody>
          <a:bodyPr/>
          <a:lstStyle/>
          <a:p>
            <a:pPr>
              <a:buFont typeface="Wingdings" panose="05000000000000000000" pitchFamily="2" charset="2"/>
              <a:buNone/>
            </a:pPr>
            <a:endParaRPr lang="fr-FR" altLang="fr-FR"/>
          </a:p>
          <a:p>
            <a:pPr>
              <a:buFont typeface="Wingdings" panose="05000000000000000000" pitchFamily="2" charset="2"/>
              <a:buNone/>
            </a:pPr>
            <a:endParaRPr lang="fr-FR" altLang="fr-FR"/>
          </a:p>
          <a:p>
            <a:pPr>
              <a:buFont typeface="Wingdings" panose="05000000000000000000" pitchFamily="2" charset="2"/>
              <a:buNone/>
            </a:pPr>
            <a:endParaRPr lang="fr-FR" altLang="fr-FR"/>
          </a:p>
          <a:p>
            <a:pPr>
              <a:buFont typeface="Wingdings" panose="05000000000000000000" pitchFamily="2" charset="2"/>
              <a:buNone/>
            </a:pPr>
            <a:r>
              <a:rPr lang="fr-FR" altLang="fr-FR"/>
              <a:t>			</a:t>
            </a:r>
            <a:r>
              <a:rPr lang="fr-FR" altLang="fr-FR" sz="2800"/>
              <a:t>Avez-vous des questions ?</a:t>
            </a:r>
            <a:endParaRPr lang="fr-FR" altLang="fr-FR"/>
          </a:p>
        </p:txBody>
      </p:sp>
      <p:sp>
        <p:nvSpPr>
          <p:cNvPr id="98308" name="Espace réservé du numéro de diapositive 3">
            <a:extLst>
              <a:ext uri="{FF2B5EF4-FFF2-40B4-BE49-F238E27FC236}">
                <a16:creationId xmlns:a16="http://schemas.microsoft.com/office/drawing/2014/main" id="{D372904F-84B0-4459-B9BB-C0EC07AF57D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A51CDC02-4318-4966-9885-E818E428493B}" type="slidenum">
              <a:rPr lang="en-US" altLang="fr-FR" sz="1000">
                <a:solidFill>
                  <a:schemeClr val="bg1"/>
                </a:solidFill>
              </a:rPr>
              <a:pPr>
                <a:buClrTx/>
                <a:buFontTx/>
                <a:buNone/>
              </a:pPr>
              <a:t>91</a:t>
            </a:fld>
            <a:endParaRPr lang="en-US" altLang="fr-FR" sz="1000">
              <a:solidFill>
                <a:schemeClr val="bg1"/>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re 1">
            <a:extLst>
              <a:ext uri="{FF2B5EF4-FFF2-40B4-BE49-F238E27FC236}">
                <a16:creationId xmlns:a16="http://schemas.microsoft.com/office/drawing/2014/main" id="{E9145905-5839-46A6-AFA9-612BC84C376F}"/>
              </a:ext>
            </a:extLst>
          </p:cNvPr>
          <p:cNvSpPr>
            <a:spLocks noGrp="1" noChangeArrowheads="1"/>
          </p:cNvSpPr>
          <p:nvPr>
            <p:ph type="title"/>
          </p:nvPr>
        </p:nvSpPr>
        <p:spPr/>
        <p:txBody>
          <a:bodyPr/>
          <a:lstStyle/>
          <a:p>
            <a:r>
              <a:rPr lang="fr-FR" altLang="fr-FR"/>
              <a:t>DB2 et PHP – Les bonnes pratiques</a:t>
            </a:r>
          </a:p>
        </p:txBody>
      </p:sp>
      <p:sp>
        <p:nvSpPr>
          <p:cNvPr id="99331" name="Espace réservé du contenu 2">
            <a:extLst>
              <a:ext uri="{FF2B5EF4-FFF2-40B4-BE49-F238E27FC236}">
                <a16:creationId xmlns:a16="http://schemas.microsoft.com/office/drawing/2014/main" id="{BF2E0681-21CD-40A9-BC2D-47B309CF1956}"/>
              </a:ext>
            </a:extLst>
          </p:cNvPr>
          <p:cNvSpPr>
            <a:spLocks noGrp="1" noChangeArrowheads="1"/>
          </p:cNvSpPr>
          <p:nvPr>
            <p:ph idx="1"/>
          </p:nvPr>
        </p:nvSpPr>
        <p:spPr/>
        <p:txBody>
          <a:bodyPr/>
          <a:lstStyle/>
          <a:p>
            <a:pPr>
              <a:buFont typeface="Wingdings" panose="05000000000000000000" pitchFamily="2" charset="2"/>
              <a:buNone/>
            </a:pPr>
            <a:endParaRPr lang="fr-FR" altLang="fr-FR"/>
          </a:p>
          <a:p>
            <a:pPr>
              <a:buFont typeface="Wingdings" panose="05000000000000000000" pitchFamily="2" charset="2"/>
              <a:buNone/>
            </a:pPr>
            <a:endParaRPr lang="fr-FR" altLang="fr-FR"/>
          </a:p>
          <a:p>
            <a:pPr>
              <a:buFont typeface="Wingdings" panose="05000000000000000000" pitchFamily="2" charset="2"/>
              <a:buNone/>
            </a:pPr>
            <a:endParaRPr lang="fr-FR" altLang="fr-FR"/>
          </a:p>
          <a:p>
            <a:pPr>
              <a:buFont typeface="Wingdings" panose="05000000000000000000" pitchFamily="2" charset="2"/>
              <a:buNone/>
            </a:pPr>
            <a:r>
              <a:rPr lang="fr-FR" altLang="fr-FR"/>
              <a:t>			</a:t>
            </a:r>
            <a:r>
              <a:rPr lang="fr-FR" altLang="fr-FR" sz="2800"/>
              <a:t>Merci de votre attention.</a:t>
            </a:r>
            <a:endParaRPr lang="fr-FR" altLang="fr-FR"/>
          </a:p>
        </p:txBody>
      </p:sp>
      <p:sp>
        <p:nvSpPr>
          <p:cNvPr id="99332" name="Espace réservé du numéro de diapositive 3">
            <a:extLst>
              <a:ext uri="{FF2B5EF4-FFF2-40B4-BE49-F238E27FC236}">
                <a16:creationId xmlns:a16="http://schemas.microsoft.com/office/drawing/2014/main" id="{C03405A9-1364-497D-AE45-C9FF3E380F9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50000"/>
              </a:spcBef>
              <a:buClr>
                <a:schemeClr val="accent2"/>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1pPr>
            <a:lvl2pPr marL="742950" indent="-285750">
              <a:spcBef>
                <a:spcPct val="15000"/>
              </a:spcBef>
              <a:spcAft>
                <a:spcPct val="10000"/>
              </a:spcAft>
              <a:buClr>
                <a:schemeClr val="accent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5000"/>
              </a:spcBef>
              <a:spcAft>
                <a:spcPct val="10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3pPr>
            <a:lvl4pPr marL="1600200" indent="-228600">
              <a:spcBef>
                <a:spcPct val="5000"/>
              </a:spcBef>
              <a:spcAft>
                <a:spcPct val="10000"/>
              </a:spcAft>
              <a:buClr>
                <a:schemeClr val="accent2"/>
              </a:buClr>
              <a:buChar char="–"/>
              <a:defRPr sz="1600">
                <a:solidFill>
                  <a:schemeClr val="tx1"/>
                </a:solidFill>
                <a:latin typeface="Arial" panose="020B0604020202020204" pitchFamily="34" charset="0"/>
                <a:cs typeface="Arial" panose="020B0604020202020204" pitchFamily="34" charset="0"/>
              </a:defRPr>
            </a:lvl4pPr>
            <a:lvl5pPr marL="2057400" indent="-22860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5000"/>
              </a:spcBef>
              <a:spcAft>
                <a:spcPct val="10000"/>
              </a:spcAft>
              <a:buClr>
                <a:schemeClr val="accent2"/>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a:buClrTx/>
              <a:buFontTx/>
              <a:buNone/>
            </a:pPr>
            <a:fld id="{BFAD8D5C-2518-40AB-AA69-8F58BD54DFDF}" type="slidenum">
              <a:rPr lang="en-US" altLang="fr-FR" sz="1000">
                <a:solidFill>
                  <a:schemeClr val="bg1"/>
                </a:solidFill>
              </a:rPr>
              <a:pPr>
                <a:buClrTx/>
                <a:buFontTx/>
                <a:buNone/>
              </a:pPr>
              <a:t>92</a:t>
            </a:fld>
            <a:endParaRPr lang="en-US" altLang="fr-FR" sz="1000">
              <a:solidFill>
                <a:schemeClr val="bg1"/>
              </a:solidFill>
            </a:endParaRPr>
          </a:p>
        </p:txBody>
      </p:sp>
    </p:spTree>
  </p:cSld>
  <p:clrMapOvr>
    <a:masterClrMapping/>
  </p:clrMapOvr>
</p:sld>
</file>

<file path=ppt/theme/theme1.xml><?xml version="1.0" encoding="utf-8"?>
<a:theme xmlns:a="http://schemas.openxmlformats.org/drawingml/2006/main" name="System i 3-beat pearl">
  <a:themeElements>
    <a:clrScheme name="System i 3-beat pearl 4">
      <a:dk1>
        <a:srgbClr val="000000"/>
      </a:dk1>
      <a:lt1>
        <a:srgbClr val="FFFFFF"/>
      </a:lt1>
      <a:dk2>
        <a:srgbClr val="808080"/>
      </a:dk2>
      <a:lt2>
        <a:srgbClr val="CCCCFF"/>
      </a:lt2>
      <a:accent1>
        <a:srgbClr val="7889FB"/>
      </a:accent1>
      <a:accent2>
        <a:srgbClr val="2DB6B3"/>
      </a:accent2>
      <a:accent3>
        <a:srgbClr val="FFFFFF"/>
      </a:accent3>
      <a:accent4>
        <a:srgbClr val="000000"/>
      </a:accent4>
      <a:accent5>
        <a:srgbClr val="BEC4FD"/>
      </a:accent5>
      <a:accent6>
        <a:srgbClr val="28A5A2"/>
      </a:accent6>
      <a:hlink>
        <a:srgbClr val="000099"/>
      </a:hlink>
      <a:folHlink>
        <a:srgbClr val="D18213"/>
      </a:folHlink>
    </a:clrScheme>
    <a:fontScheme name="System i 3-beat pear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System i 3-beat pearl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
      <a:clrScheme name="System i 3-beat pearl 2">
        <a:dk1>
          <a:srgbClr val="000000"/>
        </a:dk1>
        <a:lt1>
          <a:srgbClr val="FFFFFF"/>
        </a:lt1>
        <a:dk2>
          <a:srgbClr val="808080"/>
        </a:dk2>
        <a:lt2>
          <a:srgbClr val="CCCCFF"/>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clrMap bg1="lt1" tx1="dk1" bg2="lt2" tx2="dk2" accent1="accent1" accent2="accent2" accent3="accent3" accent4="accent4" accent5="accent5" accent6="accent6" hlink="hlink" folHlink="folHlink"/>
    </a:extraClrScheme>
    <a:extraClrScheme>
      <a:clrScheme name="System i 3-beat pearl 3">
        <a:dk1>
          <a:srgbClr val="CCCCFF"/>
        </a:dk1>
        <a:lt1>
          <a:srgbClr val="FFFFFF"/>
        </a:lt1>
        <a:dk2>
          <a:srgbClr val="000000"/>
        </a:dk2>
        <a:lt2>
          <a:srgbClr val="808080"/>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
      <a:clrScheme name="System i 3-beat pearl 4">
        <a:dk1>
          <a:srgbClr val="000000"/>
        </a:dk1>
        <a:lt1>
          <a:srgbClr val="FFFFFF"/>
        </a:lt1>
        <a:dk2>
          <a:srgbClr val="808080"/>
        </a:dk2>
        <a:lt2>
          <a:srgbClr val="CCCCFF"/>
        </a:lt2>
        <a:accent1>
          <a:srgbClr val="7889FB"/>
        </a:accent1>
        <a:accent2>
          <a:srgbClr val="2DB6B3"/>
        </a:accent2>
        <a:accent3>
          <a:srgbClr val="FFFFFF"/>
        </a:accent3>
        <a:accent4>
          <a:srgbClr val="000000"/>
        </a:accent4>
        <a:accent5>
          <a:srgbClr val="BEC4FD"/>
        </a:accent5>
        <a:accent6>
          <a:srgbClr val="28A5A2"/>
        </a:accent6>
        <a:hlink>
          <a:srgbClr val="000099"/>
        </a:hlink>
        <a:folHlink>
          <a:srgbClr val="D1821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System i 3-beat pearl</Template>
  <TotalTime>0</TotalTime>
  <Words>15114</Words>
  <Application>Microsoft Office PowerPoint</Application>
  <PresentationFormat>Affichage à l'écran (4:3)</PresentationFormat>
  <Paragraphs>1093</Paragraphs>
  <Slides>92</Slides>
  <Notes>1</Notes>
  <HiddenSlides>0</HiddenSlides>
  <MMClips>0</MMClips>
  <ScaleCrop>false</ScaleCrop>
  <HeadingPairs>
    <vt:vector size="8" baseType="variant">
      <vt:variant>
        <vt:lpstr>Polices utilisées</vt:lpstr>
      </vt:variant>
      <vt:variant>
        <vt:i4>7</vt:i4>
      </vt:variant>
      <vt:variant>
        <vt:lpstr>Thème</vt:lpstr>
      </vt:variant>
      <vt:variant>
        <vt:i4>1</vt:i4>
      </vt:variant>
      <vt:variant>
        <vt:lpstr>Serveurs OLE incorporés</vt:lpstr>
      </vt:variant>
      <vt:variant>
        <vt:i4>1</vt:i4>
      </vt:variant>
      <vt:variant>
        <vt:lpstr>Titres des diapositives</vt:lpstr>
      </vt:variant>
      <vt:variant>
        <vt:i4>92</vt:i4>
      </vt:variant>
    </vt:vector>
  </HeadingPairs>
  <TitlesOfParts>
    <vt:vector size="101" baseType="lpstr">
      <vt:lpstr>Arial</vt:lpstr>
      <vt:lpstr>Calibri</vt:lpstr>
      <vt:lpstr>Consolas</vt:lpstr>
      <vt:lpstr>Courier New</vt:lpstr>
      <vt:lpstr>Courier New Bold</vt:lpstr>
      <vt:lpstr>Times New Roman</vt:lpstr>
      <vt:lpstr>Wingdings</vt:lpstr>
      <vt:lpstr>System i 3-beat pearl</vt:lpstr>
      <vt:lpstr>Feuille de calcul</vt:lpstr>
      <vt:lpstr>Présentation faite au colloque IBM des 5 et 6 avril 2012  IBM Forum de Bois-Colombes   Session DB2 et PHP - Bonnes pratiques sous IBM i  </vt:lpstr>
      <vt:lpstr>DB2 et PHP - Bonnes pratiques sous IBM i</vt:lpstr>
      <vt:lpstr>DB2 et PHP - Bonnes pratiques sous IBM i</vt:lpstr>
      <vt:lpstr>DB2 et PHP - Bonnes pratiques sous IBM i</vt:lpstr>
      <vt:lpstr>Choisir son connecteur DB2</vt:lpstr>
      <vt:lpstr>Choisir son connecteur DB2</vt:lpstr>
      <vt:lpstr>Choisir son connecteur DB2</vt:lpstr>
      <vt:lpstr>Choisir son connecteur DB2</vt:lpstr>
      <vt:lpstr>Choisir son connecteur DB2</vt:lpstr>
      <vt:lpstr>Choisir son connecteur DB2</vt:lpstr>
      <vt:lpstr>Choisir son connecteur DB2</vt:lpstr>
      <vt:lpstr>Choisir son connecteur DB2</vt:lpstr>
      <vt:lpstr>Choisir son connecteur DB2</vt:lpstr>
      <vt:lpstr>Choisir son connecteur DB2</vt:lpstr>
      <vt:lpstr>Choisir son connecteur DB2</vt:lpstr>
      <vt:lpstr>Choisir son connecteur DB2</vt:lpstr>
      <vt:lpstr>Choisir son connecteur DB2</vt:lpstr>
      <vt:lpstr>Caractéristiques et exemples</vt:lpstr>
      <vt:lpstr>db2_connect()</vt:lpstr>
      <vt:lpstr>db2_connect() – les 3 paramètres obligatoires</vt:lpstr>
      <vt:lpstr>db2_connect() – le 4ème paramètre facultatif</vt:lpstr>
      <vt:lpstr>db2_connect() – options i5_naming et i5_libl Si vous souhaitez travailler avec une liste de bibliothèques (ce qui est une particularité de DB2 pour IBMi), vous pouvez le définir grâce au paramètre “i5_naming” que vous devez fixer à “ON”   </vt:lpstr>
      <vt:lpstr>db2_connect() – options i5_naming et i5_libl   </vt:lpstr>
      <vt:lpstr>db2_connect() – option i5_commit</vt:lpstr>
      <vt:lpstr>db2_connect() – option i5_commit</vt:lpstr>
      <vt:lpstr>db2_pconnect()</vt:lpstr>
      <vt:lpstr>db2_pconnect</vt:lpstr>
      <vt:lpstr>db2_connect et db2_connect </vt:lpstr>
      <vt:lpstr>Un Composant en devenir</vt:lpstr>
      <vt:lpstr>Zend_DB</vt:lpstr>
      <vt:lpstr>Zend_DB (exemple de code fourni avec Zend Server)</vt:lpstr>
      <vt:lpstr>Zend_DB</vt:lpstr>
      <vt:lpstr>Zend_DB – évolution du composant Zend DB</vt:lpstr>
      <vt:lpstr>Zend_DB</vt:lpstr>
      <vt:lpstr>DB2 et PHP</vt:lpstr>
      <vt:lpstr>NE PAS DISSEMINER LE CODE SQL</vt:lpstr>
      <vt:lpstr>Ne pas disséminer le code SQL</vt:lpstr>
      <vt:lpstr>Syntaxe système contre syntaxe sql</vt:lpstr>
      <vt:lpstr>Syntaxe Système contre syntaxe SQL</vt:lpstr>
      <vt:lpstr>Requetes SQL paramétrées</vt:lpstr>
      <vt:lpstr>Requêtes SQL paramétrées</vt:lpstr>
      <vt:lpstr>Requêtes SQL paramétrées</vt:lpstr>
      <vt:lpstr>Requêtes SQL paramétrées</vt:lpstr>
      <vt:lpstr>Requêtes SQL paramétrées</vt:lpstr>
      <vt:lpstr>Requêtes SQL paramétrées</vt:lpstr>
      <vt:lpstr>Requêtes SQL paramétrées</vt:lpstr>
      <vt:lpstr>Listes avec pagination</vt:lpstr>
      <vt:lpstr>Exemple de liste avec pagination</vt:lpstr>
      <vt:lpstr>Listes avec pagination  </vt:lpstr>
      <vt:lpstr>Listes avec pagination  </vt:lpstr>
      <vt:lpstr>Listes avec pagination</vt:lpstr>
      <vt:lpstr>Listes avec pagination</vt:lpstr>
      <vt:lpstr>Listes avec pagination</vt:lpstr>
      <vt:lpstr>Le projet macaronDB</vt:lpstr>
      <vt:lpstr>Le projet MacaronDB</vt:lpstr>
      <vt:lpstr>Le projet MacaronDB</vt:lpstr>
      <vt:lpstr>Le projet MacaronDB</vt:lpstr>
      <vt:lpstr>Le projet MacaronDB</vt:lpstr>
      <vt:lpstr>Execution de commandes système avec dB2</vt:lpstr>
      <vt:lpstr>Exécution de commandes système IBM i avec DB2</vt:lpstr>
      <vt:lpstr>Exécution de commandes système IBM i avec DB2</vt:lpstr>
      <vt:lpstr>Exécution de commandes système IBM i avec DB2</vt:lpstr>
      <vt:lpstr>Exécution de commandes système IBM i avec DB2</vt:lpstr>
      <vt:lpstr>Exécution de commandes système IBM i avec DB2</vt:lpstr>
      <vt:lpstr>Gestion des dates d’effet</vt:lpstr>
      <vt:lpstr>Gestion des dates d’effet</vt:lpstr>
      <vt:lpstr>Gestion des dates d’effet</vt:lpstr>
      <vt:lpstr>Gestion des dates d’effet</vt:lpstr>
      <vt:lpstr>Procedures stockees</vt:lpstr>
      <vt:lpstr>Les Procédures stockées</vt:lpstr>
      <vt:lpstr>Les Procédures stockées</vt:lpstr>
      <vt:lpstr>Les Procédures stockées</vt:lpstr>
      <vt:lpstr>Les Procédures stockées</vt:lpstr>
      <vt:lpstr>Les Procédures stockées</vt:lpstr>
      <vt:lpstr>Gestion des verrouillages</vt:lpstr>
      <vt:lpstr>Gestion des verrouillages</vt:lpstr>
      <vt:lpstr>Gestion des verrouillages</vt:lpstr>
      <vt:lpstr>Design pattern  active record</vt:lpstr>
      <vt:lpstr>Le design pattern Active Record</vt:lpstr>
      <vt:lpstr>Le design pattern Active Record</vt:lpstr>
      <vt:lpstr>Le design pattern Active Record</vt:lpstr>
      <vt:lpstr>Le design pattern Active Record</vt:lpstr>
      <vt:lpstr>Le design pattern Active Record</vt:lpstr>
      <vt:lpstr>C.R.U.D. Create - retrieve - update - delete</vt:lpstr>
      <vt:lpstr>Le C.R.U.D.</vt:lpstr>
      <vt:lpstr>Le C.R.U.D.</vt:lpstr>
      <vt:lpstr>Le C.R.U.D.</vt:lpstr>
      <vt:lpstr>Ressources bibliographiques pour DB2</vt:lpstr>
      <vt:lpstr>Ressources bibliographiques pour PHP</vt:lpstr>
      <vt:lpstr>Ressources en ligne</vt:lpstr>
      <vt:lpstr>Tribune libre</vt:lpstr>
      <vt:lpstr>DB2 et PHP – Les bonnes pratiques</vt:lpstr>
    </vt:vector>
  </TitlesOfParts>
  <Company>Six-Axe Consultants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et DB2 - Les bonnes pratiques</dc:title>
  <dc:subject>PHP et DB2 - Les bonnes pratiques</dc:subject>
  <dc:creator>Grégory Jarrige</dc:creator>
  <cp:keywords>PHP, DB2, SQL, IBM i, Zend Server</cp:keywords>
  <dc:description>Catalogue de bonnes pratiques dans l'utilisation du couple PHP DB2 en environnement IBM i.</dc:description>
  <cp:lastModifiedBy>JARRIGE Grégory</cp:lastModifiedBy>
  <cp:revision>1283</cp:revision>
  <cp:lastPrinted>2002-06-03T19:18:49Z</cp:lastPrinted>
  <dcterms:created xsi:type="dcterms:W3CDTF">2001-06-13T12:40:02Z</dcterms:created>
  <dcterms:modified xsi:type="dcterms:W3CDTF">2022-04-26T07:49:30Z</dcterms:modified>
  <cp:category>développement logiciel</cp:category>
</cp:coreProperties>
</file>