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7560564" cy="1069238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740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10375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257300"/>
            <a:ext cx="5727700" cy="501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625600" algn="l"/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 CATEGORISATION POLICY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625600" algn="l"/>
                <a:tab pos="1930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 updated 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6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</a:t>
            </a: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201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625600" algn="l"/>
                <a:tab pos="1930400" algn="l"/>
              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 General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Exercise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Operation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Matters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144(I)/2007,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subsequently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amended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Law”),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categories: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Client”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afforded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Client”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possesses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expertise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properly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incurs,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counterparty”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transmitting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 Professional Clients by Default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satisfy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criteria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classified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authorized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</a:p>
          <a:p>
            <a:pPr>
              <a:lnSpc>
                <a:spcPts val="1500"/>
              </a:lnSpc>
              <a:tabLst>
                <a:tab pos="1625600" algn="l"/>
                <a:tab pos="1930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362700"/>
            <a:ext cx="63500" cy="297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6400800"/>
            <a:ext cx="52705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Credit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firms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authorized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Insurance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companies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Collective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schemes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schemes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Commodity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commodity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dealers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Locals: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firms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consisting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exclusively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hedging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clearing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markets,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ensuring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contracts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firms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clearing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1092200"/>
            <a:ext cx="518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undertakings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meeting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portfolio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727200"/>
            <a:ext cx="635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765300"/>
            <a:ext cx="2463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Balance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total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20.000.000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turnover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40.000.000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2.000.000.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692400"/>
            <a:ext cx="5727700" cy="618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governments,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bodies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debt,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Central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Banks,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international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supranational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International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Monetary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European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Central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European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similar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international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organizations.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dedicated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securitization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mentioned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fulfils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criteria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deemed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unless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otherwise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 Non-Professional Clients who may be Treated as Professional on Request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3.1. General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mentioned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afforded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criteria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procedures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mentioned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fulfilled.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presumed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waiver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afforded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adequate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expertise,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assurance,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light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envisaged,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capable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involved.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fitness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expertise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3.2. Assessment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course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minimum,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criteria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satisfied: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88265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8851900"/>
            <a:ext cx="527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carried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9105900"/>
            <a:ext cx="43561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4572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average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frequency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quarter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previous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quarters;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457200" algn="l"/>
                <a:tab pos="28194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704" y="5625972"/>
            <a:ext cx="2091182" cy="9144"/>
          </a:xfrm>
          <a:custGeom>
            <a:avLst/>
            <a:gdLst>
              <a:gd name="connsiteX0" fmla="*/ 0 w 2091182"/>
              <a:gd name="connsiteY0" fmla="*/ 4571 h 9144"/>
              <a:gd name="connsiteX1" fmla="*/ 2091182 w 2091182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91182" h="9144">
                <a:moveTo>
                  <a:pt x="0" y="4571"/>
                </a:moveTo>
                <a:lnTo>
                  <a:pt x="2091182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1079500"/>
            <a:ext cx="63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117600"/>
            <a:ext cx="52705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portfolio,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deposits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exceeds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500,000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Euros;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sector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727200"/>
            <a:ext cx="57277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envisaged.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entities,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</a:t>
            </a:r>
          </a:p>
          <a:p>
            <a:pPr>
              <a:lnSpc>
                <a:spcPts val="15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authorised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behalf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3.3. Procedure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882900"/>
            <a:ext cx="635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2908300"/>
            <a:ext cx="52705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writing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wishes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either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clear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written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lose.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writing,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separate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consequences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protections.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waiver,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673600"/>
            <a:ext cx="5727700" cy="604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4572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wishing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“Application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Status”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3.4.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categorisation.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fulfils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 Professional Clients Requesting to be treated as Retail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non-professional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instead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enjoy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deems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properly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written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conduct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regime.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2819400" algn="l"/>
              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 Eligible Counterparties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457200" algn="l"/>
                <a:tab pos="28194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2819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740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10375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17600"/>
            <a:ext cx="5727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917700"/>
            <a:ext cx="63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955800"/>
            <a:ext cx="2476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behalf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679700"/>
            <a:ext cx="5727700" cy="632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recognise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fitness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concerned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recognised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prospective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Member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legislation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Member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established.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 Types of Requests for Different Categorisation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submitted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wish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categorisation: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categorised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categorised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categorised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non-professional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non-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treatment.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initiative,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wishing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“Application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Status”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 Protection Rights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7.1. Retail and Professional Clients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740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10375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092200"/>
            <a:ext cx="5727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summary,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exhaustive):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828800"/>
            <a:ext cx="5727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disclosures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safeguarding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summary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deposit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scheme,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959100"/>
            <a:ext cx="5727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regarding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field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demanded,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envisaged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accordingly.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appropriateness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144(I)/2007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situation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concerned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complex).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838700"/>
            <a:ext cx="57277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classified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Consequently,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unlike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situation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appropriateness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classified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311900"/>
            <a:ext cx="5651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“best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execution”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870700"/>
            <a:ext cx="5727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total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expenses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incurred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clearing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confirming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737600"/>
            <a:ext cx="5727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timeframe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Nevertheless,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confirmation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740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10375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295400"/>
            <a:ext cx="5727700" cy="632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material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difficulties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proper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carrying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order(s)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becoming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difficulty.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written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setting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essential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(g)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(“ICF”)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Firms,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ICF.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7.2. Eligible Counterparties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Counterparty,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fewer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exhaustive):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procedures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expeditious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appropriateness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expertise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choose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itself.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proposed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strategies,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venue,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remunerated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reports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594600"/>
            <a:ext cx="127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7594600"/>
            <a:ext cx="4152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Counterparties.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