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7772400" cy="10058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hyperlink" Target="mailto:support@tutusfx.com"
		TargetMode="External" />
	<Relationship Id="rId4" Type="http://schemas.openxmlformats.org/officeDocument/2006/relationships/hyperlink" Target="mailto:support@tutusfx.com"
		TargetMode="External" />
	<Relationship Id="rId5" Type="http://schemas.openxmlformats.org/officeDocument/2006/relationships/hyperlink" Target="mailto:support@tutusfx.com"
		TargetMode="External" />
	<Relationship Id="rId6" Type="http://schemas.openxmlformats.org/officeDocument/2006/relationships/hyperlink" Target="mailto:support@tutusfx.com"
		TargetMode="Externa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969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334500"/>
            <a:ext cx="67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40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71700" y="1104900"/>
            <a:ext cx="3378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TUTUSFX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SUMMARY OF CONFLICTS OF INTEREST POLICY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70200" y="1447800"/>
            <a:ext cx="182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Last updated on Ju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2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6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, 201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981200"/>
            <a:ext cx="977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235200"/>
            <a:ext cx="59436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summarised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(“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Policy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”)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prospective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accordance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Exercise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Activities,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Operation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Regulated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Matters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Law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144(I)/2007,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subsequently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amended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(“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Law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”),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pursuant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Rodeler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Limited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(“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”)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required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reasonable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steps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detect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avoid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441700"/>
            <a:ext cx="594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committed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honestly,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fairly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professionally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comply,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particular,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principles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above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Law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providing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ancillary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127500"/>
            <a:ext cx="594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purpose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document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approach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identifying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managing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arise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during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course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its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normal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business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activities.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addition,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document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identifies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circumstances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991100"/>
            <a:ext cx="584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Scope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219700"/>
            <a:ext cx="59436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applies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directors,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employees,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associates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directly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indirectly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linked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(hereinafter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called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“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Persons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”)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refers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all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146800"/>
            <a:ext cx="267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Criteria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identifying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400800"/>
            <a:ext cx="59436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purposes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identifying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types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course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ancillary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combination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thereof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existence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damage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takes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account,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minimum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criteria,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question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whether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directly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indirectly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linked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control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situations,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whether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providing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ancillary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activities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otherwise: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7670800"/>
            <a:ext cx="5702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outcome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carried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behalf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district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outcome;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8204200"/>
            <a:ext cx="5511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incentive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favour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8407400"/>
            <a:ext cx="3975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8597900"/>
            <a:ext cx="5702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receives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receive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inducement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monies,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goods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standard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commission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969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334500"/>
            <a:ext cx="67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40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104900"/>
            <a:ext cx="4724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carries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business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295400"/>
            <a:ext cx="5321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(e)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member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1498600"/>
            <a:ext cx="2933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material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663700"/>
            <a:ext cx="5511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(f)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agent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another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1866900"/>
            <a:ext cx="2387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member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principle;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057400"/>
            <a:ext cx="57150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(g)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effected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respect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member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benefit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commission,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fee,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non-monetary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benefit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payable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otherwise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603500"/>
            <a:ext cx="5511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(h)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indirect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member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2794000"/>
            <a:ext cx="3517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direct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289300"/>
            <a:ext cx="2387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4.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Identification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530600"/>
            <a:ext cx="59436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deals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associate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connected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relationship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arrangement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material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relation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concerned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Client’s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interest.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While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not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feasible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define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precisely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create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exhaustive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list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arise,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current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nature,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scale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complexity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business,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list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includes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circumstances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constitute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entailing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material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damage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result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investment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118100"/>
            <a:ext cx="594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maximizing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volumes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increase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its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commission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revenue,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inconsistent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objective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minimizing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costs;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664200"/>
            <a:ext cx="574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bonus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scheme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award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employees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based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volume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etc.;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receive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inducements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parties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referral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6045200"/>
            <a:ext cx="1866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tradi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ng;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223000"/>
            <a:ext cx="5740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entities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members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Venues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(see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6426200"/>
            <a:ext cx="457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below);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807200"/>
            <a:ext cx="5930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4.1.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current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nature,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scale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complexity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list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includes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circumstances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constitute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entailing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material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damage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applicable.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543800"/>
            <a:ext cx="5930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effect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member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has,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directly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indirectly,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747000"/>
            <a:ext cx="59436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material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potential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duty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Clients;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use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another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member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placing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deposits,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execution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clearing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transactions;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effect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securities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respect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member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benefit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commission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payable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otherwise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member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remunerated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counterparty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969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334500"/>
            <a:ext cx="5969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40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104900"/>
            <a:ext cx="5740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entities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belonging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revenues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308100"/>
            <a:ext cx="3771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entities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largely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generated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losses;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689100"/>
            <a:ext cx="593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above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circumstances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constitute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necessarily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detrimental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540000"/>
            <a:ext cx="3810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5.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Procedures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Controls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Managing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755900"/>
            <a:ext cx="5740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general,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procedures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controls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follows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manage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identified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include,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limited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following: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3327400"/>
            <a:ext cx="5702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Effective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procedures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control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Relevant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engaged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activities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involving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exchange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harm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3886200"/>
            <a:ext cx="5702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separate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supervision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principal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functions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carrying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activities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behalf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otherwise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represent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different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include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4635500"/>
            <a:ext cx="5715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removal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direct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link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remuneration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principally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engaged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activity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remuneration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revenues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generated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different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principally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engaged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activity,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activities;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5372100"/>
            <a:ext cx="5702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Measures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limit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exercising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inappropriate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influence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carries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ancillary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activities;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(e)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designed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limit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arising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giving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receiving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5918200"/>
            <a:ext cx="825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inducements;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6108700"/>
            <a:ext cx="5702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(f)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Chinese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walls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restricting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confidential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6286500"/>
            <a:ext cx="3149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physical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separation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departments;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(g)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Procedures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governing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electronic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data;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6667500"/>
            <a:ext cx="5702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(h)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Segregation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duties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carried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same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6845300"/>
            <a:ext cx="622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individual;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7048500"/>
            <a:ext cx="5715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(i)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Prohibition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external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business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officers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employees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concerned,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unless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Board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Directors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approval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provided;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7594600"/>
            <a:ext cx="5715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(j)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Establishment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in-house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Compliance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Department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monitor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report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above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7759700"/>
            <a:ext cx="1905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Board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Directors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7962900"/>
            <a:ext cx="5702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(k)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“need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-to-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know”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policy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governing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dissemination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confidential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inside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information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8140700"/>
            <a:ext cx="1079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8331200"/>
            <a:ext cx="5702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(l)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Appointment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Auditor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ensure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appropriate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systems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controls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8509000"/>
            <a:ext cx="3492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maintained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report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Board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Directors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8699500"/>
            <a:ext cx="5029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(m)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Est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ablishment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“four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eyes”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principle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supervising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activities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969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334500"/>
            <a:ext cx="5969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40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143000"/>
            <a:ext cx="5702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(n)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Measures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control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simultaneous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sequential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involvement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Related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separate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involvement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impair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proper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management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663700"/>
            <a:ext cx="5511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(o)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undertakes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on-going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monitoring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business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activities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ensure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internal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1866900"/>
            <a:ext cx="1524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controls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appropriate;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057400"/>
            <a:ext cx="3048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(p)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Establishment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Personal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Policy;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235200"/>
            <a:ext cx="5511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(q)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Staff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members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required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immediately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notify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perceive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created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undertaking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specific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task/work;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616200"/>
            <a:ext cx="3784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(r)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Advises/recommendations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prohibited;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806700"/>
            <a:ext cx="5702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(s)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Staff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members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forbidden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accept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gifts,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promotions,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discounts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any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monetary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benefit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kind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parties,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create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Gifts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accepted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after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approval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3352800"/>
            <a:ext cx="5702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(t)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Divisions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legal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entities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operate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appropriate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independence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3568700"/>
            <a:ext cx="520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another;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3797300"/>
            <a:ext cx="57023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(u)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controlled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different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entities/outsourcing</a:t>
            </a:r>
          </a:p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providers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where,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otherwise,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risk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may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harm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interests</a:t>
            </a:r>
          </a:p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4457700"/>
            <a:ext cx="57150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(v)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Supervisory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arrangements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separate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supervision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staff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different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</a:p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entities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necessary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fair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management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applicable;</a:t>
            </a:r>
          </a:p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(w)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circumstances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covered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points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above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nature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situation,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Chief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Compliance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Officer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Senior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Management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shall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decide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whether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allow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notifying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allow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together;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905500"/>
            <a:ext cx="1193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6.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Consent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134100"/>
            <a:ext cx="59436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entering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provision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Services,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consenting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application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him.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Further,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consents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authorizes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deal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manner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considers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appropriate,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notwithstanding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existence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material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Transaction,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prior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reference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391400"/>
            <a:ext cx="5740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unable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deal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situation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revert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128000"/>
            <a:ext cx="1752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7.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Disclosure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Information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369300"/>
            <a:ext cx="5943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during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course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business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relationship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organizational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administrative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arrangements/measures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place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sufficient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avoid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manage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relating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disclose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before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undertaking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further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business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70045" y="2061959"/>
            <a:ext cx="1453540" cy="279946"/>
          </a:xfrm>
          <a:custGeom>
            <a:avLst/>
            <a:gdLst>
              <a:gd name="connsiteX0" fmla="*/ 6350 w 1453540"/>
              <a:gd name="connsiteY0" fmla="*/ 6350 h 279946"/>
              <a:gd name="connsiteX1" fmla="*/ 1447190 w 1453540"/>
              <a:gd name="connsiteY1" fmla="*/ 6350 h 279946"/>
              <a:gd name="connsiteX2" fmla="*/ 1447190 w 1453540"/>
              <a:gd name="connsiteY2" fmla="*/ 273596 h 279946"/>
              <a:gd name="connsiteX3" fmla="*/ 6350 w 1453540"/>
              <a:gd name="connsiteY3" fmla="*/ 273596 h 279946"/>
              <a:gd name="connsiteX4" fmla="*/ 6350 w 1453540"/>
              <a:gd name="connsiteY4" fmla="*/ 6350 h 279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53540" h="279946">
                <a:moveTo>
                  <a:pt x="6350" y="6350"/>
                </a:moveTo>
                <a:lnTo>
                  <a:pt x="1447190" y="6350"/>
                </a:lnTo>
                <a:lnTo>
                  <a:pt x="1447190" y="273596"/>
                </a:lnTo>
                <a:lnTo>
                  <a:pt x="6350" y="273596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969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334500"/>
            <a:ext cx="5969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40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155700"/>
            <a:ext cx="59309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8.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Amendment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Additional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Information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reserves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review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amend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arrangements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whenever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deems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appropriate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without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notice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Client.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require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further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questions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about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interest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please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direct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request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questions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 Light" pitchFamily="18" charset="0"/>
                <a:cs typeface="Calibri Light" pitchFamily="18" charset="0"/>
                <a:hlinkClick r:id="rId3"/>
              </a:rPr>
              <a:t>s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 Light" pitchFamily="18" charset="0"/>
                <a:cs typeface="Calibri Light" pitchFamily="18" charset="0"/>
                <a:hlinkClick r:id="rId4"/>
              </a:rPr>
              <a:t>upport@tutusfx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 Light" pitchFamily="18" charset="0"/>
                <a:cs typeface="Calibri Light" pitchFamily="18" charset="0"/>
                <a:hlinkClick r:id="rId5"/>
              </a:rPr>
              <a:t>.com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 Light" pitchFamily="18" charset="0"/>
                <a:cs typeface="Calibri Light" pitchFamily="18" charset="0"/>
                <a:hlinkClick r:id="rId6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