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7560564" cy="1069238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31800"/>
            <a:ext cx="57531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375400"/>
            <a:ext cx="63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388100"/>
            <a:ext cx="5257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insignificant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fresh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submission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withdrawal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request.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prospective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his/her/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7213600"/>
            <a:ext cx="200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7188200"/>
            <a:ext cx="381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7213600"/>
            <a:ext cx="2463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518400"/>
            <a:ext cx="5765800" cy="309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8100" algn="l"/>
                <a:tab pos="457200" algn="l"/>
                <a:tab pos="2819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adequate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information/documentation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his/her/its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</a:p>
          <a:p>
            <a:pPr>
              <a:lnSpc>
                <a:spcPts val="1600"/>
              </a:lnSpc>
              <a:tabLst>
                <a:tab pos="38100" algn="l"/>
                <a:tab pos="457200" algn="l"/>
                <a:tab pos="2819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500"/>
              </a:lnSpc>
              <a:tabLst>
                <a:tab pos="38100" algn="l"/>
                <a:tab pos="457200" algn="l"/>
                <a:tab pos="2819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necessary.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457200" algn="l"/>
                <a:tab pos="28194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Inactivity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457200" algn="l"/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</a:p>
          <a:p>
            <a:pPr>
              <a:lnSpc>
                <a:spcPts val="1500"/>
              </a:lnSpc>
              <a:tabLst>
                <a:tab pos="38100" algn="l"/>
                <a:tab pos="457200" algn="l"/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regardless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deposits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1600"/>
              </a:lnSpc>
              <a:tabLst>
                <a:tab pos="38100" algn="l"/>
                <a:tab pos="457200" algn="l"/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withdrawals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457200" algn="l"/>
                <a:tab pos="28194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457200" algn="l"/>
                <a:tab pos="28194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1536700"/>
            <a:ext cx="5791200" cy="478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TUTUSFX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 FEES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 updated on Ju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ly 4</a:t>
            </a:r>
            <a:r>
              <a:rPr lang="en-US" altLang="zh-CN" sz="75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201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regarding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Tutusfx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Withdrawal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withdrawal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’s</a:t>
            </a:r>
          </a:p>
          <a:p>
            <a:pPr>
              <a:lnSpc>
                <a:spcPts val="14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however,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little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14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eriodically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reserve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4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sanction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restrain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non-compliance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</a:t>
            </a:r>
          </a:p>
          <a:p>
            <a:pPr>
              <a:lnSpc>
                <a:spcPts val="14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reviews.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Deposit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epositing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4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Withdrawal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(de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crib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  <a:p>
            <a:pPr>
              <a:lnSpc>
                <a:spcPts val="14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little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>
              <a:lnSpc>
                <a:spcPts val="14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reserve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sanction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restrain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4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non-compliance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reviews.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Notwithstanding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aforesaid,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circumstances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reserves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withdrawal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88900" algn="l"/>
                <a:tab pos="1943100" algn="l"/>
                <a:tab pos="1981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denominated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hosen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withdrawal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986332" y="2604770"/>
          <a:ext cx="5658053" cy="1941957"/>
        </p:xfrm>
        <a:graphic>
          <a:graphicData uri="http://schemas.openxmlformats.org/drawingml/2006/table">
            <a:tbl>
              <a:tblPr/>
              <a:tblGrid>
                <a:gridCol w="1057605"/>
                <a:gridCol w="4600448"/>
              </a:tblGrid>
              <a:tr h="5364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Inactivity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period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000000"/>
                      </a:solidFill>
                      <a:prstDash val="soli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Monthly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Client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Account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Inactivity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Fee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months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99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months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equivalent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client's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currency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exchange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rate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Over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months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equivalent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client's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currency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exchange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rate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Over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months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equivalent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client's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currency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exchange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rate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901700" y="1117600"/>
            <a:ext cx="57531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months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reserves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monthly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inactivity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notified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deduct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behalf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monthly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inactivity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inactivity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increases.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inactivity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notified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4965700"/>
            <a:ext cx="1739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95600" y="5435600"/>
            <a:ext cx="3670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regardless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778500"/>
            <a:ext cx="5765800" cy="488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(blogging,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deposits,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withdrawals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activity)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However,</a:t>
            </a:r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months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reserves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monthly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inactivity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notified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deduct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behalf.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exact</a:t>
            </a:r>
          </a:p>
          <a:p>
            <a:pPr>
              <a:lnSpc>
                <a:spcPts val="16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notified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(sell)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(buy)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price.The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reflect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Swap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Swap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deducted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5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overnight.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50800" algn="l"/>
                <a:tab pos="28194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13588" y="3825875"/>
          <a:ext cx="6459981" cy="2008632"/>
        </p:xfrm>
        <a:graphic>
          <a:graphicData uri="http://schemas.openxmlformats.org/drawingml/2006/table">
            <a:tbl>
              <a:tblPr/>
              <a:tblGrid>
                <a:gridCol w="1835150"/>
                <a:gridCol w="1431416"/>
                <a:gridCol w="1432814"/>
                <a:gridCol w="1760600"/>
              </a:tblGrid>
              <a:tr h="3566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000000"/>
                      </a:solidFill>
                      <a:prstDash val="soli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Country</a:t>
                      </a:r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Establishment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Regulated</a:t>
                      </a:r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Company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Regulatory</a:t>
                      </a:r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Authority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N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igeria,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N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NG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Microsoft Sans Serif" pitchFamily="18" charset="0"/>
                        <a:cs typeface="Microsoft Sans Serif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N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o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Microsoft Sans Serif" pitchFamily="18" charset="0"/>
                        <a:cs typeface="Microsoft Sans Serif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United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States,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United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Kingdom,</a:t>
                      </a:r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GB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11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N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igeria,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NG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Microsoft Sans Serif" pitchFamily="18" charset="0"/>
                        <a:cs typeface="Microsoft Sans Serif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Y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es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Microsoft Sans Serif" pitchFamily="18" charset="0"/>
                        <a:cs typeface="Microsoft Sans Serif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C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orporate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Affairs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Microsoft Sans Serif" pitchFamily="18" charset="0"/>
                          <a:cs typeface="Microsoft Sans Serif" pitchFamily="18" charset="0"/>
                        </a:rPr>
                        <a:t>Commission</a:t>
                      </a:r>
                      <a:endParaRPr lang="zh-CN" altLang="en-US" sz="1000" dirty="0" smtClean="0">
                        <a:solidFill>
                          <a:srgbClr val="000000"/>
                        </a:solidFill>
                        <a:latin typeface="Microsoft Sans Serif" pitchFamily="18" charset="0"/>
                        <a:cs typeface="Microsoft Sans Serif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914400" y="98933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10375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1181100"/>
            <a:ext cx="5359400" cy="271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commodities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fixed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swap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overnight.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Third-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(TPEs)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third-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cooperation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listed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countries: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