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772400" cy="100584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	<Relationship Id="rId3" Type="http://schemas.openxmlformats.org/officeDocument/2006/relationships/hyperlink" Target="https://www.esma.europa.eu/sites/default/files/library/2015/11/investor_warning_-_complex_products_20140207_-_en_0.pdf"
		TargetMode="External" />
	<Relationship Id="rId4" Type="http://schemas.openxmlformats.org/officeDocument/2006/relationships/hyperlink" Target="https://www.esma.europa.eu/sites/default/files/library/2015/11/investor_warning_-_complex_products_20140207_-_en_0.pdf"
		TargetMode="External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528951" y="5843904"/>
            <a:ext cx="633983" cy="10667"/>
          </a:xfrm>
          <a:custGeom>
            <a:avLst/>
            <a:gdLst>
              <a:gd name="connsiteX0" fmla="*/ 0 w 633983"/>
              <a:gd name="connsiteY0" fmla="*/ 5334 h 10667"/>
              <a:gd name="connsiteX1" fmla="*/ 633983 w 633983"/>
              <a:gd name="connsiteY1" fmla="*/ 5334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3983" h="10667">
                <a:moveTo>
                  <a:pt x="0" y="5334"/>
                </a:moveTo>
                <a:lnTo>
                  <a:pt x="633983" y="5334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457200"/>
            <a:ext cx="59563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48100" y="97663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46300" y="1092200"/>
            <a:ext cx="3378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 RISK DISCLOSURE AND WARNINGS NOTICE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21000" y="1397000"/>
            <a:ext cx="1714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Last updated Ju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 201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727200"/>
            <a:ext cx="939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 Introduction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070100"/>
            <a:ext cx="59436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Disclosure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Warning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(“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prospective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Exercise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Matters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144(I)/2007,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subsequently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amended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(“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(“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”).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136900"/>
            <a:ext cx="59436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prospective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carefully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disclosures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warnings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before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before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begin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However,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document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cannot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disclose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significant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aspects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involved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dealing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designed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general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terms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nature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involved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dealing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non-misleading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521200"/>
            <a:ext cx="594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1.3.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Contracts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(“CFDs”)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stocks,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commodities,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pairs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(FX)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Currencies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(cryptocurrencies)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etc.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Notice.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207000"/>
            <a:ext cx="1308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 Charges and Taxes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537200"/>
            <a:ext cx="5943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Click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Before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begins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commissions,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liable.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check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charges.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413500"/>
            <a:ext cx="5930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expressed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monetary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(but,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percentage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formula),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ensure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understands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likely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amount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7073900"/>
            <a:ext cx="574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2.3.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associated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Company's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00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Click here)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7607300"/>
            <a:ext cx="59309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2.4.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become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subject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legislation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personal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circumstances.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warrant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stamp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payable.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recommends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seek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advice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competent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questions.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648700"/>
            <a:ext cx="593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2.5.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taxes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accrue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92329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821169" y="6682105"/>
            <a:ext cx="38100" cy="10668"/>
          </a:xfrm>
          <a:custGeom>
            <a:avLst/>
            <a:gdLst>
              <a:gd name="connsiteX0" fmla="*/ 0 w 38100"/>
              <a:gd name="connsiteY0" fmla="*/ 5334 h 10668"/>
              <a:gd name="connsiteX1" fmla="*/ 38100 w 38100"/>
              <a:gd name="connsiteY1" fmla="*/ 5334 h 1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10668">
                <a:moveTo>
                  <a:pt x="0" y="5334"/>
                </a:moveTo>
                <a:lnTo>
                  <a:pt x="38100" y="533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7531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62000" y="2044700"/>
            <a:ext cx="127000" cy="590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xi.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ii.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409700"/>
            <a:ext cx="5943600" cy="877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understood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obligations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Assets/Instruments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delivery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Suspensions of Trading: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certain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difficult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liquidate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occur,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rapid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extent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rules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suspended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restricted.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necessarily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amounts,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stipulated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addition,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certain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stipulated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larger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expected.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Slippage: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Slippage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actually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Slippage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often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occurs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periods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higher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volatility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events)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desired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8600" algn="l"/>
                <a:tab pos="28956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14.2.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SPECIFICALLY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ASSOCIATED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non-deliverable/transactions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opportunity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(stocks,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currencies,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commodities,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precious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metals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discretion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favor,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achieve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good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equally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small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adverse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quickly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balance.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unless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undertake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entirely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balance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account(s).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carries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aware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contingent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liability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aware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implications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iv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below.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Leverage and Gearing: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relatively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modest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proportion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means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“leverage”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“gearing”.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means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relatively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small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proportionately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much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movement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either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against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28600" algn="l"/>
                <a:tab pos="28956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48963" y="5953633"/>
            <a:ext cx="605332" cy="10667"/>
          </a:xfrm>
          <a:custGeom>
            <a:avLst/>
            <a:gdLst>
              <a:gd name="connsiteX0" fmla="*/ 0 w 605332"/>
              <a:gd name="connsiteY0" fmla="*/ 5334 h 10667"/>
              <a:gd name="connsiteX1" fmla="*/ 605332 w 605332"/>
              <a:gd name="connsiteY1" fmla="*/ 5334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5332" h="10667">
                <a:moveTo>
                  <a:pt x="0" y="5334"/>
                </a:moveTo>
                <a:lnTo>
                  <a:pt x="605332" y="5334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7531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00100" y="3733800"/>
            <a:ext cx="139700" cy="436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iii.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iv.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333500"/>
            <a:ext cx="5715000" cy="685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trades,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must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maintain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enough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equity,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running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meeting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requirements.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against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increased,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deposit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additional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deposit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additional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funds,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closure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position(s)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behalf.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monitor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closely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effect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leverage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gearing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occurrence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monitor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always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regarding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maintenance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please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visit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u="sng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Margin: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regardless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fluctuate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downwards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upwards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probable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become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involves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comparatively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modest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deposit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relatively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small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disproportionately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dramatic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effect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favor,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achieve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good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rofit,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equally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small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adverse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quickly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deposit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additional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requirements,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Company's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Click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Contingent Liability Investment Transactions: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Contingent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liabilities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potential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obligations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assumed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depending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outcome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beyond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control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expectations.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extreme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volatility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sustained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balance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(i.e.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negative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balance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equal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Risk-reducing Orders or Strategies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039100"/>
            <a:ext cx="59436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certain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(e.g.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"stop-loss"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permitted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"stop-limit"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certain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amounts.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adequate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e.g.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illiquidity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aim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fairly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promptly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depends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fast-moving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might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28600" algn="l"/>
                <a:tab pos="28956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94961" y="2730322"/>
            <a:ext cx="670686" cy="207111"/>
          </a:xfrm>
          <a:custGeom>
            <a:avLst/>
            <a:gdLst>
              <a:gd name="connsiteX0" fmla="*/ 6350 w 670686"/>
              <a:gd name="connsiteY0" fmla="*/ 6350 h 207111"/>
              <a:gd name="connsiteX1" fmla="*/ 664336 w 670686"/>
              <a:gd name="connsiteY1" fmla="*/ 6350 h 207111"/>
              <a:gd name="connsiteX2" fmla="*/ 664336 w 670686"/>
              <a:gd name="connsiteY2" fmla="*/ 200761 h 207111"/>
              <a:gd name="connsiteX3" fmla="*/ 6350 w 670686"/>
              <a:gd name="connsiteY3" fmla="*/ 200761 h 207111"/>
              <a:gd name="connsiteX4" fmla="*/ 6350 w 670686"/>
              <a:gd name="connsiteY4" fmla="*/ 6350 h 2071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0686" h="207111">
                <a:moveTo>
                  <a:pt x="6350" y="6350"/>
                </a:moveTo>
                <a:lnTo>
                  <a:pt x="664336" y="6350"/>
                </a:lnTo>
                <a:lnTo>
                  <a:pt x="664336" y="200761"/>
                </a:lnTo>
                <a:lnTo>
                  <a:pt x="6350" y="200761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00100" y="24003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143000"/>
            <a:ext cx="57023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quickly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significantly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away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before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Strategies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combinations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positions,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"spread"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"straddle"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simple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"long"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"short"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positions.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Therefore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Swap Values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844800"/>
            <a:ext cx="5943600" cy="728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holds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overnight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swap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apply.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swap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clearly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00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Click 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registration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described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Company's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swap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dependent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fee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overnight.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discretion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swap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further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responsible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reviewing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located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updated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swap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28600" algn="l"/>
                <a:tab pos="2895600" algn="l"/>
              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15. Advice and Recommendations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15.1.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merits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particular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include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provision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advice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Markets.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alone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decisions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judgement.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asking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solely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independent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appraisal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investigation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sufficient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knowledge,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sophistication,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professional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experience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evaluation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merits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Transaction.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warranty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suitability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assumes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fiduciary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15.2.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legal,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seek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independent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doubt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whether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incur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tax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liabilities.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hereby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warned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tax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laws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15.3.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discretion,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newsletters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subscribers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otherwise)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commentary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so:</a:t>
            </a:r>
          </a:p>
          <a:p>
            <a:pPr>
              <a:lnSpc>
                <a:spcPts val="1400"/>
              </a:lnSpc>
              <a:tabLst>
                <a:tab pos="228600" algn="l"/>
                <a:tab pos="289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8600" algn="l"/>
                <a:tab pos="28956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28600" algn="l"/>
                <a:tab pos="28956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7531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2329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10000" y="97409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104900"/>
            <a:ext cx="59309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(b)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representation,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warranty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accuracy,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correctness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completeness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legal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consequences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related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790700"/>
            <a:ext cx="593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decisions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unsolicited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promotions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298700"/>
            <a:ext cx="5930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document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contains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restriction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document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distributed,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971800"/>
            <a:ext cx="59309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dispatch,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itself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based.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receipt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860800"/>
            <a:ext cx="594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15.4.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understood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commentary,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made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withdrawn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without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notice.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521200"/>
            <a:ext cx="1727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16. No Guarantees of Profit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876800"/>
            <a:ext cx="59309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16.1.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avoiding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Τ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Α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ccount,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promise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promise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decisions,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strategies,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successful/profitable.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Customer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representatives.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Customer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aware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inherent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financially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withstand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incurred.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additional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apart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mentioned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451600"/>
            <a:ext cx="3276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17. Provision of services to clients residing in France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807200"/>
            <a:ext cx="59436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17.1.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embedded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Stop-Loss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linked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automatically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French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market/instant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embedded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Stop-Loss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equal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initial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amount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upon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means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maximum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potential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amount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initially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invested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maximum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039100"/>
            <a:ext cx="5930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17.2.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especially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useful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volatile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suddenly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another,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gapping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slippage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occur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major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market-moving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announcements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weekends,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closed.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7531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2329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10000" y="9740900"/>
            <a:ext cx="139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155700"/>
            <a:ext cx="59436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17.3.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Potential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residing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44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further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embedded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Stop-Loss.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18. Additional Information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18.1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further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please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‘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issued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European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Securities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Authority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(‘ESMA’)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‘Investor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Warning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Contracts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(CFDs)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issued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jointly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ESMA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European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Banking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Authority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(‘EBA’)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‘Investor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Warning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products’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issued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ESMA,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  <a:hlinkClick r:id="rId3"/>
              </a:rPr>
              <a:t>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650745" y="4034663"/>
            <a:ext cx="609600" cy="10667"/>
          </a:xfrm>
          <a:custGeom>
            <a:avLst/>
            <a:gdLst>
              <a:gd name="connsiteX0" fmla="*/ 0 w 609600"/>
              <a:gd name="connsiteY0" fmla="*/ 5333 h 10667"/>
              <a:gd name="connsiteX1" fmla="*/ 609600 w 609600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9600" h="10667">
                <a:moveTo>
                  <a:pt x="0" y="5333"/>
                </a:moveTo>
                <a:lnTo>
                  <a:pt x="609600" y="5333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2329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7409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104900"/>
            <a:ext cx="3873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2.6.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taxes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notice.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409700"/>
            <a:ext cx="594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2.7.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deduct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source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payments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amounts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authorities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deducted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accordance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133600"/>
            <a:ext cx="59436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2.8.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taxes,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carried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neither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Although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derogating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deduct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tax,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law,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aware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set-off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against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amounts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deductions.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581400"/>
            <a:ext cx="59436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2.9.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relation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set/quoted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accordance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Click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elsewhere.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displayed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reflects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however,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actual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closes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correspond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occurs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reflect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brokers/providers.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321300"/>
            <a:ext cx="1104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 Third Party Risks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664200"/>
            <a:ext cx="59436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understood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promptly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segregated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account(s)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(denoted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‘clients’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accounts’)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reliable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ions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(within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outside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Cyprus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EEA)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credit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bank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country.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Although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exercise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skill,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diligence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understood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circumstances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beyond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control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liability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insolvency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analogous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proceedings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held.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7340600"/>
            <a:ext cx="59436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3.1.)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outside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Cyprus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EEA.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understood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legal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regulatory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outside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Cyprus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EEA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Cyprus.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Hence,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insolvency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equivalent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preceding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Segregated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Cyprus.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610600"/>
            <a:ext cx="594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3.3.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3.1.)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omnibus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Hence,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insolvency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analogous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proceedings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unsecured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89100" y="2640596"/>
            <a:ext cx="670699" cy="237020"/>
          </a:xfrm>
          <a:custGeom>
            <a:avLst/>
            <a:gdLst>
              <a:gd name="connsiteX0" fmla="*/ 6350 w 670699"/>
              <a:gd name="connsiteY0" fmla="*/ 6350 h 237020"/>
              <a:gd name="connsiteX1" fmla="*/ 664349 w 670699"/>
              <a:gd name="connsiteY1" fmla="*/ 6350 h 237020"/>
              <a:gd name="connsiteX2" fmla="*/ 664349 w 670699"/>
              <a:gd name="connsiteY2" fmla="*/ 230670 h 237020"/>
              <a:gd name="connsiteX3" fmla="*/ 6350 w 670699"/>
              <a:gd name="connsiteY3" fmla="*/ 230670 h 237020"/>
              <a:gd name="connsiteX4" fmla="*/ 6350 w 670699"/>
              <a:gd name="connsiteY4" fmla="*/ 6350 h 237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0699" h="237020">
                <a:moveTo>
                  <a:pt x="6350" y="6350"/>
                </a:moveTo>
                <a:lnTo>
                  <a:pt x="664349" y="6350"/>
                </a:lnTo>
                <a:lnTo>
                  <a:pt x="664349" y="230670"/>
                </a:lnTo>
                <a:lnTo>
                  <a:pt x="6350" y="23067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57200"/>
            <a:ext cx="57531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2329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7409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117600"/>
            <a:ext cx="5930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claim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against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behalf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institution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insufficient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satisfy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claims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638300"/>
            <a:ext cx="5740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3.4.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understood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basis,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082800"/>
            <a:ext cx="59436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i.e.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principal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principal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against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transmits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Liquidity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straight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explained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“Summary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Policy”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00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Click 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luck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liquidity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Liquidity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successful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settle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(i.e.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successful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trade).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467100"/>
            <a:ext cx="812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 Insolvency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784600"/>
            <a:ext cx="593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insolvency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default,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suffer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279900"/>
            <a:ext cx="1968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5. Investor Compensation Fund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4559300"/>
            <a:ext cx="5676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participates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Compensation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Steemit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Claims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762500"/>
            <a:ext cx="5600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covered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against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compensated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Compensation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927600"/>
            <a:ext cx="5422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Pool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Compensation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tw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thousand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tokens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(2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000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346700"/>
            <a:ext cx="5702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currencies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(cryptocurrencies)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511800"/>
            <a:ext cx="514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Investor’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Compensation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210300"/>
            <a:ext cx="1092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6. Technical Risks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6527800"/>
            <a:ext cx="59309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caused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failure,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malfunction,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interruption,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disconnection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malicious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electricity,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electronic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gross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negligence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wilful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default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7442200"/>
            <a:ext cx="59436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6.2.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undertakes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electronic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associated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hardware,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software,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servers,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internet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failure.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either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liability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failure,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negligence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wilful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default.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effort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secure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smooth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experience.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However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(hackers)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launch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coordinated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attack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against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disruption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liability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2329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7409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092200"/>
            <a:ext cx="574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attacks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extent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measures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effort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malicious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actions.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612900"/>
            <a:ext cx="5943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6.3.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unencrypted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transmitted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e-mail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unauthorized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108200"/>
            <a:ext cx="5930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6.4.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excessive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difficulties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phone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latform(s)/system(s),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especially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macroeconomic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indicators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released).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832100"/>
            <a:ext cx="59436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6.5.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internet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Platform(s)/system(s),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interruptions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blackouts,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software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hardware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failure,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internet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disconnection,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electricity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hacker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attacks.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damages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beyond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control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liabilities,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expenses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(including,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without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limitation,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inability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owed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negligence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wilful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default.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4597400"/>
            <a:ext cx="5930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6.6.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computer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equipment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bears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amongst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liability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5270500"/>
            <a:ext cx="5702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Power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equipment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5461000"/>
            <a:ext cx="3975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(including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5651500"/>
            <a:ext cx="5702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(b)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Physical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damage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destruction)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channels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(communication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operator),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server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6210300"/>
            <a:ext cx="5715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(unacceptably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quality)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channels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channels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(including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voice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6769100"/>
            <a:ext cx="4711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Wrong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inconsistent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settings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Terminal.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Untimely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update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Terminal.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7137400"/>
            <a:ext cx="5715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(f)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channels,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hardware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software,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non-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7302500"/>
            <a:ext cx="4889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reception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message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(including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text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messages)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7505700"/>
            <a:ext cx="5715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(g)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Malfunction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non-operability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7696200"/>
            <a:ext cx="584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Terminal.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013700"/>
            <a:ext cx="5930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6.7.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suffer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caused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materialization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liability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materializing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suffer,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extent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owed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521700"/>
            <a:ext cx="3035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negligence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wilful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default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877300"/>
            <a:ext cx="1219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 Trading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2730" y="7755381"/>
            <a:ext cx="603503" cy="10668"/>
          </a:xfrm>
          <a:custGeom>
            <a:avLst/>
            <a:gdLst>
              <a:gd name="connsiteX0" fmla="*/ 0 w 603503"/>
              <a:gd name="connsiteY0" fmla="*/ 5333 h 10668"/>
              <a:gd name="connsiteX1" fmla="*/ 603503 w 603503"/>
              <a:gd name="connsiteY1" fmla="*/ 5333 h 1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3503" h="10668">
                <a:moveTo>
                  <a:pt x="0" y="5333"/>
                </a:moveTo>
                <a:lnTo>
                  <a:pt x="603503" y="5333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14704" y="8939479"/>
            <a:ext cx="3550031" cy="10668"/>
          </a:xfrm>
          <a:custGeom>
            <a:avLst/>
            <a:gdLst>
              <a:gd name="connsiteX0" fmla="*/ 0 w 3550031"/>
              <a:gd name="connsiteY0" fmla="*/ 5334 h 10668"/>
              <a:gd name="connsiteX1" fmla="*/ 3550031 w 3550031"/>
              <a:gd name="connsiteY1" fmla="*/ 5334 h 1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50031" h="10668">
                <a:moveTo>
                  <a:pt x="0" y="5334"/>
                </a:moveTo>
                <a:lnTo>
                  <a:pt x="3550031" y="533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1104900"/>
            <a:ext cx="593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warned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electronic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assumes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consequence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amongst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things: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1600200"/>
            <a:ext cx="635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638300"/>
            <a:ext cx="49022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devices,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software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connection.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hardware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software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failure,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malfunction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misuse.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Improper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equipment.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Wrong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Terminal.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Delayed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updates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Terminal.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946400"/>
            <a:ext cx="5943600" cy="717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allowed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time.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further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ignored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locked”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message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appears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until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7.3.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understood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Terminal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Server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disrupted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Quotes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Terminal.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7.4.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closes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placing/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deleting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window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opening/closing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window,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cancelled.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7.5.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queue.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Multiple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7.6.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closes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cancelled.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7.7.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Majeure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previously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decides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repeat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making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instead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7.8.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already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modify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modify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triggered.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8. Force Majeure Events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Majeure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arrange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fulfil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obligations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Click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suffer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8.2.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responsibility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damage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arising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failure,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interruption,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obligations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failure,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interruption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delay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Force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Majeure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Event.</a:t>
            </a:r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9337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01700" y="1346200"/>
            <a:ext cx="5956300" cy="712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caused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9.2.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unencrypted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transmitted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e-mail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unauthorized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9.3.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unauthorized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information,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electronic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addresses,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electronic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transmitted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internet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communication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facilities,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telephone,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electronic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means.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9.4.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undelivered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messages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automatically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deleted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(three)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calendar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days.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10. Abnormal Market Conditions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Abnormal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period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extended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all.</a:t>
            </a:r>
          </a:p>
          <a:p>
            <a:pPr>
              <a:lnSpc>
                <a:spcPts val="25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10.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Abnormal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rapid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fluctuations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extent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rules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exchange,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suspended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restricted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liquidity,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occur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sessions.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11. Foreign Currency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residence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negative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effect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12. Conflicts of Interest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deals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associate,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relationship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arrangement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material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Transaction/Order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concerned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conflicts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12.2.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major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circumstances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constitute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conflict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entailing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material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damage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369300"/>
            <a:ext cx="63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8407400"/>
            <a:ext cx="5575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bonus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scheme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award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employees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volume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etc.;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belonging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8813800"/>
            <a:ext cx="59309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revenues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losses;</a:t>
            </a:r>
          </a:p>
          <a:p>
            <a:pPr>
              <a:lnSpc>
                <a:spcPts val="1900"/>
              </a:lnSpc>
              <a:tabLst>
                <a:tab pos="228600" algn="l"/>
                <a:tab pos="29337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28600" algn="l"/>
                <a:tab pos="29337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44500"/>
            <a:ext cx="5753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1066800"/>
            <a:ext cx="63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092200"/>
            <a:ext cx="5511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inducements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587500"/>
            <a:ext cx="5943600" cy="858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Clients’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12.3.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conflicts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procedures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controls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identified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conflicts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please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Summary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Conflicts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Company's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00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Click 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  <a:tab pos="2933700" algn="l"/>
              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13. Appropriateness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13.1.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appropriateness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warns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appropriate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context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designed,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implemented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maintains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scoring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mechanism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capable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identifying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appropriate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not.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automatically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rejects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(potential)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score.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(potential)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decision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them.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14. INFORMATION ON RISKS ASSOCIATED WITH COMPLEX FINANCIAL INSTRUMENTS (CFDS)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14.1. INTRODUCTION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capital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ecially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speculative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manner.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categorized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balance.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appropriate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retail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traders.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decisions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currency,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economic,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political,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business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etc.,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reservation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notwithstanding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general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fluctuate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either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upwards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downwards.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without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reservation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existence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substantial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incurring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damages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willingness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currencies,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regulatory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framework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governing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before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mentioned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covered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(MiFID)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therefore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outside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scope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MiFID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activities.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Currencies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extremely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volatile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meaning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rapidly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unpredictably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against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trader’s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  <a:tab pos="2933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 outline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major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significant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aspects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28600" algn="l"/>
                <a:tab pos="29337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28600" algn="l"/>
                <a:tab pos="29337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96560" y="6072505"/>
            <a:ext cx="605028" cy="10667"/>
          </a:xfrm>
          <a:custGeom>
            <a:avLst/>
            <a:gdLst>
              <a:gd name="connsiteX0" fmla="*/ 0 w 605028"/>
              <a:gd name="connsiteY0" fmla="*/ 5333 h 10667"/>
              <a:gd name="connsiteX1" fmla="*/ 605028 w 605028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5028" h="10667">
                <a:moveTo>
                  <a:pt x="0" y="5333"/>
                </a:moveTo>
                <a:lnTo>
                  <a:pt x="605028" y="5333"/>
                </a:lnTo>
              </a:path>
            </a:pathLst>
          </a:custGeom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8550" y="5900673"/>
            <a:ext cx="670699" cy="192163"/>
          </a:xfrm>
          <a:custGeom>
            <a:avLst/>
            <a:gdLst>
              <a:gd name="connsiteX0" fmla="*/ 6350 w 670699"/>
              <a:gd name="connsiteY0" fmla="*/ 6350 h 192163"/>
              <a:gd name="connsiteX1" fmla="*/ 664349 w 670699"/>
              <a:gd name="connsiteY1" fmla="*/ 6350 h 192163"/>
              <a:gd name="connsiteX2" fmla="*/ 664349 w 670699"/>
              <a:gd name="connsiteY2" fmla="*/ 185813 h 192163"/>
              <a:gd name="connsiteX3" fmla="*/ 6350 w 670699"/>
              <a:gd name="connsiteY3" fmla="*/ 185813 h 192163"/>
              <a:gd name="connsiteX4" fmla="*/ 6350 w 670699"/>
              <a:gd name="connsiteY4" fmla="*/ 6350 h 192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0699" h="192163">
                <a:moveTo>
                  <a:pt x="6350" y="6350"/>
                </a:moveTo>
                <a:lnTo>
                  <a:pt x="664349" y="6350"/>
                </a:lnTo>
                <a:lnTo>
                  <a:pt x="664349" y="185813"/>
                </a:lnTo>
                <a:lnTo>
                  <a:pt x="6350" y="185813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469900"/>
            <a:ext cx="5753100" cy="609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62000" y="1320800"/>
            <a:ext cx="139700" cy="628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ii.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" algn="l"/>
                <a:tab pos="76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iii.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" algn="l"/>
                <a:tab pos="76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iv.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81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320800"/>
            <a:ext cx="5715000" cy="628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VERY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SPECULATIVE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suitable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members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investors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who: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assume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economic,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legal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involved.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circumstances,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resources,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life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style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obligations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assume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balance.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knowledge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Markets.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necessary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knowledge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expertise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currencies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</a:p>
          <a:p>
            <a:pPr>
              <a:lnSpc>
                <a:spcPts val="15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characteristics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recommendations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occasions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recommendation.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However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is”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basis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(i.e.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approve,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endorse,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tools),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indicative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opportunities.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understands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reduction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liability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derivative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deriving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assets/markets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currency,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equity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indices,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stocks,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metals,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futures,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forwards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etc.).It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therefore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understands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associated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asset/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fluctuations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asset/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profitability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regarding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please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Click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previous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performance.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historical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constitute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safe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forecast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corresponding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Volatility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7505700"/>
            <a:ext cx="59309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wide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intraday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ranges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volatile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movements.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Therefore,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carefully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derived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highly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volatile.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fluctuate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rapidly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reflect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unforeseeable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none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controlled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certain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losses.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28600" algn="l"/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influenced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amongst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28600" algn="l"/>
                <a:tab pos="2933700" algn="l"/>
              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28600" algn="l"/>
                <a:tab pos="29337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457200"/>
            <a:ext cx="57277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92329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9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97409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2260600"/>
            <a:ext cx="203200" cy="660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  <a:tab pos="635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" algn="l"/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vii.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8100" algn="l"/>
                <a:tab pos="635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viii.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635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ix.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358900"/>
            <a:ext cx="5715000" cy="753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things,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supply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demand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relationships,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governmental,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agricultural,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commercial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policies,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international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political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economic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prevailing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psychological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characteristics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Liquidity: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Liquidity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capacity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readily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monetize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suffering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significant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discount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prices.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acknowledges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Derivative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inherently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illiquid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sometimes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persistent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liquidity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strains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adverse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Illiquid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exhibit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volatility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consequently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degree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typically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gaps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otherwise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prevail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liquid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gaps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reflected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Derivative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Off-exchange transactions in Derivative Financial Instruments: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off-exchange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(i.e.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over-the-counter).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Liquidity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Provider(s)),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obligations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reasonably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accordance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Execution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Policy.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transferable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person.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off-exchange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liquid,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off-exchange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non-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transferable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derivatives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involve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greater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investing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on-exchange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derivatives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impossible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liquidate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existing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position,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assess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arising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off-exchange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exposure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quoted,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and,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established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dealers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consequently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difficult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establish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CFDs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fall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recognized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Multilateral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 Clearing House protection: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currently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clearing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requirements/obligations.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00" b="1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 Delivery: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