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E/+MaKubtkBgc3B8esbImua4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4553C1-94F9-4F03-8B6A-6CD9A4953C5E}">
  <a:tblStyle styleId="{C54553C1-94F9-4F03-8B6A-6CD9A4953C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323cb03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7323cb038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323cb03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7323cb038b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323cb03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7323cb038b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6218242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762182420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323cb03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7323cb038b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62182420b_0_2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762182420b_0_207"/>
          <p:cNvSpPr/>
          <p:nvPr/>
        </p:nvSpPr>
        <p:spPr>
          <a:xfrm>
            <a:off x="4063533" y="0"/>
            <a:ext cx="81285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762182420b_0_207"/>
          <p:cNvSpPr/>
          <p:nvPr/>
        </p:nvSpPr>
        <p:spPr>
          <a:xfrm>
            <a:off x="273624" y="268390"/>
            <a:ext cx="545100" cy="5091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762182420b_0_207"/>
          <p:cNvSpPr/>
          <p:nvPr/>
        </p:nvSpPr>
        <p:spPr>
          <a:xfrm>
            <a:off x="273624" y="268390"/>
            <a:ext cx="545100" cy="5091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762182420b_0_207"/>
          <p:cNvSpPr/>
          <p:nvPr/>
        </p:nvSpPr>
        <p:spPr>
          <a:xfrm>
            <a:off x="134509" y="268390"/>
            <a:ext cx="545100" cy="5091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762182420b_0_207"/>
          <p:cNvSpPr/>
          <p:nvPr/>
        </p:nvSpPr>
        <p:spPr>
          <a:xfrm>
            <a:off x="134509" y="268390"/>
            <a:ext cx="545100" cy="5091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762182420b_0_207"/>
          <p:cNvSpPr/>
          <p:nvPr/>
        </p:nvSpPr>
        <p:spPr>
          <a:xfrm>
            <a:off x="425" y="268390"/>
            <a:ext cx="545100" cy="5091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762182420b_0_207"/>
          <p:cNvSpPr/>
          <p:nvPr/>
        </p:nvSpPr>
        <p:spPr>
          <a:xfrm>
            <a:off x="425" y="268390"/>
            <a:ext cx="545100" cy="5091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762182420b_0_207"/>
          <p:cNvSpPr txBox="1"/>
          <p:nvPr>
            <p:ph type="title"/>
          </p:nvPr>
        </p:nvSpPr>
        <p:spPr>
          <a:xfrm>
            <a:off x="311467" y="1106067"/>
            <a:ext cx="34215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g1762182420b_0_207"/>
          <p:cNvSpPr txBox="1"/>
          <p:nvPr>
            <p:ph idx="1" type="body"/>
          </p:nvPr>
        </p:nvSpPr>
        <p:spPr>
          <a:xfrm>
            <a:off x="311467" y="2397733"/>
            <a:ext cx="342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9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g1762182420b_0_2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1122373"/>
            <a:ext cx="91440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Kontribute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4000" y="3745025"/>
            <a:ext cx="9144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Staff consulted: Silvana MacMahon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98" name="Google Shape;98;p1"/>
          <p:cNvGraphicFramePr/>
          <p:nvPr/>
        </p:nvGraphicFramePr>
        <p:xfrm>
          <a:off x="4289500" y="33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{C54553C1-94F9-4F03-8B6A-6CD9A4953C5E}</a:tableStyleId>
              </a:tblPr>
              <a:tblGrid>
                <a:gridCol w="1806500"/>
                <a:gridCol w="1806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700">
                          <a:solidFill>
                            <a:schemeClr val="lt1"/>
                          </a:solidFill>
                        </a:rPr>
                        <a:t>Greg Kelly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>
                          <a:solidFill>
                            <a:schemeClr val="lt1"/>
                          </a:solidFill>
                        </a:rPr>
                        <a:t>19398263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700">
                          <a:solidFill>
                            <a:schemeClr val="lt1"/>
                          </a:solidFill>
                        </a:rPr>
                        <a:t>Jesse Keogh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>
                          <a:solidFill>
                            <a:schemeClr val="lt1"/>
                          </a:solidFill>
                        </a:rPr>
                        <a:t>19491194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"/>
          <p:cNvSpPr/>
          <p:nvPr/>
        </p:nvSpPr>
        <p:spPr>
          <a:xfrm flipH="1" rot="10800000">
            <a:off x="0" y="0"/>
            <a:ext cx="2424300" cy="22263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0" y="-66050"/>
            <a:ext cx="1348950" cy="13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79237" y="-179237"/>
            <a:ext cx="2650750" cy="30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23cb038b_0_49"/>
          <p:cNvSpPr txBox="1"/>
          <p:nvPr>
            <p:ph type="title"/>
          </p:nvPr>
        </p:nvSpPr>
        <p:spPr>
          <a:xfrm>
            <a:off x="640800" y="365125"/>
            <a:ext cx="1091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g17323cb038b_0_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Lato"/>
              <a:buChar char="•"/>
            </a:pP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i="1"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Publishing Market Size 2022 and growth analysis</a:t>
            </a: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(no date) </a:t>
            </a:r>
            <a:r>
              <a:rPr i="1"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Business Research Company</a:t>
            </a: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Available at: https://www.thebusinessresearchcompany.com/report/digital-publishing-global-market-report#:~:text=The%20global%20digital%20publishing%20market,least%20in%20the%20short%20term. (Accessed: October 19, 2022).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Lato"/>
              <a:buChar char="•"/>
            </a:pP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N/A, </a:t>
            </a:r>
            <a:r>
              <a:rPr i="1"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Blockchain Market, fortunebusinessinsights.com. </a:t>
            </a: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Available at: https://www.fortunebusinessinsights.com/industry-reports/blockchain-market-100072 (Accessed: October 18, 2022)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Lato"/>
              <a:buChar char="•"/>
            </a:pP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[3] Sharma, Mahika, </a:t>
            </a:r>
            <a:r>
              <a:rPr i="1"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Fanfiction leaves its mark on pop culture, chantillynews.org. </a:t>
            </a: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Chantilly. Available at: https://chantillynews.org/6608/arts-and-entertainment/fanfiction-leaves-its-mark-on-pop-culture/ (Accessed: October 18, 2022).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Lato"/>
              <a:buChar char="•"/>
            </a:pP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[4] My earnings fees (founding creator) – patreon help center (no date). Available at: https://support.patreon.com/hc/en-us/articles/204606125-My-earnings-fees-founding-creator- (Accessed: October 25, 2022).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Lato"/>
              <a:buChar char="•"/>
            </a:pP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[5] Molenaar, K. (2022) 20+ patreon statistics you need to know, Influencer Marketing Hub. Available at: https://influencermarketinghub.com/patreon-stats-revenue-users/ (Accessed: October 25, 2022).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Lato"/>
              <a:buChar char="•"/>
            </a:pPr>
            <a:r>
              <a:rPr lang="en-IE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[6] Smith, C. (2022) 25 interesting Wattpad statistics and facts, DMR. Available at: https://expandedramblings.com/index.php/wattpad-statistics-facts/ (Accessed: October 25, 2022).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132000" y="1773450"/>
            <a:ext cx="96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en-IE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Web3 Creative writing application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50" y="3098325"/>
            <a:ext cx="1694275" cy="16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187" y="2959688"/>
            <a:ext cx="1694275" cy="16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813" y="3098325"/>
            <a:ext cx="1694275" cy="16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2389225" y="2975675"/>
            <a:ext cx="103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023238" y="2650575"/>
            <a:ext cx="1037700" cy="372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Author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507100" y="2650575"/>
            <a:ext cx="1037700" cy="372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9737200" y="2502575"/>
            <a:ext cx="1270200" cy="372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Collector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"/>
          <p:cNvSpPr/>
          <p:nvPr/>
        </p:nvSpPr>
        <p:spPr>
          <a:xfrm flipH="1" rot="10800000">
            <a:off x="2650725" y="4792600"/>
            <a:ext cx="3707400" cy="1141500"/>
          </a:xfrm>
          <a:prstGeom prst="bentArrow">
            <a:avLst>
              <a:gd fmla="val 25000" name="adj1"/>
              <a:gd fmla="val 24403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 rot="10800000">
            <a:off x="7842125" y="4707100"/>
            <a:ext cx="2676000" cy="122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12739" r="0" t="0"/>
          <a:stretch/>
        </p:blipFill>
        <p:spPr>
          <a:xfrm>
            <a:off x="6389400" y="5381650"/>
            <a:ext cx="1421325" cy="55245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"/>
          <p:cNvSpPr txBox="1"/>
          <p:nvPr/>
        </p:nvSpPr>
        <p:spPr>
          <a:xfrm>
            <a:off x="5905250" y="3612950"/>
            <a:ext cx="259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I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audiences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I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Monetization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I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Engaging experience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5824" y="3682549"/>
            <a:ext cx="372301" cy="3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5824" y="4237574"/>
            <a:ext cx="372301" cy="3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5824" y="4792599"/>
            <a:ext cx="372301" cy="3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4300" y="2650575"/>
            <a:ext cx="941375" cy="9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Market Rationale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272200" y="1825625"/>
            <a:ext cx="7727100" cy="4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accent4"/>
                </a:solidFill>
              </a:rPr>
              <a:t>Target Market Size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•"/>
            </a:pPr>
            <a:r>
              <a:rPr lang="en-IE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Kontribute taps into three markets: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-IE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Blockchain              </a:t>
            </a:r>
            <a:r>
              <a:rPr lang="en-IE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Creative writing/Fanfiction             Digital Publishing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IE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publishing industry valued at USD 41 billion in 2022</a:t>
            </a:r>
            <a:r>
              <a:rPr lang="en-IE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•"/>
            </a:pPr>
            <a:r>
              <a:rPr lang="en-IE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global blockchain market was valued at USD 4.67 billion in 2021 and is expected to grow to a staggering USD 163.83</a:t>
            </a:r>
            <a:r>
              <a:rPr lang="en-IE" sz="18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IE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billion in 2029</a:t>
            </a:r>
            <a:r>
              <a:rPr lang="en-IE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•"/>
            </a:pPr>
            <a:r>
              <a:rPr lang="en-IE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over 100 million people around the world that read and write fanfiction</a:t>
            </a:r>
            <a:r>
              <a:rPr lang="en-IE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[3]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358450" y="2763925"/>
            <a:ext cx="396300" cy="405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1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2039025" y="2763925"/>
            <a:ext cx="396300" cy="405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2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5351575" y="2763925"/>
            <a:ext cx="396300" cy="405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3</a:t>
            </a:r>
            <a:endParaRPr/>
          </a:p>
        </p:txBody>
      </p:sp>
      <p:pic>
        <p:nvPicPr>
          <p:cNvPr id="132" name="Google Shape;132;p3" title="Chart"/>
          <p:cNvPicPr preferRelativeResize="0"/>
          <p:nvPr/>
        </p:nvPicPr>
        <p:blipFill rotWithShape="1">
          <a:blip r:embed="rId3">
            <a:alphaModFix/>
          </a:blip>
          <a:srcRect b="13385" l="21406" r="20939" t="13466"/>
          <a:stretch/>
        </p:blipFill>
        <p:spPr>
          <a:xfrm>
            <a:off x="7744725" y="590275"/>
            <a:ext cx="4226124" cy="3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323cb038b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Market Rationale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g17323cb038b_0_34"/>
          <p:cNvSpPr txBox="1"/>
          <p:nvPr>
            <p:ph idx="1" type="body"/>
          </p:nvPr>
        </p:nvSpPr>
        <p:spPr>
          <a:xfrm>
            <a:off x="6471225" y="781675"/>
            <a:ext cx="47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accent4"/>
                </a:solidFill>
              </a:rPr>
              <a:t>Value Propositions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39" name="Google Shape;139;g17323cb038b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50" y="1377275"/>
            <a:ext cx="9722100" cy="527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0" name="Google Shape;140;g17323cb038b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3025" y="122625"/>
            <a:ext cx="774025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7323cb038b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4032" y="122614"/>
            <a:ext cx="774025" cy="77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323cb038b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Market Rationale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g17323cb038b_0_72"/>
          <p:cNvSpPr txBox="1"/>
          <p:nvPr>
            <p:ph idx="1" type="body"/>
          </p:nvPr>
        </p:nvSpPr>
        <p:spPr>
          <a:xfrm>
            <a:off x="6471225" y="781675"/>
            <a:ext cx="47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accent4"/>
                </a:solidFill>
              </a:rPr>
              <a:t>Value Propositions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48" name="Google Shape;148;g17323cb038b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50" y="1377275"/>
            <a:ext cx="9722100" cy="527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9" name="Google Shape;149;g17323cb038b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950" y="1392725"/>
            <a:ext cx="9722100" cy="524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0" name="Google Shape;150;g17323cb038b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7056" y="150931"/>
            <a:ext cx="842900" cy="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762182420b_0_8"/>
          <p:cNvPicPr preferRelativeResize="0"/>
          <p:nvPr/>
        </p:nvPicPr>
        <p:blipFill rotWithShape="1">
          <a:blip r:embed="rId3">
            <a:alphaModFix/>
          </a:blip>
          <a:srcRect b="33124" l="0" r="0" t="33127"/>
          <a:stretch/>
        </p:blipFill>
        <p:spPr>
          <a:xfrm>
            <a:off x="4063533" y="0"/>
            <a:ext cx="81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762182420b_0_8"/>
          <p:cNvSpPr txBox="1"/>
          <p:nvPr>
            <p:ph type="title"/>
          </p:nvPr>
        </p:nvSpPr>
        <p:spPr>
          <a:xfrm>
            <a:off x="311467" y="1106067"/>
            <a:ext cx="3421500" cy="119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Why web3 / blockchain</a:t>
            </a:r>
            <a:endParaRPr/>
          </a:p>
        </p:txBody>
      </p:sp>
      <p:sp>
        <p:nvSpPr>
          <p:cNvPr id="157" name="Google Shape;157;g1762182420b_0_8"/>
          <p:cNvSpPr txBox="1"/>
          <p:nvPr>
            <p:ph idx="1" type="body"/>
          </p:nvPr>
        </p:nvSpPr>
        <p:spPr>
          <a:xfrm>
            <a:off x="311467" y="2397733"/>
            <a:ext cx="3421500" cy="39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IE"/>
              <a:t>Security and transparency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-IE"/>
              <a:t>Data ownership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-IE"/>
              <a:t>Own a stake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-IE"/>
              <a:t>Faster payments and better 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Primary and Secondary Research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E">
                <a:solidFill>
                  <a:schemeClr val="lt1"/>
                </a:solidFill>
              </a:rPr>
              <a:t>Providing creators a new way to monetize their content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E">
                <a:solidFill>
                  <a:schemeClr val="lt1"/>
                </a:solidFill>
              </a:rPr>
              <a:t>Patreon charges $0.30 per transaction for creators</a:t>
            </a:r>
            <a:r>
              <a:rPr lang="en-IE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[4]</a:t>
            </a:r>
            <a:endParaRPr>
              <a:solidFill>
                <a:schemeClr val="lt1"/>
              </a:solidFill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E">
                <a:solidFill>
                  <a:schemeClr val="lt1"/>
                </a:solidFill>
              </a:rPr>
              <a:t>Over 250,000 readers, writer and artists that use creative writing platforms use apps like patreon</a:t>
            </a:r>
            <a:r>
              <a:rPr lang="en-IE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[5]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lt1"/>
                </a:solidFill>
              </a:rPr>
              <a:t>Tapping into the competitions market</a:t>
            </a:r>
            <a:endParaRPr>
              <a:solidFill>
                <a:schemeClr val="lt1"/>
              </a:solidFill>
            </a:endParaRPr>
          </a:p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E">
                <a:solidFill>
                  <a:schemeClr val="lt1"/>
                </a:solidFill>
              </a:rPr>
              <a:t>Wattpad (a creative </a:t>
            </a:r>
            <a:r>
              <a:rPr lang="en-IE">
                <a:solidFill>
                  <a:schemeClr val="lt1"/>
                </a:solidFill>
              </a:rPr>
              <a:t>writing</a:t>
            </a:r>
            <a:r>
              <a:rPr lang="en-IE">
                <a:solidFill>
                  <a:schemeClr val="lt1"/>
                </a:solidFill>
              </a:rPr>
              <a:t> and storytelling </a:t>
            </a:r>
            <a:r>
              <a:rPr lang="en-IE">
                <a:solidFill>
                  <a:schemeClr val="lt1"/>
                </a:solidFill>
              </a:rPr>
              <a:t>platform) has over 8 million users, lacks meaningful competition</a:t>
            </a:r>
            <a:r>
              <a:rPr lang="en-IE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[6]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323cb038b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Expected Technical Delivery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g17323cb038b_0_64"/>
          <p:cNvSpPr txBox="1"/>
          <p:nvPr>
            <p:ph idx="1" type="body"/>
          </p:nvPr>
        </p:nvSpPr>
        <p:spPr>
          <a:xfrm>
            <a:off x="526900" y="1786625"/>
            <a:ext cx="5255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E" sz="2400">
                <a:solidFill>
                  <a:schemeClr val="lt1"/>
                </a:solidFill>
              </a:rPr>
              <a:t>A fully working application hosted on the ICP Blockchain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E" sz="2400">
                <a:solidFill>
                  <a:schemeClr val="lt1"/>
                </a:solidFill>
              </a:rPr>
              <a:t>Tokens will be traded on the built-in marketplace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70" name="Google Shape;170;g17323cb038b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00" y="1843225"/>
            <a:ext cx="5793301" cy="361616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g17323cb038b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74" y="2305299"/>
            <a:ext cx="372301" cy="3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7323cb038b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74" y="3957599"/>
            <a:ext cx="372301" cy="3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7323cb038b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3560" y="4775025"/>
            <a:ext cx="1702400" cy="1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640800" y="365125"/>
            <a:ext cx="1091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Proposed Timeline of Activities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9" name="Google Shape;179;p6"/>
          <p:cNvCxnSpPr/>
          <p:nvPr/>
        </p:nvCxnSpPr>
        <p:spPr>
          <a:xfrm>
            <a:off x="912450" y="3745025"/>
            <a:ext cx="10822500" cy="18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6"/>
          <p:cNvSpPr/>
          <p:nvPr/>
        </p:nvSpPr>
        <p:spPr>
          <a:xfrm>
            <a:off x="591750" y="3589325"/>
            <a:ext cx="320700" cy="32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1473050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2520813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3568575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4782800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082150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7381500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8680850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9980200" y="3589325"/>
            <a:ext cx="320700" cy="320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6"/>
          <p:cNvCxnSpPr>
            <a:stCxn id="181" idx="0"/>
          </p:cNvCxnSpPr>
          <p:nvPr/>
        </p:nvCxnSpPr>
        <p:spPr>
          <a:xfrm rot="10800000">
            <a:off x="1631900" y="28204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6"/>
          <p:cNvCxnSpPr/>
          <p:nvPr/>
        </p:nvCxnSpPr>
        <p:spPr>
          <a:xfrm rot="10800000">
            <a:off x="2680425" y="39100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6"/>
          <p:cNvCxnSpPr/>
          <p:nvPr/>
        </p:nvCxnSpPr>
        <p:spPr>
          <a:xfrm rot="10800000">
            <a:off x="3728175" y="28204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6"/>
          <p:cNvCxnSpPr/>
          <p:nvPr/>
        </p:nvCxnSpPr>
        <p:spPr>
          <a:xfrm rot="10800000">
            <a:off x="4942400" y="39100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6"/>
          <p:cNvCxnSpPr/>
          <p:nvPr/>
        </p:nvCxnSpPr>
        <p:spPr>
          <a:xfrm rot="10800000">
            <a:off x="6241750" y="28204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6"/>
          <p:cNvCxnSpPr/>
          <p:nvPr/>
        </p:nvCxnSpPr>
        <p:spPr>
          <a:xfrm rot="10800000">
            <a:off x="7541100" y="39100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6"/>
          <p:cNvCxnSpPr/>
          <p:nvPr/>
        </p:nvCxnSpPr>
        <p:spPr>
          <a:xfrm rot="10800000">
            <a:off x="8840450" y="28204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6"/>
          <p:cNvCxnSpPr/>
          <p:nvPr/>
        </p:nvCxnSpPr>
        <p:spPr>
          <a:xfrm rot="10800000">
            <a:off x="10139800" y="3910025"/>
            <a:ext cx="1500" cy="76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6"/>
          <p:cNvSpPr txBox="1"/>
          <p:nvPr/>
        </p:nvSpPr>
        <p:spPr>
          <a:xfrm>
            <a:off x="188675" y="1901325"/>
            <a:ext cx="2332200" cy="12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       Team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proposal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 and ethical documentation are submitted and presented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203775"/>
            <a:ext cx="225500" cy="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1236350" y="4251675"/>
            <a:ext cx="2332200" cy="147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Jesse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begin creating the backend and frontend for the application using ReactJS framework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25" y="4556300"/>
            <a:ext cx="225500" cy="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/>
        </p:nvSpPr>
        <p:spPr>
          <a:xfrm>
            <a:off x="2795025" y="1901325"/>
            <a:ext cx="1867800" cy="147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Greg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will hopefully be functional and we can begin working on UI design and frontend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4009250" y="4251675"/>
            <a:ext cx="1867800" cy="12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User Feedback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       Greg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Survey potential users and get understanding of where to improve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5308588" y="1901325"/>
            <a:ext cx="1867800" cy="147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Mid-term Delivery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       Team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Mid-term delivery 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documentation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 will be 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submitted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 on project repo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6607950" y="4251675"/>
            <a:ext cx="1979400" cy="147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       Jesse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Functionality will be tested using Unit-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 to make sure all 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works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correctly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7907300" y="1901325"/>
            <a:ext cx="2393700" cy="12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Trial Run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       Team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Users will be encouraged to use whole site and all features before project expo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9206650" y="4251675"/>
            <a:ext cx="1867800" cy="12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Project Expo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       Team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Calibri"/>
                <a:ea typeface="Calibri"/>
                <a:cs typeface="Calibri"/>
                <a:sym typeface="Calibri"/>
              </a:rPr>
              <a:t>Fully running app will be on show for 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anyone</a:t>
            </a:r>
            <a:r>
              <a:rPr lang="en-IE">
                <a:latin typeface="Calibri"/>
                <a:ea typeface="Calibri"/>
                <a:cs typeface="Calibri"/>
                <a:sym typeface="Calibri"/>
              </a:rPr>
              <a:t> who attends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988" y="4556300"/>
            <a:ext cx="225500" cy="2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388" y="2188525"/>
            <a:ext cx="225500" cy="2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63" y="4556300"/>
            <a:ext cx="225500" cy="2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75" y="2188525"/>
            <a:ext cx="225500" cy="2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250" y="4556300"/>
            <a:ext cx="225500" cy="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6"/>
          <p:cNvSpPr/>
          <p:nvPr/>
        </p:nvSpPr>
        <p:spPr>
          <a:xfrm>
            <a:off x="943325" y="1584800"/>
            <a:ext cx="10377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October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1785100" y="5808525"/>
            <a:ext cx="10782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November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3210075" y="1584800"/>
            <a:ext cx="12141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December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4424300" y="5808525"/>
            <a:ext cx="10377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January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5723650" y="1584800"/>
            <a:ext cx="12141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February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7023000" y="5808525"/>
            <a:ext cx="10377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March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8322350" y="1584800"/>
            <a:ext cx="11298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April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9621700" y="5808525"/>
            <a:ext cx="1037700" cy="2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latin typeface="Roboto Mono"/>
                <a:ea typeface="Roboto Mono"/>
                <a:cs typeface="Roboto Mono"/>
                <a:sym typeface="Roboto Mono"/>
              </a:rPr>
              <a:t>May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85750" y="6386625"/>
            <a:ext cx="61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*Regular meetings with </a:t>
            </a:r>
            <a:r>
              <a:rPr lang="en-I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advisor</a:t>
            </a:r>
            <a:r>
              <a:rPr lang="en-I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will take place </a:t>
            </a:r>
            <a:r>
              <a:rPr lang="en-I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throughout</a:t>
            </a:r>
            <a:r>
              <a:rPr lang="en-I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project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75" y="2203775"/>
            <a:ext cx="225500" cy="2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2019-11-04T15:45:42Z</dcterms:created>
  <dc:creator>Microsoft Office User</dc:creator>
</cp:coreProperties>
</file>