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9" r:id="rId3"/>
    <p:sldId id="261" r:id="rId4"/>
    <p:sldId id="262" r:id="rId5"/>
    <p:sldId id="258"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476"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F8E3B-6516-4949-84D4-6970C89E00EA}" type="datetimeFigureOut">
              <a:rPr lang="en-US" smtClean="0"/>
              <a:t>7/11/2017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42DA0-E1AF-4B6C-AA0D-04606073E3E0}" type="slidenum">
              <a:rPr lang="en-US" smtClean="0"/>
              <a:t>‹#›</a:t>
            </a:fld>
            <a:endParaRPr lang="en-US"/>
          </a:p>
        </p:txBody>
      </p:sp>
    </p:spTree>
    <p:extLst>
      <p:ext uri="{BB962C8B-B14F-4D97-AF65-F5344CB8AC3E}">
        <p14:creationId xmlns:p14="http://schemas.microsoft.com/office/powerpoint/2010/main" val="26360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err="1"/>
              <a:t>tDCS</a:t>
            </a:r>
            <a:r>
              <a:rPr lang="en-US" dirty="0"/>
              <a:t> is a </a:t>
            </a:r>
            <a:r>
              <a:rPr lang="en-US" dirty="0" err="1"/>
              <a:t>neuromodulatory</a:t>
            </a:r>
            <a:r>
              <a:rPr lang="en-US" baseline="0" dirty="0"/>
              <a:t> technique that’s gained a lot attention recently for its potential benefits</a:t>
            </a:r>
          </a:p>
          <a:p>
            <a:pPr>
              <a:buFont typeface="Arial" pitchFamily="34" charset="0"/>
              <a:buChar char="•"/>
            </a:pPr>
            <a:r>
              <a:rPr lang="en-US" baseline="0" dirty="0"/>
              <a:t>The general paradigm is to place electrodes on the scalp and apply a weak constant electric current for an extended period of time (typically up to 2 </a:t>
            </a:r>
            <a:r>
              <a:rPr lang="en-US" baseline="0" dirty="0" err="1"/>
              <a:t>mA</a:t>
            </a:r>
            <a:r>
              <a:rPr lang="en-US" baseline="0" dirty="0"/>
              <a:t> for 20 min)</a:t>
            </a:r>
          </a:p>
          <a:p>
            <a:pPr>
              <a:buFont typeface="Arial" pitchFamily="34" charset="0"/>
              <a:buChar char="•"/>
            </a:pPr>
            <a:r>
              <a:rPr lang="en-US" baseline="0" dirty="0"/>
              <a:t>This has been found to be effective at treating a variety disorders and enhancing basic cognitive functions.  I will be focusing in particular on the effects of </a:t>
            </a:r>
            <a:r>
              <a:rPr lang="en-US" baseline="0" dirty="0" err="1"/>
              <a:t>tDCS</a:t>
            </a:r>
            <a:r>
              <a:rPr lang="en-US" baseline="0" dirty="0"/>
              <a:t> on learning and memory</a:t>
            </a:r>
            <a:endParaRPr lang="en-US" dirty="0"/>
          </a:p>
        </p:txBody>
      </p:sp>
      <p:sp>
        <p:nvSpPr>
          <p:cNvPr id="4" name="Slide Number Placeholder 3"/>
          <p:cNvSpPr>
            <a:spLocks noGrp="1"/>
          </p:cNvSpPr>
          <p:nvPr>
            <p:ph type="sldNum" sz="quarter" idx="10"/>
          </p:nvPr>
        </p:nvSpPr>
        <p:spPr/>
        <p:txBody>
          <a:bodyPr/>
          <a:lstStyle/>
          <a:p>
            <a:fld id="{3CDB6976-7677-4E74-AF4D-2EE40E9ECCE7}" type="slidenum">
              <a:rPr lang="en-US" smtClean="0"/>
              <a:pPr/>
              <a:t>2</a:t>
            </a:fld>
            <a:endParaRPr lang="en-US"/>
          </a:p>
        </p:txBody>
      </p:sp>
    </p:spTree>
    <p:extLst>
      <p:ext uri="{BB962C8B-B14F-4D97-AF65-F5344CB8AC3E}">
        <p14:creationId xmlns:p14="http://schemas.microsoft.com/office/powerpoint/2010/main" val="219946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Here is</a:t>
            </a:r>
            <a:r>
              <a:rPr lang="en-US" baseline="0" dirty="0"/>
              <a:t> a cartoon of a </a:t>
            </a:r>
            <a:r>
              <a:rPr lang="en-US" baseline="0" dirty="0" err="1"/>
              <a:t>hippocampal</a:t>
            </a:r>
            <a:r>
              <a:rPr lang="en-US" baseline="0" dirty="0"/>
              <a:t> slice, and now we can place electrodes across the slice and apply DCS during plasticity induction</a:t>
            </a:r>
          </a:p>
          <a:p>
            <a:pPr>
              <a:buFont typeface="Arial" pitchFamily="34" charset="0"/>
              <a:buChar char="•"/>
            </a:pPr>
            <a:r>
              <a:rPr lang="en-US" baseline="0" dirty="0"/>
              <a:t>So here we are plotted the normalized EPSP slope over time, this can be thought of as relative synaptic strength.  We can record a stable baseline and then activate synapses at a low frequency to induce depression or LTD.  This is the black curve (control).  Now if we apply DCS during induction (gray bar), the LTD is reduced or the synapses remain stronger</a:t>
            </a:r>
          </a:p>
          <a:p>
            <a:pPr>
              <a:buFont typeface="Arial" pitchFamily="34" charset="0"/>
              <a:buChar char="•"/>
            </a:pPr>
            <a:r>
              <a:rPr lang="en-US" baseline="0" dirty="0"/>
              <a:t>We can repeat the same paradigm for 20 Hz and see that LTP is enhanced when DCS is applied</a:t>
            </a:r>
          </a:p>
          <a:p>
            <a:pPr>
              <a:buFont typeface="Arial" pitchFamily="34" charset="0"/>
              <a:buChar char="•"/>
            </a:pPr>
            <a:r>
              <a:rPr lang="en-US" baseline="0" dirty="0"/>
              <a:t>WE can repeat this across a range of frequencies to generate a frequency response function</a:t>
            </a:r>
          </a:p>
          <a:p>
            <a:pPr>
              <a:buFont typeface="Arial" pitchFamily="34" charset="0"/>
              <a:buChar char="•"/>
            </a:pPr>
            <a:r>
              <a:rPr lang="en-US" baseline="0" dirty="0"/>
              <a:t>This maps the degree of synaptic activity during induction to the resulting amount of synaptic plasticity </a:t>
            </a:r>
          </a:p>
          <a:p>
            <a:pPr>
              <a:buFont typeface="Arial" pitchFamily="34" charset="0"/>
              <a:buChar char="•"/>
            </a:pPr>
            <a:r>
              <a:rPr lang="en-US" baseline="0" dirty="0"/>
              <a:t>So the horizontal axis is how much these neurons are firing together and the vertical axis is how they change their wire in response</a:t>
            </a:r>
          </a:p>
          <a:p>
            <a:pPr>
              <a:buFont typeface="Arial" pitchFamily="34" charset="0"/>
              <a:buChar char="•"/>
            </a:pPr>
            <a:r>
              <a:rPr lang="en-US" baseline="0" dirty="0"/>
              <a:t>We notice that for any given activity DCS biases these synapses towards increased strength</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FB4415E-1D08-40C8-B23C-0B70750C14D3}" type="slidenum">
              <a:rPr lang="en-US" smtClean="0"/>
              <a:pPr/>
              <a:t>3</a:t>
            </a:fld>
            <a:endParaRPr lang="en-US"/>
          </a:p>
        </p:txBody>
      </p:sp>
    </p:spTree>
    <p:extLst>
      <p:ext uri="{BB962C8B-B14F-4D97-AF65-F5344CB8AC3E}">
        <p14:creationId xmlns:p14="http://schemas.microsoft.com/office/powerpoint/2010/main" val="1702787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D82BBA-813E-4CFB-8267-8CA730E1A2ED}"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411553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82BBA-813E-4CFB-8267-8CA730E1A2ED}"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28459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82BBA-813E-4CFB-8267-8CA730E1A2ED}"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418986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82BBA-813E-4CFB-8267-8CA730E1A2ED}"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18546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D82BBA-813E-4CFB-8267-8CA730E1A2ED}"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35520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D82BBA-813E-4CFB-8267-8CA730E1A2ED}"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33281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D82BBA-813E-4CFB-8267-8CA730E1A2ED}" type="datetimeFigureOut">
              <a:rPr lang="en-US" smtClean="0"/>
              <a:t>7/11/2017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4016876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D82BBA-813E-4CFB-8267-8CA730E1A2ED}" type="datetimeFigureOut">
              <a:rPr lang="en-US" smtClean="0"/>
              <a:t>7/11/2017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77802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82BBA-813E-4CFB-8267-8CA730E1A2ED}" type="datetimeFigureOut">
              <a:rPr lang="en-US" smtClean="0"/>
              <a:t>7/11/2017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22678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D82BBA-813E-4CFB-8267-8CA730E1A2ED}"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13708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D82BBA-813E-4CFB-8267-8CA730E1A2ED}"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32831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82BBA-813E-4CFB-8267-8CA730E1A2ED}" type="datetimeFigureOut">
              <a:rPr lang="en-US" smtClean="0"/>
              <a:t>7/11/2017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D7FBD-D0E3-4D26-964A-3C559B4E4890}" type="slidenum">
              <a:rPr lang="en-US" smtClean="0"/>
              <a:t>‹#›</a:t>
            </a:fld>
            <a:endParaRPr lang="en-US"/>
          </a:p>
        </p:txBody>
      </p:sp>
    </p:spTree>
    <p:extLst>
      <p:ext uri="{BB962C8B-B14F-4D97-AF65-F5344CB8AC3E}">
        <p14:creationId xmlns:p14="http://schemas.microsoft.com/office/powerpoint/2010/main" val="1649718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9"/>
            <a:ext cx="9144000" cy="1470025"/>
          </a:xfrm>
        </p:spPr>
        <p:txBody>
          <a:bodyPr>
            <a:normAutofit/>
          </a:bodyPr>
          <a:lstStyle/>
          <a:p>
            <a:r>
              <a:rPr lang="en-US" sz="3200"/>
              <a:t>Modulating synaptic plasticity with weak electric fields</a:t>
            </a:r>
            <a:endParaRPr lang="en-US" sz="3200" dirty="0"/>
          </a:p>
        </p:txBody>
      </p:sp>
      <p:sp>
        <p:nvSpPr>
          <p:cNvPr id="3" name="Subtitle 2"/>
          <p:cNvSpPr>
            <a:spLocks noGrp="1"/>
          </p:cNvSpPr>
          <p:nvPr>
            <p:ph type="subTitle" idx="1"/>
          </p:nvPr>
        </p:nvSpPr>
        <p:spPr>
          <a:xfrm>
            <a:off x="0" y="3733800"/>
            <a:ext cx="8991600" cy="1295400"/>
          </a:xfrm>
        </p:spPr>
        <p:txBody>
          <a:bodyPr>
            <a:normAutofit/>
          </a:bodyPr>
          <a:lstStyle/>
          <a:p>
            <a:r>
              <a:rPr lang="en-US" dirty="0"/>
              <a:t>Greg Kronberg</a:t>
            </a:r>
          </a:p>
          <a:p>
            <a:r>
              <a:rPr lang="en-US" sz="1800" dirty="0"/>
              <a:t>The City College of New York, Biomedical Engineering</a:t>
            </a:r>
          </a:p>
          <a:p>
            <a:endParaRPr lang="en-US" sz="1800" dirty="0"/>
          </a:p>
          <a:p>
            <a:endParaRPr lang="en-US" dirty="0"/>
          </a:p>
        </p:txBody>
      </p:sp>
      <p:pic>
        <p:nvPicPr>
          <p:cNvPr id="4" name="Picture 3" descr="ccny logo (1).jpg"/>
          <p:cNvPicPr>
            <a:picLocks noChangeAspect="1"/>
          </p:cNvPicPr>
          <p:nvPr/>
        </p:nvPicPr>
        <p:blipFill>
          <a:blip r:embed="rId2" cstate="print"/>
          <a:stretch>
            <a:fillRect/>
          </a:stretch>
        </p:blipFill>
        <p:spPr>
          <a:xfrm>
            <a:off x="228600" y="152400"/>
            <a:ext cx="1034592" cy="1034592"/>
          </a:xfrm>
          <a:prstGeom prst="rect">
            <a:avLst/>
          </a:prstGeom>
        </p:spPr>
      </p:pic>
      <p:pic>
        <p:nvPicPr>
          <p:cNvPr id="11" name="Picture 4" descr="https://oist-prod-www.s3-ap-northeast-1.amazonaws.com/s3fs-public/photos/logo-from-tunn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9332" y="152400"/>
            <a:ext cx="1652268" cy="102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Transcranial electrical stimulation</a:t>
            </a:r>
          </a:p>
        </p:txBody>
      </p:sp>
      <p:sp>
        <p:nvSpPr>
          <p:cNvPr id="5" name="TextBox 4"/>
          <p:cNvSpPr txBox="1"/>
          <p:nvPr/>
        </p:nvSpPr>
        <p:spPr>
          <a:xfrm>
            <a:off x="237020" y="1839468"/>
            <a:ext cx="3128349" cy="1200318"/>
          </a:xfrm>
          <a:prstGeom prst="rect">
            <a:avLst/>
          </a:prstGeom>
          <a:noFill/>
          <a:ln>
            <a:solidFill>
              <a:schemeClr val="tx1"/>
            </a:solidFill>
          </a:ln>
        </p:spPr>
        <p:txBody>
          <a:bodyPr wrap="square" lIns="91429" tIns="45715" rIns="91429" bIns="45715" rtlCol="0">
            <a:spAutoFit/>
          </a:bodyPr>
          <a:lstStyle/>
          <a:p>
            <a:r>
              <a:rPr lang="en-US" sz="2400" dirty="0"/>
              <a:t>2 mA at scalp</a:t>
            </a:r>
          </a:p>
          <a:p>
            <a:r>
              <a:rPr lang="en-US" sz="2400" dirty="0"/>
              <a:t>1 V/m in cortex</a:t>
            </a:r>
          </a:p>
          <a:p>
            <a:r>
              <a:rPr lang="en-US" sz="2400" dirty="0"/>
              <a:t>~20 minutes/session</a:t>
            </a:r>
          </a:p>
        </p:txBody>
      </p:sp>
      <p:sp>
        <p:nvSpPr>
          <p:cNvPr id="8" name="TextBox 7"/>
          <p:cNvSpPr txBox="1"/>
          <p:nvPr/>
        </p:nvSpPr>
        <p:spPr>
          <a:xfrm>
            <a:off x="4072379" y="2916022"/>
            <a:ext cx="4722829" cy="2246759"/>
          </a:xfrm>
          <a:prstGeom prst="rect">
            <a:avLst/>
          </a:prstGeom>
          <a:noFill/>
          <a:ln>
            <a:solidFill>
              <a:schemeClr val="tx1"/>
            </a:solidFill>
          </a:ln>
        </p:spPr>
        <p:txBody>
          <a:bodyPr wrap="square" lIns="91429" tIns="45715" rIns="91429" bIns="45715" rtlCol="0">
            <a:spAutoFit/>
          </a:bodyPr>
          <a:lstStyle/>
          <a:p>
            <a:r>
              <a:rPr lang="en-US" sz="2000" dirty="0"/>
              <a:t>Online and lasting cognitive enhancements:</a:t>
            </a:r>
          </a:p>
          <a:p>
            <a:endParaRPr lang="en-US" sz="2000" dirty="0"/>
          </a:p>
          <a:p>
            <a:r>
              <a:rPr lang="en-US" sz="2000" dirty="0"/>
              <a:t>Declarative memory</a:t>
            </a:r>
          </a:p>
          <a:p>
            <a:r>
              <a:rPr lang="en-US" sz="2000" dirty="0"/>
              <a:t>Motor skill acquisition</a:t>
            </a:r>
          </a:p>
          <a:p>
            <a:r>
              <a:rPr lang="en-US" sz="2000" dirty="0"/>
              <a:t>Verbal fluency</a:t>
            </a:r>
          </a:p>
          <a:p>
            <a:r>
              <a:rPr lang="en-US" sz="2000" dirty="0"/>
              <a:t>Depression symptoms</a:t>
            </a:r>
          </a:p>
          <a:p>
            <a:r>
              <a:rPr lang="en-US" sz="2000" dirty="0"/>
              <a:t>Appetite control</a:t>
            </a:r>
          </a:p>
        </p:txBody>
      </p:sp>
      <p:cxnSp>
        <p:nvCxnSpPr>
          <p:cNvPr id="10" name="Straight Arrow Connector 9"/>
          <p:cNvCxnSpPr>
            <a:stCxn id="5" idx="3"/>
            <a:endCxn id="8" idx="1"/>
          </p:cNvCxnSpPr>
          <p:nvPr/>
        </p:nvCxnSpPr>
        <p:spPr>
          <a:xfrm>
            <a:off x="3365369" y="2439627"/>
            <a:ext cx="707010" cy="1599775"/>
          </a:xfrm>
          <a:prstGeom prst="straightConnector1">
            <a:avLst/>
          </a:prstGeom>
          <a:ln w="444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3" name="Picture 12" descr="tileshop (3).jpg"/>
          <p:cNvPicPr>
            <a:picLocks noChangeAspect="1"/>
          </p:cNvPicPr>
          <p:nvPr/>
        </p:nvPicPr>
        <p:blipFill>
          <a:blip r:embed="rId3" cstate="print"/>
          <a:stretch>
            <a:fillRect/>
          </a:stretch>
        </p:blipFill>
        <p:spPr>
          <a:xfrm>
            <a:off x="381000" y="3100633"/>
            <a:ext cx="2448392" cy="2131243"/>
          </a:xfrm>
          <a:prstGeom prst="rect">
            <a:avLst/>
          </a:prstGeom>
        </p:spPr>
      </p:pic>
      <p:sp>
        <p:nvSpPr>
          <p:cNvPr id="4" name="TextBox 3"/>
          <p:cNvSpPr txBox="1"/>
          <p:nvPr/>
        </p:nvSpPr>
        <p:spPr>
          <a:xfrm>
            <a:off x="75414" y="6099853"/>
            <a:ext cx="9398524" cy="492443"/>
          </a:xfrm>
          <a:prstGeom prst="rect">
            <a:avLst/>
          </a:prstGeom>
          <a:noFill/>
        </p:spPr>
        <p:txBody>
          <a:bodyPr wrap="square" rtlCol="0">
            <a:spAutoFit/>
          </a:bodyPr>
          <a:lstStyle/>
          <a:p>
            <a:r>
              <a:rPr lang="en-US" sz="2600" dirty="0"/>
              <a:t>How do weak electric fields alter neuronal information processing?</a:t>
            </a:r>
          </a:p>
        </p:txBody>
      </p:sp>
    </p:spTree>
    <p:extLst>
      <p:ext uri="{BB962C8B-B14F-4D97-AF65-F5344CB8AC3E}">
        <p14:creationId xmlns:p14="http://schemas.microsoft.com/office/powerpoint/2010/main" val="74621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91144" cy="1325563"/>
          </a:xfrm>
        </p:spPr>
        <p:txBody>
          <a:bodyPr>
            <a:normAutofit/>
          </a:bodyPr>
          <a:lstStyle/>
          <a:p>
            <a:r>
              <a:rPr lang="en-US" sz="3200" dirty="0"/>
              <a:t>DC stimulation and synaptic plasticity in vitro</a:t>
            </a:r>
          </a:p>
        </p:txBody>
      </p:sp>
      <p:sp>
        <p:nvSpPr>
          <p:cNvPr id="5" name="TextBox 4"/>
          <p:cNvSpPr txBox="1"/>
          <p:nvPr/>
        </p:nvSpPr>
        <p:spPr>
          <a:xfrm>
            <a:off x="0" y="6459389"/>
            <a:ext cx="2057400" cy="246211"/>
          </a:xfrm>
          <a:prstGeom prst="rect">
            <a:avLst/>
          </a:prstGeom>
          <a:noFill/>
        </p:spPr>
        <p:txBody>
          <a:bodyPr wrap="square" lIns="91429" tIns="45715" rIns="91429" bIns="45715" rtlCol="0">
            <a:spAutoFit/>
          </a:bodyPr>
          <a:lstStyle/>
          <a:p>
            <a:r>
              <a:rPr lang="en-US" sz="1000" dirty="0"/>
              <a:t>Kronberg et al., Brain </a:t>
            </a:r>
            <a:r>
              <a:rPr lang="en-US" sz="1000" dirty="0" err="1"/>
              <a:t>Stim</a:t>
            </a:r>
            <a:r>
              <a:rPr lang="en-US" sz="1000" dirty="0"/>
              <a:t> 2016</a:t>
            </a:r>
          </a:p>
        </p:txBody>
      </p:sp>
      <p:pic>
        <p:nvPicPr>
          <p:cNvPr id="7" name="Picture 6" descr="Apical BCM 1.png"/>
          <p:cNvPicPr>
            <a:picLocks noChangeAspect="1"/>
          </p:cNvPicPr>
          <p:nvPr/>
        </p:nvPicPr>
        <p:blipFill>
          <a:blip r:embed="rId3" cstate="print"/>
          <a:stretch>
            <a:fillRect/>
          </a:stretch>
        </p:blipFill>
        <p:spPr>
          <a:xfrm>
            <a:off x="226473" y="1676400"/>
            <a:ext cx="3583527" cy="2237022"/>
          </a:xfrm>
          <a:prstGeom prst="rect">
            <a:avLst/>
          </a:prstGeom>
        </p:spPr>
      </p:pic>
      <p:pic>
        <p:nvPicPr>
          <p:cNvPr id="8" name="Picture 7" descr="Apical BCM 2.png"/>
          <p:cNvPicPr>
            <a:picLocks noChangeAspect="1"/>
          </p:cNvPicPr>
          <p:nvPr/>
        </p:nvPicPr>
        <p:blipFill>
          <a:blip r:embed="rId4" cstate="print"/>
          <a:stretch>
            <a:fillRect/>
          </a:stretch>
        </p:blipFill>
        <p:spPr>
          <a:xfrm>
            <a:off x="1593755" y="4114800"/>
            <a:ext cx="2902045" cy="2213704"/>
          </a:xfrm>
          <a:prstGeom prst="rect">
            <a:avLst/>
          </a:prstGeom>
        </p:spPr>
      </p:pic>
      <p:pic>
        <p:nvPicPr>
          <p:cNvPr id="12" name="Picture 11" descr="Apical BCM 5.png"/>
          <p:cNvPicPr>
            <a:picLocks noChangeAspect="1"/>
          </p:cNvPicPr>
          <p:nvPr/>
        </p:nvPicPr>
        <p:blipFill>
          <a:blip r:embed="rId5" cstate="print"/>
          <a:stretch>
            <a:fillRect/>
          </a:stretch>
        </p:blipFill>
        <p:spPr>
          <a:xfrm>
            <a:off x="4267200" y="1650616"/>
            <a:ext cx="3048000" cy="2235584"/>
          </a:xfrm>
          <a:prstGeom prst="rect">
            <a:avLst/>
          </a:prstGeom>
        </p:spPr>
      </p:pic>
      <p:pic>
        <p:nvPicPr>
          <p:cNvPr id="4" name="Picture 3" descr="Apical BCM 6.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88756" y="4114800"/>
            <a:ext cx="3155244" cy="2286000"/>
          </a:xfrm>
          <a:prstGeom prst="rect">
            <a:avLst/>
          </a:prstGeom>
        </p:spPr>
      </p:pic>
      <p:cxnSp>
        <p:nvCxnSpPr>
          <p:cNvPr id="18" name="Straight Arrow Connector 17"/>
          <p:cNvCxnSpPr/>
          <p:nvPr/>
        </p:nvCxnSpPr>
        <p:spPr>
          <a:xfrm flipH="1" flipV="1">
            <a:off x="7086600" y="2286000"/>
            <a:ext cx="1219200" cy="2057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191000" y="3200400"/>
            <a:ext cx="1219200" cy="1905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3" name="Picture 22" descr="untitled2.jpg"/>
          <p:cNvPicPr>
            <a:picLocks noChangeAspect="1"/>
          </p:cNvPicPr>
          <p:nvPr/>
        </p:nvPicPr>
        <p:blipFill>
          <a:blip r:embed="rId7" cstate="print"/>
          <a:stretch>
            <a:fillRect/>
          </a:stretch>
        </p:blipFill>
        <p:spPr>
          <a:xfrm>
            <a:off x="2743200" y="6351270"/>
            <a:ext cx="1240155" cy="354330"/>
          </a:xfrm>
          <a:prstGeom prst="rect">
            <a:avLst/>
          </a:prstGeom>
        </p:spPr>
      </p:pic>
      <p:pic>
        <p:nvPicPr>
          <p:cNvPr id="24" name="Picture 23" descr="untitled.jpg"/>
          <p:cNvPicPr>
            <a:picLocks noChangeAspect="1"/>
          </p:cNvPicPr>
          <p:nvPr/>
        </p:nvPicPr>
        <p:blipFill>
          <a:blip r:embed="rId8" cstate="print"/>
          <a:stretch>
            <a:fillRect/>
          </a:stretch>
        </p:blipFill>
        <p:spPr>
          <a:xfrm>
            <a:off x="7239000" y="6400800"/>
            <a:ext cx="1245870" cy="334328"/>
          </a:xfrm>
          <a:prstGeom prst="rect">
            <a:avLst/>
          </a:prstGeom>
        </p:spPr>
      </p:pic>
    </p:spTree>
    <p:extLst>
      <p:ext uri="{BB962C8B-B14F-4D97-AF65-F5344CB8AC3E}">
        <p14:creationId xmlns:p14="http://schemas.microsoft.com/office/powerpoint/2010/main" val="376150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68" y="365126"/>
            <a:ext cx="8421082" cy="1325563"/>
          </a:xfrm>
        </p:spPr>
        <p:txBody>
          <a:bodyPr>
            <a:normAutofit/>
          </a:bodyPr>
          <a:lstStyle/>
          <a:p>
            <a:r>
              <a:rPr lang="en-US" sz="3200" dirty="0"/>
              <a:t>Modeling DC stimulation and synaptic integration</a:t>
            </a:r>
          </a:p>
        </p:txBody>
      </p:sp>
      <p:sp>
        <p:nvSpPr>
          <p:cNvPr id="3" name="Content Placeholder 2"/>
          <p:cNvSpPr>
            <a:spLocks noGrp="1"/>
          </p:cNvSpPr>
          <p:nvPr>
            <p:ph idx="1"/>
          </p:nvPr>
        </p:nvSpPr>
        <p:spPr/>
        <p:txBody>
          <a:bodyPr/>
          <a:lstStyle/>
          <a:p>
            <a:r>
              <a:rPr lang="en-US" dirty="0"/>
              <a:t>Detailed CA1 pyramidal neuron with HH biophysics</a:t>
            </a:r>
          </a:p>
          <a:p>
            <a:r>
              <a:rPr lang="en-US" dirty="0"/>
              <a:t>Based on </a:t>
            </a:r>
            <a:r>
              <a:rPr lang="en-US" dirty="0" err="1"/>
              <a:t>Migliore</a:t>
            </a:r>
            <a:r>
              <a:rPr lang="en-US" dirty="0"/>
              <a:t> et al. 2005 J. </a:t>
            </a:r>
            <a:r>
              <a:rPr lang="en-US" dirty="0" err="1"/>
              <a:t>NeuroPhys</a:t>
            </a:r>
            <a:endParaRPr lang="en-US" dirty="0"/>
          </a:p>
          <a:p>
            <a:r>
              <a:rPr lang="en-US" dirty="0"/>
              <a:t>NEURON as Python module</a:t>
            </a:r>
          </a:p>
          <a:p>
            <a:pPr marL="0" indent="0">
              <a:buNone/>
            </a:pPr>
            <a:endParaRPr lang="en-US" dirty="0"/>
          </a:p>
        </p:txBody>
      </p:sp>
      <p:grpSp>
        <p:nvGrpSpPr>
          <p:cNvPr id="12" name="Group 11"/>
          <p:cNvGrpSpPr/>
          <p:nvPr/>
        </p:nvGrpSpPr>
        <p:grpSpPr>
          <a:xfrm>
            <a:off x="615378" y="3412387"/>
            <a:ext cx="4389240" cy="2884719"/>
            <a:chOff x="615378" y="3412387"/>
            <a:chExt cx="4389240" cy="2884719"/>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953" y="3412387"/>
              <a:ext cx="1120815" cy="2884719"/>
            </a:xfrm>
            <a:prstGeom prst="rect">
              <a:avLst/>
            </a:prstGeom>
          </p:spPr>
        </p:pic>
        <p:cxnSp>
          <p:nvCxnSpPr>
            <p:cNvPr id="6" name="Straight Arrow Connector 5"/>
            <p:cNvCxnSpPr/>
            <p:nvPr/>
          </p:nvCxnSpPr>
          <p:spPr>
            <a:xfrm>
              <a:off x="628650" y="4515439"/>
              <a:ext cx="106730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5378" y="3765754"/>
              <a:ext cx="1065938" cy="646331"/>
            </a:xfrm>
            <a:prstGeom prst="rect">
              <a:avLst/>
            </a:prstGeom>
            <a:noFill/>
          </p:spPr>
          <p:txBody>
            <a:bodyPr wrap="square" rtlCol="0">
              <a:spAutoFit/>
            </a:bodyPr>
            <a:lstStyle/>
            <a:p>
              <a:r>
                <a:rPr lang="en-US" dirty="0"/>
                <a:t>Synaptic </a:t>
              </a:r>
            </a:p>
            <a:p>
              <a:r>
                <a:rPr lang="en-US" dirty="0"/>
                <a:t>Input</a:t>
              </a:r>
            </a:p>
          </p:txBody>
        </p:sp>
        <p:cxnSp>
          <p:nvCxnSpPr>
            <p:cNvPr id="9" name="Straight Arrow Connector 8"/>
            <p:cNvCxnSpPr/>
            <p:nvPr/>
          </p:nvCxnSpPr>
          <p:spPr>
            <a:xfrm flipV="1">
              <a:off x="2989006" y="3519948"/>
              <a:ext cx="0" cy="2657015"/>
            </a:xfrm>
            <a:prstGeom prst="straightConnector1">
              <a:avLst/>
            </a:prstGeom>
            <a:ln w="666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05315" y="4591664"/>
              <a:ext cx="1799303" cy="369332"/>
            </a:xfrm>
            <a:prstGeom prst="rect">
              <a:avLst/>
            </a:prstGeom>
            <a:noFill/>
          </p:spPr>
          <p:txBody>
            <a:bodyPr wrap="square" rtlCol="0">
              <a:spAutoFit/>
            </a:bodyPr>
            <a:lstStyle/>
            <a:p>
              <a:r>
                <a:rPr lang="en-US" dirty="0"/>
                <a:t>DC electric field</a:t>
              </a:r>
            </a:p>
          </p:txBody>
        </p:sp>
        <p:cxnSp>
          <p:nvCxnSpPr>
            <p:cNvPr id="11" name="Straight Arrow Connector 10"/>
            <p:cNvCxnSpPr/>
            <p:nvPr/>
          </p:nvCxnSpPr>
          <p:spPr>
            <a:xfrm flipV="1">
              <a:off x="3180734" y="3524868"/>
              <a:ext cx="0" cy="2657015"/>
            </a:xfrm>
            <a:prstGeom prst="straightConnector1">
              <a:avLst/>
            </a:prstGeom>
            <a:ln w="666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652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6288"/>
            <a:ext cx="2742768" cy="505424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327" y="1756288"/>
            <a:ext cx="2383094" cy="2383094"/>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853" y="4296700"/>
            <a:ext cx="2428568" cy="2428568"/>
          </a:xfrm>
          <a:prstGeom prst="rect">
            <a:avLst/>
          </a:prstGeom>
        </p:spPr>
      </p:pic>
      <p:grpSp>
        <p:nvGrpSpPr>
          <p:cNvPr id="27" name="Group 26"/>
          <p:cNvGrpSpPr/>
          <p:nvPr/>
        </p:nvGrpSpPr>
        <p:grpSpPr>
          <a:xfrm>
            <a:off x="2930560" y="2472587"/>
            <a:ext cx="3404259" cy="2226413"/>
            <a:chOff x="593785" y="3412387"/>
            <a:chExt cx="4410833" cy="2884719"/>
          </a:xfrm>
        </p:grpSpPr>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5953" y="3412387"/>
              <a:ext cx="1120815" cy="2884719"/>
            </a:xfrm>
            <a:prstGeom prst="rect">
              <a:avLst/>
            </a:prstGeom>
          </p:spPr>
        </p:pic>
        <p:cxnSp>
          <p:nvCxnSpPr>
            <p:cNvPr id="29" name="Straight Arrow Connector 28"/>
            <p:cNvCxnSpPr/>
            <p:nvPr/>
          </p:nvCxnSpPr>
          <p:spPr>
            <a:xfrm>
              <a:off x="628650" y="4515439"/>
              <a:ext cx="106730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3785" y="3667023"/>
              <a:ext cx="1416633" cy="757681"/>
            </a:xfrm>
            <a:prstGeom prst="rect">
              <a:avLst/>
            </a:prstGeom>
            <a:noFill/>
          </p:spPr>
          <p:txBody>
            <a:bodyPr wrap="square" rtlCol="0">
              <a:spAutoFit/>
            </a:bodyPr>
            <a:lstStyle/>
            <a:p>
              <a:r>
                <a:rPr lang="en-US" sz="2400" baseline="-25000" dirty="0"/>
                <a:t>Synaptic </a:t>
              </a:r>
            </a:p>
            <a:p>
              <a:r>
                <a:rPr lang="en-US" sz="2400" baseline="-25000" dirty="0"/>
                <a:t>Input</a:t>
              </a:r>
            </a:p>
          </p:txBody>
        </p:sp>
        <p:cxnSp>
          <p:nvCxnSpPr>
            <p:cNvPr id="31" name="Straight Arrow Connector 30"/>
            <p:cNvCxnSpPr/>
            <p:nvPr/>
          </p:nvCxnSpPr>
          <p:spPr>
            <a:xfrm flipV="1">
              <a:off x="2989006" y="3519948"/>
              <a:ext cx="0" cy="2657015"/>
            </a:xfrm>
            <a:prstGeom prst="straightConnector1">
              <a:avLst/>
            </a:prstGeom>
            <a:ln w="666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05315" y="4591664"/>
              <a:ext cx="1799303" cy="757681"/>
            </a:xfrm>
            <a:prstGeom prst="rect">
              <a:avLst/>
            </a:prstGeom>
            <a:noFill/>
          </p:spPr>
          <p:txBody>
            <a:bodyPr wrap="square" rtlCol="0">
              <a:spAutoFit/>
            </a:bodyPr>
            <a:lstStyle/>
            <a:p>
              <a:r>
                <a:rPr lang="en-US" sz="2400" baseline="-25000" dirty="0"/>
                <a:t>DC electric field</a:t>
              </a:r>
            </a:p>
          </p:txBody>
        </p:sp>
        <p:cxnSp>
          <p:nvCxnSpPr>
            <p:cNvPr id="33" name="Straight Arrow Connector 32"/>
            <p:cNvCxnSpPr/>
            <p:nvPr/>
          </p:nvCxnSpPr>
          <p:spPr>
            <a:xfrm flipV="1">
              <a:off x="3180734" y="3524868"/>
              <a:ext cx="0" cy="2657015"/>
            </a:xfrm>
            <a:prstGeom prst="straightConnector1">
              <a:avLst/>
            </a:prstGeom>
            <a:ln w="666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6" name="Title 1"/>
          <p:cNvSpPr>
            <a:spLocks noGrp="1"/>
          </p:cNvSpPr>
          <p:nvPr>
            <p:ph type="title"/>
          </p:nvPr>
        </p:nvSpPr>
        <p:spPr>
          <a:xfrm>
            <a:off x="94268" y="365126"/>
            <a:ext cx="8421082" cy="1325563"/>
          </a:xfrm>
        </p:spPr>
        <p:txBody>
          <a:bodyPr>
            <a:normAutofit/>
          </a:bodyPr>
          <a:lstStyle/>
          <a:p>
            <a:r>
              <a:rPr lang="en-US" sz="3200" dirty="0"/>
              <a:t>Modeling DC stimulation and synaptic integration</a:t>
            </a:r>
          </a:p>
        </p:txBody>
      </p:sp>
    </p:spTree>
    <p:extLst>
      <p:ext uri="{BB962C8B-B14F-4D97-AF65-F5344CB8AC3E}">
        <p14:creationId xmlns:p14="http://schemas.microsoft.com/office/powerpoint/2010/main" val="373680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pPr marL="0" indent="0">
              <a:buNone/>
            </a:pPr>
            <a:endParaRPr lang="en-US" dirty="0"/>
          </a:p>
          <a:p>
            <a:r>
              <a:rPr lang="en-US" dirty="0"/>
              <a:t>Incorporate voltage-based plasticity rule</a:t>
            </a:r>
          </a:p>
          <a:p>
            <a:r>
              <a:rPr lang="en-US" dirty="0"/>
              <a:t>Fit to experimental data</a:t>
            </a:r>
          </a:p>
          <a:p>
            <a:r>
              <a:rPr lang="en-US" dirty="0"/>
              <a:t>Reduce to two compartment model?</a:t>
            </a:r>
          </a:p>
        </p:txBody>
      </p:sp>
    </p:spTree>
    <p:extLst>
      <p:ext uri="{BB962C8B-B14F-4D97-AF65-F5344CB8AC3E}">
        <p14:creationId xmlns:p14="http://schemas.microsoft.com/office/powerpoint/2010/main" val="19502507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868</TotalTime>
  <Words>397</Words>
  <Application>Microsoft Office PowerPoint</Application>
  <PresentationFormat>On-screen Show (4:3)</PresentationFormat>
  <Paragraphs>45</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Modulating synaptic plasticity with weak electric fields</vt:lpstr>
      <vt:lpstr>Transcranial electrical stimulation</vt:lpstr>
      <vt:lpstr>DC stimulation and synaptic plasticity in vitro</vt:lpstr>
      <vt:lpstr>Modeling DC stimulation and synaptic integration</vt:lpstr>
      <vt:lpstr>Modeling DC stimulation and synaptic integration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Kronberg</dc:creator>
  <cp:lastModifiedBy>Greg Kronberg</cp:lastModifiedBy>
  <cp:revision>18</cp:revision>
  <dcterms:created xsi:type="dcterms:W3CDTF">2017-07-12T02:59:59Z</dcterms:created>
  <dcterms:modified xsi:type="dcterms:W3CDTF">2017-07-12T17:28:26Z</dcterms:modified>
</cp:coreProperties>
</file>