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09B4B-3EC4-4AD0-80D8-FF790F71C031}" type="datetimeFigureOut">
              <a:rPr lang="es-HN" smtClean="0"/>
              <a:t>29/11/2023</a:t>
            </a:fld>
            <a:endParaRPr lang="es-H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B5300-84DE-4003-BE63-CD05CF7C9DDE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8424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notice that members have a higher use of the bikes on weekdays, while casual riders tend to use it more on weekends, difference on leisure rides as to work commute</a:t>
            </a:r>
            <a:endParaRPr lang="es-H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B5300-84DE-4003-BE63-CD05CF7C9DDE}" type="slidenum">
              <a:rPr lang="es-HN" smtClean="0"/>
              <a:t>4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97278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Casual riders tend to have higher ride times with an increase on weekends, while member rides are usually short and don’t vary much between weekends and weekdays</a:t>
            </a:r>
            <a:endParaRPr lang="es-H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B5300-84DE-4003-BE63-CD05CF7C9DDE}" type="slidenum">
              <a:rPr lang="es-HN" smtClean="0"/>
              <a:t>5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52257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very marked trend of hotter months against colder months </a:t>
            </a:r>
            <a:endParaRPr lang="es-H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B5300-84DE-4003-BE63-CD05CF7C9DDE}" type="slidenum">
              <a:rPr lang="es-HN" smtClean="0"/>
              <a:t>6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02045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29-Nov-23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29-Nov-23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79CD-CACA-7A03-51D4-28102F0F1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Cyclist: Improving bike-sharing</a:t>
            </a:r>
            <a:endParaRPr lang="es-H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915FE-EC93-4CBF-D248-55968B4E1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Gregorio Lobo</a:t>
            </a:r>
          </a:p>
          <a:p>
            <a:r>
              <a:rPr lang="en-US" dirty="0"/>
              <a:t>Data updated: Nov 20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  <a:p>
            <a:endParaRPr lang="en-US" baseline="30000" dirty="0"/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67145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53B5-1A94-A343-7657-AF365DF8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setting</a:t>
            </a:r>
            <a:endParaRPr lang="es-H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5105-1D2A-7AC1-84C8-B26ECE66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Cyclist is a Chicago-based, bike-sharing company. Started operations in 2016.</a:t>
            </a:r>
          </a:p>
          <a:p>
            <a:endParaRPr lang="en-US" dirty="0"/>
          </a:p>
          <a:p>
            <a:r>
              <a:rPr lang="en-US" dirty="0"/>
              <a:t>Cyclist has grown to a fleet of over 5,800 bikes and 692 stations.</a:t>
            </a:r>
          </a:p>
          <a:p>
            <a:endParaRPr lang="en-US" dirty="0"/>
          </a:p>
          <a:p>
            <a:r>
              <a:rPr lang="en-US" dirty="0"/>
              <a:t>Flexible pricing plans: single-ride pass, full-day pass, annual membership.</a:t>
            </a:r>
          </a:p>
          <a:p>
            <a:endParaRPr lang="en-US" dirty="0"/>
          </a:p>
          <a:p>
            <a:r>
              <a:rPr lang="en-US" dirty="0"/>
              <a:t>Annual members are more profitable than casual riders.</a:t>
            </a:r>
          </a:p>
          <a:p>
            <a:endParaRPr lang="en-US" dirty="0"/>
          </a:p>
          <a:p>
            <a:r>
              <a:rPr lang="en-US" dirty="0"/>
              <a:t>Increase the number of members from the casual riders rather than aim to all-new customers.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58707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DD77-B35B-9A90-6133-9D44633E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Scenario</a:t>
            </a:r>
            <a:endParaRPr lang="es-H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25EB-0D78-EA48-13C6-67DE111EC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annual members and casual riders use Cyclist bikes differently?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would casual riders buy Cyclist annual memberships?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Cyclist use digital media to influence casual riders to become members?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54951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F07F-16FE-98C0-97D9-6BF0B9DB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Casual Riders v Annual Members</a:t>
            </a:r>
            <a:br>
              <a:rPr lang="en-US" dirty="0"/>
            </a:br>
            <a:endParaRPr lang="es-HN" dirty="0"/>
          </a:p>
        </p:txBody>
      </p:sp>
      <p:pic>
        <p:nvPicPr>
          <p:cNvPr id="9" name="Content Placeholder 8" descr="A graph of green and brown bars&#10;&#10;Description automatically generated">
            <a:extLst>
              <a:ext uri="{FF2B5EF4-FFF2-40B4-BE49-F238E27FC236}">
                <a16:creationId xmlns:a16="http://schemas.microsoft.com/office/drawing/2014/main" id="{00976DDF-C293-E3BD-34C2-5D69237F6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9939" y="2160588"/>
            <a:ext cx="7912160" cy="3881437"/>
          </a:xfrm>
        </p:spPr>
      </p:pic>
    </p:spTree>
    <p:extLst>
      <p:ext uri="{BB962C8B-B14F-4D97-AF65-F5344CB8AC3E}">
        <p14:creationId xmlns:p14="http://schemas.microsoft.com/office/powerpoint/2010/main" val="274579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45D0-B3EE-A0CC-B77F-9B23EDC7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Casual Riders v Annual Members</a:t>
            </a:r>
            <a:endParaRPr lang="es-HN" dirty="0"/>
          </a:p>
        </p:txBody>
      </p:sp>
      <p:pic>
        <p:nvPicPr>
          <p:cNvPr id="9" name="Content Placeholder 8" descr="A graph with green and brown bars">
            <a:extLst>
              <a:ext uri="{FF2B5EF4-FFF2-40B4-BE49-F238E27FC236}">
                <a16:creationId xmlns:a16="http://schemas.microsoft.com/office/drawing/2014/main" id="{05AD8615-683E-7D7E-4DED-7851C1370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6668" y="2160588"/>
            <a:ext cx="7798702" cy="3881437"/>
          </a:xfrm>
        </p:spPr>
      </p:pic>
    </p:spTree>
    <p:extLst>
      <p:ext uri="{BB962C8B-B14F-4D97-AF65-F5344CB8AC3E}">
        <p14:creationId xmlns:p14="http://schemas.microsoft.com/office/powerpoint/2010/main" val="217111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7ADA-FEB3-5377-BF49-9FA0F6A7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Casual Riders v Annual Members</a:t>
            </a:r>
            <a:endParaRPr lang="es-HN" dirty="0"/>
          </a:p>
        </p:txBody>
      </p:sp>
      <p:pic>
        <p:nvPicPr>
          <p:cNvPr id="5" name="Content Placeholder 4" descr="A line graph with two trends">
            <a:extLst>
              <a:ext uri="{FF2B5EF4-FFF2-40B4-BE49-F238E27FC236}">
                <a16:creationId xmlns:a16="http://schemas.microsoft.com/office/drawing/2014/main" id="{182615EB-297F-2552-3C92-7F846F6D7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291073"/>
            <a:ext cx="8596312" cy="3620467"/>
          </a:xfrm>
        </p:spPr>
      </p:pic>
    </p:spTree>
    <p:extLst>
      <p:ext uri="{BB962C8B-B14F-4D97-AF65-F5344CB8AC3E}">
        <p14:creationId xmlns:p14="http://schemas.microsoft.com/office/powerpoint/2010/main" val="368600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A035-D3DD-C8EA-9974-F780391A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  <a:endParaRPr lang="es-H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6296-D15D-B4C3-2EB7-28F4A5FA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 riders tend to use the bikes more on weekends than weekdays, probably leisure riding. Alternatively, members tend to use it more on weekdays, presumably for commuting.</a:t>
            </a:r>
          </a:p>
          <a:p>
            <a:endParaRPr lang="en-US" dirty="0"/>
          </a:p>
          <a:p>
            <a:r>
              <a:rPr lang="en-US" dirty="0"/>
              <a:t>Casual riders usually have longer times than members, with a trend of increasing over weekends. Reinforcing the assumption that members use the bikes mostly for commute and casual riders for leisure.</a:t>
            </a:r>
          </a:p>
          <a:p>
            <a:endParaRPr lang="en-US" dirty="0"/>
          </a:p>
          <a:p>
            <a:r>
              <a:rPr lang="en-US" dirty="0"/>
              <a:t>Seemingly, there is an increase on the number of rides of both casual and members from July to August. Most likely due to an increase in temperature in a usually cold and windy city.</a:t>
            </a:r>
          </a:p>
        </p:txBody>
      </p:sp>
    </p:spTree>
    <p:extLst>
      <p:ext uri="{BB962C8B-B14F-4D97-AF65-F5344CB8AC3E}">
        <p14:creationId xmlns:p14="http://schemas.microsoft.com/office/powerpoint/2010/main" val="292486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9ED2-BEF7-1495-3CF6-50DD59D2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s-H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CA3C-8E65-7867-5D98-8D3984A9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Basing on the insights obtained from the data, our marketing team should design their strategies on weekend offers which are the preferred days of casual riders.</a:t>
            </a:r>
          </a:p>
          <a:p>
            <a:endParaRPr lang="en-US" dirty="0"/>
          </a:p>
          <a:p>
            <a:r>
              <a:rPr lang="en-US" dirty="0"/>
              <a:t>Casual riders tend to go on longer trips so there could be a way to convince casual riders into buying a membership by offering something extra for longer trips.</a:t>
            </a:r>
          </a:p>
          <a:p>
            <a:endParaRPr lang="en-US" dirty="0"/>
          </a:p>
          <a:p>
            <a:r>
              <a:rPr lang="en-US" dirty="0"/>
              <a:t>All marketing efforts should be directed on summer months in which there is a noticeable increase of users on both casual and member systems. 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6800874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1038</TotalTime>
  <Words>401</Words>
  <Application>Microsoft Office PowerPoint</Application>
  <PresentationFormat>Widescreen</PresentationFormat>
  <Paragraphs>40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Cyclist: Improving bike-sharing</vt:lpstr>
      <vt:lpstr>Background setting</vt:lpstr>
      <vt:lpstr>Marketing Scenario</vt:lpstr>
      <vt:lpstr>Casual Riders v Annual Members </vt:lpstr>
      <vt:lpstr>Casual Riders v Annual Members</vt:lpstr>
      <vt:lpstr>Casual Riders v Annual Members</vt:lpstr>
      <vt:lpstr>Key Findings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Cyclist: Improving bike-sharing</dc:title>
  <dc:creator>Gregorio Antonio Lobo Moreno</dc:creator>
  <cp:lastModifiedBy>Gregorio Antonio Lobo Moreno</cp:lastModifiedBy>
  <cp:revision>11</cp:revision>
  <dcterms:created xsi:type="dcterms:W3CDTF">2023-11-28T23:15:09Z</dcterms:created>
  <dcterms:modified xsi:type="dcterms:W3CDTF">2023-11-30T01:53:10Z</dcterms:modified>
</cp:coreProperties>
</file>