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92" r:id="rId13"/>
    <p:sldId id="280" r:id="rId14"/>
    <p:sldId id="284" r:id="rId15"/>
    <p:sldId id="279" r:id="rId16"/>
    <p:sldId id="290" r:id="rId17"/>
    <p:sldId id="283" r:id="rId18"/>
    <p:sldId id="288" r:id="rId19"/>
    <p:sldId id="282" r:id="rId20"/>
    <p:sldId id="286" r:id="rId21"/>
    <p:sldId id="294" r:id="rId22"/>
    <p:sldId id="29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>
      <p:cViewPr varScale="1">
        <p:scale>
          <a:sx n="53" d="100"/>
          <a:sy n="53" d="100"/>
        </p:scale>
        <p:origin x="96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egmamoyac/CIS5560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124200"/>
            <a:ext cx="11201400" cy="1711037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 and </a:t>
            </a:r>
            <a:r>
              <a:rPr lang="en-US" sz="4000" dirty="0"/>
              <a:t>Latent Dirichlet Allocation (LDA) using Databricks Spark ML and Microsoft Azure ML Studio: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4953000"/>
            <a:ext cx="10534650" cy="80356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	</a:t>
            </a:r>
            <a:r>
              <a:rPr lang="en-US" sz="4600" dirty="0"/>
              <a:t> An </a:t>
            </a:r>
            <a:r>
              <a:rPr lang="en-US" sz="4600" b="1" dirty="0"/>
              <a:t>Analysis of Stack 0verflow f</a:t>
            </a:r>
            <a:r>
              <a:rPr lang="en-US" sz="4600" dirty="0"/>
              <a:t>or R Language Question and Answers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next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/>
              <a:t>These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5 centroids called topics (k=5).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IsAcceptedAnswer: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2.0%. </a:t>
            </a:r>
          </a:p>
          <a:p>
            <a:endParaRPr lang="en-US" sz="28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E90863A-DBF2-4122-A027-EE370EA0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30347" r="40471" b="29646"/>
          <a:stretch>
            <a:fillRect/>
          </a:stretch>
        </p:blipFill>
        <p:spPr bwMode="auto">
          <a:xfrm>
            <a:off x="2087880" y="3124200"/>
            <a:ext cx="8397240" cy="35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10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Conclusion: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/>
              <a:t>Kmeans</a:t>
            </a:r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800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DataBricks</a:t>
            </a:r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0.7247</a:t>
            </a:r>
          </a:p>
          <a:p>
            <a:pPr lvl="1"/>
            <a:r>
              <a:rPr lang="en-US" sz="3600" dirty="0"/>
              <a:t>Centroids=3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Mean Error Percentage =2.0% </a:t>
            </a:r>
          </a:p>
          <a:p>
            <a:pPr lvl="1"/>
            <a:r>
              <a:rPr lang="en-US" sz="3600" dirty="0"/>
              <a:t>Topic Clusters=5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/>
              <a:t>Community,D.B. Welcome to Databricks. Documentation. Retrieved May 7, 2018, from 	</a:t>
            </a:r>
            <a:r>
              <a:rPr lang="en-US" sz="3500" dirty="0">
                <a:hlinkClick r:id="rId3"/>
              </a:rPr>
              <a:t>https://docs.databricks.com/</a:t>
            </a:r>
            <a:endParaRPr lang="en-US" sz="3500" dirty="0"/>
          </a:p>
          <a:p>
            <a:r>
              <a:rPr lang="en-US" sz="3500" dirty="0"/>
              <a:t>Github</a:t>
            </a:r>
          </a:p>
          <a:p>
            <a:pPr lvl="1"/>
            <a:r>
              <a:rPr lang="en-US" sz="3300" dirty="0">
                <a:hlinkClick r:id="rId4"/>
              </a:rPr>
              <a:t>https://github.com/gregmamoyac/CIS5560-Project</a:t>
            </a:r>
            <a:r>
              <a:rPr lang="en-US" sz="33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Stack Overflow?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Data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Databricks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=3, equal to two cluster centers</a:t>
            </a:r>
          </a:p>
          <a:p>
            <a:r>
              <a:rPr lang="en-US" sz="3200" dirty="0"/>
              <a:t>StringIndexer was used to index the feature, IsAccepted before transformation was called</a:t>
            </a:r>
          </a:p>
          <a:p>
            <a:r>
              <a:rPr lang="en-US" sz="3200" dirty="0"/>
              <a:t>ClusteringEvaluator  was imported to evaluate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C97314-8E3B-4F85-B4D4-A86FE82BA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49548"/>
              </p:ext>
            </p:extLst>
          </p:nvPr>
        </p:nvGraphicFramePr>
        <p:xfrm>
          <a:off x="867229" y="4343400"/>
          <a:ext cx="9782947" cy="194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068">
                  <a:extLst>
                    <a:ext uri="{9D8B030D-6E8A-4147-A177-3AD203B41FA5}">
                      <a16:colId xmlns:a16="http://schemas.microsoft.com/office/drawing/2014/main" val="3815421940"/>
                    </a:ext>
                  </a:extLst>
                </a:gridCol>
                <a:gridCol w="2488293">
                  <a:extLst>
                    <a:ext uri="{9D8B030D-6E8A-4147-A177-3AD203B41FA5}">
                      <a16:colId xmlns:a16="http://schemas.microsoft.com/office/drawing/2014/main" val="1477950317"/>
                    </a:ext>
                  </a:extLst>
                </a:gridCol>
                <a:gridCol w="2488293">
                  <a:extLst>
                    <a:ext uri="{9D8B030D-6E8A-4147-A177-3AD203B41FA5}">
                      <a16:colId xmlns:a16="http://schemas.microsoft.com/office/drawing/2014/main" val="3664817297"/>
                    </a:ext>
                  </a:extLst>
                </a:gridCol>
                <a:gridCol w="2488293">
                  <a:extLst>
                    <a:ext uri="{9D8B030D-6E8A-4147-A177-3AD203B41FA5}">
                      <a16:colId xmlns:a16="http://schemas.microsoft.com/office/drawing/2014/main" val="289973857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sz="2800" dirty="0"/>
                        <a:t>Clusters: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15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1.16456934e+06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1.15970409e+07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6.06907086e+00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3.91494089e-01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6285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3.83991607e+06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4.04048463e+07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1.34801940e+00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4.68644121e-01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3838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2.39544180e+06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2.70155044e+07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2.32995207e+00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4.57974784e-01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three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355690-23E1-43C8-B558-1D24D8148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8763000" cy="4572000"/>
          </a:xfrm>
        </p:spPr>
      </p:pic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OwnerUserID, and Score</a:t>
            </a:r>
          </a:p>
          <a:p>
            <a:r>
              <a:rPr lang="en-US" sz="3000" dirty="0"/>
              <a:t>The following results uses these key features to model “</a:t>
            </a:r>
            <a:r>
              <a:rPr lang="en-US" sz="3000" i="1" dirty="0"/>
              <a:t>if the answer is acceptable”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0.7247</a:t>
            </a:r>
          </a:p>
          <a:p>
            <a:endParaRPr lang="en-US" sz="3000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FD51DB-E897-4AC1-8B46-F13847B064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638800" cy="4495799"/>
          </a:xfrm>
        </p:spPr>
      </p:pic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OwnerUserId ParentId Score IsAcceptedAnswer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Single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Kmeans++Fast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5154</TotalTime>
  <Words>957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Candara</vt:lpstr>
      <vt:lpstr>Consolas</vt:lpstr>
      <vt:lpstr>Times New Roman</vt:lpstr>
      <vt:lpstr>Tech Computer 16x9</vt:lpstr>
      <vt:lpstr>K-Means Clustering and Latent Dirichlet Allocation (LDA) using Databricks Spark ML and Microsoft Azure ML Studio: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Evaluation for Latent Dirichlet Allocation (LDA) on Azure ML</vt:lpstr>
      <vt:lpstr>Error Histogram for Latent Dirichlet Allocation (LDA) on Azure ML</vt:lpstr>
      <vt:lpstr>Conclusion: Results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65</cp:revision>
  <dcterms:created xsi:type="dcterms:W3CDTF">2018-05-01T21:03:19Z</dcterms:created>
  <dcterms:modified xsi:type="dcterms:W3CDTF">2018-05-10T23:41:44Z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